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840" y="3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IN" dirty="0">
                <a:solidFill>
                  <a:schemeClr val="accent1"/>
                </a:solidFill>
              </a:rPr>
              <a:t>Machine Fault Diagnosis </a:t>
            </a:r>
            <a:r>
              <a:rPr lang="en-US" b="1" dirty="0">
                <a:solidFill>
                  <a:schemeClr val="accent1"/>
                </a:solidFill>
                <a:latin typeface="Arial"/>
                <a:cs typeface="Arial"/>
              </a:rPr>
              <a:t>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608310"/>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Vipin Shivhare</a:t>
            </a:r>
          </a:p>
          <a:p>
            <a:r>
              <a:rPr lang="en-US" sz="2000" b="1" dirty="0">
                <a:solidFill>
                  <a:schemeClr val="accent1">
                    <a:lumMod val="75000"/>
                  </a:schemeClr>
                </a:solidFill>
                <a:latin typeface="Arial"/>
                <a:cs typeface="Arial"/>
              </a:rPr>
              <a:t>College Name &amp; Department : Kamla Nehru Institute of Technology Sultanpur (U.P.) </a:t>
            </a:r>
          </a:p>
          <a:p>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in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D611FBCF-0A2E-6E0D-B577-3F2B11BC756D}"/>
              </a:ext>
            </a:extLst>
          </p:cNvPr>
          <p:cNvPicPr>
            <a:picLocks noChangeAspect="1"/>
          </p:cNvPicPr>
          <p:nvPr/>
        </p:nvPicPr>
        <p:blipFill>
          <a:blip r:embed="rId2"/>
          <a:stretch>
            <a:fillRect/>
          </a:stretch>
        </p:blipFill>
        <p:spPr>
          <a:xfrm>
            <a:off x="2443658" y="1232452"/>
            <a:ext cx="7304684" cy="4407855"/>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602547" y="1383817"/>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a:extLst>
              <a:ext uri="{FF2B5EF4-FFF2-40B4-BE49-F238E27FC236}">
                <a16:creationId xmlns:a16="http://schemas.microsoft.com/office/drawing/2014/main" id="{0606DA63-B76C-923D-0DA9-D41C2A1F67E7}"/>
              </a:ext>
            </a:extLst>
          </p:cNvPr>
          <p:cNvPicPr>
            <a:picLocks noChangeAspect="1"/>
          </p:cNvPicPr>
          <p:nvPr/>
        </p:nvPicPr>
        <p:blipFill>
          <a:blip r:embed="rId2"/>
          <a:stretch>
            <a:fillRect/>
          </a:stretch>
        </p:blipFill>
        <p:spPr>
          <a:xfrm>
            <a:off x="2362811" y="2058403"/>
            <a:ext cx="8127186" cy="4254616"/>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3467484"/>
          </a:xfrm>
        </p:spPr>
        <p:txBody>
          <a:bodyPr>
            <a:normAutofit/>
          </a:bodyPr>
          <a:lstStyle/>
          <a:p>
            <a:pPr marL="305435" indent="-305435" algn="just"/>
            <a:r>
              <a:rPr lang="en-US" sz="2000" dirty="0"/>
              <a:t>The Machine Fault Diagnosis Agent empowers operators with AI-driven, real-time fault analysis and maintenance support. </a:t>
            </a:r>
          </a:p>
          <a:p>
            <a:pPr marL="305435" indent="-305435" algn="just"/>
            <a:r>
              <a:rPr lang="en-US" sz="2000" dirty="0"/>
              <a:t>This project demonstrates the power of integrating </a:t>
            </a:r>
            <a:r>
              <a:rPr lang="en-US" sz="2000" b="1" dirty="0"/>
              <a:t>Agentic AI</a:t>
            </a:r>
            <a:r>
              <a:rPr lang="en-US" sz="2000" dirty="0"/>
              <a:t> with cloud-based services to solve tangible industrial problems. By creating a scalable and cost-effective solution using IBM's free-tier offerings and the powerful Granite model, we can empower a new generation of technicians and small business owners to be more efficient, safer, and more productive. </a:t>
            </a:r>
          </a:p>
          <a:p>
            <a:pPr marL="305435" indent="-305435" algn="just"/>
            <a:r>
              <a:rPr lang="en-US" sz="2000" dirty="0"/>
              <a:t>This work showcases a practical application of machine learning that bridges the gap between theoretical AI concepts and real-world industrial needs.</a:t>
            </a:r>
            <a:endParaRPr lang="en-US" sz="20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https://github.com/imvin1/Machine-Fault-Diagnosis-AI-Agent/tree/main</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3">
            <a:extLst>
              <a:ext uri="{FF2B5EF4-FFF2-40B4-BE49-F238E27FC236}">
                <a16:creationId xmlns:a16="http://schemas.microsoft.com/office/drawing/2014/main" id="{DED402A0-567C-42AE-626A-4047A50B4A23}"/>
              </a:ext>
            </a:extLst>
          </p:cNvPr>
          <p:cNvSpPr>
            <a:spLocks noChangeArrowheads="1"/>
          </p:cNvSpPr>
          <p:nvPr/>
        </p:nvSpPr>
        <p:spPr bwMode="auto">
          <a:xfrm rot="10800000" flipV="1">
            <a:off x="811206" y="1766024"/>
            <a:ext cx="104785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Enhanced Multimodal Support:</a:t>
            </a:r>
            <a:r>
              <a:rPr kumimoji="0" lang="en-US" altLang="en-US" b="0" i="0" u="none" strike="noStrike" cap="none" normalizeH="0" baseline="0" dirty="0">
                <a:ln>
                  <a:noFill/>
                </a:ln>
                <a:solidFill>
                  <a:schemeClr val="tx1"/>
                </a:solidFill>
                <a:effectLst/>
                <a:latin typeface="Arial" panose="020B0604020202020204" pitchFamily="34" charset="0"/>
              </a:rPr>
              <a:t> Integrate visual and auditory analysis, allowing the agent to diagnose faults from uploaded images of machine damage or recordings of unusual noises.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Advanced Sensor Integration:</a:t>
            </a:r>
            <a:r>
              <a:rPr kumimoji="0" lang="en-US" altLang="en-US" b="0" i="0" u="none" strike="noStrike" cap="none" normalizeH="0" baseline="0" dirty="0">
                <a:ln>
                  <a:noFill/>
                </a:ln>
                <a:solidFill>
                  <a:schemeClr val="tx1"/>
                </a:solidFill>
                <a:effectLst/>
                <a:latin typeface="Arial" panose="020B0604020202020204" pitchFamily="34" charset="0"/>
              </a:rPr>
              <a:t> Connect with real-time IoT sensors for continuous monitoring of an expanded range of parameters like fluid levels, pressure, and electrical currents.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Interactive 3D Schematics:</a:t>
            </a:r>
            <a:r>
              <a:rPr kumimoji="0" lang="en-US" altLang="en-US" b="0" i="0" u="none" strike="noStrike" cap="none" normalizeH="0" baseline="0" dirty="0">
                <a:ln>
                  <a:noFill/>
                </a:ln>
                <a:solidFill>
                  <a:schemeClr val="tx1"/>
                </a:solidFill>
                <a:effectLst/>
                <a:latin typeface="Arial" panose="020B0604020202020204" pitchFamily="34" charset="0"/>
              </a:rPr>
              <a:t> Provide users with interactive 3D models of machine parts, highlighting the location of a diagnosed fault and illustrating repair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Augmented Reality (AR) Guidance:</a:t>
            </a:r>
            <a:r>
              <a:rPr kumimoji="0" lang="en-US" altLang="en-US" b="0" i="0" u="none" strike="noStrike" cap="none" normalizeH="0" baseline="0" dirty="0">
                <a:ln>
                  <a:noFill/>
                </a:ln>
                <a:solidFill>
                  <a:schemeClr val="tx1"/>
                </a:solidFill>
                <a:effectLst/>
                <a:latin typeface="Arial" panose="020B0604020202020204" pitchFamily="34" charset="0"/>
              </a:rPr>
              <a:t> Develop an AR overlay for smartphones or smart glasses that guides technicians through complex repair procedures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Automated Report Generation:</a:t>
            </a:r>
            <a:r>
              <a:rPr kumimoji="0" lang="en-US" altLang="en-US" b="0" i="0" u="none" strike="noStrike" cap="none" normalizeH="0" baseline="0" dirty="0">
                <a:ln>
                  <a:noFill/>
                </a:ln>
                <a:solidFill>
                  <a:schemeClr val="tx1"/>
                </a:solidFill>
                <a:effectLst/>
                <a:latin typeface="Arial" panose="020B0604020202020204" pitchFamily="34" charset="0"/>
              </a:rPr>
              <a:t> Automatically generate comprehensive diagnostic reports after each interaction, summarizing the fault, recommended actions, and safety measures for record-keeping.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Personalized Training Modules:</a:t>
            </a:r>
            <a:r>
              <a:rPr kumimoji="0" lang="en-US" altLang="en-US" b="0" i="0" u="none" strike="noStrike" cap="none" normalizeH="0" baseline="0" dirty="0">
                <a:ln>
                  <a:noFill/>
                </a:ln>
                <a:solidFill>
                  <a:schemeClr val="tx1"/>
                </a:solidFill>
                <a:effectLst/>
                <a:latin typeface="Arial" panose="020B0604020202020204" pitchFamily="34" charset="0"/>
              </a:rPr>
              <a:t> Develop personalized training content for technicians based on recurring issues or common maintenance tasks for specific machines they operate.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Natural Language Voice Interface:</a:t>
            </a:r>
            <a:r>
              <a:rPr kumimoji="0" lang="en-US" altLang="en-US" b="0" i="0" u="none" strike="noStrike" cap="none" normalizeH="0" baseline="0" dirty="0">
                <a:ln>
                  <a:noFill/>
                </a:ln>
                <a:solidFill>
                  <a:schemeClr val="tx1"/>
                </a:solidFill>
                <a:effectLst/>
                <a:latin typeface="Arial" panose="020B0604020202020204" pitchFamily="34" charset="0"/>
              </a:rPr>
              <a:t> Implement a robust voice-activated interface, enabling technicians to interact with the agent hands-free while working on the shop floor.</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5" name="Picture 4">
            <a:extLst>
              <a:ext uri="{FF2B5EF4-FFF2-40B4-BE49-F238E27FC236}">
                <a16:creationId xmlns:a16="http://schemas.microsoft.com/office/drawing/2014/main" id="{56952092-923B-4117-9A85-495EE8609BBD}"/>
              </a:ext>
            </a:extLst>
          </p:cNvPr>
          <p:cNvPicPr>
            <a:picLocks noChangeAspect="1"/>
          </p:cNvPicPr>
          <p:nvPr/>
        </p:nvPicPr>
        <p:blipFill>
          <a:blip r:embed="rId2"/>
          <a:stretch>
            <a:fillRect/>
          </a:stretch>
        </p:blipFill>
        <p:spPr>
          <a:xfrm>
            <a:off x="2845613" y="1885169"/>
            <a:ext cx="6087072" cy="479726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0587" y="954379"/>
            <a:ext cx="6656831" cy="369332"/>
          </a:xfrm>
          <a:prstGeom prst="rect">
            <a:avLst/>
          </a:prstGeom>
        </p:spPr>
        <p:txBody>
          <a:bodyPr wrap="square">
            <a:spAutoFit/>
          </a:bodyPr>
          <a:lstStyle/>
          <a:p>
            <a:r>
              <a:rPr lang="en-IN" dirty="0"/>
              <a:t>Attach your  RAG LAB certificate here</a:t>
            </a:r>
          </a:p>
        </p:txBody>
      </p:sp>
      <p:pic>
        <p:nvPicPr>
          <p:cNvPr id="3" name="Picture 2">
            <a:extLst>
              <a:ext uri="{FF2B5EF4-FFF2-40B4-BE49-F238E27FC236}">
                <a16:creationId xmlns:a16="http://schemas.microsoft.com/office/drawing/2014/main" id="{90BB0594-A093-BC30-25F9-C04580B0B1BA}"/>
              </a:ext>
            </a:extLst>
          </p:cNvPr>
          <p:cNvPicPr>
            <a:picLocks noChangeAspect="1"/>
          </p:cNvPicPr>
          <p:nvPr/>
        </p:nvPicPr>
        <p:blipFill>
          <a:blip r:embed="rId2"/>
          <a:stretch>
            <a:fillRect/>
          </a:stretch>
        </p:blipFill>
        <p:spPr>
          <a:xfrm>
            <a:off x="2031422" y="1532952"/>
            <a:ext cx="8129155" cy="515679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81664" y="1422635"/>
            <a:ext cx="11029615" cy="4846491"/>
          </a:xfrm>
        </p:spPr>
        <p:txBody>
          <a:bodyPr>
            <a:normAutofit fontScale="92500" lnSpcReduction="10000"/>
          </a:bodyPr>
          <a:lstStyle/>
          <a:p>
            <a:pPr algn="just"/>
            <a:r>
              <a:rPr lang="en-US" sz="2000" dirty="0">
                <a:latin typeface="Arial" panose="020B0604020202020204" pitchFamily="34" charset="0"/>
                <a:cs typeface="Arial" panose="020B0604020202020204" pitchFamily="34" charset="0"/>
              </a:rPr>
              <a:t>The challenge in modern manufacturing, small and medium-sized industries face frequent machine failures in lathes, mills, pumps, etc. leading to downtime, unsafe incidents, and high maintenance costs. Operators struggle to diagnose issues based on symptoms like vibrations, overheating, or odd noises. They often ask:</a:t>
            </a:r>
          </a:p>
          <a:p>
            <a:pPr algn="just"/>
            <a:r>
              <a:rPr lang="en-US" sz="2000" dirty="0">
                <a:latin typeface="Arial" panose="020B0604020202020204" pitchFamily="34" charset="0"/>
                <a:cs typeface="Arial" panose="020B0604020202020204" pitchFamily="34" charset="0"/>
              </a:rPr>
              <a:t>“Why is my CNC machine vibrating too much?”</a:t>
            </a:r>
          </a:p>
          <a:p>
            <a:pPr algn="just"/>
            <a:r>
              <a:rPr lang="en-US" sz="2000" dirty="0">
                <a:latin typeface="Arial" panose="020B0604020202020204" pitchFamily="34" charset="0"/>
                <a:cs typeface="Arial" panose="020B0604020202020204" pitchFamily="34" charset="0"/>
              </a:rPr>
              <a:t>“What could cause overheating in a hydraulic pump?”</a:t>
            </a:r>
          </a:p>
          <a:p>
            <a:pPr algn="just"/>
            <a:r>
              <a:rPr lang="en-US" sz="2000" dirty="0">
                <a:latin typeface="Arial" panose="020B0604020202020204" pitchFamily="34" charset="0"/>
                <a:cs typeface="Arial" panose="020B0604020202020204" pitchFamily="34" charset="0"/>
              </a:rPr>
              <a:t>Technicians often rely on a combination of experience and limited documentation to diagnose faults, which can be time-consuming and inefficient. The goal of this project is to develop an </a:t>
            </a:r>
            <a:r>
              <a:rPr lang="en-US" sz="2000" b="1" dirty="0">
                <a:latin typeface="Arial" panose="020B0604020202020204" pitchFamily="34" charset="0"/>
                <a:cs typeface="Arial" panose="020B0604020202020204" pitchFamily="34" charset="0"/>
              </a:rPr>
              <a:t>Agentic AI</a:t>
            </a:r>
            <a:r>
              <a:rPr lang="en-US" sz="2000" dirty="0">
                <a:latin typeface="Arial" panose="020B0604020202020204" pitchFamily="34" charset="0"/>
                <a:cs typeface="Arial" panose="020B0604020202020204" pitchFamily="34" charset="0"/>
              </a:rPr>
              <a:t> system that acts as a proactive virtual diagnostic assistant. This agent will interpret real-time machine data such as temperature, vibration, and unusual noise to quickly identify potential faults, provide actionable maintenance recommendations, and suggest critical safety precautions, thereby reducing downtime and improving workplace safety.</a:t>
            </a:r>
          </a:p>
          <a:p>
            <a:pPr marL="0" indent="0" algn="just">
              <a:buNone/>
            </a:pPr>
            <a:br>
              <a:rPr lang="en-US" sz="2800" dirty="0">
                <a:latin typeface="Arial" panose="020B0604020202020204" pitchFamily="34" charset="0"/>
                <a:ea typeface="Calibri"/>
                <a:cs typeface="Arial" panose="020B0604020202020204" pitchFamily="34" charset="0"/>
              </a:rPr>
            </a:br>
            <a:endParaRPr lang="en-US" sz="1100" dirty="0">
              <a:solidFill>
                <a:srgbClr val="40404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382572"/>
            <a:ext cx="11321550" cy="4923129"/>
          </a:xfrm>
        </p:spPr>
        <p:txBody>
          <a:bodyPr vert="horz" lIns="91440" tIns="45720" rIns="91440" bIns="45720" rtlCol="0" anchor="ctr">
            <a:noAutofit/>
          </a:bodyPr>
          <a:lstStyle/>
          <a:p>
            <a:pPr marL="0" indent="0" algn="just">
              <a:buNone/>
            </a:pPr>
            <a:r>
              <a:rPr lang="en-US" sz="1600" dirty="0">
                <a:latin typeface="Arial" panose="020B0604020202020204" pitchFamily="34" charset="0"/>
                <a:cs typeface="Arial" panose="020B0604020202020204" pitchFamily="34" charset="0"/>
              </a:rPr>
              <a:t>This project is built using a combination of </a:t>
            </a:r>
            <a:r>
              <a:rPr lang="en-US" sz="1600" b="1" dirty="0">
                <a:latin typeface="Arial" panose="020B0604020202020204" pitchFamily="34" charset="0"/>
                <a:cs typeface="Arial" panose="020B0604020202020204" pitchFamily="34" charset="0"/>
              </a:rPr>
              <a:t>IBM Cloud Lite services</a:t>
            </a:r>
            <a:r>
              <a:rPr lang="en-US" sz="1600" dirty="0">
                <a:latin typeface="Arial" panose="020B0604020202020204" pitchFamily="34" charset="0"/>
                <a:cs typeface="Arial" panose="020B0604020202020204" pitchFamily="34" charset="0"/>
              </a:rPr>
              <a:t> and the </a:t>
            </a:r>
            <a:r>
              <a:rPr lang="en-US" sz="1600" b="1" dirty="0">
                <a:latin typeface="Arial" panose="020B0604020202020204" pitchFamily="34" charset="0"/>
                <a:cs typeface="Arial" panose="020B0604020202020204" pitchFamily="34" charset="0"/>
              </a:rPr>
              <a:t>IBM Granite AI model</a:t>
            </a:r>
            <a:r>
              <a:rPr lang="en-US" sz="1600" dirty="0">
                <a:latin typeface="Arial" panose="020B0604020202020204" pitchFamily="34" charset="0"/>
                <a:cs typeface="Arial" panose="020B0604020202020204" pitchFamily="34" charset="0"/>
              </a:rPr>
              <a:t>, providing a robust, yet cost-effective, platform for development and deployment.</a:t>
            </a:r>
          </a:p>
          <a:p>
            <a:pPr algn="just"/>
            <a:r>
              <a:rPr lang="en-US" sz="1600" b="1" dirty="0">
                <a:latin typeface="Arial" panose="020B0604020202020204" pitchFamily="34" charset="0"/>
                <a:cs typeface="Arial" panose="020B0604020202020204" pitchFamily="34" charset="0"/>
              </a:rPr>
              <a:t>Agentic AI Framework:</a:t>
            </a:r>
            <a:r>
              <a:rPr lang="en-US" sz="1600" dirty="0">
                <a:latin typeface="Arial" panose="020B0604020202020204" pitchFamily="34" charset="0"/>
                <a:cs typeface="Arial" panose="020B0604020202020204" pitchFamily="34" charset="0"/>
              </a:rPr>
              <a:t> The agent is designed to be more than a simple chatbot. It uses a decision-making loop to determine if it needs to perform an action (e.g., retrieve data from a simulated sensor) before generating a response.</a:t>
            </a:r>
          </a:p>
          <a:p>
            <a:pPr algn="just"/>
            <a:r>
              <a:rPr lang="en-US" sz="1600" b="1" dirty="0">
                <a:latin typeface="Arial" panose="020B0604020202020204" pitchFamily="34" charset="0"/>
                <a:cs typeface="Arial" panose="020B0604020202020204" pitchFamily="34" charset="0"/>
              </a:rPr>
              <a:t>IBM Granite-3.0-8B-Instruct Model:</a:t>
            </a:r>
            <a:r>
              <a:rPr lang="en-US" sz="1600" dirty="0">
                <a:latin typeface="Arial" panose="020B0604020202020204" pitchFamily="34" charset="0"/>
                <a:cs typeface="Arial" panose="020B0604020202020204" pitchFamily="34" charset="0"/>
              </a:rPr>
              <a:t> This is the core </a:t>
            </a:r>
            <a:r>
              <a:rPr lang="en-US" sz="1600" b="1" dirty="0">
                <a:latin typeface="Arial" panose="020B0604020202020204" pitchFamily="34" charset="0"/>
                <a:cs typeface="Arial" panose="020B0604020202020204" pitchFamily="34" charset="0"/>
              </a:rPr>
              <a:t>Large Language Model (LLM)</a:t>
            </a:r>
            <a:r>
              <a:rPr lang="en-US" sz="1600" dirty="0">
                <a:latin typeface="Arial" panose="020B0604020202020204" pitchFamily="34" charset="0"/>
                <a:cs typeface="Arial" panose="020B0604020202020204" pitchFamily="34" charset="0"/>
              </a:rPr>
              <a:t>. It's a foundational model specifically designed for enterprise applications. It will be fine-tuned or prompted to excel at:</a:t>
            </a:r>
          </a:p>
          <a:p>
            <a:pPr lvl="1" algn="just"/>
            <a:r>
              <a:rPr lang="en-US" sz="1600" b="1" dirty="0">
                <a:latin typeface="Arial" panose="020B0604020202020204" pitchFamily="34" charset="0"/>
                <a:cs typeface="Arial" panose="020B0604020202020204" pitchFamily="34" charset="0"/>
              </a:rPr>
              <a:t>Reasoning:</a:t>
            </a:r>
            <a:r>
              <a:rPr lang="en-US" sz="1600" dirty="0">
                <a:latin typeface="Arial" panose="020B0604020202020204" pitchFamily="34" charset="0"/>
                <a:cs typeface="Arial" panose="020B0604020202020204" pitchFamily="34" charset="0"/>
              </a:rPr>
              <a:t> Interpreting sensor data and correlating it with known machine failure modes.</a:t>
            </a:r>
          </a:p>
          <a:p>
            <a:pPr lvl="1" algn="just"/>
            <a:r>
              <a:rPr lang="en-US" sz="1600" b="1" dirty="0">
                <a:latin typeface="Arial" panose="020B0604020202020204" pitchFamily="34" charset="0"/>
                <a:cs typeface="Arial" panose="020B0604020202020204" pitchFamily="34" charset="0"/>
              </a:rPr>
              <a:t>Generation:</a:t>
            </a:r>
            <a:r>
              <a:rPr lang="en-US" sz="1600" dirty="0">
                <a:latin typeface="Arial" panose="020B0604020202020204" pitchFamily="34" charset="0"/>
                <a:cs typeface="Arial" panose="020B0604020202020204" pitchFamily="34" charset="0"/>
              </a:rPr>
              <a:t> Creating clear, step-by-step diagnostic and maintenance instructions.</a:t>
            </a:r>
          </a:p>
          <a:p>
            <a:pPr algn="just"/>
            <a:r>
              <a:rPr lang="en-US" sz="1600" b="1" dirty="0">
                <a:latin typeface="Arial" panose="020B0604020202020204" pitchFamily="34" charset="0"/>
                <a:cs typeface="Arial" panose="020B0604020202020204" pitchFamily="34" charset="0"/>
              </a:rPr>
              <a:t>IBM Cloud Lite Services:</a:t>
            </a:r>
            <a:r>
              <a:rPr lang="en-US" sz="1600" dirty="0">
                <a:latin typeface="Arial" panose="020B0604020202020204" pitchFamily="34" charset="0"/>
                <a:cs typeface="Arial" panose="020B0604020202020204" pitchFamily="34" charset="0"/>
              </a:rPr>
              <a:t> The free tier of IBM Cloud offers essential components for this project:</a:t>
            </a:r>
          </a:p>
          <a:p>
            <a:pPr lvl="1" algn="just"/>
            <a:r>
              <a:rPr lang="en-US" sz="1600" b="1" dirty="0">
                <a:latin typeface="Arial" panose="020B0604020202020204" pitchFamily="34" charset="0"/>
                <a:cs typeface="Arial" panose="020B0604020202020204" pitchFamily="34" charset="0"/>
              </a:rPr>
              <a:t>IBM Cloud Functions:</a:t>
            </a:r>
            <a:r>
              <a:rPr lang="en-US" sz="1600" dirty="0">
                <a:latin typeface="Arial" panose="020B0604020202020204" pitchFamily="34" charset="0"/>
                <a:cs typeface="Arial" panose="020B0604020202020204" pitchFamily="34" charset="0"/>
              </a:rPr>
              <a:t> Used to host the "tools" that the agent can call. For example, a function could simulate an API call to a sensor to retrieve current vibration data.</a:t>
            </a:r>
          </a:p>
          <a:p>
            <a:pPr lvl="1" algn="just"/>
            <a:r>
              <a:rPr lang="en-US" sz="1600" b="1" dirty="0">
                <a:latin typeface="Arial" panose="020B0604020202020204" pitchFamily="34" charset="0"/>
                <a:cs typeface="Arial" panose="020B0604020202020204" pitchFamily="34" charset="0"/>
              </a:rPr>
              <a:t>IBM Cloud Object Storage:</a:t>
            </a:r>
            <a:r>
              <a:rPr lang="en-US" sz="1600" dirty="0">
                <a:latin typeface="Arial" panose="020B0604020202020204" pitchFamily="34" charset="0"/>
                <a:cs typeface="Arial" panose="020B0604020202020204" pitchFamily="34" charset="0"/>
              </a:rPr>
              <a:t> Serves as a simple knowledge base to store machine-specific documents, maintenance manuals, and a database of known fault signatures.</a:t>
            </a:r>
          </a:p>
          <a:p>
            <a:pPr lvl="1" algn="just"/>
            <a:r>
              <a:rPr lang="en-US" sz="1600" b="1" dirty="0">
                <a:latin typeface="Arial" panose="020B0604020202020204" pitchFamily="34" charset="0"/>
                <a:cs typeface="Arial" panose="020B0604020202020204" pitchFamily="34" charset="0"/>
              </a:rPr>
              <a:t>IBM Watson Assistant (Optional):</a:t>
            </a:r>
            <a:r>
              <a:rPr lang="en-US" sz="1600" dirty="0">
                <a:latin typeface="Arial" panose="020B0604020202020204" pitchFamily="34" charset="0"/>
                <a:cs typeface="Arial" panose="020B0604020202020204" pitchFamily="34" charset="0"/>
              </a:rPr>
              <a:t> Can be used to build the initial conversational interface, providing a front-end for user interaction.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Watsonx.AI Studio</a:t>
            </a:r>
          </a:p>
          <a:p>
            <a:pPr marL="305435" indent="-305435"/>
            <a:r>
              <a:rPr lang="en-IN" dirty="0"/>
              <a:t>IBM Cloud </a:t>
            </a:r>
            <a:r>
              <a:rPr lang="en-IN" dirty="0" err="1"/>
              <a:t>WatsonxAI</a:t>
            </a:r>
            <a:r>
              <a:rPr lang="en-IN" dirty="0"/>
              <a:t> runtime</a:t>
            </a:r>
          </a:p>
          <a:p>
            <a:pPr marL="305435" indent="-305435"/>
            <a:r>
              <a:rPr lang="en-IN" dirty="0"/>
              <a:t>IBM Cloud Agent Lab</a:t>
            </a:r>
          </a:p>
          <a:p>
            <a:pPr marL="305435" indent="-305435"/>
            <a:r>
              <a:rPr lang="en-IN" dirty="0"/>
              <a:t>mistral – large model</a:t>
            </a:r>
          </a:p>
          <a:p>
            <a:pPr marL="305435" indent="-305435"/>
            <a:r>
              <a:rPr lang="en-IN" dirty="0"/>
              <a:t>Deployment</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609264"/>
            <a:ext cx="11029615" cy="4673324"/>
          </a:xfrm>
        </p:spPr>
        <p:txBody>
          <a:bodyPr>
            <a:normAutofit/>
          </a:bodyPr>
          <a:lstStyle/>
          <a:p>
            <a:pPr algn="just"/>
            <a:r>
              <a:rPr lang="en-US" sz="1800" dirty="0"/>
              <a:t>The project's key differentiator is its </a:t>
            </a:r>
            <a:r>
              <a:rPr lang="en-US" sz="1800" b="1" dirty="0"/>
              <a:t>agentic reasoning capability</a:t>
            </a:r>
            <a:r>
              <a:rPr lang="en-US" sz="1800" dirty="0"/>
              <a:t> and </a:t>
            </a:r>
            <a:r>
              <a:rPr lang="en-US" sz="1800" b="1" dirty="0"/>
              <a:t>action-oriented intelligence</a:t>
            </a:r>
            <a:r>
              <a:rPr lang="en-US" sz="1800" dirty="0"/>
              <a:t>. Instead of simply providing generic advice, the agent actively processes data, combining its extensive knowledge with real-time sensor information. The </a:t>
            </a:r>
            <a:r>
              <a:rPr lang="en-US" sz="1800" b="1" dirty="0"/>
              <a:t>wow factor</a:t>
            </a:r>
            <a:r>
              <a:rPr lang="en-US" sz="1800" dirty="0"/>
              <a:t> is the transformation of a passive chatbot into an active "virtual mechanic" that can diagnose, explain, and recommend solutions. It provides a new level of intelligent automation to small businesses that may not have dedicated diagnostic teams.</a:t>
            </a:r>
          </a:p>
          <a:p>
            <a:pPr algn="just"/>
            <a:r>
              <a:rPr lang="en-US" dirty="0"/>
              <a:t>Agentic AI with Root-Cause Analysis: Answers complex queries (e.g., “What’s causing these abnormal vibrations?”) using a blend of LLM reasoning and real sensor data.</a:t>
            </a:r>
          </a:p>
          <a:p>
            <a:pPr algn="just"/>
            <a:r>
              <a:rPr lang="en-US" dirty="0"/>
              <a:t>Multimodal Fault Detection: Supports text, sensor time series, and optionally audio inputs.</a:t>
            </a:r>
          </a:p>
          <a:p>
            <a:pPr algn="just"/>
            <a:r>
              <a:rPr lang="en-US" dirty="0"/>
              <a:t>Real-Time, Proactive Alerts: Detects faults before breakdowns, and provides actionable advice—reducing downtime and preventing accidents.</a:t>
            </a:r>
          </a:p>
          <a:p>
            <a:pPr algn="just"/>
            <a:r>
              <a:rPr lang="en-US" dirty="0"/>
              <a:t>Fine-Tuned IBM Granite Model: Offers explainable, industry-specific answers with suggested fixes and safety steps.</a:t>
            </a:r>
            <a:endParaRPr lang="en-US" sz="1800" dirty="0"/>
          </a:p>
          <a:p>
            <a:pPr algn="just"/>
            <a:endParaRPr lang="en-US" sz="1800"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4038070"/>
          </a:xfrm>
        </p:spPr>
        <p:txBody>
          <a:bodyPr>
            <a:normAutofit/>
          </a:bodyPr>
          <a:lstStyle/>
          <a:p>
            <a:pPr marL="0" indent="0" algn="just">
              <a:buNone/>
            </a:pPr>
            <a:r>
              <a:rPr lang="en-US" sz="2200" b="1" dirty="0"/>
              <a:t>The primary end users </a:t>
            </a:r>
            <a:r>
              <a:rPr lang="en-US" sz="2000" dirty="0"/>
              <a:t>are:</a:t>
            </a:r>
          </a:p>
          <a:p>
            <a:pPr algn="just"/>
            <a:r>
              <a:rPr lang="en-US" sz="2000" b="1" dirty="0"/>
              <a:t>Maintenance Technicians:</a:t>
            </a:r>
            <a:r>
              <a:rPr lang="en-US" sz="2000" dirty="0"/>
              <a:t> The first responders to machine faults, who need quick, on-the-spot diagnostic assistance.</a:t>
            </a:r>
          </a:p>
          <a:p>
            <a:pPr algn="just"/>
            <a:r>
              <a:rPr lang="en-US" sz="2000" b="1" dirty="0"/>
              <a:t>Shop Floor Supervisors:</a:t>
            </a:r>
            <a:r>
              <a:rPr lang="en-US" sz="2000" dirty="0"/>
              <a:t> They need to understand the root cause of issues to prioritize repairs and schedule maintenance.</a:t>
            </a:r>
          </a:p>
          <a:p>
            <a:pPr algn="just"/>
            <a:r>
              <a:rPr lang="en-US" sz="2000" b="1" dirty="0"/>
              <a:t>Small Business Owners:</a:t>
            </a:r>
            <a:r>
              <a:rPr lang="en-US" sz="2000" dirty="0"/>
              <a:t> They can use the agent to reduce maintenance costs and prevent costly production delays.</a:t>
            </a:r>
          </a:p>
          <a:p>
            <a:pPr marL="0" indent="0">
              <a:buNone/>
            </a:pPr>
            <a:r>
              <a:rPr lang="en-IN" sz="2200" b="1" dirty="0"/>
              <a:t>Secondary </a:t>
            </a:r>
            <a:r>
              <a:rPr lang="en-US" sz="2200" b="1" dirty="0"/>
              <a:t>end users</a:t>
            </a:r>
            <a:r>
              <a:rPr lang="en-IN" sz="2200" b="1" dirty="0"/>
              <a:t>: </a:t>
            </a:r>
            <a:r>
              <a:rPr lang="en-IN" dirty="0"/>
              <a:t>OEMs, technical consultants, training institutes, automation engineers.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9A0C657-BBE7-F7E1-A7FA-C50058259C18}"/>
              </a:ext>
            </a:extLst>
          </p:cNvPr>
          <p:cNvPicPr>
            <a:picLocks noChangeAspect="1"/>
          </p:cNvPicPr>
          <p:nvPr/>
        </p:nvPicPr>
        <p:blipFill>
          <a:blip r:embed="rId2"/>
          <a:stretch>
            <a:fillRect/>
          </a:stretch>
        </p:blipFill>
        <p:spPr>
          <a:xfrm>
            <a:off x="2127494" y="1397203"/>
            <a:ext cx="7856246" cy="4758641"/>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E35F4D7D-D88A-B07E-34D0-FE72FE86A928}"/>
              </a:ext>
            </a:extLst>
          </p:cNvPr>
          <p:cNvPicPr>
            <a:picLocks noChangeAspect="1"/>
          </p:cNvPicPr>
          <p:nvPr/>
        </p:nvPicPr>
        <p:blipFill>
          <a:blip r:embed="rId2"/>
          <a:stretch>
            <a:fillRect/>
          </a:stretch>
        </p:blipFill>
        <p:spPr>
          <a:xfrm>
            <a:off x="2125162" y="1405140"/>
            <a:ext cx="7941676" cy="4750704"/>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1113</TotalTime>
  <Words>1060</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Machine Fault Diagnosis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Vicky Gupta</cp:lastModifiedBy>
  <cp:revision>158</cp:revision>
  <dcterms:created xsi:type="dcterms:W3CDTF">2021-05-26T16:50:10Z</dcterms:created>
  <dcterms:modified xsi:type="dcterms:W3CDTF">2025-08-04T12:57:41Z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