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B79E56-20D2-4741-8D36-0B7D7C503E3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00A83A76-4131-4FC2-AA5A-6FDDB2EF9E14}">
      <dgm:prSet phldrT="[Text]"/>
      <dgm:spPr/>
      <dgm:t>
        <a:bodyPr/>
        <a:lstStyle/>
        <a:p>
          <a:r>
            <a:rPr lang="en-US" b="1" dirty="0" smtClean="0">
              <a:solidFill>
                <a:schemeClr val="tx1">
                  <a:lumMod val="95000"/>
                  <a:lumOff val="5000"/>
                </a:schemeClr>
              </a:solidFill>
              <a:latin typeface="Century" panose="02040604050505020304" pitchFamily="18" charset="0"/>
            </a:rPr>
            <a:t>Import Libraries</a:t>
          </a:r>
          <a:endParaRPr lang="en-US" dirty="0"/>
        </a:p>
      </dgm:t>
    </dgm:pt>
    <dgm:pt modelId="{5A8A7F0E-00C8-4AC6-A40F-A82BB65E5523}" type="parTrans" cxnId="{B4836A94-5A20-4E38-B0B9-7BC02A79C07A}">
      <dgm:prSet/>
      <dgm:spPr/>
      <dgm:t>
        <a:bodyPr/>
        <a:lstStyle/>
        <a:p>
          <a:endParaRPr lang="en-US"/>
        </a:p>
      </dgm:t>
    </dgm:pt>
    <dgm:pt modelId="{B36E2A78-650D-461D-B107-4B983D4CE67F}" type="sibTrans" cxnId="{B4836A94-5A20-4E38-B0B9-7BC02A79C07A}">
      <dgm:prSet/>
      <dgm:spPr/>
      <dgm:t>
        <a:bodyPr/>
        <a:lstStyle/>
        <a:p>
          <a:endParaRPr lang="en-US"/>
        </a:p>
      </dgm:t>
    </dgm:pt>
    <dgm:pt modelId="{4C8E61E3-AD7B-4CA3-A52D-79F7D76AA117}">
      <dgm:prSet phldrT="[Text]"/>
      <dgm:spPr/>
      <dgm:t>
        <a:bodyPr/>
        <a:lstStyle/>
        <a:p>
          <a:r>
            <a:rPr lang="en-US" b="1" dirty="0" smtClean="0">
              <a:solidFill>
                <a:schemeClr val="tx1">
                  <a:lumMod val="95000"/>
                  <a:lumOff val="5000"/>
                </a:schemeClr>
              </a:solidFill>
              <a:latin typeface="Century" panose="02040604050505020304" pitchFamily="18" charset="0"/>
            </a:rPr>
            <a:t>Import Dataset</a:t>
          </a:r>
          <a:endParaRPr lang="en-US" dirty="0"/>
        </a:p>
      </dgm:t>
    </dgm:pt>
    <dgm:pt modelId="{BDAF5734-8555-4767-8FF3-90BFEEF76AF4}" type="parTrans" cxnId="{A2E4A6D4-AAA7-486F-A250-C4FC39A400D5}">
      <dgm:prSet/>
      <dgm:spPr/>
      <dgm:t>
        <a:bodyPr/>
        <a:lstStyle/>
        <a:p>
          <a:endParaRPr lang="en-US"/>
        </a:p>
      </dgm:t>
    </dgm:pt>
    <dgm:pt modelId="{F6E24EE7-1097-46E9-8953-95A1AABFF6E0}" type="sibTrans" cxnId="{A2E4A6D4-AAA7-486F-A250-C4FC39A400D5}">
      <dgm:prSet/>
      <dgm:spPr/>
      <dgm:t>
        <a:bodyPr/>
        <a:lstStyle/>
        <a:p>
          <a:endParaRPr lang="en-US"/>
        </a:p>
      </dgm:t>
    </dgm:pt>
    <dgm:pt modelId="{A62C987E-A90B-4A82-A742-F5D284A14C46}">
      <dgm:prSet phldrT="[Text]"/>
      <dgm:spPr/>
      <dgm:t>
        <a:bodyPr/>
        <a:lstStyle/>
        <a:p>
          <a:r>
            <a:rPr lang="en-US" b="1" dirty="0" smtClean="0">
              <a:solidFill>
                <a:schemeClr val="tx1">
                  <a:lumMod val="95000"/>
                  <a:lumOff val="5000"/>
                </a:schemeClr>
              </a:solidFill>
              <a:latin typeface="Century" panose="02040604050505020304" pitchFamily="18" charset="0"/>
            </a:rPr>
            <a:t>Data Preprocessing</a:t>
          </a:r>
          <a:endParaRPr lang="en-US" dirty="0"/>
        </a:p>
      </dgm:t>
    </dgm:pt>
    <dgm:pt modelId="{3D0115C0-176D-48AC-AC96-EC4DB573C69A}" type="parTrans" cxnId="{06537067-FB60-45C1-8E55-E5CFEFBB18E0}">
      <dgm:prSet/>
      <dgm:spPr/>
      <dgm:t>
        <a:bodyPr/>
        <a:lstStyle/>
        <a:p>
          <a:endParaRPr lang="en-US"/>
        </a:p>
      </dgm:t>
    </dgm:pt>
    <dgm:pt modelId="{9A31DC76-17D3-4939-95A2-31FF27975187}" type="sibTrans" cxnId="{06537067-FB60-45C1-8E55-E5CFEFBB18E0}">
      <dgm:prSet/>
      <dgm:spPr/>
      <dgm:t>
        <a:bodyPr/>
        <a:lstStyle/>
        <a:p>
          <a:endParaRPr lang="en-US"/>
        </a:p>
      </dgm:t>
    </dgm:pt>
    <dgm:pt modelId="{43DE3B09-3CB0-4F02-8600-B6FD04FB5A3C}">
      <dgm:prSet phldrT="[Text]"/>
      <dgm:spPr/>
      <dgm:t>
        <a:bodyPr/>
        <a:lstStyle/>
        <a:p>
          <a:r>
            <a:rPr lang="en-US" b="1" dirty="0" smtClean="0">
              <a:solidFill>
                <a:schemeClr val="tx1">
                  <a:lumMod val="95000"/>
                  <a:lumOff val="5000"/>
                </a:schemeClr>
              </a:solidFill>
              <a:latin typeface="Century" panose="02040604050505020304" pitchFamily="18" charset="0"/>
            </a:rPr>
            <a:t>Finding null values</a:t>
          </a:r>
          <a:endParaRPr lang="en-US" dirty="0"/>
        </a:p>
      </dgm:t>
    </dgm:pt>
    <dgm:pt modelId="{A5FE5F33-07F9-4BDF-8428-8FDFADD4E301}" type="parTrans" cxnId="{DA610EB1-FE34-4B6B-BE5B-BF9397E192F4}">
      <dgm:prSet/>
      <dgm:spPr/>
      <dgm:t>
        <a:bodyPr/>
        <a:lstStyle/>
        <a:p>
          <a:endParaRPr lang="en-US"/>
        </a:p>
      </dgm:t>
    </dgm:pt>
    <dgm:pt modelId="{DB9EAC90-A6EB-4070-A4B6-42206153D49A}" type="sibTrans" cxnId="{DA610EB1-FE34-4B6B-BE5B-BF9397E192F4}">
      <dgm:prSet/>
      <dgm:spPr/>
      <dgm:t>
        <a:bodyPr/>
        <a:lstStyle/>
        <a:p>
          <a:endParaRPr lang="en-US"/>
        </a:p>
      </dgm:t>
    </dgm:pt>
    <dgm:pt modelId="{50E0255F-9C86-4145-933A-73A670E8D578}">
      <dgm:prSet phldrT="[Text]"/>
      <dgm:spPr/>
      <dgm:t>
        <a:bodyPr/>
        <a:lstStyle/>
        <a:p>
          <a:r>
            <a:rPr lang="en-US" b="1" dirty="0" smtClean="0">
              <a:solidFill>
                <a:schemeClr val="tx1">
                  <a:lumMod val="95000"/>
                  <a:lumOff val="5000"/>
                </a:schemeClr>
              </a:solidFill>
              <a:latin typeface="Century" panose="02040604050505020304" pitchFamily="18" charset="0"/>
            </a:rPr>
            <a:t>Visualization</a:t>
          </a:r>
        </a:p>
        <a:p>
          <a:r>
            <a:rPr lang="en-US" b="1" dirty="0" smtClean="0">
              <a:solidFill>
                <a:schemeClr val="tx1">
                  <a:lumMod val="95000"/>
                  <a:lumOff val="5000"/>
                </a:schemeClr>
              </a:solidFill>
              <a:latin typeface="Century" panose="02040604050505020304" pitchFamily="18" charset="0"/>
            </a:rPr>
            <a:t>(EDA)</a:t>
          </a:r>
          <a:endParaRPr lang="en-US" dirty="0"/>
        </a:p>
      </dgm:t>
    </dgm:pt>
    <dgm:pt modelId="{70621133-8CE5-415E-B818-880D9A11FBE0}" type="parTrans" cxnId="{800FE8FD-C5D1-42CF-A926-2B7EF810F186}">
      <dgm:prSet/>
      <dgm:spPr/>
      <dgm:t>
        <a:bodyPr/>
        <a:lstStyle/>
        <a:p>
          <a:endParaRPr lang="en-US"/>
        </a:p>
      </dgm:t>
    </dgm:pt>
    <dgm:pt modelId="{CFFE7975-F37D-4DA3-B8C8-756F78A7C9AC}" type="sibTrans" cxnId="{800FE8FD-C5D1-42CF-A926-2B7EF810F186}">
      <dgm:prSet/>
      <dgm:spPr/>
      <dgm:t>
        <a:bodyPr/>
        <a:lstStyle/>
        <a:p>
          <a:endParaRPr lang="en-US"/>
        </a:p>
      </dgm:t>
    </dgm:pt>
    <dgm:pt modelId="{D4E192B4-8C1F-4779-8D2C-02B8A984C0B8}">
      <dgm:prSet/>
      <dgm:spPr/>
      <dgm:t>
        <a:bodyPr/>
        <a:lstStyle/>
        <a:p>
          <a:r>
            <a:rPr lang="en-US" b="1" dirty="0" smtClean="0">
              <a:solidFill>
                <a:schemeClr val="tx1">
                  <a:lumMod val="95000"/>
                  <a:lumOff val="5000"/>
                </a:schemeClr>
              </a:solidFill>
              <a:latin typeface="Century" panose="02040604050505020304" pitchFamily="18" charset="0"/>
            </a:rPr>
            <a:t>Label Encoding &amp; Checked for Correlation</a:t>
          </a:r>
          <a:endParaRPr lang="en-US" b="1" dirty="0">
            <a:solidFill>
              <a:schemeClr val="tx1">
                <a:lumMod val="95000"/>
                <a:lumOff val="5000"/>
              </a:schemeClr>
            </a:solidFill>
            <a:latin typeface="Century" panose="02040604050505020304" pitchFamily="18" charset="0"/>
          </a:endParaRPr>
        </a:p>
      </dgm:t>
    </dgm:pt>
    <dgm:pt modelId="{AD4F100B-CEE1-420A-B030-9BF349235CE1}" type="parTrans" cxnId="{EC6773DD-5736-4E3F-97D3-F4A66189D058}">
      <dgm:prSet/>
      <dgm:spPr/>
      <dgm:t>
        <a:bodyPr/>
        <a:lstStyle/>
        <a:p>
          <a:endParaRPr lang="en-US"/>
        </a:p>
      </dgm:t>
    </dgm:pt>
    <dgm:pt modelId="{6DB11519-10C1-4F57-886D-BF04597379E3}" type="sibTrans" cxnId="{EC6773DD-5736-4E3F-97D3-F4A66189D058}">
      <dgm:prSet/>
      <dgm:spPr/>
      <dgm:t>
        <a:bodyPr/>
        <a:lstStyle/>
        <a:p>
          <a:endParaRPr lang="en-US"/>
        </a:p>
      </dgm:t>
    </dgm:pt>
    <dgm:pt modelId="{32D8D43E-6661-4889-9620-FADB456DF33D}" type="pres">
      <dgm:prSet presAssocID="{44B79E56-20D2-4741-8D36-0B7D7C503E3D}" presName="Name0" presStyleCnt="0">
        <dgm:presLayoutVars>
          <dgm:dir/>
          <dgm:resizeHandles val="exact"/>
        </dgm:presLayoutVars>
      </dgm:prSet>
      <dgm:spPr/>
    </dgm:pt>
    <dgm:pt modelId="{2DB5FF46-5F1D-4463-A806-F0BC252649BD}" type="pres">
      <dgm:prSet presAssocID="{00A83A76-4131-4FC2-AA5A-6FDDB2EF9E14}" presName="node" presStyleLbl="node1" presStyleIdx="0" presStyleCnt="6">
        <dgm:presLayoutVars>
          <dgm:bulletEnabled val="1"/>
        </dgm:presLayoutVars>
      </dgm:prSet>
      <dgm:spPr/>
      <dgm:t>
        <a:bodyPr/>
        <a:lstStyle/>
        <a:p>
          <a:endParaRPr lang="en-US"/>
        </a:p>
      </dgm:t>
    </dgm:pt>
    <dgm:pt modelId="{630985D8-E5EE-4221-9C00-42DB7DF9578A}" type="pres">
      <dgm:prSet presAssocID="{B36E2A78-650D-461D-B107-4B983D4CE67F}" presName="sibTrans" presStyleLbl="sibTrans1D1" presStyleIdx="0" presStyleCnt="5"/>
      <dgm:spPr/>
    </dgm:pt>
    <dgm:pt modelId="{CD0FF65D-E3DE-4E7B-B9C2-54F015A773E8}" type="pres">
      <dgm:prSet presAssocID="{B36E2A78-650D-461D-B107-4B983D4CE67F}" presName="connectorText" presStyleLbl="sibTrans1D1" presStyleIdx="0" presStyleCnt="5"/>
      <dgm:spPr/>
    </dgm:pt>
    <dgm:pt modelId="{AB24E793-968B-4D65-B248-ABFEA10F64CF}" type="pres">
      <dgm:prSet presAssocID="{4C8E61E3-AD7B-4CA3-A52D-79F7D76AA117}" presName="node" presStyleLbl="node1" presStyleIdx="1" presStyleCnt="6">
        <dgm:presLayoutVars>
          <dgm:bulletEnabled val="1"/>
        </dgm:presLayoutVars>
      </dgm:prSet>
      <dgm:spPr/>
      <dgm:t>
        <a:bodyPr/>
        <a:lstStyle/>
        <a:p>
          <a:endParaRPr lang="en-US"/>
        </a:p>
      </dgm:t>
    </dgm:pt>
    <dgm:pt modelId="{74EA5B35-D746-4366-9C66-6107D1F48084}" type="pres">
      <dgm:prSet presAssocID="{F6E24EE7-1097-46E9-8953-95A1AABFF6E0}" presName="sibTrans" presStyleLbl="sibTrans1D1" presStyleIdx="1" presStyleCnt="5"/>
      <dgm:spPr/>
    </dgm:pt>
    <dgm:pt modelId="{6015B5CF-7E85-48AA-808B-D5FC917523AE}" type="pres">
      <dgm:prSet presAssocID="{F6E24EE7-1097-46E9-8953-95A1AABFF6E0}" presName="connectorText" presStyleLbl="sibTrans1D1" presStyleIdx="1" presStyleCnt="5"/>
      <dgm:spPr/>
    </dgm:pt>
    <dgm:pt modelId="{5AAE24A2-4C9E-4370-8068-4F6AEE00A259}" type="pres">
      <dgm:prSet presAssocID="{A62C987E-A90B-4A82-A742-F5D284A14C46}" presName="node" presStyleLbl="node1" presStyleIdx="2" presStyleCnt="6">
        <dgm:presLayoutVars>
          <dgm:bulletEnabled val="1"/>
        </dgm:presLayoutVars>
      </dgm:prSet>
      <dgm:spPr/>
      <dgm:t>
        <a:bodyPr/>
        <a:lstStyle/>
        <a:p>
          <a:endParaRPr lang="en-US"/>
        </a:p>
      </dgm:t>
    </dgm:pt>
    <dgm:pt modelId="{5E1C345A-0E84-42BC-AF9C-0887BE17CF03}" type="pres">
      <dgm:prSet presAssocID="{9A31DC76-17D3-4939-95A2-31FF27975187}" presName="sibTrans" presStyleLbl="sibTrans1D1" presStyleIdx="2" presStyleCnt="5"/>
      <dgm:spPr/>
    </dgm:pt>
    <dgm:pt modelId="{44D4E80F-9172-4280-94BD-1FD5E07704FB}" type="pres">
      <dgm:prSet presAssocID="{9A31DC76-17D3-4939-95A2-31FF27975187}" presName="connectorText" presStyleLbl="sibTrans1D1" presStyleIdx="2" presStyleCnt="5"/>
      <dgm:spPr/>
    </dgm:pt>
    <dgm:pt modelId="{9570AF01-8883-4367-B237-B8AA73A9A664}" type="pres">
      <dgm:prSet presAssocID="{43DE3B09-3CB0-4F02-8600-B6FD04FB5A3C}" presName="node" presStyleLbl="node1" presStyleIdx="3" presStyleCnt="6" custLinFactNeighborX="3992">
        <dgm:presLayoutVars>
          <dgm:bulletEnabled val="1"/>
        </dgm:presLayoutVars>
      </dgm:prSet>
      <dgm:spPr/>
      <dgm:t>
        <a:bodyPr/>
        <a:lstStyle/>
        <a:p>
          <a:endParaRPr lang="en-US"/>
        </a:p>
      </dgm:t>
    </dgm:pt>
    <dgm:pt modelId="{F7058B4A-E5BE-47FA-8C99-03C1D1618334}" type="pres">
      <dgm:prSet presAssocID="{DB9EAC90-A6EB-4070-A4B6-42206153D49A}" presName="sibTrans" presStyleLbl="sibTrans1D1" presStyleIdx="3" presStyleCnt="5"/>
      <dgm:spPr/>
    </dgm:pt>
    <dgm:pt modelId="{1C331666-F738-470D-A158-28A4FC5A5F7F}" type="pres">
      <dgm:prSet presAssocID="{DB9EAC90-A6EB-4070-A4B6-42206153D49A}" presName="connectorText" presStyleLbl="sibTrans1D1" presStyleIdx="3" presStyleCnt="5"/>
      <dgm:spPr/>
    </dgm:pt>
    <dgm:pt modelId="{10531A1B-C29D-455D-846C-BCDF0C933E83}" type="pres">
      <dgm:prSet presAssocID="{50E0255F-9C86-4145-933A-73A670E8D578}" presName="node" presStyleLbl="node1" presStyleIdx="4" presStyleCnt="6">
        <dgm:presLayoutVars>
          <dgm:bulletEnabled val="1"/>
        </dgm:presLayoutVars>
      </dgm:prSet>
      <dgm:spPr/>
      <dgm:t>
        <a:bodyPr/>
        <a:lstStyle/>
        <a:p>
          <a:endParaRPr lang="en-US"/>
        </a:p>
      </dgm:t>
    </dgm:pt>
    <dgm:pt modelId="{8462915B-3626-4AD1-BC96-77A3E310A7DD}" type="pres">
      <dgm:prSet presAssocID="{CFFE7975-F37D-4DA3-B8C8-756F78A7C9AC}" presName="sibTrans" presStyleLbl="sibTrans1D1" presStyleIdx="4" presStyleCnt="5"/>
      <dgm:spPr/>
    </dgm:pt>
    <dgm:pt modelId="{A6B3C988-B5FC-4F6F-907E-8F00261C4A46}" type="pres">
      <dgm:prSet presAssocID="{CFFE7975-F37D-4DA3-B8C8-756F78A7C9AC}" presName="connectorText" presStyleLbl="sibTrans1D1" presStyleIdx="4" presStyleCnt="5"/>
      <dgm:spPr/>
    </dgm:pt>
    <dgm:pt modelId="{7EFD9163-627C-4619-8750-76B8FDB640C0}" type="pres">
      <dgm:prSet presAssocID="{D4E192B4-8C1F-4779-8D2C-02B8A984C0B8}" presName="node" presStyleLbl="node1" presStyleIdx="5" presStyleCnt="6">
        <dgm:presLayoutVars>
          <dgm:bulletEnabled val="1"/>
        </dgm:presLayoutVars>
      </dgm:prSet>
      <dgm:spPr/>
      <dgm:t>
        <a:bodyPr/>
        <a:lstStyle/>
        <a:p>
          <a:endParaRPr lang="en-US"/>
        </a:p>
      </dgm:t>
    </dgm:pt>
  </dgm:ptLst>
  <dgm:cxnLst>
    <dgm:cxn modelId="{A67CE0F8-CCBB-4EBB-88B0-75FE1A7BEC4F}" type="presOf" srcId="{B36E2A78-650D-461D-B107-4B983D4CE67F}" destId="{CD0FF65D-E3DE-4E7B-B9C2-54F015A773E8}" srcOrd="1" destOrd="0" presId="urn:microsoft.com/office/officeart/2005/8/layout/bProcess3"/>
    <dgm:cxn modelId="{EBAAE245-4DDD-4B7A-9F5C-2AD8B6A784DE}" type="presOf" srcId="{44B79E56-20D2-4741-8D36-0B7D7C503E3D}" destId="{32D8D43E-6661-4889-9620-FADB456DF33D}" srcOrd="0" destOrd="0" presId="urn:microsoft.com/office/officeart/2005/8/layout/bProcess3"/>
    <dgm:cxn modelId="{D00DE966-E786-4545-AE10-DB09E9F596B9}" type="presOf" srcId="{B36E2A78-650D-461D-B107-4B983D4CE67F}" destId="{630985D8-E5EE-4221-9C00-42DB7DF9578A}" srcOrd="0" destOrd="0" presId="urn:microsoft.com/office/officeart/2005/8/layout/bProcess3"/>
    <dgm:cxn modelId="{DF196FFE-CA62-4247-9E5F-21D0B55EEEC9}" type="presOf" srcId="{43DE3B09-3CB0-4F02-8600-B6FD04FB5A3C}" destId="{9570AF01-8883-4367-B237-B8AA73A9A664}" srcOrd="0" destOrd="0" presId="urn:microsoft.com/office/officeart/2005/8/layout/bProcess3"/>
    <dgm:cxn modelId="{E7BFED37-1555-483D-BBFB-1102118CE618}" type="presOf" srcId="{F6E24EE7-1097-46E9-8953-95A1AABFF6E0}" destId="{6015B5CF-7E85-48AA-808B-D5FC917523AE}" srcOrd="1" destOrd="0" presId="urn:microsoft.com/office/officeart/2005/8/layout/bProcess3"/>
    <dgm:cxn modelId="{DA610EB1-FE34-4B6B-BE5B-BF9397E192F4}" srcId="{44B79E56-20D2-4741-8D36-0B7D7C503E3D}" destId="{43DE3B09-3CB0-4F02-8600-B6FD04FB5A3C}" srcOrd="3" destOrd="0" parTransId="{A5FE5F33-07F9-4BDF-8428-8FDFADD4E301}" sibTransId="{DB9EAC90-A6EB-4070-A4B6-42206153D49A}"/>
    <dgm:cxn modelId="{800FE8FD-C5D1-42CF-A926-2B7EF810F186}" srcId="{44B79E56-20D2-4741-8D36-0B7D7C503E3D}" destId="{50E0255F-9C86-4145-933A-73A670E8D578}" srcOrd="4" destOrd="0" parTransId="{70621133-8CE5-415E-B818-880D9A11FBE0}" sibTransId="{CFFE7975-F37D-4DA3-B8C8-756F78A7C9AC}"/>
    <dgm:cxn modelId="{133116A7-4AC0-43BC-8101-586479C51CDD}" type="presOf" srcId="{CFFE7975-F37D-4DA3-B8C8-756F78A7C9AC}" destId="{8462915B-3626-4AD1-BC96-77A3E310A7DD}" srcOrd="0" destOrd="0" presId="urn:microsoft.com/office/officeart/2005/8/layout/bProcess3"/>
    <dgm:cxn modelId="{197D7889-0D1F-4A2B-ADEE-A88BEB516F5D}" type="presOf" srcId="{4C8E61E3-AD7B-4CA3-A52D-79F7D76AA117}" destId="{AB24E793-968B-4D65-B248-ABFEA10F64CF}" srcOrd="0" destOrd="0" presId="urn:microsoft.com/office/officeart/2005/8/layout/bProcess3"/>
    <dgm:cxn modelId="{B8C82FDC-6556-4281-B099-9E2F9D09B95A}" type="presOf" srcId="{DB9EAC90-A6EB-4070-A4B6-42206153D49A}" destId="{F7058B4A-E5BE-47FA-8C99-03C1D1618334}" srcOrd="0" destOrd="0" presId="urn:microsoft.com/office/officeart/2005/8/layout/bProcess3"/>
    <dgm:cxn modelId="{5E7E66AF-C056-483F-A4CA-FD319E7BA498}" type="presOf" srcId="{D4E192B4-8C1F-4779-8D2C-02B8A984C0B8}" destId="{7EFD9163-627C-4619-8750-76B8FDB640C0}" srcOrd="0" destOrd="0" presId="urn:microsoft.com/office/officeart/2005/8/layout/bProcess3"/>
    <dgm:cxn modelId="{D61EB4A3-F26B-4BC2-A819-7B3642E63F16}" type="presOf" srcId="{CFFE7975-F37D-4DA3-B8C8-756F78A7C9AC}" destId="{A6B3C988-B5FC-4F6F-907E-8F00261C4A46}" srcOrd="1" destOrd="0" presId="urn:microsoft.com/office/officeart/2005/8/layout/bProcess3"/>
    <dgm:cxn modelId="{A2E4A6D4-AAA7-486F-A250-C4FC39A400D5}" srcId="{44B79E56-20D2-4741-8D36-0B7D7C503E3D}" destId="{4C8E61E3-AD7B-4CA3-A52D-79F7D76AA117}" srcOrd="1" destOrd="0" parTransId="{BDAF5734-8555-4767-8FF3-90BFEEF76AF4}" sibTransId="{F6E24EE7-1097-46E9-8953-95A1AABFF6E0}"/>
    <dgm:cxn modelId="{72DB8337-D8C4-4E35-AC5B-4C49C15887E4}" type="presOf" srcId="{00A83A76-4131-4FC2-AA5A-6FDDB2EF9E14}" destId="{2DB5FF46-5F1D-4463-A806-F0BC252649BD}" srcOrd="0" destOrd="0" presId="urn:microsoft.com/office/officeart/2005/8/layout/bProcess3"/>
    <dgm:cxn modelId="{5DF73F8C-1664-457D-A8A1-749EBD44094B}" type="presOf" srcId="{F6E24EE7-1097-46E9-8953-95A1AABFF6E0}" destId="{74EA5B35-D746-4366-9C66-6107D1F48084}" srcOrd="0" destOrd="0" presId="urn:microsoft.com/office/officeart/2005/8/layout/bProcess3"/>
    <dgm:cxn modelId="{CBF4017F-28C8-427C-8044-688E2DEB0D2D}" type="presOf" srcId="{50E0255F-9C86-4145-933A-73A670E8D578}" destId="{10531A1B-C29D-455D-846C-BCDF0C933E83}" srcOrd="0" destOrd="0" presId="urn:microsoft.com/office/officeart/2005/8/layout/bProcess3"/>
    <dgm:cxn modelId="{06537067-FB60-45C1-8E55-E5CFEFBB18E0}" srcId="{44B79E56-20D2-4741-8D36-0B7D7C503E3D}" destId="{A62C987E-A90B-4A82-A742-F5D284A14C46}" srcOrd="2" destOrd="0" parTransId="{3D0115C0-176D-48AC-AC96-EC4DB573C69A}" sibTransId="{9A31DC76-17D3-4939-95A2-31FF27975187}"/>
    <dgm:cxn modelId="{E02FC1CC-86BB-4B51-B6BB-327D342C7388}" type="presOf" srcId="{DB9EAC90-A6EB-4070-A4B6-42206153D49A}" destId="{1C331666-F738-470D-A158-28A4FC5A5F7F}" srcOrd="1" destOrd="0" presId="urn:microsoft.com/office/officeart/2005/8/layout/bProcess3"/>
    <dgm:cxn modelId="{9C3EDA36-B34F-481B-922B-D1442A68A3F6}" type="presOf" srcId="{9A31DC76-17D3-4939-95A2-31FF27975187}" destId="{5E1C345A-0E84-42BC-AF9C-0887BE17CF03}" srcOrd="0" destOrd="0" presId="urn:microsoft.com/office/officeart/2005/8/layout/bProcess3"/>
    <dgm:cxn modelId="{B4836A94-5A20-4E38-B0B9-7BC02A79C07A}" srcId="{44B79E56-20D2-4741-8D36-0B7D7C503E3D}" destId="{00A83A76-4131-4FC2-AA5A-6FDDB2EF9E14}" srcOrd="0" destOrd="0" parTransId="{5A8A7F0E-00C8-4AC6-A40F-A82BB65E5523}" sibTransId="{B36E2A78-650D-461D-B107-4B983D4CE67F}"/>
    <dgm:cxn modelId="{D0FE59EB-1EA4-442E-B5BD-EF77EBF9CCD0}" type="presOf" srcId="{9A31DC76-17D3-4939-95A2-31FF27975187}" destId="{44D4E80F-9172-4280-94BD-1FD5E07704FB}" srcOrd="1" destOrd="0" presId="urn:microsoft.com/office/officeart/2005/8/layout/bProcess3"/>
    <dgm:cxn modelId="{EC6773DD-5736-4E3F-97D3-F4A66189D058}" srcId="{44B79E56-20D2-4741-8D36-0B7D7C503E3D}" destId="{D4E192B4-8C1F-4779-8D2C-02B8A984C0B8}" srcOrd="5" destOrd="0" parTransId="{AD4F100B-CEE1-420A-B030-9BF349235CE1}" sibTransId="{6DB11519-10C1-4F57-886D-BF04597379E3}"/>
    <dgm:cxn modelId="{3754B41F-F7E7-4E59-9A70-C7D24F53B8DE}" type="presOf" srcId="{A62C987E-A90B-4A82-A742-F5D284A14C46}" destId="{5AAE24A2-4C9E-4370-8068-4F6AEE00A259}" srcOrd="0" destOrd="0" presId="urn:microsoft.com/office/officeart/2005/8/layout/bProcess3"/>
    <dgm:cxn modelId="{52D38DE6-E025-4791-B566-139A95AF51F8}" type="presParOf" srcId="{32D8D43E-6661-4889-9620-FADB456DF33D}" destId="{2DB5FF46-5F1D-4463-A806-F0BC252649BD}" srcOrd="0" destOrd="0" presId="urn:microsoft.com/office/officeart/2005/8/layout/bProcess3"/>
    <dgm:cxn modelId="{A401BCFF-2717-4601-AFEC-671C98C65038}" type="presParOf" srcId="{32D8D43E-6661-4889-9620-FADB456DF33D}" destId="{630985D8-E5EE-4221-9C00-42DB7DF9578A}" srcOrd="1" destOrd="0" presId="urn:microsoft.com/office/officeart/2005/8/layout/bProcess3"/>
    <dgm:cxn modelId="{AE0E1318-5F68-4BE2-8596-FE8661C998B3}" type="presParOf" srcId="{630985D8-E5EE-4221-9C00-42DB7DF9578A}" destId="{CD0FF65D-E3DE-4E7B-B9C2-54F015A773E8}" srcOrd="0" destOrd="0" presId="urn:microsoft.com/office/officeart/2005/8/layout/bProcess3"/>
    <dgm:cxn modelId="{241C2D87-22E9-49D8-8B7C-628AE5D0C1FB}" type="presParOf" srcId="{32D8D43E-6661-4889-9620-FADB456DF33D}" destId="{AB24E793-968B-4D65-B248-ABFEA10F64CF}" srcOrd="2" destOrd="0" presId="urn:microsoft.com/office/officeart/2005/8/layout/bProcess3"/>
    <dgm:cxn modelId="{33896BF4-D685-4F24-BD16-A0CB1C3FC89F}" type="presParOf" srcId="{32D8D43E-6661-4889-9620-FADB456DF33D}" destId="{74EA5B35-D746-4366-9C66-6107D1F48084}" srcOrd="3" destOrd="0" presId="urn:microsoft.com/office/officeart/2005/8/layout/bProcess3"/>
    <dgm:cxn modelId="{47E648BD-6DEA-4DDF-90EF-5FFAFDDDE96D}" type="presParOf" srcId="{74EA5B35-D746-4366-9C66-6107D1F48084}" destId="{6015B5CF-7E85-48AA-808B-D5FC917523AE}" srcOrd="0" destOrd="0" presId="urn:microsoft.com/office/officeart/2005/8/layout/bProcess3"/>
    <dgm:cxn modelId="{8E959A9E-8C63-4A7C-BA80-BE372E78A109}" type="presParOf" srcId="{32D8D43E-6661-4889-9620-FADB456DF33D}" destId="{5AAE24A2-4C9E-4370-8068-4F6AEE00A259}" srcOrd="4" destOrd="0" presId="urn:microsoft.com/office/officeart/2005/8/layout/bProcess3"/>
    <dgm:cxn modelId="{1D0C2DF7-DBFC-4F6F-B545-0957F07C24EB}" type="presParOf" srcId="{32D8D43E-6661-4889-9620-FADB456DF33D}" destId="{5E1C345A-0E84-42BC-AF9C-0887BE17CF03}" srcOrd="5" destOrd="0" presId="urn:microsoft.com/office/officeart/2005/8/layout/bProcess3"/>
    <dgm:cxn modelId="{95D3D81C-0DF3-4429-8328-DCA6C9548450}" type="presParOf" srcId="{5E1C345A-0E84-42BC-AF9C-0887BE17CF03}" destId="{44D4E80F-9172-4280-94BD-1FD5E07704FB}" srcOrd="0" destOrd="0" presId="urn:microsoft.com/office/officeart/2005/8/layout/bProcess3"/>
    <dgm:cxn modelId="{21F90281-9BCB-4EFF-9177-72473B46C691}" type="presParOf" srcId="{32D8D43E-6661-4889-9620-FADB456DF33D}" destId="{9570AF01-8883-4367-B237-B8AA73A9A664}" srcOrd="6" destOrd="0" presId="urn:microsoft.com/office/officeart/2005/8/layout/bProcess3"/>
    <dgm:cxn modelId="{C5813ABC-AC1E-497E-80F5-1AF990D15B6A}" type="presParOf" srcId="{32D8D43E-6661-4889-9620-FADB456DF33D}" destId="{F7058B4A-E5BE-47FA-8C99-03C1D1618334}" srcOrd="7" destOrd="0" presId="urn:microsoft.com/office/officeart/2005/8/layout/bProcess3"/>
    <dgm:cxn modelId="{101DACE8-1525-4EF0-B08A-B3AE0AE190EF}" type="presParOf" srcId="{F7058B4A-E5BE-47FA-8C99-03C1D1618334}" destId="{1C331666-F738-470D-A158-28A4FC5A5F7F}" srcOrd="0" destOrd="0" presId="urn:microsoft.com/office/officeart/2005/8/layout/bProcess3"/>
    <dgm:cxn modelId="{5813CDD0-C562-4298-9352-91E4E9794F0F}" type="presParOf" srcId="{32D8D43E-6661-4889-9620-FADB456DF33D}" destId="{10531A1B-C29D-455D-846C-BCDF0C933E83}" srcOrd="8" destOrd="0" presId="urn:microsoft.com/office/officeart/2005/8/layout/bProcess3"/>
    <dgm:cxn modelId="{5DEFE96C-F2E0-4171-A934-E57AF4AD0C4C}" type="presParOf" srcId="{32D8D43E-6661-4889-9620-FADB456DF33D}" destId="{8462915B-3626-4AD1-BC96-77A3E310A7DD}" srcOrd="9" destOrd="0" presId="urn:microsoft.com/office/officeart/2005/8/layout/bProcess3"/>
    <dgm:cxn modelId="{65E16E6F-CB52-463D-B555-613C56AD771D}" type="presParOf" srcId="{8462915B-3626-4AD1-BC96-77A3E310A7DD}" destId="{A6B3C988-B5FC-4F6F-907E-8F00261C4A46}" srcOrd="0" destOrd="0" presId="urn:microsoft.com/office/officeart/2005/8/layout/bProcess3"/>
    <dgm:cxn modelId="{C725A6AF-ED35-4E99-84A8-BA8F10F226C0}" type="presParOf" srcId="{32D8D43E-6661-4889-9620-FADB456DF33D}" destId="{7EFD9163-627C-4619-8750-76B8FDB640C0}"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985D8-E5EE-4221-9C00-42DB7DF9578A}">
      <dsp:nvSpPr>
        <dsp:cNvPr id="0" name=""/>
        <dsp:cNvSpPr/>
      </dsp:nvSpPr>
      <dsp:spPr>
        <a:xfrm>
          <a:off x="3124235" y="1254794"/>
          <a:ext cx="686483" cy="91440"/>
        </a:xfrm>
        <a:custGeom>
          <a:avLst/>
          <a:gdLst/>
          <a:ahLst/>
          <a:cxnLst/>
          <a:rect l="0" t="0" r="0" b="0"/>
          <a:pathLst>
            <a:path>
              <a:moveTo>
                <a:pt x="0" y="45720"/>
              </a:moveTo>
              <a:lnTo>
                <a:pt x="68648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49549" y="1296929"/>
        <a:ext cx="35854" cy="7170"/>
      </dsp:txXfrm>
    </dsp:sp>
    <dsp:sp modelId="{2DB5FF46-5F1D-4463-A806-F0BC252649BD}">
      <dsp:nvSpPr>
        <dsp:cNvPr id="0" name=""/>
        <dsp:cNvSpPr/>
      </dsp:nvSpPr>
      <dsp:spPr>
        <a:xfrm>
          <a:off x="8282" y="365188"/>
          <a:ext cx="3117752" cy="1870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tx1">
                  <a:lumMod val="95000"/>
                  <a:lumOff val="5000"/>
                </a:schemeClr>
              </a:solidFill>
              <a:latin typeface="Century" panose="02040604050505020304" pitchFamily="18" charset="0"/>
            </a:rPr>
            <a:t>Import Libraries</a:t>
          </a:r>
          <a:endParaRPr lang="en-US" sz="2900" kern="1200" dirty="0"/>
        </a:p>
      </dsp:txBody>
      <dsp:txXfrm>
        <a:off x="8282" y="365188"/>
        <a:ext cx="3117752" cy="1870651"/>
      </dsp:txXfrm>
    </dsp:sp>
    <dsp:sp modelId="{74EA5B35-D746-4366-9C66-6107D1F48084}">
      <dsp:nvSpPr>
        <dsp:cNvPr id="0" name=""/>
        <dsp:cNvSpPr/>
      </dsp:nvSpPr>
      <dsp:spPr>
        <a:xfrm>
          <a:off x="6959070" y="1254794"/>
          <a:ext cx="686483" cy="91440"/>
        </a:xfrm>
        <a:custGeom>
          <a:avLst/>
          <a:gdLst/>
          <a:ahLst/>
          <a:cxnLst/>
          <a:rect l="0" t="0" r="0" b="0"/>
          <a:pathLst>
            <a:path>
              <a:moveTo>
                <a:pt x="0" y="45720"/>
              </a:moveTo>
              <a:lnTo>
                <a:pt x="68648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84385" y="1296929"/>
        <a:ext cx="35854" cy="7170"/>
      </dsp:txXfrm>
    </dsp:sp>
    <dsp:sp modelId="{AB24E793-968B-4D65-B248-ABFEA10F64CF}">
      <dsp:nvSpPr>
        <dsp:cNvPr id="0" name=""/>
        <dsp:cNvSpPr/>
      </dsp:nvSpPr>
      <dsp:spPr>
        <a:xfrm>
          <a:off x="3843118" y="365188"/>
          <a:ext cx="3117752" cy="1870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tx1">
                  <a:lumMod val="95000"/>
                  <a:lumOff val="5000"/>
                </a:schemeClr>
              </a:solidFill>
              <a:latin typeface="Century" panose="02040604050505020304" pitchFamily="18" charset="0"/>
            </a:rPr>
            <a:t>Import Dataset</a:t>
          </a:r>
          <a:endParaRPr lang="en-US" sz="2900" kern="1200" dirty="0"/>
        </a:p>
      </dsp:txBody>
      <dsp:txXfrm>
        <a:off x="3843118" y="365188"/>
        <a:ext cx="3117752" cy="1870651"/>
      </dsp:txXfrm>
    </dsp:sp>
    <dsp:sp modelId="{5E1C345A-0E84-42BC-AF9C-0887BE17CF03}">
      <dsp:nvSpPr>
        <dsp:cNvPr id="0" name=""/>
        <dsp:cNvSpPr/>
      </dsp:nvSpPr>
      <dsp:spPr>
        <a:xfrm>
          <a:off x="1691619" y="2234040"/>
          <a:ext cx="7545210" cy="686483"/>
        </a:xfrm>
        <a:custGeom>
          <a:avLst/>
          <a:gdLst/>
          <a:ahLst/>
          <a:cxnLst/>
          <a:rect l="0" t="0" r="0" b="0"/>
          <a:pathLst>
            <a:path>
              <a:moveTo>
                <a:pt x="7545210" y="0"/>
              </a:moveTo>
              <a:lnTo>
                <a:pt x="7545210" y="360341"/>
              </a:lnTo>
              <a:lnTo>
                <a:pt x="0" y="360341"/>
              </a:lnTo>
              <a:lnTo>
                <a:pt x="0" y="68648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74744" y="2573696"/>
        <a:ext cx="378960" cy="7170"/>
      </dsp:txXfrm>
    </dsp:sp>
    <dsp:sp modelId="{5AAE24A2-4C9E-4370-8068-4F6AEE00A259}">
      <dsp:nvSpPr>
        <dsp:cNvPr id="0" name=""/>
        <dsp:cNvSpPr/>
      </dsp:nvSpPr>
      <dsp:spPr>
        <a:xfrm>
          <a:off x="7677953" y="365188"/>
          <a:ext cx="3117752" cy="1870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tx1">
                  <a:lumMod val="95000"/>
                  <a:lumOff val="5000"/>
                </a:schemeClr>
              </a:solidFill>
              <a:latin typeface="Century" panose="02040604050505020304" pitchFamily="18" charset="0"/>
            </a:rPr>
            <a:t>Data Preprocessing</a:t>
          </a:r>
          <a:endParaRPr lang="en-US" sz="2900" kern="1200" dirty="0"/>
        </a:p>
      </dsp:txBody>
      <dsp:txXfrm>
        <a:off x="7677953" y="365188"/>
        <a:ext cx="3117752" cy="1870651"/>
      </dsp:txXfrm>
    </dsp:sp>
    <dsp:sp modelId="{F7058B4A-E5BE-47FA-8C99-03C1D1618334}">
      <dsp:nvSpPr>
        <dsp:cNvPr id="0" name=""/>
        <dsp:cNvSpPr/>
      </dsp:nvSpPr>
      <dsp:spPr>
        <a:xfrm>
          <a:off x="3248695" y="3842529"/>
          <a:ext cx="562022" cy="91440"/>
        </a:xfrm>
        <a:custGeom>
          <a:avLst/>
          <a:gdLst/>
          <a:ahLst/>
          <a:cxnLst/>
          <a:rect l="0" t="0" r="0" b="0"/>
          <a:pathLst>
            <a:path>
              <a:moveTo>
                <a:pt x="0" y="45720"/>
              </a:moveTo>
              <a:lnTo>
                <a:pt x="56202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14891" y="3884663"/>
        <a:ext cx="29631" cy="7170"/>
      </dsp:txXfrm>
    </dsp:sp>
    <dsp:sp modelId="{9570AF01-8883-4367-B237-B8AA73A9A664}">
      <dsp:nvSpPr>
        <dsp:cNvPr id="0" name=""/>
        <dsp:cNvSpPr/>
      </dsp:nvSpPr>
      <dsp:spPr>
        <a:xfrm>
          <a:off x="132743" y="2952923"/>
          <a:ext cx="3117752" cy="1870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tx1">
                  <a:lumMod val="95000"/>
                  <a:lumOff val="5000"/>
                </a:schemeClr>
              </a:solidFill>
              <a:latin typeface="Century" panose="02040604050505020304" pitchFamily="18" charset="0"/>
            </a:rPr>
            <a:t>Finding null values</a:t>
          </a:r>
          <a:endParaRPr lang="en-US" sz="2900" kern="1200" dirty="0"/>
        </a:p>
      </dsp:txBody>
      <dsp:txXfrm>
        <a:off x="132743" y="2952923"/>
        <a:ext cx="3117752" cy="1870651"/>
      </dsp:txXfrm>
    </dsp:sp>
    <dsp:sp modelId="{8462915B-3626-4AD1-BC96-77A3E310A7DD}">
      <dsp:nvSpPr>
        <dsp:cNvPr id="0" name=""/>
        <dsp:cNvSpPr/>
      </dsp:nvSpPr>
      <dsp:spPr>
        <a:xfrm>
          <a:off x="6959070" y="3842529"/>
          <a:ext cx="686483" cy="91440"/>
        </a:xfrm>
        <a:custGeom>
          <a:avLst/>
          <a:gdLst/>
          <a:ahLst/>
          <a:cxnLst/>
          <a:rect l="0" t="0" r="0" b="0"/>
          <a:pathLst>
            <a:path>
              <a:moveTo>
                <a:pt x="0" y="45720"/>
              </a:moveTo>
              <a:lnTo>
                <a:pt x="68648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84385" y="3884663"/>
        <a:ext cx="35854" cy="7170"/>
      </dsp:txXfrm>
    </dsp:sp>
    <dsp:sp modelId="{10531A1B-C29D-455D-846C-BCDF0C933E83}">
      <dsp:nvSpPr>
        <dsp:cNvPr id="0" name=""/>
        <dsp:cNvSpPr/>
      </dsp:nvSpPr>
      <dsp:spPr>
        <a:xfrm>
          <a:off x="3843118" y="2952923"/>
          <a:ext cx="3117752" cy="1870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tx1">
                  <a:lumMod val="95000"/>
                  <a:lumOff val="5000"/>
                </a:schemeClr>
              </a:solidFill>
              <a:latin typeface="Century" panose="02040604050505020304" pitchFamily="18" charset="0"/>
            </a:rPr>
            <a:t>Visualization</a:t>
          </a:r>
        </a:p>
        <a:p>
          <a:pPr lvl="0" algn="ctr" defTabSz="1289050">
            <a:lnSpc>
              <a:spcPct val="90000"/>
            </a:lnSpc>
            <a:spcBef>
              <a:spcPct val="0"/>
            </a:spcBef>
            <a:spcAft>
              <a:spcPct val="35000"/>
            </a:spcAft>
          </a:pPr>
          <a:r>
            <a:rPr lang="en-US" sz="2900" b="1" kern="1200" dirty="0" smtClean="0">
              <a:solidFill>
                <a:schemeClr val="tx1">
                  <a:lumMod val="95000"/>
                  <a:lumOff val="5000"/>
                </a:schemeClr>
              </a:solidFill>
              <a:latin typeface="Century" panose="02040604050505020304" pitchFamily="18" charset="0"/>
            </a:rPr>
            <a:t>(EDA)</a:t>
          </a:r>
          <a:endParaRPr lang="en-US" sz="2900" kern="1200" dirty="0"/>
        </a:p>
      </dsp:txBody>
      <dsp:txXfrm>
        <a:off x="3843118" y="2952923"/>
        <a:ext cx="3117752" cy="1870651"/>
      </dsp:txXfrm>
    </dsp:sp>
    <dsp:sp modelId="{7EFD9163-627C-4619-8750-76B8FDB640C0}">
      <dsp:nvSpPr>
        <dsp:cNvPr id="0" name=""/>
        <dsp:cNvSpPr/>
      </dsp:nvSpPr>
      <dsp:spPr>
        <a:xfrm>
          <a:off x="7677953" y="2952923"/>
          <a:ext cx="3117752" cy="1870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tx1">
                  <a:lumMod val="95000"/>
                  <a:lumOff val="5000"/>
                </a:schemeClr>
              </a:solidFill>
              <a:latin typeface="Century" panose="02040604050505020304" pitchFamily="18" charset="0"/>
            </a:rPr>
            <a:t>Label Encoding &amp; Checked for Correlation</a:t>
          </a:r>
          <a:endParaRPr lang="en-US" sz="2900" b="1" kern="1200" dirty="0">
            <a:solidFill>
              <a:schemeClr val="tx1">
                <a:lumMod val="95000"/>
                <a:lumOff val="5000"/>
              </a:schemeClr>
            </a:solidFill>
            <a:latin typeface="Century" panose="02040604050505020304" pitchFamily="18" charset="0"/>
          </a:endParaRPr>
        </a:p>
      </dsp:txBody>
      <dsp:txXfrm>
        <a:off x="7677953" y="2952923"/>
        <a:ext cx="3117752" cy="187065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DCFAD-1D97-4545-AC26-06E99094E244}" type="datetimeFigureOut">
              <a:rPr lang="en-US" smtClean="0"/>
              <a:t>8/20/2022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2A11C-F8A3-4E03-A3FE-F7DE87F867B4}" type="slidenum">
              <a:rPr lang="en-US" smtClean="0"/>
              <a:t>‹#›</a:t>
            </a:fld>
            <a:endParaRPr lang="en-US"/>
          </a:p>
        </p:txBody>
      </p:sp>
    </p:spTree>
    <p:extLst>
      <p:ext uri="{BB962C8B-B14F-4D97-AF65-F5344CB8AC3E}">
        <p14:creationId xmlns:p14="http://schemas.microsoft.com/office/powerpoint/2010/main" val="292949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C2A11C-F8A3-4E03-A3FE-F7DE87F867B4}" type="slidenum">
              <a:rPr lang="en-US" smtClean="0"/>
              <a:t>2</a:t>
            </a:fld>
            <a:endParaRPr lang="en-US"/>
          </a:p>
        </p:txBody>
      </p:sp>
    </p:spTree>
    <p:extLst>
      <p:ext uri="{BB962C8B-B14F-4D97-AF65-F5344CB8AC3E}">
        <p14:creationId xmlns:p14="http://schemas.microsoft.com/office/powerpoint/2010/main" val="3398352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8852FF-D10A-42AC-BA8F-082B3C0E24A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215708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8852FF-D10A-42AC-BA8F-082B3C0E24A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29352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8852FF-D10A-42AC-BA8F-082B3C0E24A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320910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8852FF-D10A-42AC-BA8F-082B3C0E24A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239338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8852FF-D10A-42AC-BA8F-082B3C0E24AA}"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8663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8852FF-D10A-42AC-BA8F-082B3C0E24AA}"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82155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8852FF-D10A-42AC-BA8F-082B3C0E24AA}" type="datetimeFigureOut">
              <a:rPr lang="en-US" smtClean="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152027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8852FF-D10A-42AC-BA8F-082B3C0E24AA}"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253208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852FF-D10A-42AC-BA8F-082B3C0E24AA}" type="datetimeFigureOut">
              <a:rPr lang="en-US" smtClean="0"/>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423595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8852FF-D10A-42AC-BA8F-082B3C0E24AA}"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79523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8852FF-D10A-42AC-BA8F-082B3C0E24AA}"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A7D79-7068-4CD6-B3E5-EA1D93AFDC41}" type="slidenum">
              <a:rPr lang="en-US" smtClean="0"/>
              <a:t>‹#›</a:t>
            </a:fld>
            <a:endParaRPr lang="en-US"/>
          </a:p>
        </p:txBody>
      </p:sp>
    </p:spTree>
    <p:extLst>
      <p:ext uri="{BB962C8B-B14F-4D97-AF65-F5344CB8AC3E}">
        <p14:creationId xmlns:p14="http://schemas.microsoft.com/office/powerpoint/2010/main" val="132958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852FF-D10A-42AC-BA8F-082B3C0E24AA}" type="datetimeFigureOut">
              <a:rPr lang="en-US" smtClean="0"/>
              <a:t>8/20/2022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A7D79-7068-4CD6-B3E5-EA1D93AFDC41}" type="slidenum">
              <a:rPr lang="en-US" smtClean="0"/>
              <a:t>‹#›</a:t>
            </a:fld>
            <a:endParaRPr lang="en-US"/>
          </a:p>
        </p:txBody>
      </p:sp>
    </p:spTree>
    <p:extLst>
      <p:ext uri="{BB962C8B-B14F-4D97-AF65-F5344CB8AC3E}">
        <p14:creationId xmlns:p14="http://schemas.microsoft.com/office/powerpoint/2010/main" val="278154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ctangle 3"/>
          <p:cNvSpPr/>
          <p:nvPr/>
        </p:nvSpPr>
        <p:spPr>
          <a:xfrm>
            <a:off x="969456" y="1357476"/>
            <a:ext cx="10201575" cy="3046988"/>
          </a:xfrm>
          <a:prstGeom prst="rect">
            <a:avLst/>
          </a:prstGeom>
        </p:spPr>
        <p:style>
          <a:lnRef idx="0">
            <a:schemeClr val="dk1"/>
          </a:lnRef>
          <a:fillRef idx="3">
            <a:schemeClr val="dk1"/>
          </a:fillRef>
          <a:effectRef idx="3">
            <a:schemeClr val="dk1"/>
          </a:effectRef>
          <a:fontRef idx="minor">
            <a:schemeClr val="lt1"/>
          </a:fontRef>
        </p:style>
        <p:txBody>
          <a:bodyPr wrap="none" lIns="91440" tIns="45720" rIns="91440" bIns="45720">
            <a:spAutoFit/>
          </a:bodyPr>
          <a:lstStyle/>
          <a:p>
            <a:pPr algn="ctr"/>
            <a:r>
              <a:rPr lang="en-US" sz="9600" dirty="0" smtClean="0">
                <a:ln>
                  <a:solidFill>
                    <a:schemeClr val="accent1"/>
                  </a:solidFill>
                </a:ln>
              </a:rPr>
              <a:t>Customer Retention</a:t>
            </a:r>
          </a:p>
          <a:p>
            <a:pPr algn="ctr"/>
            <a:r>
              <a:rPr lang="en-US" sz="9600" dirty="0" smtClean="0">
                <a:ln>
                  <a:solidFill>
                    <a:schemeClr val="accent1"/>
                  </a:solidFill>
                </a:ln>
              </a:rPr>
              <a:t> Analysis</a:t>
            </a:r>
            <a:endParaRPr lang="en-US" sz="9600" b="0" cap="none" spc="0" dirty="0">
              <a:ln>
                <a:solidFill>
                  <a:schemeClr val="accent1"/>
                </a:solidFill>
              </a:ln>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3549328" y="4556984"/>
            <a:ext cx="5041829" cy="923330"/>
          </a:xfrm>
          <a:prstGeom prst="rect">
            <a:avLst/>
          </a:prstGeom>
          <a:noFill/>
        </p:spPr>
        <p:txBody>
          <a:bodyPr wrap="none" lIns="91440" tIns="45720" rIns="91440" bIns="45720">
            <a:spAutoFit/>
          </a:bodyPr>
          <a:lstStyle/>
          <a:p>
            <a:pPr algn="ctr"/>
            <a:r>
              <a:rPr lang="en-US" sz="5400" dirty="0">
                <a:solidFill>
                  <a:srgbClr val="FFFF00"/>
                </a:solidFill>
              </a:rPr>
              <a:t>B</a:t>
            </a:r>
            <a:r>
              <a:rPr lang="en-US" sz="5400" dirty="0" smtClean="0">
                <a:solidFill>
                  <a:srgbClr val="FFFF00"/>
                </a:solidFill>
              </a:rPr>
              <a:t>y: Vishal Kumar </a:t>
            </a:r>
            <a:endParaRPr lang="en-US" sz="5400" b="0" cap="none" spc="0" dirty="0">
              <a:ln w="0"/>
              <a:solidFill>
                <a:srgbClr val="FFFF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55341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7791" y="436098"/>
            <a:ext cx="10733649" cy="707886"/>
          </a:xfrm>
          <a:prstGeom prst="rect">
            <a:avLst/>
          </a:prstGeom>
          <a:noFill/>
        </p:spPr>
        <p:txBody>
          <a:bodyPr wrap="square" rtlCol="0">
            <a:spAutoFit/>
          </a:bodyPr>
          <a:lstStyle/>
          <a:p>
            <a:r>
              <a:rPr lang="en-US" sz="4000" b="1" dirty="0" smtClean="0">
                <a:solidFill>
                  <a:schemeClr val="tx1">
                    <a:lumMod val="95000"/>
                    <a:lumOff val="5000"/>
                  </a:schemeClr>
                </a:solidFill>
                <a:latin typeface="Century" panose="02040604050505020304" pitchFamily="18" charset="0"/>
              </a:rPr>
              <a:t>Exploratory Data Analysis (EDA) Steps:</a:t>
            </a:r>
            <a:endParaRPr lang="en-US" dirty="0"/>
          </a:p>
        </p:txBody>
      </p:sp>
      <p:sp>
        <p:nvSpPr>
          <p:cNvPr id="3" name="TextBox 2"/>
          <p:cNvSpPr txBox="1"/>
          <p:nvPr/>
        </p:nvSpPr>
        <p:spPr>
          <a:xfrm>
            <a:off x="787791" y="1336431"/>
            <a:ext cx="10621107" cy="4154984"/>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smtClean="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2400" dirty="0" smtClean="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2400" dirty="0" smtClean="0">
                <a:solidFill>
                  <a:schemeClr val="tx1">
                    <a:lumMod val="95000"/>
                    <a:lumOff val="5000"/>
                  </a:schemeClr>
                </a:solidFill>
                <a:latin typeface="Century" panose="02040604050505020304" pitchFamily="18" charset="0"/>
              </a:rPr>
              <a:t>Checked the null values and found no null values in the dataset.</a:t>
            </a:r>
          </a:p>
          <a:p>
            <a:pPr algn="just"/>
            <a:endParaRPr lang="en-US" sz="2400" dirty="0" smtClean="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2400" dirty="0" smtClean="0">
                <a:solidFill>
                  <a:schemeClr val="tx1">
                    <a:lumMod val="95000"/>
                    <a:lumOff val="5000"/>
                  </a:schemeClr>
                </a:solidFill>
                <a:latin typeface="Century" panose="02040604050505020304" pitchFamily="18" charset="0"/>
              </a:rPr>
              <a:t>Performed both univariate and bivariate analysis and </a:t>
            </a:r>
            <a:r>
              <a:rPr lang="en-IN" sz="2400" dirty="0" smtClean="0">
                <a:solidFill>
                  <a:schemeClr val="tx1">
                    <a:lumMod val="95000"/>
                    <a:lumOff val="5000"/>
                  </a:schemeClr>
                </a:solidFill>
                <a:latin typeface="Century" panose="02040604050505020304" pitchFamily="18" charset="0"/>
                <a:cs typeface="Times New Roman" panose="02020603050405020304" pitchFamily="18" charset="0"/>
              </a:rPr>
              <a:t>v</a:t>
            </a:r>
            <a:r>
              <a:rPr lang="en-IN" sz="2400" dirty="0" smtClean="0">
                <a:effectLst/>
                <a:latin typeface="Century" panose="02040604050505020304" pitchFamily="18" charset="0"/>
                <a:ea typeface="Calibri" panose="020F0502020204030204" pitchFamily="34" charset="0"/>
                <a:cs typeface="Times New Roman" panose="02020603050405020304" pitchFamily="18" charset="0"/>
              </a:rPr>
              <a:t>isualized each feature using </a:t>
            </a:r>
            <a:r>
              <a:rPr lang="en-IN" sz="2400" dirty="0" err="1" smtClean="0">
                <a:effectLst/>
                <a:latin typeface="Century" panose="02040604050505020304" pitchFamily="18" charset="0"/>
                <a:ea typeface="Calibri" panose="020F0502020204030204" pitchFamily="34" charset="0"/>
                <a:cs typeface="Times New Roman" panose="02020603050405020304" pitchFamily="18" charset="0"/>
              </a:rPr>
              <a:t>seaborn</a:t>
            </a:r>
            <a:r>
              <a:rPr lang="en-IN" sz="2400" dirty="0" smtClean="0">
                <a:effectLst/>
                <a:latin typeface="Century" panose="02040604050505020304" pitchFamily="18" charset="0"/>
                <a:ea typeface="Calibri" panose="020F0502020204030204" pitchFamily="34" charset="0"/>
                <a:cs typeface="Times New Roman" panose="02020603050405020304" pitchFamily="18" charset="0"/>
              </a:rPr>
              <a:t> and </a:t>
            </a:r>
            <a:r>
              <a:rPr lang="en-IN" sz="2400" dirty="0" err="1" smtClean="0">
                <a:effectLst/>
                <a:latin typeface="Century" panose="02040604050505020304" pitchFamily="18" charset="0"/>
                <a:ea typeface="Calibri" panose="020F0502020204030204" pitchFamily="34" charset="0"/>
                <a:cs typeface="Times New Roman" panose="02020603050405020304" pitchFamily="18" charset="0"/>
              </a:rPr>
              <a:t>matplotlib</a:t>
            </a:r>
            <a:r>
              <a:rPr lang="en-IN" sz="2400" dirty="0" smtClean="0">
                <a:effectLst/>
                <a:latin typeface="Century" panose="02040604050505020304" pitchFamily="18" charset="0"/>
                <a:ea typeface="Calibri" panose="020F0502020204030204" pitchFamily="34" charset="0"/>
                <a:cs typeface="Times New Roman" panose="02020603050405020304" pitchFamily="18" charset="0"/>
              </a:rPr>
              <a:t> libraries by plotting count plot, pie plot, distribution plot, box plot and factor plot.</a:t>
            </a:r>
          </a:p>
          <a:p>
            <a:pPr algn="just"/>
            <a:endParaRPr lang="en-IN" sz="2400" dirty="0" smtClean="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400" dirty="0" smtClean="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2400" dirty="0"/>
          </a:p>
        </p:txBody>
      </p:sp>
    </p:spTree>
    <p:extLst>
      <p:ext uri="{BB962C8B-B14F-4D97-AF65-F5344CB8AC3E}">
        <p14:creationId xmlns:p14="http://schemas.microsoft.com/office/powerpoint/2010/main" val="79087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9975" y="253219"/>
            <a:ext cx="5964701" cy="1046440"/>
          </a:xfrm>
          <a:prstGeom prst="rect">
            <a:avLst/>
          </a:prstGeom>
          <a:noFill/>
        </p:spPr>
        <p:txBody>
          <a:bodyPr wrap="square" rtlCol="0">
            <a:spAutoFit/>
          </a:bodyPr>
          <a:lstStyle/>
          <a:p>
            <a:r>
              <a:rPr lang="en-US" sz="4400" b="1" u="sng" dirty="0" smtClean="0">
                <a:solidFill>
                  <a:schemeClr val="tx1">
                    <a:lumMod val="95000"/>
                    <a:lumOff val="5000"/>
                  </a:schemeClr>
                </a:solidFill>
                <a:latin typeface="Century" panose="02040604050505020304" pitchFamily="18" charset="0"/>
              </a:rPr>
              <a:t>VISUALIZATIONS</a:t>
            </a:r>
            <a:endParaRPr lang="en-IN" sz="4400" b="1" u="sng" dirty="0" smtClean="0">
              <a:solidFill>
                <a:schemeClr val="tx1">
                  <a:lumMod val="95000"/>
                  <a:lumOff val="5000"/>
                </a:schemeClr>
              </a:solidFill>
              <a:latin typeface="Century" panose="02040604050505020304" pitchFamily="18" charset="0"/>
            </a:endParaRP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24" y="1153198"/>
            <a:ext cx="11437034" cy="5599293"/>
          </a:xfrm>
          <a:prstGeom prst="rect">
            <a:avLst/>
          </a:prstGeom>
        </p:spPr>
      </p:pic>
    </p:spTree>
    <p:extLst>
      <p:ext uri="{BB962C8B-B14F-4D97-AF65-F5344CB8AC3E}">
        <p14:creationId xmlns:p14="http://schemas.microsoft.com/office/powerpoint/2010/main" val="362433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301" y="450166"/>
            <a:ext cx="11197883" cy="1046440"/>
          </a:xfrm>
          <a:prstGeom prst="rect">
            <a:avLst/>
          </a:prstGeom>
          <a:noFill/>
        </p:spPr>
        <p:txBody>
          <a:bodyPr wrap="square" rtlCol="0">
            <a:spAutoFit/>
          </a:bodyPr>
          <a:lstStyle/>
          <a:p>
            <a:r>
              <a:rPr lang="en-US" sz="4400" b="1" dirty="0" smtClean="0">
                <a:latin typeface="Century" panose="02040604050505020304" pitchFamily="18" charset="0"/>
              </a:rPr>
              <a:t>Observations from the above graphs</a:t>
            </a:r>
            <a:r>
              <a:rPr lang="en-US" b="1" dirty="0" smtClean="0">
                <a:latin typeface="Century" panose="02040604050505020304" pitchFamily="18" charset="0"/>
              </a:rPr>
              <a:t>:</a:t>
            </a:r>
            <a:endParaRPr lang="en-IN" b="1" dirty="0" smtClean="0">
              <a:latin typeface="Century" panose="02040604050505020304" pitchFamily="18" charset="0"/>
            </a:endParaRPr>
          </a:p>
          <a:p>
            <a:endParaRPr lang="en-US" dirty="0"/>
          </a:p>
        </p:txBody>
      </p:sp>
      <p:sp>
        <p:nvSpPr>
          <p:cNvPr id="3" name="TextBox 2"/>
          <p:cNvSpPr txBox="1"/>
          <p:nvPr/>
        </p:nvSpPr>
        <p:spPr>
          <a:xfrm>
            <a:off x="478301" y="1378634"/>
            <a:ext cx="11394831" cy="5539978"/>
          </a:xfrm>
          <a:prstGeom prst="rect">
            <a:avLst/>
          </a:prstGeom>
          <a:noFill/>
        </p:spPr>
        <p:txBody>
          <a:bodyPr wrap="square" rtlCol="0">
            <a:spAutoFit/>
          </a:bodyPr>
          <a:lstStyle/>
          <a:p>
            <a:pPr marL="342900" indent="-342900">
              <a:buFont typeface="Wingdings" panose="05000000000000000000" pitchFamily="2" charset="2"/>
              <a:buChar char="ü"/>
            </a:pPr>
            <a:r>
              <a:rPr lang="en-US" sz="2400" b="0" i="0" dirty="0" smtClean="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buFont typeface="Wingdings" panose="05000000000000000000" pitchFamily="2" charset="2"/>
              <a:buChar char="ü"/>
            </a:pPr>
            <a:r>
              <a:rPr lang="en-US" sz="2400" b="0" i="0" dirty="0" smtClean="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buFont typeface="Wingdings" panose="05000000000000000000" pitchFamily="2" charset="2"/>
              <a:buChar char="ü"/>
            </a:pPr>
            <a:r>
              <a:rPr lang="en-US" sz="2400" b="0" i="0" dirty="0" smtClean="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buFont typeface="Wingdings" panose="05000000000000000000" pitchFamily="2" charset="2"/>
              <a:buChar char="ü"/>
            </a:pPr>
            <a:r>
              <a:rPr lang="en-US" sz="2400" b="0" i="0" dirty="0" smtClean="0">
                <a:solidFill>
                  <a:srgbClr val="000000"/>
                </a:solidFill>
                <a:effectLst/>
                <a:latin typeface="Century" panose="02040604050505020304" pitchFamily="18" charset="0"/>
              </a:rPr>
              <a:t>Most of the customers used ecommerce websites less than 10 times in a year from the city Delhi to shop the products.</a:t>
            </a:r>
          </a:p>
          <a:p>
            <a:endParaRPr lang="en-US" dirty="0"/>
          </a:p>
        </p:txBody>
      </p:sp>
    </p:spTree>
    <p:extLst>
      <p:ext uri="{BB962C8B-B14F-4D97-AF65-F5344CB8AC3E}">
        <p14:creationId xmlns:p14="http://schemas.microsoft.com/office/powerpoint/2010/main" val="278496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89" y="35395"/>
            <a:ext cx="10860258" cy="6154389"/>
          </a:xfrm>
          <a:prstGeom prst="rect">
            <a:avLst/>
          </a:prstGeom>
        </p:spPr>
      </p:pic>
    </p:spTree>
    <p:extLst>
      <p:ext uri="{BB962C8B-B14F-4D97-AF65-F5344CB8AC3E}">
        <p14:creationId xmlns:p14="http://schemas.microsoft.com/office/powerpoint/2010/main" val="919326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015" y="365760"/>
            <a:ext cx="9988062" cy="1046440"/>
          </a:xfrm>
          <a:prstGeom prst="rect">
            <a:avLst/>
          </a:prstGeom>
          <a:noFill/>
        </p:spPr>
        <p:txBody>
          <a:bodyPr wrap="square" rtlCol="0">
            <a:spAutoFit/>
          </a:bodyPr>
          <a:lstStyle/>
          <a:p>
            <a:r>
              <a:rPr lang="en-US" sz="4400" b="1" dirty="0" smtClean="0">
                <a:latin typeface="Century" panose="02040604050505020304" pitchFamily="18" charset="0"/>
              </a:rPr>
              <a:t>Observations from the above graphs</a:t>
            </a:r>
            <a:r>
              <a:rPr lang="en-US" b="1" dirty="0" smtClean="0">
                <a:latin typeface="Century" panose="02040604050505020304" pitchFamily="18" charset="0"/>
              </a:rPr>
              <a:t>:</a:t>
            </a:r>
            <a:endParaRPr lang="en-IN" b="1" dirty="0" smtClean="0">
              <a:latin typeface="Century" panose="02040604050505020304" pitchFamily="18" charset="0"/>
            </a:endParaRPr>
          </a:p>
          <a:p>
            <a:endParaRPr lang="en-US" dirty="0"/>
          </a:p>
        </p:txBody>
      </p:sp>
      <p:sp>
        <p:nvSpPr>
          <p:cNvPr id="3" name="TextBox 2"/>
          <p:cNvSpPr txBox="1"/>
          <p:nvPr/>
        </p:nvSpPr>
        <p:spPr>
          <a:xfrm>
            <a:off x="534572" y="1308295"/>
            <a:ext cx="11141613" cy="5293757"/>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So it is important for the ecommerce companies to create discount price, offers, coupon codes to retain the customers.</a:t>
            </a:r>
          </a:p>
          <a:p>
            <a:endParaRPr lang="en-US" dirty="0"/>
          </a:p>
        </p:txBody>
      </p:sp>
    </p:spTree>
    <p:extLst>
      <p:ext uri="{BB962C8B-B14F-4D97-AF65-F5344CB8AC3E}">
        <p14:creationId xmlns:p14="http://schemas.microsoft.com/office/powerpoint/2010/main" val="70652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 y="309489"/>
            <a:ext cx="11366695" cy="6189785"/>
          </a:xfrm>
          <a:prstGeom prst="rect">
            <a:avLst/>
          </a:prstGeom>
        </p:spPr>
      </p:pic>
    </p:spTree>
    <p:extLst>
      <p:ext uri="{BB962C8B-B14F-4D97-AF65-F5344CB8AC3E}">
        <p14:creationId xmlns:p14="http://schemas.microsoft.com/office/powerpoint/2010/main" val="1915159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34" y="422031"/>
            <a:ext cx="10410092" cy="1046440"/>
          </a:xfrm>
          <a:prstGeom prst="rect">
            <a:avLst/>
          </a:prstGeom>
          <a:noFill/>
        </p:spPr>
        <p:txBody>
          <a:bodyPr wrap="square" rtlCol="0">
            <a:spAutoFit/>
          </a:bodyPr>
          <a:lstStyle/>
          <a:p>
            <a:r>
              <a:rPr lang="en-US" sz="4400" b="1" dirty="0" smtClean="0">
                <a:latin typeface="Century" panose="02040604050505020304" pitchFamily="18" charset="0"/>
              </a:rPr>
              <a:t>Observations from the above graphs:</a:t>
            </a:r>
            <a:endParaRPr lang="en-IN" sz="4400" b="1" dirty="0" smtClean="0">
              <a:latin typeface="Century" panose="02040604050505020304" pitchFamily="18" charset="0"/>
            </a:endParaRPr>
          </a:p>
          <a:p>
            <a:endParaRPr lang="en-US" dirty="0"/>
          </a:p>
        </p:txBody>
      </p:sp>
      <p:sp>
        <p:nvSpPr>
          <p:cNvPr id="3" name="TextBox 2"/>
          <p:cNvSpPr txBox="1"/>
          <p:nvPr/>
        </p:nvSpPr>
        <p:spPr>
          <a:xfrm>
            <a:off x="562708" y="1468471"/>
            <a:ext cx="10860258" cy="4985980"/>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Search engine is the most used channel by the customers to arrive their </a:t>
            </a:r>
            <a:r>
              <a:rPr lang="en-US" sz="2000" b="0" i="0" dirty="0" err="1" smtClean="0">
                <a:solidFill>
                  <a:srgbClr val="000000"/>
                </a:solidFill>
                <a:effectLst/>
                <a:latin typeface="Century" panose="02040604050505020304" pitchFamily="18" charset="0"/>
              </a:rPr>
              <a:t>favourite</a:t>
            </a:r>
            <a:r>
              <a:rPr lang="en-US" sz="2000" b="0" i="0" dirty="0" smtClean="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2000" b="0" i="0" dirty="0" err="1" smtClean="0">
                <a:solidFill>
                  <a:srgbClr val="000000"/>
                </a:solidFill>
                <a:effectLst/>
                <a:latin typeface="Century" panose="02040604050505020304" pitchFamily="18" charset="0"/>
              </a:rPr>
              <a:t>reshopping</a:t>
            </a:r>
            <a:r>
              <a:rPr lang="en-US" sz="2000" b="0" i="0" dirty="0" smtClean="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a:p>
            <a:endParaRPr lang="en-US" dirty="0"/>
          </a:p>
        </p:txBody>
      </p:sp>
    </p:spTree>
    <p:extLst>
      <p:ext uri="{BB962C8B-B14F-4D97-AF65-F5344CB8AC3E}">
        <p14:creationId xmlns:p14="http://schemas.microsoft.com/office/powerpoint/2010/main" val="904013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267286"/>
            <a:ext cx="11127544" cy="6330461"/>
          </a:xfrm>
          <a:prstGeom prst="rect">
            <a:avLst/>
          </a:prstGeom>
        </p:spPr>
      </p:pic>
    </p:spTree>
    <p:extLst>
      <p:ext uri="{BB962C8B-B14F-4D97-AF65-F5344CB8AC3E}">
        <p14:creationId xmlns:p14="http://schemas.microsoft.com/office/powerpoint/2010/main" val="1824111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1223889"/>
            <a:ext cx="11437034" cy="4524315"/>
          </a:xfrm>
          <a:prstGeom prst="rect">
            <a:avLst/>
          </a:prstGeom>
          <a:noFill/>
        </p:spPr>
        <p:txBody>
          <a:bodyPr wrap="square" rtlCol="0">
            <a:spAutoFit/>
          </a:bodyPr>
          <a:lstStyle/>
          <a:p>
            <a:pPr marL="285750" indent="-28575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2400" b="0" i="0" dirty="0" smtClean="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endParaRPr lang="en-US" sz="2400" dirty="0"/>
          </a:p>
        </p:txBody>
      </p:sp>
      <p:sp>
        <p:nvSpPr>
          <p:cNvPr id="3" name="TextBox 2"/>
          <p:cNvSpPr txBox="1"/>
          <p:nvPr/>
        </p:nvSpPr>
        <p:spPr>
          <a:xfrm>
            <a:off x="569741" y="225083"/>
            <a:ext cx="10944665" cy="1107996"/>
          </a:xfrm>
          <a:prstGeom prst="rect">
            <a:avLst/>
          </a:prstGeom>
          <a:noFill/>
        </p:spPr>
        <p:txBody>
          <a:bodyPr wrap="square" rtlCol="0">
            <a:spAutoFit/>
          </a:bodyPr>
          <a:lstStyle/>
          <a:p>
            <a:r>
              <a:rPr lang="en-US" sz="4800" b="1" dirty="0" smtClean="0">
                <a:latin typeface="Century" panose="02040604050505020304" pitchFamily="18" charset="0"/>
              </a:rPr>
              <a:t>Observation from the above plots:</a:t>
            </a:r>
            <a:endParaRPr lang="en-IN" sz="4800" b="1" dirty="0" smtClean="0">
              <a:latin typeface="Century" panose="02040604050505020304" pitchFamily="18" charset="0"/>
            </a:endParaRPr>
          </a:p>
          <a:p>
            <a:endParaRPr lang="en-US" dirty="0"/>
          </a:p>
        </p:txBody>
      </p:sp>
    </p:spTree>
    <p:extLst>
      <p:ext uri="{BB962C8B-B14F-4D97-AF65-F5344CB8AC3E}">
        <p14:creationId xmlns:p14="http://schemas.microsoft.com/office/powerpoint/2010/main" val="96770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895" y="984739"/>
            <a:ext cx="11169748" cy="5016758"/>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2000" b="0" i="0" dirty="0" smtClean="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US" sz="2000" dirty="0"/>
          </a:p>
        </p:txBody>
      </p:sp>
    </p:spTree>
    <p:extLst>
      <p:ext uri="{BB962C8B-B14F-4D97-AF65-F5344CB8AC3E}">
        <p14:creationId xmlns:p14="http://schemas.microsoft.com/office/powerpoint/2010/main" val="304510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6" name="TextBox 5"/>
          <p:cNvSpPr txBox="1"/>
          <p:nvPr/>
        </p:nvSpPr>
        <p:spPr>
          <a:xfrm>
            <a:off x="506438" y="1547447"/>
            <a:ext cx="11451100" cy="4801314"/>
          </a:xfrm>
          <a:prstGeom prst="rect">
            <a:avLst/>
          </a:prstGeom>
          <a:noFill/>
        </p:spPr>
        <p:txBody>
          <a:bodyPr wrap="square" rtlCol="0">
            <a:spAutoFit/>
          </a:bodyPr>
          <a:lstStyle/>
          <a:p>
            <a:pPr marL="457200" indent="-457200">
              <a:buFont typeface="Wingdings" panose="05000000000000000000" pitchFamily="2" charset="2"/>
              <a:buChar char="v"/>
            </a:pPr>
            <a:r>
              <a:rPr lang="en-US" sz="3600" b="1" dirty="0" smtClean="0">
                <a:latin typeface="Century" panose="02040604050505020304" pitchFamily="18" charset="0"/>
              </a:rPr>
              <a:t>Introduction</a:t>
            </a:r>
          </a:p>
          <a:p>
            <a:pPr marL="457200" indent="-457200">
              <a:buFont typeface="Wingdings" panose="05000000000000000000" pitchFamily="2" charset="2"/>
              <a:buChar char="v"/>
            </a:pPr>
            <a:r>
              <a:rPr lang="en-US" sz="3600" b="1" dirty="0" smtClean="0">
                <a:latin typeface="Century" panose="02040604050505020304" pitchFamily="18" charset="0"/>
              </a:rPr>
              <a:t>Problem Statement</a:t>
            </a:r>
          </a:p>
          <a:p>
            <a:pPr marL="457200" indent="-457200">
              <a:buFont typeface="Wingdings" panose="05000000000000000000" pitchFamily="2" charset="2"/>
              <a:buChar char="v"/>
            </a:pPr>
            <a:r>
              <a:rPr lang="en-US" sz="3600" b="1" dirty="0" smtClean="0">
                <a:latin typeface="Century" panose="02040604050505020304" pitchFamily="18" charset="0"/>
              </a:rPr>
              <a:t>What is Customer Retention?</a:t>
            </a:r>
          </a:p>
          <a:p>
            <a:pPr marL="457200" indent="-457200">
              <a:buFont typeface="Wingdings" panose="05000000000000000000" pitchFamily="2" charset="2"/>
              <a:buChar char="v"/>
            </a:pPr>
            <a:r>
              <a:rPr lang="en-US" sz="3600" b="1" dirty="0" smtClean="0">
                <a:latin typeface="Century" panose="02040604050505020304" pitchFamily="18" charset="0"/>
              </a:rPr>
              <a:t>Importance and Benefits of Customer Retention</a:t>
            </a:r>
          </a:p>
          <a:p>
            <a:pPr marL="457200" indent="-457200">
              <a:buFont typeface="Wingdings" panose="05000000000000000000" pitchFamily="2" charset="2"/>
              <a:buChar char="v"/>
            </a:pPr>
            <a:r>
              <a:rPr lang="en-US" sz="3600" b="1" dirty="0" smtClean="0">
                <a:latin typeface="Century" panose="02040604050505020304" pitchFamily="18" charset="0"/>
              </a:rPr>
              <a:t>EDA Steps</a:t>
            </a:r>
          </a:p>
          <a:p>
            <a:pPr marL="457200" indent="-457200">
              <a:buFont typeface="Wingdings" panose="05000000000000000000" pitchFamily="2" charset="2"/>
              <a:buChar char="v"/>
            </a:pPr>
            <a:r>
              <a:rPr lang="en-US" sz="3600" b="1" dirty="0" smtClean="0">
                <a:latin typeface="Century" panose="02040604050505020304" pitchFamily="18" charset="0"/>
              </a:rPr>
              <a:t>Visualizations</a:t>
            </a:r>
          </a:p>
          <a:p>
            <a:pPr marL="457200" indent="-457200">
              <a:buFont typeface="Wingdings" panose="05000000000000000000" pitchFamily="2" charset="2"/>
              <a:buChar char="v"/>
            </a:pPr>
            <a:r>
              <a:rPr lang="en-US" sz="3600" b="1" dirty="0" smtClean="0">
                <a:latin typeface="Century" panose="02040604050505020304" pitchFamily="18" charset="0"/>
              </a:rPr>
              <a:t>Assumptions </a:t>
            </a:r>
          </a:p>
          <a:p>
            <a:pPr marL="457200" indent="-457200">
              <a:buFont typeface="Wingdings" panose="05000000000000000000" pitchFamily="2" charset="2"/>
              <a:buChar char="v"/>
            </a:pPr>
            <a:r>
              <a:rPr lang="en-US" sz="3600" b="1" dirty="0" smtClean="0">
                <a:latin typeface="Century" panose="02040604050505020304" pitchFamily="18" charset="0"/>
              </a:rPr>
              <a:t>Conclusion</a:t>
            </a:r>
          </a:p>
          <a:p>
            <a:endParaRPr lang="en-US" dirty="0"/>
          </a:p>
        </p:txBody>
      </p:sp>
      <p:sp>
        <p:nvSpPr>
          <p:cNvPr id="8" name="TextBox 7"/>
          <p:cNvSpPr txBox="1"/>
          <p:nvPr/>
        </p:nvSpPr>
        <p:spPr>
          <a:xfrm>
            <a:off x="858129" y="558207"/>
            <a:ext cx="6766560" cy="830997"/>
          </a:xfrm>
          <a:prstGeom prst="rect">
            <a:avLst/>
          </a:prstGeom>
          <a:noFill/>
        </p:spPr>
        <p:txBody>
          <a:bodyPr wrap="square" rtlCol="0">
            <a:spAutoFit/>
          </a:bodyPr>
          <a:lstStyle/>
          <a:p>
            <a:r>
              <a:rPr lang="en-US" sz="4800" b="1" u="sng" dirty="0" smtClean="0"/>
              <a:t>CONTENTS</a:t>
            </a:r>
            <a:endParaRPr lang="en-US" sz="4800" b="1" u="sng" dirty="0"/>
          </a:p>
        </p:txBody>
      </p:sp>
    </p:spTree>
    <p:extLst>
      <p:ext uri="{BB962C8B-B14F-4D97-AF65-F5344CB8AC3E}">
        <p14:creationId xmlns:p14="http://schemas.microsoft.com/office/powerpoint/2010/main" val="3354344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9" y="135695"/>
            <a:ext cx="11324492" cy="6321375"/>
          </a:xfrm>
          <a:prstGeom prst="rect">
            <a:avLst/>
          </a:prstGeom>
        </p:spPr>
      </p:pic>
    </p:spTree>
    <p:extLst>
      <p:ext uri="{BB962C8B-B14F-4D97-AF65-F5344CB8AC3E}">
        <p14:creationId xmlns:p14="http://schemas.microsoft.com/office/powerpoint/2010/main" val="250499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572" y="281354"/>
            <a:ext cx="7554351" cy="584775"/>
          </a:xfrm>
          <a:prstGeom prst="rect">
            <a:avLst/>
          </a:prstGeom>
          <a:noFill/>
        </p:spPr>
        <p:txBody>
          <a:bodyPr wrap="square" rtlCol="0">
            <a:spAutoFit/>
          </a:bodyPr>
          <a:lstStyle/>
          <a:p>
            <a:r>
              <a:rPr lang="en-US" sz="3200" b="1" dirty="0" smtClean="0">
                <a:latin typeface="Century" panose="02040604050505020304" pitchFamily="18" charset="0"/>
              </a:rPr>
              <a:t>Observations from the above plots</a:t>
            </a:r>
            <a:endParaRPr lang="en-US" dirty="0"/>
          </a:p>
        </p:txBody>
      </p:sp>
      <p:sp>
        <p:nvSpPr>
          <p:cNvPr id="3" name="TextBox 2"/>
          <p:cNvSpPr txBox="1"/>
          <p:nvPr/>
        </p:nvSpPr>
        <p:spPr>
          <a:xfrm>
            <a:off x="365760" y="866129"/>
            <a:ext cx="11268222" cy="6217087"/>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2000" b="0" i="0" dirty="0" smtClean="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a:t>
            </a:r>
            <a:r>
              <a:rPr lang="en-US" sz="2000" b="0" i="0" dirty="0" err="1" smtClean="0">
                <a:solidFill>
                  <a:srgbClr val="000000"/>
                </a:solidFill>
                <a:effectLst/>
                <a:latin typeface="Century" panose="02040604050505020304" pitchFamily="18" charset="0"/>
              </a:rPr>
              <a:t>tailer</a:t>
            </a:r>
            <a:r>
              <a:rPr lang="en-US" sz="2000" b="0" i="0" dirty="0" smtClean="0">
                <a:solidFill>
                  <a:srgbClr val="000000"/>
                </a:solidFill>
                <a:effectLst/>
                <a:latin typeface="Century" panose="02040604050505020304" pitchFamily="18" charset="0"/>
              </a:rPr>
              <a:t> companies to provide various channels to communicate with the customers. The ecommerce websites should ask the feedback regarding their services, ratings of the products, reviews </a:t>
            </a:r>
            <a:r>
              <a:rPr lang="en-US" sz="2000" b="0" i="0" dirty="0" err="1" smtClean="0">
                <a:solidFill>
                  <a:srgbClr val="000000"/>
                </a:solidFill>
                <a:effectLst/>
                <a:latin typeface="Century" panose="02040604050505020304" pitchFamily="18" charset="0"/>
              </a:rPr>
              <a:t>etc</a:t>
            </a:r>
            <a:r>
              <a:rPr lang="en-US" sz="2000" b="0" i="0" dirty="0" smtClean="0">
                <a:solidFill>
                  <a:srgbClr val="000000"/>
                </a:solidFill>
                <a:effectLst/>
                <a:latin typeface="Century" panose="02040604050505020304" pitchFamily="18" charset="0"/>
              </a:rPr>
              <a:t> and also they try to communicate with the customers in different social platform then only customers get satisfied by the e-</a:t>
            </a:r>
            <a:r>
              <a:rPr lang="en-US" sz="2000" b="0" i="0" dirty="0" err="1" smtClean="0">
                <a:solidFill>
                  <a:srgbClr val="000000"/>
                </a:solidFill>
                <a:effectLst/>
                <a:latin typeface="Century" panose="02040604050505020304" pitchFamily="18" charset="0"/>
              </a:rPr>
              <a:t>tailers</a:t>
            </a:r>
            <a:r>
              <a:rPr lang="en-US" sz="2000" b="0" i="0" dirty="0" smtClean="0">
                <a:solidFill>
                  <a:srgbClr val="000000"/>
                </a:solidFill>
                <a:effectLst/>
                <a:latin typeface="Century" panose="02040604050505020304" pitchFamily="18" charset="0"/>
              </a:rPr>
              <a:t>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US" dirty="0"/>
          </a:p>
        </p:txBody>
      </p:sp>
    </p:spTree>
    <p:extLst>
      <p:ext uri="{BB962C8B-B14F-4D97-AF65-F5344CB8AC3E}">
        <p14:creationId xmlns:p14="http://schemas.microsoft.com/office/powerpoint/2010/main" val="2088826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625" y="562708"/>
            <a:ext cx="11521440" cy="5909310"/>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2000" b="0" i="0" dirty="0" smtClean="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agreed that return and replacement policy of the e-</a:t>
            </a:r>
            <a:r>
              <a:rPr lang="en-US" sz="2000" b="0" i="0" dirty="0" err="1" smtClean="0">
                <a:solidFill>
                  <a:srgbClr val="000000"/>
                </a:solidFill>
                <a:effectLst/>
                <a:latin typeface="Century" panose="02040604050505020304" pitchFamily="18" charset="0"/>
              </a:rPr>
              <a:t>tailer</a:t>
            </a:r>
            <a:r>
              <a:rPr lang="en-US" sz="2000" b="0" i="0" dirty="0" smtClean="0">
                <a:solidFill>
                  <a:srgbClr val="000000"/>
                </a:solidFill>
                <a:effectLst/>
                <a:latin typeface="Century" panose="02040604050505020304" pitchFamily="18" charset="0"/>
              </a:rPr>
              <a:t>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endParaRPr lang="en-US" dirty="0"/>
          </a:p>
        </p:txBody>
      </p:sp>
    </p:spTree>
    <p:extLst>
      <p:ext uri="{BB962C8B-B14F-4D97-AF65-F5344CB8AC3E}">
        <p14:creationId xmlns:p14="http://schemas.microsoft.com/office/powerpoint/2010/main" val="347422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5" y="323558"/>
            <a:ext cx="11619914" cy="6175716"/>
          </a:xfrm>
          <a:prstGeom prst="rect">
            <a:avLst/>
          </a:prstGeom>
        </p:spPr>
      </p:pic>
    </p:spTree>
    <p:extLst>
      <p:ext uri="{BB962C8B-B14F-4D97-AF65-F5344CB8AC3E}">
        <p14:creationId xmlns:p14="http://schemas.microsoft.com/office/powerpoint/2010/main" val="604167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151" y="126610"/>
            <a:ext cx="11394830" cy="1046440"/>
          </a:xfrm>
          <a:prstGeom prst="rect">
            <a:avLst/>
          </a:prstGeom>
          <a:noFill/>
        </p:spPr>
        <p:txBody>
          <a:bodyPr wrap="square" rtlCol="0">
            <a:spAutoFit/>
          </a:bodyPr>
          <a:lstStyle/>
          <a:p>
            <a:r>
              <a:rPr lang="en-US" sz="4400" b="1" dirty="0" smtClean="0">
                <a:latin typeface="Century" panose="02040604050505020304" pitchFamily="18" charset="0"/>
              </a:rPr>
              <a:t>Observations from the above plots:</a:t>
            </a:r>
            <a:endParaRPr lang="en-IN" sz="4400" b="1" dirty="0" smtClean="0">
              <a:latin typeface="Century" panose="02040604050505020304" pitchFamily="18" charset="0"/>
            </a:endParaRPr>
          </a:p>
          <a:p>
            <a:endParaRPr lang="en-US" dirty="0"/>
          </a:p>
        </p:txBody>
      </p:sp>
      <p:sp>
        <p:nvSpPr>
          <p:cNvPr id="3" name="TextBox 2"/>
          <p:cNvSpPr txBox="1"/>
          <p:nvPr/>
        </p:nvSpPr>
        <p:spPr>
          <a:xfrm>
            <a:off x="351692" y="1026942"/>
            <a:ext cx="11282289" cy="5909310"/>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a:t>
            </a:r>
            <a:r>
              <a:rPr lang="en-US" sz="2000" b="0" i="0" dirty="0" err="1" smtClean="0">
                <a:solidFill>
                  <a:srgbClr val="000000"/>
                </a:solidFill>
                <a:effectLst/>
                <a:latin typeface="Century" panose="02040604050505020304" pitchFamily="18" charset="0"/>
              </a:rPr>
              <a:t>tailers</a:t>
            </a:r>
            <a:r>
              <a:rPr lang="en-US" sz="2000" b="0" i="0" dirty="0" smtClean="0">
                <a:solidFill>
                  <a:srgbClr val="000000"/>
                </a:solidFill>
                <a:effectLst/>
                <a:latin typeface="Century" panose="02040604050505020304" pitchFamily="18" charset="0"/>
              </a:rPr>
              <a:t> must display all the information about the product then only customers get an idea to buy the products regularly.</a:t>
            </a:r>
          </a:p>
          <a:p>
            <a:pPr algn="just"/>
            <a:endParaRPr lang="en-US" sz="2000" b="0" i="0" dirty="0" smtClean="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a:t>
            </a:r>
            <a:r>
              <a:rPr lang="en-US" sz="2000" b="0" i="0" dirty="0" err="1" smtClean="0">
                <a:solidFill>
                  <a:srgbClr val="000000"/>
                </a:solidFill>
                <a:effectLst/>
                <a:latin typeface="Century" panose="02040604050505020304" pitchFamily="18" charset="0"/>
              </a:rPr>
              <a:t>tailer</a:t>
            </a:r>
            <a:r>
              <a:rPr lang="en-US" sz="2000" b="0" i="0" dirty="0" smtClean="0">
                <a:solidFill>
                  <a:srgbClr val="000000"/>
                </a:solidFill>
                <a:effectLst/>
                <a:latin typeface="Century" panose="02040604050505020304" pitchFamily="18" charset="0"/>
              </a:rPr>
              <a:t>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US" dirty="0"/>
          </a:p>
        </p:txBody>
      </p:sp>
    </p:spTree>
    <p:extLst>
      <p:ext uri="{BB962C8B-B14F-4D97-AF65-F5344CB8AC3E}">
        <p14:creationId xmlns:p14="http://schemas.microsoft.com/office/powerpoint/2010/main" val="274550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542" y="210026"/>
            <a:ext cx="11071274" cy="6647974"/>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2400" b="0" i="0" dirty="0" smtClean="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a:p>
            <a:endParaRPr lang="en-US" dirty="0"/>
          </a:p>
        </p:txBody>
      </p:sp>
    </p:spTree>
    <p:extLst>
      <p:ext uri="{BB962C8B-B14F-4D97-AF65-F5344CB8AC3E}">
        <p14:creationId xmlns:p14="http://schemas.microsoft.com/office/powerpoint/2010/main" val="1527907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6" y="352694"/>
            <a:ext cx="10719580" cy="3037619"/>
          </a:xfrm>
          <a:prstGeom prst="rect">
            <a:avLst/>
          </a:prstGeom>
        </p:spPr>
      </p:pic>
      <p:sp>
        <p:nvSpPr>
          <p:cNvPr id="3" name="TextBox 2"/>
          <p:cNvSpPr txBox="1"/>
          <p:nvPr/>
        </p:nvSpPr>
        <p:spPr>
          <a:xfrm>
            <a:off x="436098" y="3221501"/>
            <a:ext cx="10874326" cy="3139321"/>
          </a:xfrm>
          <a:prstGeom prst="rect">
            <a:avLst/>
          </a:prstGeom>
          <a:noFill/>
        </p:spPr>
        <p:txBody>
          <a:bodyPr wrap="square" rtlCol="0">
            <a:spAutoFit/>
          </a:bodyPr>
          <a:lstStyle/>
          <a:p>
            <a:pPr marL="342900" indent="-342900" algn="just">
              <a:buFont typeface="Wingdings" panose="05000000000000000000" pitchFamily="2" charset="2"/>
              <a:buChar char="ü"/>
            </a:pPr>
            <a:r>
              <a:rPr lang="en-US" b="0" i="0" dirty="0" smtClean="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a:t>
            </a:r>
            <a:r>
              <a:rPr lang="en-US" b="0" i="0" dirty="0" err="1" smtClean="0">
                <a:solidFill>
                  <a:srgbClr val="000000"/>
                </a:solidFill>
                <a:effectLst/>
                <a:latin typeface="Century" panose="02040604050505020304" pitchFamily="18" charset="0"/>
              </a:rPr>
              <a:t>tailer</a:t>
            </a:r>
            <a:r>
              <a:rPr lang="en-US" b="0" i="0" dirty="0" smtClean="0">
                <a:solidFill>
                  <a:srgbClr val="000000"/>
                </a:solidFill>
                <a:effectLst/>
                <a:latin typeface="Century" panose="02040604050505020304" pitchFamily="18" charset="0"/>
              </a:rPr>
              <a:t>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b="0" i="0" dirty="0" smtClean="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b="0" i="0" dirty="0" smtClean="0">
                <a:solidFill>
                  <a:srgbClr val="000000"/>
                </a:solidFill>
                <a:effectLst/>
                <a:latin typeface="Century" panose="02040604050505020304" pitchFamily="18" charset="0"/>
              </a:rPr>
              <a:t>Shopping online won't affect anyone's status and the customers agreed that shopping on preferred e-</a:t>
            </a:r>
            <a:r>
              <a:rPr lang="en-US" b="0" i="0" dirty="0" err="1" smtClean="0">
                <a:solidFill>
                  <a:srgbClr val="000000"/>
                </a:solidFill>
                <a:effectLst/>
                <a:latin typeface="Century" panose="02040604050505020304" pitchFamily="18" charset="0"/>
              </a:rPr>
              <a:t>tailer</a:t>
            </a:r>
            <a:r>
              <a:rPr lang="en-US" b="0" i="0" dirty="0" smtClean="0">
                <a:solidFill>
                  <a:srgbClr val="000000"/>
                </a:solidFill>
                <a:effectLst/>
                <a:latin typeface="Century" panose="02040604050505020304" pitchFamily="18" charset="0"/>
              </a:rPr>
              <a:t> enhances their social status.</a:t>
            </a:r>
          </a:p>
          <a:p>
            <a:endParaRPr lang="en-US" dirty="0"/>
          </a:p>
        </p:txBody>
      </p:sp>
    </p:spTree>
    <p:extLst>
      <p:ext uri="{BB962C8B-B14F-4D97-AF65-F5344CB8AC3E}">
        <p14:creationId xmlns:p14="http://schemas.microsoft.com/office/powerpoint/2010/main" val="989563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345935"/>
            <a:ext cx="11099409" cy="2705478"/>
          </a:xfrm>
          <a:prstGeom prst="rect">
            <a:avLst/>
          </a:prstGeom>
        </p:spPr>
      </p:pic>
      <p:sp>
        <p:nvSpPr>
          <p:cNvPr id="3" name="TextBox 2"/>
          <p:cNvSpPr txBox="1"/>
          <p:nvPr/>
        </p:nvSpPr>
        <p:spPr>
          <a:xfrm>
            <a:off x="337624" y="2686929"/>
            <a:ext cx="11113477" cy="4062651"/>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Most of the customers agreed that they felt gratified while shopping on their favorite e-</a:t>
            </a:r>
            <a:r>
              <a:rPr lang="en-US" sz="2000" b="0" i="0" dirty="0" err="1" smtClean="0">
                <a:solidFill>
                  <a:srgbClr val="000000"/>
                </a:solidFill>
                <a:effectLst/>
                <a:latin typeface="Century" panose="02040604050505020304" pitchFamily="18" charset="0"/>
              </a:rPr>
              <a:t>tailer</a:t>
            </a:r>
            <a:r>
              <a:rPr lang="en-US" sz="2000" b="0" i="0" dirty="0" smtClean="0">
                <a:solidFill>
                  <a:srgbClr val="000000"/>
                </a:solidFill>
                <a:effectLst/>
                <a:latin typeface="Century" panose="02040604050505020304" pitchFamily="18" charset="0"/>
              </a:rPr>
              <a:t>. This is because the e-</a:t>
            </a:r>
            <a:r>
              <a:rPr lang="en-US" sz="2000" b="0" i="0" dirty="0" err="1" smtClean="0">
                <a:solidFill>
                  <a:srgbClr val="000000"/>
                </a:solidFill>
                <a:effectLst/>
                <a:latin typeface="Century" panose="02040604050505020304" pitchFamily="18" charset="0"/>
              </a:rPr>
              <a:t>tailer</a:t>
            </a:r>
            <a:r>
              <a:rPr lang="en-US" sz="2000" b="0" i="0" dirty="0" smtClean="0">
                <a:solidFill>
                  <a:srgbClr val="000000"/>
                </a:solidFill>
                <a:effectLst/>
                <a:latin typeface="Century" panose="02040604050505020304" pitchFamily="18" charset="0"/>
              </a:rPr>
              <a:t>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2000" b="0" i="0" dirty="0" smtClean="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a:p>
            <a:endParaRPr lang="en-US" dirty="0"/>
          </a:p>
        </p:txBody>
      </p:sp>
    </p:spTree>
    <p:extLst>
      <p:ext uri="{BB962C8B-B14F-4D97-AF65-F5344CB8AC3E}">
        <p14:creationId xmlns:p14="http://schemas.microsoft.com/office/powerpoint/2010/main" val="196476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356793"/>
            <a:ext cx="10916529" cy="3399282"/>
          </a:xfrm>
          <a:prstGeom prst="rect">
            <a:avLst/>
          </a:prstGeom>
        </p:spPr>
      </p:pic>
      <p:sp>
        <p:nvSpPr>
          <p:cNvPr id="3" name="TextBox 2"/>
          <p:cNvSpPr txBox="1"/>
          <p:nvPr/>
        </p:nvSpPr>
        <p:spPr>
          <a:xfrm>
            <a:off x="675250" y="3756075"/>
            <a:ext cx="11141612" cy="2954655"/>
          </a:xfrm>
          <a:prstGeom prst="rect">
            <a:avLst/>
          </a:prstGeom>
          <a:noFill/>
        </p:spPr>
        <p:txBody>
          <a:bodyPr wrap="square" rtlCol="0">
            <a:spAutoFit/>
          </a:bodyPr>
          <a:lstStyle/>
          <a:p>
            <a:r>
              <a:rPr lang="en-US" sz="2800" b="0" i="0" dirty="0" smtClean="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a:p>
            <a:endParaRPr lang="en-US" dirty="0"/>
          </a:p>
        </p:txBody>
      </p:sp>
    </p:spTree>
    <p:extLst>
      <p:ext uri="{BB962C8B-B14F-4D97-AF65-F5344CB8AC3E}">
        <p14:creationId xmlns:p14="http://schemas.microsoft.com/office/powerpoint/2010/main" val="2835775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2" y="239151"/>
            <a:ext cx="11591778" cy="6217919"/>
          </a:xfrm>
          <a:prstGeom prst="rect">
            <a:avLst/>
          </a:prstGeom>
        </p:spPr>
      </p:pic>
    </p:spTree>
    <p:extLst>
      <p:ext uri="{BB962C8B-B14F-4D97-AF65-F5344CB8AC3E}">
        <p14:creationId xmlns:p14="http://schemas.microsoft.com/office/powerpoint/2010/main" val="156538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6244" y="225081"/>
            <a:ext cx="4642340" cy="707886"/>
          </a:xfrm>
          <a:prstGeom prst="rect">
            <a:avLst/>
          </a:prstGeom>
          <a:noFill/>
        </p:spPr>
        <p:txBody>
          <a:bodyPr wrap="square" rtlCol="0">
            <a:spAutoFit/>
          </a:bodyPr>
          <a:lstStyle/>
          <a:p>
            <a:r>
              <a:rPr lang="en-IN" sz="4000" b="1" u="sng" dirty="0" smtClean="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4000" b="1" u="sng"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07963" y="932967"/>
            <a:ext cx="11155680" cy="5768759"/>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2000" dirty="0" smtClean="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2000" dirty="0" smtClean="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2000" dirty="0" smtClean="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2000" dirty="0" smtClean="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2000" dirty="0" smtClean="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2000" dirty="0" smtClean="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2000" dirty="0" smtClean="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2000" dirty="0" smtClean="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2000" dirty="0" smtClean="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2000" dirty="0" smtClean="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a:t>
            </a:r>
            <a:r>
              <a:rPr lang="en-IN" sz="2000" dirty="0" err="1" smtClean="0">
                <a:solidFill>
                  <a:schemeClr val="tx1">
                    <a:lumMod val="95000"/>
                    <a:lumOff val="5000"/>
                  </a:schemeClr>
                </a:solidFill>
                <a:latin typeface="Century" panose="02040604050505020304" pitchFamily="18" charset="0"/>
                <a:cs typeface="Times New Roman" panose="02020603050405020304" pitchFamily="18" charset="0"/>
              </a:rPr>
              <a:t>etc</a:t>
            </a:r>
            <a:r>
              <a:rPr lang="en-IN" sz="2000" dirty="0" smtClean="0">
                <a:solidFill>
                  <a:schemeClr val="tx1">
                    <a:lumMod val="95000"/>
                    <a:lumOff val="5000"/>
                  </a:schemeClr>
                </a:solidFill>
                <a:latin typeface="Century" panose="02040604050505020304" pitchFamily="18" charset="0"/>
                <a:cs typeface="Times New Roman" panose="02020603050405020304" pitchFamily="18" charset="0"/>
              </a:rPr>
              <a:t> of the customers on a good e-</a:t>
            </a:r>
            <a:r>
              <a:rPr lang="en-IN" sz="2000" dirty="0" err="1" smtClean="0">
                <a:solidFill>
                  <a:schemeClr val="tx1">
                    <a:lumMod val="95000"/>
                    <a:lumOff val="5000"/>
                  </a:schemeClr>
                </a:solidFill>
                <a:latin typeface="Century" panose="02040604050505020304" pitchFamily="18" charset="0"/>
                <a:cs typeface="Times New Roman" panose="02020603050405020304" pitchFamily="18" charset="0"/>
              </a:rPr>
              <a:t>tailer</a:t>
            </a:r>
            <a:r>
              <a:rPr lang="en-IN" sz="2000" dirty="0" smtClean="0">
                <a:solidFill>
                  <a:schemeClr val="tx1">
                    <a:lumMod val="95000"/>
                    <a:lumOff val="5000"/>
                  </a:schemeClr>
                </a:solidFill>
                <a:latin typeface="Century" panose="02040604050505020304" pitchFamily="18" charset="0"/>
                <a:cs typeface="Times New Roman" panose="02020603050405020304" pitchFamily="18" charset="0"/>
              </a:rPr>
              <a:t> store.</a:t>
            </a:r>
          </a:p>
          <a:p>
            <a:endParaRPr lang="en-US" dirty="0"/>
          </a:p>
        </p:txBody>
      </p:sp>
    </p:spTree>
    <p:extLst>
      <p:ext uri="{BB962C8B-B14F-4D97-AF65-F5344CB8AC3E}">
        <p14:creationId xmlns:p14="http://schemas.microsoft.com/office/powerpoint/2010/main" val="1276864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963" y="281354"/>
            <a:ext cx="10381957" cy="1046440"/>
          </a:xfrm>
          <a:prstGeom prst="rect">
            <a:avLst/>
          </a:prstGeom>
          <a:noFill/>
        </p:spPr>
        <p:txBody>
          <a:bodyPr wrap="square" rtlCol="0">
            <a:spAutoFit/>
          </a:bodyPr>
          <a:lstStyle/>
          <a:p>
            <a:r>
              <a:rPr lang="en-US" sz="4400" b="1" dirty="0" smtClean="0">
                <a:latin typeface="Century" panose="02040604050505020304" pitchFamily="18" charset="0"/>
              </a:rPr>
              <a:t>Observations from the above plots:</a:t>
            </a:r>
            <a:endParaRPr lang="en-IN" sz="4400" b="1" dirty="0" smtClean="0">
              <a:latin typeface="Century" panose="02040604050505020304" pitchFamily="18" charset="0"/>
            </a:endParaRPr>
          </a:p>
          <a:p>
            <a:endParaRPr lang="en-US" dirty="0"/>
          </a:p>
        </p:txBody>
      </p:sp>
      <p:sp>
        <p:nvSpPr>
          <p:cNvPr id="3" name="TextBox 2"/>
          <p:cNvSpPr txBox="1"/>
          <p:nvPr/>
        </p:nvSpPr>
        <p:spPr>
          <a:xfrm>
            <a:off x="253219" y="1552877"/>
            <a:ext cx="11000935" cy="4801314"/>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2400" b="0" i="0" dirty="0" smtClean="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Amazon and Flipkart have high visual appealing web-page layout compared to others that means these websites provides some </a:t>
            </a:r>
            <a:r>
              <a:rPr lang="en-US" sz="2400" b="0" i="0" dirty="0" err="1" smtClean="0">
                <a:solidFill>
                  <a:srgbClr val="000000"/>
                </a:solidFill>
                <a:effectLst/>
                <a:latin typeface="Century" panose="02040604050505020304" pitchFamily="18" charset="0"/>
              </a:rPr>
              <a:t>colourful</a:t>
            </a:r>
            <a:r>
              <a:rPr lang="en-US" sz="2400" b="0" i="0" dirty="0" smtClean="0">
                <a:solidFill>
                  <a:srgbClr val="000000"/>
                </a:solidFill>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a:p>
            <a:endParaRPr lang="en-US" dirty="0"/>
          </a:p>
        </p:txBody>
      </p:sp>
    </p:spTree>
    <p:extLst>
      <p:ext uri="{BB962C8B-B14F-4D97-AF65-F5344CB8AC3E}">
        <p14:creationId xmlns:p14="http://schemas.microsoft.com/office/powerpoint/2010/main" val="3881403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9" y="393895"/>
            <a:ext cx="10930597" cy="3376247"/>
          </a:xfrm>
          <a:prstGeom prst="rect">
            <a:avLst/>
          </a:prstGeom>
        </p:spPr>
      </p:pic>
      <p:sp>
        <p:nvSpPr>
          <p:cNvPr id="3" name="TextBox 2"/>
          <p:cNvSpPr txBox="1"/>
          <p:nvPr/>
        </p:nvSpPr>
        <p:spPr>
          <a:xfrm>
            <a:off x="464233" y="3770142"/>
            <a:ext cx="11141613" cy="3046988"/>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endParaRPr lang="en-US" sz="2400" b="0" i="0" dirty="0">
              <a:solidFill>
                <a:srgbClr val="000000"/>
              </a:solidFill>
              <a:effectLst/>
              <a:latin typeface="Century" panose="02040604050505020304" pitchFamily="18" charset="0"/>
            </a:endParaRPr>
          </a:p>
        </p:txBody>
      </p:sp>
    </p:spTree>
    <p:extLst>
      <p:ext uri="{BB962C8B-B14F-4D97-AF65-F5344CB8AC3E}">
        <p14:creationId xmlns:p14="http://schemas.microsoft.com/office/powerpoint/2010/main" val="2345522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34" y="270822"/>
            <a:ext cx="11240086" cy="3794741"/>
          </a:xfrm>
          <a:prstGeom prst="rect">
            <a:avLst/>
          </a:prstGeom>
        </p:spPr>
      </p:pic>
      <p:sp>
        <p:nvSpPr>
          <p:cNvPr id="3" name="TextBox 2"/>
          <p:cNvSpPr txBox="1"/>
          <p:nvPr/>
        </p:nvSpPr>
        <p:spPr>
          <a:xfrm>
            <a:off x="323557" y="3699803"/>
            <a:ext cx="11521440" cy="3323987"/>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sz="2400" b="0" i="0" dirty="0" err="1" smtClean="0">
                <a:solidFill>
                  <a:srgbClr val="000000"/>
                </a:solidFill>
                <a:effectLst/>
                <a:latin typeface="Century" panose="02040604050505020304" pitchFamily="18" charset="0"/>
              </a:rPr>
              <a:t>etc</a:t>
            </a:r>
            <a:r>
              <a:rPr lang="en-US" sz="2400" b="0" i="0" dirty="0" smtClean="0">
                <a:solidFill>
                  <a:srgbClr val="000000"/>
                </a:solidFill>
                <a:effectLst/>
                <a:latin typeface="Century" panose="02040604050505020304" pitchFamily="18" charset="0"/>
              </a:rPr>
              <a:t> provided by the ecommerce websites.</a:t>
            </a:r>
          </a:p>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From the plot we can notice amazon site is more reliable and most of the customers complete their purchase on amazon very quickly.</a:t>
            </a:r>
          </a:p>
          <a:p>
            <a:endParaRPr lang="en-US" dirty="0"/>
          </a:p>
        </p:txBody>
      </p:sp>
    </p:spTree>
    <p:extLst>
      <p:ext uri="{BB962C8B-B14F-4D97-AF65-F5344CB8AC3E}">
        <p14:creationId xmlns:p14="http://schemas.microsoft.com/office/powerpoint/2010/main" val="268610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2" y="265056"/>
            <a:ext cx="11408899" cy="3167462"/>
          </a:xfrm>
          <a:prstGeom prst="rect">
            <a:avLst/>
          </a:prstGeom>
        </p:spPr>
      </p:pic>
      <p:sp>
        <p:nvSpPr>
          <p:cNvPr id="5" name="TextBox 4"/>
          <p:cNvSpPr txBox="1"/>
          <p:nvPr/>
        </p:nvSpPr>
        <p:spPr>
          <a:xfrm>
            <a:off x="309489" y="3868615"/>
            <a:ext cx="11057206" cy="2585323"/>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Here amazon and flip kart have several payment options and amazon indeed has speedy order delivery compared to other websites.</a:t>
            </a:r>
          </a:p>
          <a:p>
            <a:endParaRPr lang="en-US" dirty="0"/>
          </a:p>
        </p:txBody>
      </p:sp>
    </p:spTree>
    <p:extLst>
      <p:ext uri="{BB962C8B-B14F-4D97-AF65-F5344CB8AC3E}">
        <p14:creationId xmlns:p14="http://schemas.microsoft.com/office/powerpoint/2010/main" val="2118367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07" y="367521"/>
            <a:ext cx="11197883" cy="2924318"/>
          </a:xfrm>
          <a:prstGeom prst="rect">
            <a:avLst/>
          </a:prstGeom>
        </p:spPr>
      </p:pic>
      <p:sp>
        <p:nvSpPr>
          <p:cNvPr id="3" name="TextBox 2"/>
          <p:cNvSpPr txBox="1"/>
          <p:nvPr/>
        </p:nvSpPr>
        <p:spPr>
          <a:xfrm>
            <a:off x="267286" y="3291839"/>
            <a:ext cx="11352627" cy="3416320"/>
          </a:xfrm>
          <a:prstGeom prst="rect">
            <a:avLst/>
          </a:prstGeom>
          <a:noFill/>
        </p:spPr>
        <p:txBody>
          <a:bodyPr wrap="square" rtlCol="0">
            <a:spAutoFit/>
          </a:bodyPr>
          <a:lstStyle/>
          <a:p>
            <a:pPr marL="342900" indent="-342900" algn="just">
              <a:buFont typeface="Wingdings" panose="05000000000000000000" pitchFamily="2" charset="2"/>
              <a:buChar char="ü"/>
            </a:pPr>
            <a:r>
              <a:rPr lang="en-US" dirty="0">
                <a:solidFill>
                  <a:srgbClr val="000000"/>
                </a:solidFill>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dirty="0">
                <a:solidFill>
                  <a:srgbClr val="000000"/>
                </a:solidFill>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a:t>
            </a:r>
            <a:r>
              <a:rPr lang="en-US" dirty="0" err="1">
                <a:solidFill>
                  <a:srgbClr val="000000"/>
                </a:solidFill>
                <a:latin typeface="Century" panose="02040604050505020304" pitchFamily="18" charset="0"/>
              </a:rPr>
              <a:t>Myntra</a:t>
            </a:r>
            <a:r>
              <a:rPr lang="en-US" dirty="0">
                <a:solidFill>
                  <a:srgbClr val="000000"/>
                </a:solidFill>
                <a:latin typeface="Century" panose="02040604050505020304" pitchFamily="18" charset="0"/>
              </a:rPr>
              <a:t>, </a:t>
            </a:r>
            <a:r>
              <a:rPr lang="en-US" dirty="0" err="1">
                <a:solidFill>
                  <a:srgbClr val="000000"/>
                </a:solidFill>
                <a:latin typeface="Century" panose="02040604050505020304" pitchFamily="18" charset="0"/>
              </a:rPr>
              <a:t>Snapdeal</a:t>
            </a:r>
            <a:r>
              <a:rPr lang="en-US" dirty="0">
                <a:solidFill>
                  <a:srgbClr val="000000"/>
                </a:solidFill>
                <a:latin typeface="Century" panose="02040604050505020304" pitchFamily="18" charset="0"/>
              </a:rPr>
              <a:t> and </a:t>
            </a:r>
            <a:r>
              <a:rPr lang="en-US" dirty="0" err="1">
                <a:solidFill>
                  <a:srgbClr val="000000"/>
                </a:solidFill>
                <a:latin typeface="Century" panose="02040604050505020304" pitchFamily="18" charset="0"/>
              </a:rPr>
              <a:t>Paytm</a:t>
            </a:r>
            <a:r>
              <a:rPr lang="en-US" dirty="0">
                <a:solidFill>
                  <a:srgbClr val="000000"/>
                </a:solidFill>
                <a:latin typeface="Century" panose="02040604050505020304" pitchFamily="18" charset="0"/>
              </a:rPr>
              <a:t> in terms of keeping their financial information secured. Most of the customers believed that Amazon has perceived trustworthiness compared to others. Apart from this, customers believed that flip kart and </a:t>
            </a:r>
            <a:r>
              <a:rPr lang="en-US" dirty="0" err="1">
                <a:solidFill>
                  <a:srgbClr val="000000"/>
                </a:solidFill>
                <a:latin typeface="Century" panose="02040604050505020304" pitchFamily="18" charset="0"/>
              </a:rPr>
              <a:t>Myntra</a:t>
            </a:r>
            <a:r>
              <a:rPr lang="en-US" dirty="0">
                <a:solidFill>
                  <a:srgbClr val="000000"/>
                </a:solidFill>
                <a:latin typeface="Century" panose="02040604050505020304" pitchFamily="18" charset="0"/>
              </a:rPr>
              <a:t> also have perceived trustworthiness.</a:t>
            </a:r>
          </a:p>
          <a:p>
            <a:endParaRPr lang="en-US" dirty="0"/>
          </a:p>
        </p:txBody>
      </p:sp>
    </p:spTree>
    <p:extLst>
      <p:ext uri="{BB962C8B-B14F-4D97-AF65-F5344CB8AC3E}">
        <p14:creationId xmlns:p14="http://schemas.microsoft.com/office/powerpoint/2010/main" val="3910930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241355"/>
            <a:ext cx="11029070" cy="3092688"/>
          </a:xfrm>
          <a:prstGeom prst="rect">
            <a:avLst/>
          </a:prstGeom>
        </p:spPr>
      </p:pic>
      <p:sp>
        <p:nvSpPr>
          <p:cNvPr id="3" name="TextBox 2"/>
          <p:cNvSpPr txBox="1"/>
          <p:nvPr/>
        </p:nvSpPr>
        <p:spPr>
          <a:xfrm>
            <a:off x="520505" y="3685736"/>
            <a:ext cx="11324492" cy="2585323"/>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smtClean="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a:buFont typeface="Wingdings" panose="05000000000000000000" pitchFamily="2" charset="2"/>
              <a:buChar char="ü"/>
            </a:pPr>
            <a:r>
              <a:rPr lang="en-US" sz="2400" dirty="0" smtClean="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sz="2400" b="0" i="0" dirty="0" smtClean="0">
              <a:solidFill>
                <a:srgbClr val="303F9F"/>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1038375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00" y="169687"/>
            <a:ext cx="10989658" cy="3558251"/>
          </a:xfrm>
          <a:prstGeom prst="rect">
            <a:avLst/>
          </a:prstGeom>
        </p:spPr>
      </p:pic>
      <p:sp>
        <p:nvSpPr>
          <p:cNvPr id="3" name="TextBox 2"/>
          <p:cNvSpPr txBox="1"/>
          <p:nvPr/>
        </p:nvSpPr>
        <p:spPr>
          <a:xfrm>
            <a:off x="655600" y="3727938"/>
            <a:ext cx="11102200" cy="2954655"/>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When there is promotion or sales period, amazon and </a:t>
            </a:r>
            <a:r>
              <a:rPr lang="en-US" sz="2400" b="0" i="0" dirty="0" err="1" smtClean="0">
                <a:solidFill>
                  <a:srgbClr val="000000"/>
                </a:solidFill>
                <a:effectLst/>
                <a:latin typeface="Century" panose="02040604050505020304" pitchFamily="18" charset="0"/>
              </a:rPr>
              <a:t>Mayntra</a:t>
            </a:r>
            <a:r>
              <a:rPr lang="en-US" sz="2400" b="0" i="0" dirty="0" smtClean="0">
                <a:solidFill>
                  <a:srgbClr val="000000"/>
                </a:solidFill>
                <a:effectLst/>
                <a:latin typeface="Century" panose="02040604050505020304" pitchFamily="18" charset="0"/>
              </a:rPr>
              <a:t> takes longer time to display the graphics and photos.</a:t>
            </a:r>
          </a:p>
          <a:p>
            <a:endParaRPr lang="en-US" dirty="0"/>
          </a:p>
        </p:txBody>
      </p:sp>
    </p:spTree>
    <p:extLst>
      <p:ext uri="{BB962C8B-B14F-4D97-AF65-F5344CB8AC3E}">
        <p14:creationId xmlns:p14="http://schemas.microsoft.com/office/powerpoint/2010/main" val="1427660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77" y="147867"/>
            <a:ext cx="11379900" cy="3551936"/>
          </a:xfrm>
          <a:prstGeom prst="rect">
            <a:avLst/>
          </a:prstGeom>
        </p:spPr>
      </p:pic>
      <p:sp>
        <p:nvSpPr>
          <p:cNvPr id="3" name="TextBox 2"/>
          <p:cNvSpPr txBox="1"/>
          <p:nvPr/>
        </p:nvSpPr>
        <p:spPr>
          <a:xfrm>
            <a:off x="281354" y="3699803"/>
            <a:ext cx="11605846" cy="3385542"/>
          </a:xfrm>
          <a:prstGeom prst="rect">
            <a:avLst/>
          </a:prstGeom>
          <a:noFill/>
        </p:spPr>
        <p:txBody>
          <a:bodyPr wrap="square" rtlCol="0">
            <a:spAutoFit/>
          </a:bodyPr>
          <a:lstStyle/>
          <a:p>
            <a:pPr marL="342900" indent="-342900" algn="just">
              <a:buFont typeface="Wingdings" panose="05000000000000000000" pitchFamily="2" charset="2"/>
              <a:buChar char="ü"/>
            </a:pPr>
            <a:r>
              <a:rPr lang="en-US" sz="2800" b="0" i="0" dirty="0" smtClean="0">
                <a:solidFill>
                  <a:srgbClr val="000000"/>
                </a:solidFill>
                <a:effectLst/>
                <a:latin typeface="Century" panose="02040604050505020304" pitchFamily="18" charset="0"/>
              </a:rPr>
              <a:t>When there is promotion and sales, </a:t>
            </a:r>
            <a:r>
              <a:rPr lang="en-US" sz="2800" b="0" i="0" dirty="0" err="1" smtClean="0">
                <a:solidFill>
                  <a:srgbClr val="000000"/>
                </a:solidFill>
                <a:effectLst/>
                <a:latin typeface="Century" panose="02040604050505020304" pitchFamily="18" charset="0"/>
              </a:rPr>
              <a:t>Myntra</a:t>
            </a:r>
            <a:r>
              <a:rPr lang="en-US" sz="2800" b="0" i="0" dirty="0" smtClean="0">
                <a:solidFill>
                  <a:srgbClr val="000000"/>
                </a:solidFill>
                <a:effectLst/>
                <a:latin typeface="Century" panose="02040604050505020304" pitchFamily="18" charset="0"/>
              </a:rPr>
              <a:t> takes time </a:t>
            </a:r>
            <a:r>
              <a:rPr lang="en-US" sz="2800" b="0" i="0" dirty="0" err="1" smtClean="0">
                <a:solidFill>
                  <a:srgbClr val="000000"/>
                </a:solidFill>
                <a:effectLst/>
                <a:latin typeface="Century" panose="02040604050505020304" pitchFamily="18" charset="0"/>
              </a:rPr>
              <a:t>ti</a:t>
            </a:r>
            <a:r>
              <a:rPr lang="en-US" sz="2800" b="0" i="0" dirty="0" smtClean="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2800" b="0" i="0" dirty="0" err="1" smtClean="0">
                <a:solidFill>
                  <a:srgbClr val="000000"/>
                </a:solidFill>
                <a:effectLst/>
                <a:latin typeface="Century" panose="02040604050505020304" pitchFamily="18" charset="0"/>
              </a:rPr>
              <a:t>Myntra</a:t>
            </a:r>
            <a:r>
              <a:rPr lang="en-US" sz="2800" b="0" i="0" dirty="0" smtClean="0">
                <a:solidFill>
                  <a:srgbClr val="000000"/>
                </a:solidFill>
                <a:effectLst/>
                <a:latin typeface="Century" panose="02040604050505020304" pitchFamily="18" charset="0"/>
              </a:rPr>
              <a:t> declare the late price in order to clear the sales and they fix the price by comparing with other websites and they end up sales by providing benefits to the customers. In this time most of the customers tries to shop in this website so it takes long loading time.</a:t>
            </a:r>
          </a:p>
          <a:p>
            <a:endParaRPr lang="en-US" dirty="0"/>
          </a:p>
        </p:txBody>
      </p:sp>
    </p:spTree>
    <p:extLst>
      <p:ext uri="{BB962C8B-B14F-4D97-AF65-F5344CB8AC3E}">
        <p14:creationId xmlns:p14="http://schemas.microsoft.com/office/powerpoint/2010/main" val="784616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 y="230837"/>
            <a:ext cx="11366696" cy="3639058"/>
          </a:xfrm>
          <a:prstGeom prst="rect">
            <a:avLst/>
          </a:prstGeom>
        </p:spPr>
      </p:pic>
      <p:sp>
        <p:nvSpPr>
          <p:cNvPr id="4" name="TextBox 3"/>
          <p:cNvSpPr txBox="1"/>
          <p:nvPr/>
        </p:nvSpPr>
        <p:spPr>
          <a:xfrm>
            <a:off x="506437" y="3869895"/>
            <a:ext cx="11479237" cy="2585323"/>
          </a:xfrm>
          <a:prstGeom prst="rect">
            <a:avLst/>
          </a:prstGeom>
          <a:noFill/>
        </p:spPr>
        <p:txBody>
          <a:bodyPr wrap="square" rtlCol="0">
            <a:spAutoFit/>
          </a:bodyPr>
          <a:lstStyle/>
          <a:p>
            <a:r>
              <a:rPr lang="en-US" sz="3600" b="0" i="0" dirty="0" err="1" smtClean="0">
                <a:solidFill>
                  <a:srgbClr val="000000"/>
                </a:solidFill>
                <a:effectLst/>
                <a:latin typeface="Century" panose="02040604050505020304" pitchFamily="18" charset="0"/>
              </a:rPr>
              <a:t>Snapdeal</a:t>
            </a:r>
            <a:r>
              <a:rPr lang="en-US" sz="3600" b="0" i="0" dirty="0" smtClean="0">
                <a:solidFill>
                  <a:srgbClr val="000000"/>
                </a:solidFill>
                <a:effectLst/>
                <a:latin typeface="Century" panose="02040604050505020304" pitchFamily="18" charset="0"/>
              </a:rPr>
              <a:t> has limited mode of payment on most of the products followed by Amazon. And </a:t>
            </a:r>
            <a:r>
              <a:rPr lang="en-US" sz="3600" dirty="0" err="1" smtClean="0">
                <a:solidFill>
                  <a:srgbClr val="000000"/>
                </a:solidFill>
                <a:latin typeface="Century" panose="02040604050505020304" pitchFamily="18" charset="0"/>
              </a:rPr>
              <a:t>P</a:t>
            </a:r>
            <a:r>
              <a:rPr lang="en-US" sz="3600" b="0" i="0" dirty="0" err="1" smtClean="0">
                <a:solidFill>
                  <a:srgbClr val="000000"/>
                </a:solidFill>
                <a:effectLst/>
                <a:latin typeface="Century" panose="02040604050505020304" pitchFamily="18" charset="0"/>
              </a:rPr>
              <a:t>aytm</a:t>
            </a:r>
            <a:r>
              <a:rPr lang="en-US" sz="3600" b="0" i="0" dirty="0" smtClean="0">
                <a:solidFill>
                  <a:srgbClr val="000000"/>
                </a:solidFill>
                <a:effectLst/>
                <a:latin typeface="Century" panose="02040604050505020304" pitchFamily="18" charset="0"/>
              </a:rPr>
              <a:t> takes more time to deliver the product. So this website may not satisfy the customers due to late delivery.</a:t>
            </a:r>
          </a:p>
          <a:p>
            <a:endParaRPr lang="en-US" dirty="0"/>
          </a:p>
        </p:txBody>
      </p:sp>
    </p:spTree>
    <p:extLst>
      <p:ext uri="{BB962C8B-B14F-4D97-AF65-F5344CB8AC3E}">
        <p14:creationId xmlns:p14="http://schemas.microsoft.com/office/powerpoint/2010/main" val="2682544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64"/>
            <a:ext cx="12192000" cy="3793854"/>
          </a:xfrm>
          <a:prstGeom prst="rect">
            <a:avLst/>
          </a:prstGeom>
        </p:spPr>
      </p:pic>
      <p:sp>
        <p:nvSpPr>
          <p:cNvPr id="3" name="TextBox 2"/>
          <p:cNvSpPr txBox="1"/>
          <p:nvPr/>
        </p:nvSpPr>
        <p:spPr>
          <a:xfrm>
            <a:off x="211015" y="3319975"/>
            <a:ext cx="11408899" cy="3693319"/>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2400" b="0" i="0" dirty="0" smtClean="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a:p>
            <a:endParaRPr lang="en-US" dirty="0"/>
          </a:p>
        </p:txBody>
      </p:sp>
    </p:spTree>
    <p:extLst>
      <p:ext uri="{BB962C8B-B14F-4D97-AF65-F5344CB8AC3E}">
        <p14:creationId xmlns:p14="http://schemas.microsoft.com/office/powerpoint/2010/main" val="247942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5741" y="168813"/>
            <a:ext cx="5781822" cy="923330"/>
          </a:xfrm>
          <a:prstGeom prst="rect">
            <a:avLst/>
          </a:prstGeom>
          <a:noFill/>
        </p:spPr>
        <p:txBody>
          <a:bodyPr wrap="square" rtlCol="0">
            <a:spAutoFit/>
          </a:bodyPr>
          <a:lstStyle/>
          <a:p>
            <a:r>
              <a:rPr lang="en-US" sz="3600" b="1" u="sng" dirty="0" smtClean="0">
                <a:latin typeface="Century" panose="02040604050505020304" pitchFamily="18" charset="0"/>
              </a:rPr>
              <a:t>PROBLEM STATEMENT</a:t>
            </a:r>
            <a:endParaRPr lang="en-IN" sz="3600" b="1" u="sng" dirty="0" smtClean="0">
              <a:latin typeface="Century" panose="02040604050505020304" pitchFamily="18" charset="0"/>
            </a:endParaRPr>
          </a:p>
          <a:p>
            <a:endParaRPr lang="en-US" dirty="0"/>
          </a:p>
        </p:txBody>
      </p:sp>
      <p:sp>
        <p:nvSpPr>
          <p:cNvPr id="3" name="TextBox 2"/>
          <p:cNvSpPr txBox="1"/>
          <p:nvPr/>
        </p:nvSpPr>
        <p:spPr>
          <a:xfrm>
            <a:off x="661182" y="1092143"/>
            <a:ext cx="11057206" cy="5016758"/>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smtClean="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2000" dirty="0" smtClean="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smtClean="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2000" dirty="0"/>
          </a:p>
        </p:txBody>
      </p:sp>
    </p:spTree>
    <p:extLst>
      <p:ext uri="{BB962C8B-B14F-4D97-AF65-F5344CB8AC3E}">
        <p14:creationId xmlns:p14="http://schemas.microsoft.com/office/powerpoint/2010/main" val="65954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8450" y="225083"/>
            <a:ext cx="5120640" cy="984885"/>
          </a:xfrm>
          <a:prstGeom prst="rect">
            <a:avLst/>
          </a:prstGeom>
          <a:noFill/>
        </p:spPr>
        <p:txBody>
          <a:bodyPr wrap="square" rtlCol="0">
            <a:spAutoFit/>
          </a:bodyPr>
          <a:lstStyle/>
          <a:p>
            <a:r>
              <a:rPr lang="en-US" sz="4000" b="1" u="sng" dirty="0" smtClean="0">
                <a:latin typeface="Century" panose="02040604050505020304" pitchFamily="18" charset="0"/>
              </a:rPr>
              <a:t>ASSUMPTIONS</a:t>
            </a:r>
            <a:endParaRPr lang="en-IN" sz="4000" b="1" u="sng" dirty="0" smtClean="0">
              <a:latin typeface="Century" panose="02040604050505020304" pitchFamily="18" charset="0"/>
            </a:endParaRPr>
          </a:p>
          <a:p>
            <a:endParaRPr lang="en-US" dirty="0"/>
          </a:p>
        </p:txBody>
      </p:sp>
      <p:sp>
        <p:nvSpPr>
          <p:cNvPr id="3" name="TextBox 2"/>
          <p:cNvSpPr txBox="1"/>
          <p:nvPr/>
        </p:nvSpPr>
        <p:spPr>
          <a:xfrm>
            <a:off x="457201" y="1420983"/>
            <a:ext cx="11043138" cy="4832092"/>
          </a:xfrm>
          <a:prstGeom prst="rect">
            <a:avLst/>
          </a:prstGeom>
          <a:noFill/>
        </p:spPr>
        <p:txBody>
          <a:bodyPr wrap="square" rtlCol="0">
            <a:spAutoFit/>
          </a:bodyPr>
          <a:lstStyle/>
          <a:p>
            <a:pPr algn="just">
              <a:spcBef>
                <a:spcPts val="1200"/>
              </a:spcBef>
            </a:pPr>
            <a:r>
              <a:rPr lang="en-IN" dirty="0" smtClean="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2400" dirty="0" smtClean="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2400" dirty="0"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p>
          <a:p>
            <a:pPr marL="285750" indent="-285750" algn="just">
              <a:spcBef>
                <a:spcPts val="1200"/>
              </a:spcBef>
              <a:buFont typeface="Wingdings" panose="05000000000000000000" pitchFamily="2" charset="2"/>
              <a:buChar char="Ø"/>
            </a:pPr>
            <a:r>
              <a:rPr lang="en-IN" sz="2400" dirty="0">
                <a:solidFill>
                  <a:srgbClr val="000000"/>
                </a:solidFill>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endParaRPr lang="en-US" sz="2400" dirty="0"/>
          </a:p>
        </p:txBody>
      </p:sp>
    </p:spTree>
    <p:extLst>
      <p:ext uri="{BB962C8B-B14F-4D97-AF65-F5344CB8AC3E}">
        <p14:creationId xmlns:p14="http://schemas.microsoft.com/office/powerpoint/2010/main" val="2063620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6265" y="407963"/>
            <a:ext cx="10635175" cy="6924973"/>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sz="2400" dirty="0" err="1"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ti</a:t>
            </a:r>
            <a:r>
              <a:rPr lang="en-IN" sz="2400" dirty="0"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 shop in the particular websites regularly.</a:t>
            </a:r>
          </a:p>
          <a:p>
            <a:pPr marL="342900" indent="-342900" algn="just">
              <a:buFont typeface="Wingdings" panose="05000000000000000000" pitchFamily="2" charset="2"/>
              <a:buChar char="Ø"/>
            </a:pPr>
            <a:endParaRPr lang="en-IN" sz="2400" dirty="0" smtClean="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2400" dirty="0"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2400" dirty="0" smtClean="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2400" dirty="0"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a:t>
            </a:r>
            <a:r>
              <a:rPr lang="en-IN" sz="2400" dirty="0" err="1"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tailer</a:t>
            </a:r>
            <a:r>
              <a:rPr lang="en-IN" sz="2400" dirty="0"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 wants to keep the customer happy in order to build the successful business, but they easily fall into a trap of assuming that the customers will give feedback without being prompted. If the e-</a:t>
            </a:r>
            <a:r>
              <a:rPr lang="en-IN" sz="2400" dirty="0" err="1"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tailers</a:t>
            </a:r>
            <a:r>
              <a:rPr lang="en-IN" sz="2400" dirty="0" smtClean="0">
                <a:solidFill>
                  <a:srgbClr val="000000"/>
                </a:solidFill>
                <a:effectLst/>
                <a:latin typeface="Century" panose="02040604050505020304" pitchFamily="18" charset="0"/>
                <a:ea typeface="Calibri" panose="020F0502020204030204" pitchFamily="34" charset="0"/>
                <a:cs typeface="Helvetica" panose="020B0604020202020204" pitchFamily="34" charset="0"/>
              </a:rPr>
              <a:t>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dirty="0" smtClean="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0669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A1E1DC4-7924-43DC-B94C-8BA26893F810}"/>
              </a:ext>
            </a:extLst>
          </p:cNvPr>
          <p:cNvSpPr txBox="1"/>
          <p:nvPr/>
        </p:nvSpPr>
        <p:spPr>
          <a:xfrm>
            <a:off x="3341975" y="11663"/>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4" name="TextBox 3"/>
          <p:cNvSpPr txBox="1"/>
          <p:nvPr/>
        </p:nvSpPr>
        <p:spPr>
          <a:xfrm>
            <a:off x="239151" y="534883"/>
            <a:ext cx="11085342" cy="6524863"/>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dirty="0" smtClean="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a:t>
            </a:r>
            <a:r>
              <a:rPr lang="en-IN" sz="2000" dirty="0" err="1" smtClean="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tailer</a:t>
            </a:r>
            <a:r>
              <a:rPr lang="en-IN" sz="2000" dirty="0" smtClean="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2000" dirty="0" smtClean="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2000" dirty="0" smtClean="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smtClean="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2000" dirty="0" smtClean="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Century" panose="02040604050505020304" pitchFamily="18" charset="0"/>
              </a:rPr>
              <a:t> </a:t>
            </a:r>
            <a:r>
              <a:rPr lang="en-IN" sz="2000" dirty="0" smtClean="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2000" dirty="0" smtClean="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2000" dirty="0" smtClean="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US" dirty="0"/>
          </a:p>
        </p:txBody>
      </p:sp>
    </p:spTree>
    <p:extLst>
      <p:ext uri="{BB962C8B-B14F-4D97-AF65-F5344CB8AC3E}">
        <p14:creationId xmlns:p14="http://schemas.microsoft.com/office/powerpoint/2010/main" val="3706547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Rectangle 1"/>
          <p:cNvSpPr/>
          <p:nvPr/>
        </p:nvSpPr>
        <p:spPr>
          <a:xfrm>
            <a:off x="3090987" y="688369"/>
            <a:ext cx="5447325" cy="5201424"/>
          </a:xfrm>
          <a:prstGeom prst="rect">
            <a:avLst/>
          </a:prstGeom>
          <a:noFill/>
        </p:spPr>
        <p:txBody>
          <a:bodyPr wrap="none" lIns="91440" tIns="45720" rIns="91440" bIns="45720">
            <a:spAutoFit/>
          </a:bodyPr>
          <a:lstStyle/>
          <a:p>
            <a:pPr algn="ctr"/>
            <a:r>
              <a:rPr lang="en-US" sz="16600" b="0" cap="none" spc="0" dirty="0" smtClean="0">
                <a:ln w="0"/>
                <a:solidFill>
                  <a:schemeClr val="tx1"/>
                </a:solidFill>
                <a:effectLst>
                  <a:outerShdw blurRad="38100" dist="19050" dir="2700000" algn="tl" rotWithShape="0">
                    <a:schemeClr val="dk1">
                      <a:alpha val="40000"/>
                    </a:schemeClr>
                  </a:outerShdw>
                </a:effectLst>
              </a:rPr>
              <a:t>Thank</a:t>
            </a:r>
          </a:p>
          <a:p>
            <a:pPr algn="ctr"/>
            <a:r>
              <a:rPr lang="en-US" sz="16600" dirty="0" smtClean="0">
                <a:ln w="0"/>
                <a:effectLst>
                  <a:outerShdw blurRad="38100" dist="19050" dir="2700000" algn="tl" rotWithShape="0">
                    <a:schemeClr val="dk1">
                      <a:alpha val="40000"/>
                    </a:schemeClr>
                  </a:outerShdw>
                </a:effectLst>
              </a:rPr>
              <a:t>You</a:t>
            </a:r>
          </a:p>
        </p:txBody>
      </p:sp>
    </p:spTree>
    <p:extLst>
      <p:ext uri="{BB962C8B-B14F-4D97-AF65-F5344CB8AC3E}">
        <p14:creationId xmlns:p14="http://schemas.microsoft.com/office/powerpoint/2010/main" val="3410684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26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572" y="140677"/>
            <a:ext cx="10733650" cy="696857"/>
          </a:xfrm>
          <a:prstGeom prst="rect">
            <a:avLst/>
          </a:prstGeom>
          <a:noFill/>
        </p:spPr>
        <p:txBody>
          <a:bodyPr wrap="square" rtlCol="0">
            <a:spAutoFit/>
          </a:bodyPr>
          <a:lstStyle/>
          <a:p>
            <a:pPr>
              <a:lnSpc>
                <a:spcPct val="107000"/>
              </a:lnSpc>
              <a:spcAft>
                <a:spcPts val="800"/>
              </a:spcAft>
            </a:pPr>
            <a:r>
              <a:rPr lang="en-IN" sz="4000" b="1" dirty="0" smtClean="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4000" b="1" dirty="0">
              <a:latin typeface="Century" panose="020406040505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534572" y="1012874"/>
            <a:ext cx="6569613" cy="5355312"/>
          </a:xfrm>
          <a:prstGeom prst="rect">
            <a:avLst/>
          </a:prstGeom>
          <a:noFill/>
        </p:spPr>
        <p:txBody>
          <a:bodyPr wrap="square" rtlCol="0">
            <a:spAutoFit/>
          </a:bodyPr>
          <a:lstStyle/>
          <a:p>
            <a:r>
              <a:rPr lang="en-IN" sz="3600" dirty="0" smtClean="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customer retention is the process of engaging existing customers to continue buying products or services from their business. The goal of customer retention is retaining as many as customer as possible in the company.</a:t>
            </a:r>
            <a:endParaRPr lang="en-IN" sz="3600" dirty="0" smtClean="0">
              <a:solidFill>
                <a:schemeClr val="tx1">
                  <a:lumMod val="95000"/>
                  <a:lumOff val="5000"/>
                </a:schemeClr>
              </a:solidFill>
            </a:endParaRPr>
          </a:p>
          <a:p>
            <a:endParaRPr lang="en-US" dirty="0"/>
          </a:p>
        </p:txBody>
      </p:sp>
      <p:pic>
        <p:nvPicPr>
          <p:cNvPr id="5" name="Picture 4">
            <a:extLst>
              <a:ext uri="{FF2B5EF4-FFF2-40B4-BE49-F238E27FC236}">
                <a16:creationId xmlns="" xmlns:a16="http://schemas.microsoft.com/office/drawing/2014/main" xmlns:lc="http://schemas.openxmlformats.org/drawingml/2006/lockedCanvas" id="{8D8AD3EC-7ABF-4E1B-B0DC-96D957CAE5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6726" y="1012874"/>
            <a:ext cx="4447259" cy="5064369"/>
          </a:xfrm>
          <a:prstGeom prst="rect">
            <a:avLst/>
          </a:prstGeom>
        </p:spPr>
      </p:pic>
    </p:spTree>
    <p:extLst>
      <p:ext uri="{BB962C8B-B14F-4D97-AF65-F5344CB8AC3E}">
        <p14:creationId xmlns:p14="http://schemas.microsoft.com/office/powerpoint/2010/main" val="34195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505" y="196947"/>
            <a:ext cx="10086535" cy="984885"/>
          </a:xfrm>
          <a:prstGeom prst="rect">
            <a:avLst/>
          </a:prstGeom>
          <a:noFill/>
        </p:spPr>
        <p:txBody>
          <a:bodyPr wrap="square" rtlCol="0">
            <a:spAutoFit/>
          </a:bodyPr>
          <a:lstStyle/>
          <a:p>
            <a:r>
              <a:rPr lang="en-IN" sz="4000" b="1" spc="5" dirty="0" smtClean="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40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Box 2"/>
          <p:cNvSpPr txBox="1"/>
          <p:nvPr/>
        </p:nvSpPr>
        <p:spPr>
          <a:xfrm>
            <a:off x="520505" y="1181832"/>
            <a:ext cx="10930597" cy="5236049"/>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2800" spc="5" dirty="0" smtClean="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2800" dirty="0" smtClean="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800" spc="5" dirty="0" smtClean="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2800" dirty="0" smtClean="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2800" dirty="0" smtClean="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2800" dirty="0" smtClean="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US" sz="2800" dirty="0"/>
          </a:p>
        </p:txBody>
      </p:sp>
    </p:spTree>
    <p:extLst>
      <p:ext uri="{BB962C8B-B14F-4D97-AF65-F5344CB8AC3E}">
        <p14:creationId xmlns:p14="http://schemas.microsoft.com/office/powerpoint/2010/main" val="5935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126609"/>
            <a:ext cx="9340947" cy="1107996"/>
          </a:xfrm>
          <a:prstGeom prst="rect">
            <a:avLst/>
          </a:prstGeom>
          <a:noFill/>
        </p:spPr>
        <p:txBody>
          <a:bodyPr wrap="square" rtlCol="0">
            <a:spAutoFit/>
          </a:bodyPr>
          <a:lstStyle/>
          <a:p>
            <a:r>
              <a:rPr lang="en-US" sz="4800" b="1" dirty="0" smtClean="0">
                <a:latin typeface="Century" panose="02040604050505020304" pitchFamily="18" charset="0"/>
              </a:rPr>
              <a:t>Benefits of Customer Retention:</a:t>
            </a:r>
            <a:endParaRPr lang="en-IN" sz="4800" b="1" dirty="0" smtClean="0">
              <a:latin typeface="Century" panose="02040604050505020304" pitchFamily="18" charset="0"/>
            </a:endParaRPr>
          </a:p>
          <a:p>
            <a:endParaRPr lang="en-US" dirty="0"/>
          </a:p>
        </p:txBody>
      </p:sp>
      <p:sp>
        <p:nvSpPr>
          <p:cNvPr id="3" name="TextBox 2"/>
          <p:cNvSpPr txBox="1"/>
          <p:nvPr/>
        </p:nvSpPr>
        <p:spPr>
          <a:xfrm>
            <a:off x="829994" y="1234605"/>
            <a:ext cx="10438228" cy="5109091"/>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i="0" dirty="0" smtClean="0">
                <a:solidFill>
                  <a:schemeClr val="tx1">
                    <a:lumMod val="95000"/>
                    <a:lumOff val="5000"/>
                  </a:schemeClr>
                </a:solidFill>
                <a:effectLst/>
                <a:latin typeface="Century" panose="02040604050505020304" pitchFamily="18" charset="0"/>
              </a:rPr>
              <a:t>Retention is more cost </a:t>
            </a:r>
            <a:r>
              <a:rPr lang="en-US" sz="2800" dirty="0" smtClean="0">
                <a:solidFill>
                  <a:schemeClr val="tx1">
                    <a:lumMod val="95000"/>
                    <a:lumOff val="5000"/>
                  </a:schemeClr>
                </a:solidFill>
                <a:latin typeface="Century" panose="02040604050505020304" pitchFamily="18" charset="0"/>
              </a:rPr>
              <a:t>e</a:t>
            </a:r>
            <a:r>
              <a:rPr lang="en-US" sz="2800" i="0" dirty="0" smtClean="0">
                <a:solidFill>
                  <a:schemeClr val="tx1">
                    <a:lumMod val="95000"/>
                    <a:lumOff val="5000"/>
                  </a:schemeClr>
                </a:solidFill>
                <a:effectLst/>
                <a:latin typeface="Century" panose="02040604050505020304" pitchFamily="18" charset="0"/>
              </a:rPr>
              <a:t>ffective than acquisition.</a:t>
            </a:r>
          </a:p>
          <a:p>
            <a:pPr marL="457200" indent="-457200" algn="just">
              <a:buFont typeface="Wingdings" panose="05000000000000000000" pitchFamily="2" charset="2"/>
              <a:buChar char="q"/>
            </a:pPr>
            <a:endParaRPr lang="en-US" sz="2800" i="0" dirty="0" smtClean="0">
              <a:solidFill>
                <a:schemeClr val="tx1">
                  <a:lumMod val="95000"/>
                  <a:lumOff val="5000"/>
                </a:schemeClr>
              </a:solidFill>
              <a:effectLst/>
              <a:latin typeface="Century" panose="02040604050505020304" pitchFamily="18" charset="0"/>
            </a:endParaRPr>
          </a:p>
          <a:p>
            <a:pPr marL="457200" indent="-457200" algn="just">
              <a:buFont typeface="Wingdings" panose="05000000000000000000" pitchFamily="2" charset="2"/>
              <a:buChar char="q"/>
            </a:pPr>
            <a:r>
              <a:rPr lang="en-US" sz="2800" i="0" dirty="0" smtClean="0">
                <a:solidFill>
                  <a:schemeClr val="tx1">
                    <a:lumMod val="95000"/>
                    <a:lumOff val="5000"/>
                  </a:schemeClr>
                </a:solidFill>
                <a:effectLst/>
                <a:latin typeface="Century" panose="02040604050505020304" pitchFamily="18" charset="0"/>
              </a:rPr>
              <a:t>Loyal customers provide excellent word of mouth referrals.</a:t>
            </a:r>
          </a:p>
          <a:p>
            <a:pPr marL="457200" indent="-457200" algn="just">
              <a:buFont typeface="Wingdings" panose="05000000000000000000" pitchFamily="2" charset="2"/>
              <a:buChar char="q"/>
            </a:pPr>
            <a:endParaRPr lang="en-US" sz="2800" dirty="0" smtClean="0">
              <a:solidFill>
                <a:schemeClr val="tx1">
                  <a:lumMod val="95000"/>
                  <a:lumOff val="5000"/>
                </a:schemeClr>
              </a:solidFill>
              <a:latin typeface="Century" panose="02040604050505020304" pitchFamily="18" charset="0"/>
            </a:endParaRPr>
          </a:p>
          <a:p>
            <a:pPr marL="457200" indent="-457200" algn="just">
              <a:buFont typeface="Wingdings" panose="05000000000000000000" pitchFamily="2" charset="2"/>
              <a:buChar char="q"/>
            </a:pPr>
            <a:r>
              <a:rPr lang="en-US" sz="2800" i="0" dirty="0" smtClean="0">
                <a:solidFill>
                  <a:schemeClr val="tx1">
                    <a:lumMod val="95000"/>
                    <a:lumOff val="5000"/>
                  </a:schemeClr>
                </a:solidFill>
                <a:effectLst/>
                <a:latin typeface="Century" panose="02040604050505020304" pitchFamily="18" charset="0"/>
              </a:rPr>
              <a:t>Return customers are more profitable.</a:t>
            </a:r>
          </a:p>
          <a:p>
            <a:pPr marL="457200" indent="-457200" algn="just">
              <a:buFont typeface="Wingdings" panose="05000000000000000000" pitchFamily="2" charset="2"/>
              <a:buChar char="q"/>
            </a:pPr>
            <a:endParaRPr lang="en-US" sz="2800" i="0" dirty="0" smtClean="0">
              <a:solidFill>
                <a:schemeClr val="tx1">
                  <a:lumMod val="95000"/>
                  <a:lumOff val="5000"/>
                </a:schemeClr>
              </a:solidFill>
              <a:effectLst/>
              <a:latin typeface="Century" panose="02040604050505020304" pitchFamily="18" charset="0"/>
            </a:endParaRPr>
          </a:p>
          <a:p>
            <a:pPr marL="457200" indent="-457200" algn="just">
              <a:buFont typeface="Wingdings" panose="05000000000000000000" pitchFamily="2" charset="2"/>
              <a:buChar char="q"/>
            </a:pPr>
            <a:r>
              <a:rPr lang="en-US" sz="2800" i="0" dirty="0" smtClean="0">
                <a:solidFill>
                  <a:schemeClr val="tx1">
                    <a:lumMod val="95000"/>
                    <a:lumOff val="5000"/>
                  </a:schemeClr>
                </a:solidFill>
                <a:effectLst/>
                <a:latin typeface="Century" panose="02040604050505020304" pitchFamily="18" charset="0"/>
              </a:rPr>
              <a:t>Regular customers provide more feedback.</a:t>
            </a:r>
            <a:endParaRPr lang="en-US" sz="2800" dirty="0" smtClean="0">
              <a:solidFill>
                <a:schemeClr val="tx1">
                  <a:lumMod val="95000"/>
                  <a:lumOff val="5000"/>
                </a:schemeClr>
              </a:solidFill>
              <a:latin typeface="Century" panose="02040604050505020304" pitchFamily="18" charset="0"/>
            </a:endParaRPr>
          </a:p>
          <a:p>
            <a:pPr marL="457200" indent="-457200" algn="just">
              <a:buFont typeface="Wingdings" panose="05000000000000000000" pitchFamily="2" charset="2"/>
              <a:buChar char="q"/>
            </a:pPr>
            <a:endParaRPr lang="en-US" sz="2800" i="0" dirty="0" smtClean="0">
              <a:solidFill>
                <a:schemeClr val="tx1">
                  <a:lumMod val="95000"/>
                  <a:lumOff val="5000"/>
                </a:schemeClr>
              </a:solidFill>
              <a:effectLst/>
              <a:latin typeface="Century" panose="02040604050505020304" pitchFamily="18" charset="0"/>
            </a:endParaRPr>
          </a:p>
          <a:p>
            <a:pPr marL="457200" indent="-457200" algn="just">
              <a:buFont typeface="Wingdings" panose="05000000000000000000" pitchFamily="2" charset="2"/>
              <a:buChar char="q"/>
            </a:pPr>
            <a:r>
              <a:rPr lang="en-US" sz="2800" b="0" i="0" dirty="0" smtClean="0">
                <a:solidFill>
                  <a:schemeClr val="tx1">
                    <a:lumMod val="95000"/>
                    <a:lumOff val="5000"/>
                  </a:schemeClr>
                </a:solidFill>
                <a:effectLst/>
                <a:latin typeface="Century" panose="02040604050505020304" pitchFamily="18" charset="0"/>
              </a:rPr>
              <a:t>Your brand will stand out from the crowd.</a:t>
            </a:r>
          </a:p>
          <a:p>
            <a:pPr marL="457200" indent="-457200" algn="just">
              <a:buFont typeface="Wingdings" panose="05000000000000000000" pitchFamily="2" charset="2"/>
              <a:buChar char="q"/>
            </a:pPr>
            <a:endParaRPr lang="en-US" sz="2800" dirty="0" smtClean="0">
              <a:solidFill>
                <a:schemeClr val="tx1">
                  <a:lumMod val="95000"/>
                  <a:lumOff val="5000"/>
                </a:schemeClr>
              </a:solidFill>
              <a:latin typeface="Century" panose="02040604050505020304" pitchFamily="18" charset="0"/>
            </a:endParaRPr>
          </a:p>
          <a:p>
            <a:pPr marL="457200" indent="-457200" algn="just">
              <a:buFont typeface="Wingdings" panose="05000000000000000000" pitchFamily="2" charset="2"/>
              <a:buChar char="q"/>
            </a:pPr>
            <a:r>
              <a:rPr lang="en-US" sz="2800" b="0" i="0" dirty="0" smtClean="0">
                <a:solidFill>
                  <a:schemeClr val="tx1">
                    <a:lumMod val="95000"/>
                    <a:lumOff val="5000"/>
                  </a:schemeClr>
                </a:solidFill>
                <a:effectLst/>
                <a:latin typeface="Century" panose="02040604050505020304" pitchFamily="18" charset="0"/>
              </a:rPr>
              <a:t>Customers will explore your brand.</a:t>
            </a:r>
          </a:p>
          <a:p>
            <a:endParaRPr lang="en-US" dirty="0"/>
          </a:p>
        </p:txBody>
      </p:sp>
    </p:spTree>
    <p:extLst>
      <p:ext uri="{BB962C8B-B14F-4D97-AF65-F5344CB8AC3E}">
        <p14:creationId xmlns:p14="http://schemas.microsoft.com/office/powerpoint/2010/main" val="174215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421" y="196947"/>
            <a:ext cx="11254154" cy="1384995"/>
          </a:xfrm>
          <a:prstGeom prst="rect">
            <a:avLst/>
          </a:prstGeom>
          <a:noFill/>
        </p:spPr>
        <p:txBody>
          <a:bodyPr wrap="square" rtlCol="0">
            <a:spAutoFit/>
          </a:bodyPr>
          <a:lstStyle/>
          <a:p>
            <a:r>
              <a:rPr lang="en-US" sz="6600" b="1" dirty="0" smtClean="0">
                <a:solidFill>
                  <a:schemeClr val="tx1">
                    <a:lumMod val="95000"/>
                    <a:lumOff val="5000"/>
                  </a:schemeClr>
                </a:solidFill>
                <a:latin typeface="Century" panose="02040604050505020304" pitchFamily="18" charset="0"/>
              </a:rPr>
              <a:t>Data Analysis Steps Done:</a:t>
            </a:r>
            <a:endParaRPr lang="en-IN" sz="6600" b="1" dirty="0" smtClean="0">
              <a:solidFill>
                <a:schemeClr val="tx1">
                  <a:lumMod val="95000"/>
                  <a:lumOff val="5000"/>
                </a:schemeClr>
              </a:solidFill>
              <a:latin typeface="Century" panose="02040604050505020304" pitchFamily="18" charset="0"/>
            </a:endParaRPr>
          </a:p>
          <a:p>
            <a:endParaRPr lang="en-US" dirty="0"/>
          </a:p>
        </p:txBody>
      </p:sp>
      <p:graphicFrame>
        <p:nvGraphicFramePr>
          <p:cNvPr id="3" name="Diagram 2"/>
          <p:cNvGraphicFramePr/>
          <p:nvPr>
            <p:extLst>
              <p:ext uri="{D42A27DB-BD31-4B8C-83A1-F6EECF244321}">
                <p14:modId xmlns:p14="http://schemas.microsoft.com/office/powerpoint/2010/main" val="3111296327"/>
              </p:ext>
            </p:extLst>
          </p:nvPr>
        </p:nvGraphicFramePr>
        <p:xfrm>
          <a:off x="633045" y="1366781"/>
          <a:ext cx="10803989" cy="518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29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385" y="295422"/>
            <a:ext cx="10424160" cy="984885"/>
          </a:xfrm>
          <a:prstGeom prst="rect">
            <a:avLst/>
          </a:prstGeom>
          <a:noFill/>
        </p:spPr>
        <p:txBody>
          <a:bodyPr wrap="square" rtlCol="0">
            <a:spAutoFit/>
          </a:bodyPr>
          <a:lstStyle/>
          <a:p>
            <a:r>
              <a:rPr lang="en-US" sz="4000" b="1" dirty="0" smtClean="0">
                <a:solidFill>
                  <a:schemeClr val="tx1">
                    <a:lumMod val="95000"/>
                    <a:lumOff val="5000"/>
                  </a:schemeClr>
                </a:solidFill>
                <a:latin typeface="Century" panose="02040604050505020304" pitchFamily="18" charset="0"/>
              </a:rPr>
              <a:t>Exploratory Data Analysis (EDA) Steps:</a:t>
            </a:r>
            <a:endParaRPr lang="en-IN" sz="4000" b="1" dirty="0" smtClean="0">
              <a:solidFill>
                <a:schemeClr val="tx1">
                  <a:lumMod val="95000"/>
                  <a:lumOff val="5000"/>
                </a:schemeClr>
              </a:solidFill>
              <a:latin typeface="Century" panose="02040604050505020304" pitchFamily="18" charset="0"/>
            </a:endParaRPr>
          </a:p>
          <a:p>
            <a:endParaRPr lang="en-US" dirty="0"/>
          </a:p>
        </p:txBody>
      </p:sp>
      <p:sp>
        <p:nvSpPr>
          <p:cNvPr id="3" name="TextBox 2"/>
          <p:cNvSpPr txBox="1"/>
          <p:nvPr/>
        </p:nvSpPr>
        <p:spPr>
          <a:xfrm>
            <a:off x="590843" y="1280307"/>
            <a:ext cx="11226019" cy="1477328"/>
          </a:xfrm>
          <a:prstGeom prst="rect">
            <a:avLst/>
          </a:prstGeom>
          <a:noFill/>
        </p:spPr>
        <p:txBody>
          <a:bodyPr wrap="square" rtlCol="0">
            <a:spAutoFit/>
          </a:bodyPr>
          <a:lstStyle/>
          <a:p>
            <a:pPr marL="342900" indent="-342900" algn="just">
              <a:buFont typeface="Wingdings" panose="05000000000000000000" pitchFamily="2" charset="2"/>
              <a:buChar char="Ø"/>
            </a:pPr>
            <a:r>
              <a:rPr lang="en-US" dirty="0" smtClean="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dirty="0" smtClean="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dirty="0" smtClean="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4" y="2757635"/>
            <a:ext cx="11226018" cy="3769774"/>
          </a:xfrm>
          <a:prstGeom prst="rect">
            <a:avLst/>
          </a:prstGeom>
        </p:spPr>
      </p:pic>
    </p:spTree>
    <p:extLst>
      <p:ext uri="{BB962C8B-B14F-4D97-AF65-F5344CB8AC3E}">
        <p14:creationId xmlns:p14="http://schemas.microsoft.com/office/powerpoint/2010/main" val="4285725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4468</Words>
  <Application>Microsoft Office PowerPoint</Application>
  <PresentationFormat>Widescreen</PresentationFormat>
  <Paragraphs>147</Paragraphs>
  <Slides>44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Century</vt:lpstr>
      <vt:lpstr>Courier New</vt:lpstr>
      <vt:lpstr>Helvetica</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11</cp:revision>
  <dcterms:created xsi:type="dcterms:W3CDTF">2022-08-20T16:10:30Z</dcterms:created>
  <dcterms:modified xsi:type="dcterms:W3CDTF">2022-08-20T17:45:58Z</dcterms:modified>
</cp:coreProperties>
</file>