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CA3C4C-9AC7-4DC9-9479-BA1D13655CC8}"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4A981AF0-E014-440F-92C6-056C376D6F02}">
      <dgm:prSet phldrT="[Text]"/>
      <dgm:spPr/>
      <dgm:t>
        <a:bodyPr/>
        <a:lstStyle/>
        <a:p>
          <a:r>
            <a:rPr lang="en-US" b="1" dirty="0" smtClean="0">
              <a:latin typeface="Georgia" panose="02040502050405020303" pitchFamily="18" charset="0"/>
              <a:ea typeface="Microsoft Sans Serif" panose="020B0604020202020204" pitchFamily="34" charset="0"/>
              <a:cs typeface="Microsoft Sans Serif" panose="020B0604020202020204" pitchFamily="34" charset="0"/>
            </a:rPr>
            <a:t>Import Libraries</a:t>
          </a:r>
          <a:endParaRPr lang="en-US" dirty="0"/>
        </a:p>
      </dgm:t>
    </dgm:pt>
    <dgm:pt modelId="{1AE6C0EE-9861-47B2-AF75-514EEC7ADF40}" type="parTrans" cxnId="{0289CA08-1626-41FE-8EA3-26F20977B0F5}">
      <dgm:prSet/>
      <dgm:spPr/>
      <dgm:t>
        <a:bodyPr/>
        <a:lstStyle/>
        <a:p>
          <a:endParaRPr lang="en-US"/>
        </a:p>
      </dgm:t>
    </dgm:pt>
    <dgm:pt modelId="{FDDCA278-0DD0-406C-A722-5ED14489E806}" type="sibTrans" cxnId="{0289CA08-1626-41FE-8EA3-26F20977B0F5}">
      <dgm:prSet/>
      <dgm:spPr/>
      <dgm:t>
        <a:bodyPr/>
        <a:lstStyle/>
        <a:p>
          <a:endParaRPr lang="en-US"/>
        </a:p>
      </dgm:t>
    </dgm:pt>
    <dgm:pt modelId="{02E16A3C-69F8-4E3E-9EB7-D1D038B44027}">
      <dgm:prSet phldrT="[Text]"/>
      <dgm:spPr/>
      <dgm:t>
        <a:bodyPr/>
        <a:lstStyle/>
        <a:p>
          <a:r>
            <a:rPr lang="en-US" b="1" dirty="0" smtClean="0">
              <a:latin typeface="Georgia" panose="02040502050405020303" pitchFamily="18" charset="0"/>
              <a:ea typeface="Microsoft Sans Serif" panose="020B0604020202020204" pitchFamily="34" charset="0"/>
              <a:cs typeface="Microsoft Sans Serif" panose="020B0604020202020204" pitchFamily="34" charset="0"/>
            </a:rPr>
            <a:t>Import Datasets</a:t>
          </a:r>
        </a:p>
        <a:p>
          <a:r>
            <a:rPr lang="en-US" b="1" dirty="0" smtClean="0">
              <a:latin typeface="Georgia" panose="02040502050405020303" pitchFamily="18" charset="0"/>
              <a:ea typeface="Microsoft Sans Serif" panose="020B0604020202020204" pitchFamily="34" charset="0"/>
              <a:cs typeface="Microsoft Sans Serif" panose="020B0604020202020204" pitchFamily="34" charset="0"/>
            </a:rPr>
            <a:t>(Train &amp; Test)</a:t>
          </a:r>
          <a:endParaRPr lang="en-US" dirty="0"/>
        </a:p>
      </dgm:t>
    </dgm:pt>
    <dgm:pt modelId="{E6569203-F2B0-43E7-A5D8-D1204F52EB93}" type="parTrans" cxnId="{0F3D386E-F432-4140-8857-00A67BB0B3F1}">
      <dgm:prSet/>
      <dgm:spPr/>
      <dgm:t>
        <a:bodyPr/>
        <a:lstStyle/>
        <a:p>
          <a:endParaRPr lang="en-US"/>
        </a:p>
      </dgm:t>
    </dgm:pt>
    <dgm:pt modelId="{878CB7E1-2FDC-41B2-B171-0DDAF8FEB114}" type="sibTrans" cxnId="{0F3D386E-F432-4140-8857-00A67BB0B3F1}">
      <dgm:prSet/>
      <dgm:spPr/>
      <dgm:t>
        <a:bodyPr/>
        <a:lstStyle/>
        <a:p>
          <a:endParaRPr lang="en-US"/>
        </a:p>
      </dgm:t>
    </dgm:pt>
    <dgm:pt modelId="{949E5B29-AB13-411E-A2FC-432C37913ABA}">
      <dgm:prSet phldrT="[Text]"/>
      <dgm:spPr/>
      <dgm:t>
        <a:bodyPr/>
        <a:lstStyle/>
        <a:p>
          <a:r>
            <a:rPr lang="en-US" b="1" dirty="0" smtClean="0">
              <a:latin typeface="Georgia" panose="02040502050405020303" pitchFamily="18" charset="0"/>
              <a:ea typeface="Microsoft Sans Serif" panose="020B0604020202020204" pitchFamily="34" charset="0"/>
              <a:cs typeface="Microsoft Sans Serif" panose="020B0604020202020204" pitchFamily="34" charset="0"/>
            </a:rPr>
            <a:t>Data Preprocessing</a:t>
          </a:r>
          <a:endParaRPr lang="en-US" dirty="0"/>
        </a:p>
      </dgm:t>
    </dgm:pt>
    <dgm:pt modelId="{2EA68EF3-EB87-409E-A175-422C09277C92}" type="parTrans" cxnId="{269E3CFA-AB9C-4968-BE6D-48CD654E7870}">
      <dgm:prSet/>
      <dgm:spPr/>
      <dgm:t>
        <a:bodyPr/>
        <a:lstStyle/>
        <a:p>
          <a:endParaRPr lang="en-US"/>
        </a:p>
      </dgm:t>
    </dgm:pt>
    <dgm:pt modelId="{9C9EE3B8-E251-4D58-B00D-C039B54B7D89}" type="sibTrans" cxnId="{269E3CFA-AB9C-4968-BE6D-48CD654E7870}">
      <dgm:prSet/>
      <dgm:spPr/>
      <dgm:t>
        <a:bodyPr/>
        <a:lstStyle/>
        <a:p>
          <a:endParaRPr lang="en-US"/>
        </a:p>
      </dgm:t>
    </dgm:pt>
    <dgm:pt modelId="{C76BD0EC-994B-4357-B9BD-EB26041488A1}">
      <dgm:prSet phldrT="[Text]"/>
      <dgm:spPr/>
      <dgm:t>
        <a:bodyPr/>
        <a:lstStyle/>
        <a:p>
          <a:r>
            <a:rPr lang="en-US" b="1" dirty="0" smtClean="0">
              <a:latin typeface="Georgia" panose="02040502050405020303" pitchFamily="18" charset="0"/>
              <a:ea typeface="Microsoft Sans Serif" panose="020B0604020202020204" pitchFamily="34" charset="0"/>
              <a:cs typeface="Microsoft Sans Serif" panose="020B0604020202020204" pitchFamily="34" charset="0"/>
            </a:rPr>
            <a:t>Finding and Treating Null Values</a:t>
          </a:r>
          <a:endParaRPr lang="en-US" dirty="0"/>
        </a:p>
      </dgm:t>
    </dgm:pt>
    <dgm:pt modelId="{2DC02841-8B50-48C9-B71F-F53D5ABBD08C}" type="parTrans" cxnId="{0B98F762-CA2F-4AC2-AD26-D5E017A18E81}">
      <dgm:prSet/>
      <dgm:spPr/>
      <dgm:t>
        <a:bodyPr/>
        <a:lstStyle/>
        <a:p>
          <a:endParaRPr lang="en-US"/>
        </a:p>
      </dgm:t>
    </dgm:pt>
    <dgm:pt modelId="{F28F6B09-DA80-4361-9C32-1639356513AA}" type="sibTrans" cxnId="{0B98F762-CA2F-4AC2-AD26-D5E017A18E81}">
      <dgm:prSet/>
      <dgm:spPr/>
      <dgm:t>
        <a:bodyPr/>
        <a:lstStyle/>
        <a:p>
          <a:endParaRPr lang="en-US"/>
        </a:p>
      </dgm:t>
    </dgm:pt>
    <dgm:pt modelId="{E3366CB0-AD91-4E15-B067-7F40F458C047}">
      <dgm:prSet phldrT="[Text]"/>
      <dgm:spPr/>
      <dgm:t>
        <a:bodyPr/>
        <a:lstStyle/>
        <a:p>
          <a:r>
            <a:rPr lang="en-US" b="1" dirty="0" smtClean="0">
              <a:latin typeface="Georgia" panose="02040502050405020303" pitchFamily="18" charset="0"/>
              <a:ea typeface="Microsoft Sans Serif" panose="020B0604020202020204" pitchFamily="34" charset="0"/>
              <a:cs typeface="Microsoft Sans Serif" panose="020B0604020202020204" pitchFamily="34" charset="0"/>
            </a:rPr>
            <a:t>Visualizations</a:t>
          </a:r>
        </a:p>
        <a:p>
          <a:r>
            <a:rPr lang="en-US" b="1" dirty="0" smtClean="0">
              <a:latin typeface="Georgia" panose="02040502050405020303" pitchFamily="18" charset="0"/>
              <a:ea typeface="Microsoft Sans Serif" panose="020B0604020202020204" pitchFamily="34" charset="0"/>
              <a:cs typeface="Microsoft Sans Serif" panose="020B0604020202020204" pitchFamily="34" charset="0"/>
            </a:rPr>
            <a:t>(EDA)</a:t>
          </a:r>
          <a:endParaRPr lang="en-US" dirty="0"/>
        </a:p>
      </dgm:t>
    </dgm:pt>
    <dgm:pt modelId="{B0927959-0B12-4C12-A5A5-80E97E0B9FBC}" type="parTrans" cxnId="{FD6CCDF1-19A2-4899-8F88-E32EB3F36393}">
      <dgm:prSet/>
      <dgm:spPr/>
      <dgm:t>
        <a:bodyPr/>
        <a:lstStyle/>
        <a:p>
          <a:endParaRPr lang="en-US"/>
        </a:p>
      </dgm:t>
    </dgm:pt>
    <dgm:pt modelId="{7CB8B6E6-0FB1-46E7-905F-E0AE41AE4137}" type="sibTrans" cxnId="{FD6CCDF1-19A2-4899-8F88-E32EB3F36393}">
      <dgm:prSet/>
      <dgm:spPr/>
      <dgm:t>
        <a:bodyPr/>
        <a:lstStyle/>
        <a:p>
          <a:endParaRPr lang="en-US"/>
        </a:p>
      </dgm:t>
    </dgm:pt>
    <dgm:pt modelId="{3D7A37AC-D51E-43B5-A705-CB9A428240D7}">
      <dgm:prSet phldrT="[Text]"/>
      <dgm:spPr/>
      <dgm:t>
        <a:bodyPr/>
        <a:lstStyle/>
        <a:p>
          <a:r>
            <a:rPr lang="en-US" b="1" dirty="0" smtClean="0">
              <a:latin typeface="Georgia" panose="02040502050405020303" pitchFamily="18" charset="0"/>
              <a:ea typeface="Microsoft Sans Serif" panose="020B0604020202020204" pitchFamily="34" charset="0"/>
              <a:cs typeface="Microsoft Sans Serif" panose="020B0604020202020204" pitchFamily="34" charset="0"/>
            </a:rPr>
            <a:t>Identifying Outliers and Skewness</a:t>
          </a:r>
          <a:endParaRPr lang="en-US" dirty="0"/>
        </a:p>
      </dgm:t>
    </dgm:pt>
    <dgm:pt modelId="{1CB1FB9C-87F0-4CDB-AE18-30790EAF24D8}" type="parTrans" cxnId="{F66670AE-17F4-4B1B-8C3F-052B43FE32BE}">
      <dgm:prSet/>
      <dgm:spPr/>
      <dgm:t>
        <a:bodyPr/>
        <a:lstStyle/>
        <a:p>
          <a:endParaRPr lang="en-US"/>
        </a:p>
      </dgm:t>
    </dgm:pt>
    <dgm:pt modelId="{22E14C9D-1B08-46B2-8746-99C0445BA6F9}" type="sibTrans" cxnId="{F66670AE-17F4-4B1B-8C3F-052B43FE32BE}">
      <dgm:prSet/>
      <dgm:spPr/>
      <dgm:t>
        <a:bodyPr/>
        <a:lstStyle/>
        <a:p>
          <a:endParaRPr lang="en-US"/>
        </a:p>
      </dgm:t>
    </dgm:pt>
    <dgm:pt modelId="{69823DD6-2E9E-4BAA-BC8C-4E714E906A9D}">
      <dgm:prSet phldrT="[Text]"/>
      <dgm:spPr/>
      <dgm:t>
        <a:bodyPr/>
        <a:lstStyle/>
        <a:p>
          <a:r>
            <a:rPr lang="en-US" b="1" dirty="0" smtClean="0">
              <a:latin typeface="Georgia" panose="02040502050405020303" pitchFamily="18" charset="0"/>
              <a:ea typeface="Microsoft Sans Serif" panose="020B0604020202020204" pitchFamily="34" charset="0"/>
              <a:cs typeface="Microsoft Sans Serif" panose="020B0604020202020204" pitchFamily="34" charset="0"/>
            </a:rPr>
            <a:t>Ordinal Encoding </a:t>
          </a:r>
          <a:endParaRPr lang="en-US" dirty="0"/>
        </a:p>
      </dgm:t>
    </dgm:pt>
    <dgm:pt modelId="{3CEC89E0-AB1B-4A2A-B7F0-B3F16F94DBE3}" type="parTrans" cxnId="{2BDE9730-7547-40A9-803E-E2E7A43CD609}">
      <dgm:prSet/>
      <dgm:spPr/>
      <dgm:t>
        <a:bodyPr/>
        <a:lstStyle/>
        <a:p>
          <a:endParaRPr lang="en-US"/>
        </a:p>
      </dgm:t>
    </dgm:pt>
    <dgm:pt modelId="{DE7038BD-432E-4005-A948-5753AFBB813A}" type="sibTrans" cxnId="{2BDE9730-7547-40A9-803E-E2E7A43CD609}">
      <dgm:prSet/>
      <dgm:spPr/>
      <dgm:t>
        <a:bodyPr/>
        <a:lstStyle/>
        <a:p>
          <a:endParaRPr lang="en-US"/>
        </a:p>
      </dgm:t>
    </dgm:pt>
    <dgm:pt modelId="{160C58F8-74BC-44D8-83BB-512030A6AFD4}">
      <dgm:prSet phldrT="[Text]"/>
      <dgm:spPr/>
      <dgm:t>
        <a:bodyPr/>
        <a:lstStyle/>
        <a:p>
          <a:r>
            <a:rPr lang="en-US" b="1" dirty="0" smtClean="0">
              <a:latin typeface="Georgia" panose="02040502050405020303" pitchFamily="18" charset="0"/>
              <a:ea typeface="Microsoft Sans Serif" panose="020B0604020202020204" pitchFamily="34" charset="0"/>
              <a:cs typeface="Microsoft Sans Serif" panose="020B0604020202020204" pitchFamily="34" charset="0"/>
            </a:rPr>
            <a:t>Checking Correlation &amp; VIF</a:t>
          </a:r>
          <a:endParaRPr lang="en-US" dirty="0"/>
        </a:p>
      </dgm:t>
    </dgm:pt>
    <dgm:pt modelId="{766BD800-7166-4855-90A4-37B73457FA5C}" type="parTrans" cxnId="{A623C4E9-0842-4BE6-B371-7376208793A9}">
      <dgm:prSet/>
      <dgm:spPr/>
      <dgm:t>
        <a:bodyPr/>
        <a:lstStyle/>
        <a:p>
          <a:endParaRPr lang="en-US"/>
        </a:p>
      </dgm:t>
    </dgm:pt>
    <dgm:pt modelId="{9424FBB5-7854-4161-A1BF-DC53B2D8D6C7}" type="sibTrans" cxnId="{A623C4E9-0842-4BE6-B371-7376208793A9}">
      <dgm:prSet/>
      <dgm:spPr/>
      <dgm:t>
        <a:bodyPr/>
        <a:lstStyle/>
        <a:p>
          <a:endParaRPr lang="en-US"/>
        </a:p>
      </dgm:t>
    </dgm:pt>
    <dgm:pt modelId="{A0031171-9412-4F8F-B91D-2A39DE40BA61}">
      <dgm:prSet phldrT="[Text]"/>
      <dgm:spPr/>
      <dgm:t>
        <a:bodyPr/>
        <a:lstStyle/>
        <a:p>
          <a:r>
            <a:rPr lang="en-US" b="1" dirty="0" smtClean="0">
              <a:latin typeface="Georgia" panose="02040502050405020303" pitchFamily="18" charset="0"/>
              <a:ea typeface="Microsoft Sans Serif" panose="020B0604020202020204" pitchFamily="34" charset="0"/>
              <a:cs typeface="Microsoft Sans Serif" panose="020B0604020202020204" pitchFamily="34" charset="0"/>
            </a:rPr>
            <a:t>Model Building</a:t>
          </a:r>
          <a:endParaRPr lang="en-US" dirty="0"/>
        </a:p>
      </dgm:t>
    </dgm:pt>
    <dgm:pt modelId="{FD5FC57C-D4EE-4C55-A7F6-111F24AF14B3}" type="parTrans" cxnId="{D342BC8D-3B1E-429B-B62F-5B48FB2F3926}">
      <dgm:prSet/>
      <dgm:spPr/>
      <dgm:t>
        <a:bodyPr/>
        <a:lstStyle/>
        <a:p>
          <a:endParaRPr lang="en-US"/>
        </a:p>
      </dgm:t>
    </dgm:pt>
    <dgm:pt modelId="{2EE6F42C-992E-495A-BCE7-15FF6F332463}" type="sibTrans" cxnId="{D342BC8D-3B1E-429B-B62F-5B48FB2F3926}">
      <dgm:prSet/>
      <dgm:spPr/>
      <dgm:t>
        <a:bodyPr/>
        <a:lstStyle/>
        <a:p>
          <a:endParaRPr lang="en-US"/>
        </a:p>
      </dgm:t>
    </dgm:pt>
    <dgm:pt modelId="{939065DA-5F11-4510-8A74-10E2E95F6F3B}">
      <dgm:prSet/>
      <dgm:spPr/>
      <dgm:t>
        <a:bodyPr/>
        <a:lstStyle/>
        <a:p>
          <a:r>
            <a:rPr lang="en-US" b="1" dirty="0" smtClean="0">
              <a:latin typeface="Georgia" panose="02040502050405020303" pitchFamily="18" charset="0"/>
              <a:ea typeface="Microsoft Sans Serif" panose="020B0604020202020204" pitchFamily="34" charset="0"/>
              <a:cs typeface="Microsoft Sans Serif" panose="020B0604020202020204" pitchFamily="34" charset="0"/>
            </a:rPr>
            <a:t>R2 score, CV &amp; evaluation metrics</a:t>
          </a:r>
          <a:endParaRPr lang="en-US" dirty="0"/>
        </a:p>
      </dgm:t>
    </dgm:pt>
    <dgm:pt modelId="{C8209530-0B9E-4488-945E-9E7AC6365245}" type="parTrans" cxnId="{94DC7447-5E8C-430A-8B26-93D147F46ADC}">
      <dgm:prSet/>
      <dgm:spPr/>
      <dgm:t>
        <a:bodyPr/>
        <a:lstStyle/>
        <a:p>
          <a:endParaRPr lang="en-US"/>
        </a:p>
      </dgm:t>
    </dgm:pt>
    <dgm:pt modelId="{1CB7656B-E5EF-4D7B-9F08-9E5EDDBB4669}" type="sibTrans" cxnId="{94DC7447-5E8C-430A-8B26-93D147F46ADC}">
      <dgm:prSet/>
      <dgm:spPr/>
      <dgm:t>
        <a:bodyPr/>
        <a:lstStyle/>
        <a:p>
          <a:endParaRPr lang="en-US"/>
        </a:p>
      </dgm:t>
    </dgm:pt>
    <dgm:pt modelId="{93098F4A-F461-4A06-9DC7-84B8F24E8D0A}">
      <dgm:prSet/>
      <dgm:spPr/>
      <dgm:t>
        <a:bodyPr/>
        <a:lstStyle/>
        <a:p>
          <a:r>
            <a:rPr lang="en-US" b="1" dirty="0" smtClean="0">
              <a:latin typeface="Georgia" panose="02040502050405020303" pitchFamily="18" charset="0"/>
              <a:ea typeface="Microsoft Sans Serif" panose="020B0604020202020204" pitchFamily="34" charset="0"/>
              <a:cs typeface="Microsoft Sans Serif" panose="020B0604020202020204" pitchFamily="34" charset="0"/>
            </a:rPr>
            <a:t>Hyper Parameter Tuning</a:t>
          </a:r>
          <a:endParaRPr lang="en-US" dirty="0"/>
        </a:p>
      </dgm:t>
    </dgm:pt>
    <dgm:pt modelId="{F9FC9E3F-7A0D-4B3C-934C-C4C04574E736}" type="parTrans" cxnId="{84006375-CF32-4000-9AAF-2C831D1642CE}">
      <dgm:prSet/>
      <dgm:spPr/>
      <dgm:t>
        <a:bodyPr/>
        <a:lstStyle/>
        <a:p>
          <a:endParaRPr lang="en-US"/>
        </a:p>
      </dgm:t>
    </dgm:pt>
    <dgm:pt modelId="{9F2CDE57-4441-491B-B6D9-C54662F245CB}" type="sibTrans" cxnId="{84006375-CF32-4000-9AAF-2C831D1642CE}">
      <dgm:prSet/>
      <dgm:spPr/>
      <dgm:t>
        <a:bodyPr/>
        <a:lstStyle/>
        <a:p>
          <a:endParaRPr lang="en-US"/>
        </a:p>
      </dgm:t>
    </dgm:pt>
    <dgm:pt modelId="{E9505C2D-8A45-4CBA-A2B4-0434E3A27BE8}">
      <dgm:prSet/>
      <dgm:spPr/>
      <dgm:t>
        <a:bodyPr/>
        <a:lstStyle/>
        <a:p>
          <a:r>
            <a:rPr lang="en-US" b="1" dirty="0" smtClean="0">
              <a:latin typeface="Georgia" panose="02040502050405020303" pitchFamily="18" charset="0"/>
              <a:ea typeface="Microsoft Sans Serif" panose="020B0604020202020204" pitchFamily="34" charset="0"/>
              <a:cs typeface="Microsoft Sans Serif" panose="020B0604020202020204" pitchFamily="34" charset="0"/>
            </a:rPr>
            <a:t>Saving the Model &amp; Prediction </a:t>
          </a:r>
          <a:endParaRPr lang="en-US" dirty="0"/>
        </a:p>
      </dgm:t>
    </dgm:pt>
    <dgm:pt modelId="{9A200AC0-C26E-483D-A6E9-18CA1E42B2F4}" type="parTrans" cxnId="{ED0E0A2A-98E3-448D-8DB6-7FB8B3ECE379}">
      <dgm:prSet/>
      <dgm:spPr/>
      <dgm:t>
        <a:bodyPr/>
        <a:lstStyle/>
        <a:p>
          <a:endParaRPr lang="en-US"/>
        </a:p>
      </dgm:t>
    </dgm:pt>
    <dgm:pt modelId="{C142A948-EED8-4DFE-97C0-6B0040251800}" type="sibTrans" cxnId="{ED0E0A2A-98E3-448D-8DB6-7FB8B3ECE379}">
      <dgm:prSet/>
      <dgm:spPr/>
      <dgm:t>
        <a:bodyPr/>
        <a:lstStyle/>
        <a:p>
          <a:endParaRPr lang="en-US"/>
        </a:p>
      </dgm:t>
    </dgm:pt>
    <dgm:pt modelId="{BEB433B6-5A0F-4445-9DA4-5EA1CEC11017}" type="pres">
      <dgm:prSet presAssocID="{D6CA3C4C-9AC7-4DC9-9479-BA1D13655CC8}" presName="Name0" presStyleCnt="0">
        <dgm:presLayoutVars>
          <dgm:dir/>
          <dgm:resizeHandles val="exact"/>
        </dgm:presLayoutVars>
      </dgm:prSet>
      <dgm:spPr/>
    </dgm:pt>
    <dgm:pt modelId="{B943EEE4-5054-409D-9FBF-08F1E02157BC}" type="pres">
      <dgm:prSet presAssocID="{4A981AF0-E014-440F-92C6-056C376D6F02}" presName="node" presStyleLbl="node1" presStyleIdx="0" presStyleCnt="12">
        <dgm:presLayoutVars>
          <dgm:bulletEnabled val="1"/>
        </dgm:presLayoutVars>
      </dgm:prSet>
      <dgm:spPr/>
    </dgm:pt>
    <dgm:pt modelId="{1AD5EDF6-9DCD-4041-BE43-F7248C0C9F91}" type="pres">
      <dgm:prSet presAssocID="{FDDCA278-0DD0-406C-A722-5ED14489E806}" presName="sibTrans" presStyleLbl="sibTrans1D1" presStyleIdx="0" presStyleCnt="11"/>
      <dgm:spPr/>
    </dgm:pt>
    <dgm:pt modelId="{4E304BF9-6F79-4FF3-8EC4-B1FFEC03FC16}" type="pres">
      <dgm:prSet presAssocID="{FDDCA278-0DD0-406C-A722-5ED14489E806}" presName="connectorText" presStyleLbl="sibTrans1D1" presStyleIdx="0" presStyleCnt="11"/>
      <dgm:spPr/>
    </dgm:pt>
    <dgm:pt modelId="{DE10B056-309C-4D27-A0BF-703700E8BEB9}" type="pres">
      <dgm:prSet presAssocID="{02E16A3C-69F8-4E3E-9EB7-D1D038B44027}" presName="node" presStyleLbl="node1" presStyleIdx="1" presStyleCnt="12">
        <dgm:presLayoutVars>
          <dgm:bulletEnabled val="1"/>
        </dgm:presLayoutVars>
      </dgm:prSet>
      <dgm:spPr/>
    </dgm:pt>
    <dgm:pt modelId="{7B8A4A3E-585E-4B65-AA29-07572C59A8D5}" type="pres">
      <dgm:prSet presAssocID="{878CB7E1-2FDC-41B2-B171-0DDAF8FEB114}" presName="sibTrans" presStyleLbl="sibTrans1D1" presStyleIdx="1" presStyleCnt="11"/>
      <dgm:spPr/>
    </dgm:pt>
    <dgm:pt modelId="{53049EF9-E265-446A-822E-AD8F23B833E0}" type="pres">
      <dgm:prSet presAssocID="{878CB7E1-2FDC-41B2-B171-0DDAF8FEB114}" presName="connectorText" presStyleLbl="sibTrans1D1" presStyleIdx="1" presStyleCnt="11"/>
      <dgm:spPr/>
    </dgm:pt>
    <dgm:pt modelId="{10595B31-92D8-46BC-AF7F-57EC52FF4C27}" type="pres">
      <dgm:prSet presAssocID="{949E5B29-AB13-411E-A2FC-432C37913ABA}" presName="node" presStyleLbl="node1" presStyleIdx="2" presStyleCnt="12">
        <dgm:presLayoutVars>
          <dgm:bulletEnabled val="1"/>
        </dgm:presLayoutVars>
      </dgm:prSet>
      <dgm:spPr/>
    </dgm:pt>
    <dgm:pt modelId="{6CA2F07B-0132-4867-BBE4-8BDC89DDCB86}" type="pres">
      <dgm:prSet presAssocID="{9C9EE3B8-E251-4D58-B00D-C039B54B7D89}" presName="sibTrans" presStyleLbl="sibTrans1D1" presStyleIdx="2" presStyleCnt="11"/>
      <dgm:spPr/>
    </dgm:pt>
    <dgm:pt modelId="{51FEA36E-5A1D-41F4-AFC2-B61E30B48441}" type="pres">
      <dgm:prSet presAssocID="{9C9EE3B8-E251-4D58-B00D-C039B54B7D89}" presName="connectorText" presStyleLbl="sibTrans1D1" presStyleIdx="2" presStyleCnt="11"/>
      <dgm:spPr/>
    </dgm:pt>
    <dgm:pt modelId="{FFEBFA3B-FE5E-4FD5-B764-3AA94C28C143}" type="pres">
      <dgm:prSet presAssocID="{C76BD0EC-994B-4357-B9BD-EB26041488A1}" presName="node" presStyleLbl="node1" presStyleIdx="3" presStyleCnt="12">
        <dgm:presLayoutVars>
          <dgm:bulletEnabled val="1"/>
        </dgm:presLayoutVars>
      </dgm:prSet>
      <dgm:spPr/>
    </dgm:pt>
    <dgm:pt modelId="{331EC8C2-6231-4651-AC2D-A4C1ADD1D79E}" type="pres">
      <dgm:prSet presAssocID="{F28F6B09-DA80-4361-9C32-1639356513AA}" presName="sibTrans" presStyleLbl="sibTrans1D1" presStyleIdx="3" presStyleCnt="11"/>
      <dgm:spPr/>
    </dgm:pt>
    <dgm:pt modelId="{BB801C14-716F-4F31-AC7D-1E5FF3E8401F}" type="pres">
      <dgm:prSet presAssocID="{F28F6B09-DA80-4361-9C32-1639356513AA}" presName="connectorText" presStyleLbl="sibTrans1D1" presStyleIdx="3" presStyleCnt="11"/>
      <dgm:spPr/>
    </dgm:pt>
    <dgm:pt modelId="{9E1BC198-33A0-4458-BB0B-35BF1F741BEB}" type="pres">
      <dgm:prSet presAssocID="{E3366CB0-AD91-4E15-B067-7F40F458C047}" presName="node" presStyleLbl="node1" presStyleIdx="4" presStyleCnt="12">
        <dgm:presLayoutVars>
          <dgm:bulletEnabled val="1"/>
        </dgm:presLayoutVars>
      </dgm:prSet>
      <dgm:spPr/>
    </dgm:pt>
    <dgm:pt modelId="{5D88AAC1-4353-4D92-BEC3-DCAA4DD084CA}" type="pres">
      <dgm:prSet presAssocID="{7CB8B6E6-0FB1-46E7-905F-E0AE41AE4137}" presName="sibTrans" presStyleLbl="sibTrans1D1" presStyleIdx="4" presStyleCnt="11"/>
      <dgm:spPr/>
    </dgm:pt>
    <dgm:pt modelId="{A4CB7639-67A6-4BC7-9461-9C56096CC826}" type="pres">
      <dgm:prSet presAssocID="{7CB8B6E6-0FB1-46E7-905F-E0AE41AE4137}" presName="connectorText" presStyleLbl="sibTrans1D1" presStyleIdx="4" presStyleCnt="11"/>
      <dgm:spPr/>
    </dgm:pt>
    <dgm:pt modelId="{61C7CE0F-3C01-4206-990D-7C9A1A741559}" type="pres">
      <dgm:prSet presAssocID="{3D7A37AC-D51E-43B5-A705-CB9A428240D7}" presName="node" presStyleLbl="node1" presStyleIdx="5" presStyleCnt="12">
        <dgm:presLayoutVars>
          <dgm:bulletEnabled val="1"/>
        </dgm:presLayoutVars>
      </dgm:prSet>
      <dgm:spPr/>
    </dgm:pt>
    <dgm:pt modelId="{89121978-07B8-4B6E-8DB2-313A1372BAD6}" type="pres">
      <dgm:prSet presAssocID="{22E14C9D-1B08-46B2-8746-99C0445BA6F9}" presName="sibTrans" presStyleLbl="sibTrans1D1" presStyleIdx="5" presStyleCnt="11"/>
      <dgm:spPr/>
    </dgm:pt>
    <dgm:pt modelId="{2F38260B-2654-4DF5-877A-DA0B8B87FBE3}" type="pres">
      <dgm:prSet presAssocID="{22E14C9D-1B08-46B2-8746-99C0445BA6F9}" presName="connectorText" presStyleLbl="sibTrans1D1" presStyleIdx="5" presStyleCnt="11"/>
      <dgm:spPr/>
    </dgm:pt>
    <dgm:pt modelId="{03E1046E-B815-4C6F-8E2A-080B59507C9C}" type="pres">
      <dgm:prSet presAssocID="{69823DD6-2E9E-4BAA-BC8C-4E714E906A9D}" presName="node" presStyleLbl="node1" presStyleIdx="6" presStyleCnt="12">
        <dgm:presLayoutVars>
          <dgm:bulletEnabled val="1"/>
        </dgm:presLayoutVars>
      </dgm:prSet>
      <dgm:spPr/>
    </dgm:pt>
    <dgm:pt modelId="{A4863018-B9B4-44E4-845F-0A21418F5E8D}" type="pres">
      <dgm:prSet presAssocID="{DE7038BD-432E-4005-A948-5753AFBB813A}" presName="sibTrans" presStyleLbl="sibTrans1D1" presStyleIdx="6" presStyleCnt="11"/>
      <dgm:spPr/>
    </dgm:pt>
    <dgm:pt modelId="{9BC6C90B-2421-4EF0-8BDF-9802F399C037}" type="pres">
      <dgm:prSet presAssocID="{DE7038BD-432E-4005-A948-5753AFBB813A}" presName="connectorText" presStyleLbl="sibTrans1D1" presStyleIdx="6" presStyleCnt="11"/>
      <dgm:spPr/>
    </dgm:pt>
    <dgm:pt modelId="{CAB9F6B3-DC07-4324-8C36-D70B3B027337}" type="pres">
      <dgm:prSet presAssocID="{160C58F8-74BC-44D8-83BB-512030A6AFD4}" presName="node" presStyleLbl="node1" presStyleIdx="7" presStyleCnt="12">
        <dgm:presLayoutVars>
          <dgm:bulletEnabled val="1"/>
        </dgm:presLayoutVars>
      </dgm:prSet>
      <dgm:spPr/>
    </dgm:pt>
    <dgm:pt modelId="{01EAA82F-B2D7-460E-AA6A-010A56581615}" type="pres">
      <dgm:prSet presAssocID="{9424FBB5-7854-4161-A1BF-DC53B2D8D6C7}" presName="sibTrans" presStyleLbl="sibTrans1D1" presStyleIdx="7" presStyleCnt="11"/>
      <dgm:spPr/>
    </dgm:pt>
    <dgm:pt modelId="{916C9039-A2EE-47CA-90EB-B4A6BF9CD5AD}" type="pres">
      <dgm:prSet presAssocID="{9424FBB5-7854-4161-A1BF-DC53B2D8D6C7}" presName="connectorText" presStyleLbl="sibTrans1D1" presStyleIdx="7" presStyleCnt="11"/>
      <dgm:spPr/>
    </dgm:pt>
    <dgm:pt modelId="{8272BF58-5876-4461-BC94-8E013249F9D9}" type="pres">
      <dgm:prSet presAssocID="{A0031171-9412-4F8F-B91D-2A39DE40BA61}" presName="node" presStyleLbl="node1" presStyleIdx="8" presStyleCnt="12">
        <dgm:presLayoutVars>
          <dgm:bulletEnabled val="1"/>
        </dgm:presLayoutVars>
      </dgm:prSet>
      <dgm:spPr/>
    </dgm:pt>
    <dgm:pt modelId="{5C3996EB-3E40-4A35-8C91-F51323F6DD89}" type="pres">
      <dgm:prSet presAssocID="{2EE6F42C-992E-495A-BCE7-15FF6F332463}" presName="sibTrans" presStyleLbl="sibTrans1D1" presStyleIdx="8" presStyleCnt="11"/>
      <dgm:spPr/>
    </dgm:pt>
    <dgm:pt modelId="{259346C8-1D29-4179-A5C8-ECD40B5D8C2E}" type="pres">
      <dgm:prSet presAssocID="{2EE6F42C-992E-495A-BCE7-15FF6F332463}" presName="connectorText" presStyleLbl="sibTrans1D1" presStyleIdx="8" presStyleCnt="11"/>
      <dgm:spPr/>
    </dgm:pt>
    <dgm:pt modelId="{AC04F6E0-FF8B-4295-ADE8-8903D6B99246}" type="pres">
      <dgm:prSet presAssocID="{939065DA-5F11-4510-8A74-10E2E95F6F3B}" presName="node" presStyleLbl="node1" presStyleIdx="9" presStyleCnt="12">
        <dgm:presLayoutVars>
          <dgm:bulletEnabled val="1"/>
        </dgm:presLayoutVars>
      </dgm:prSet>
      <dgm:spPr/>
      <dgm:t>
        <a:bodyPr/>
        <a:lstStyle/>
        <a:p>
          <a:endParaRPr lang="en-US"/>
        </a:p>
      </dgm:t>
    </dgm:pt>
    <dgm:pt modelId="{FD8B8E47-301E-4717-B9D4-012B2062B0BC}" type="pres">
      <dgm:prSet presAssocID="{1CB7656B-E5EF-4D7B-9F08-9E5EDDBB4669}" presName="sibTrans" presStyleLbl="sibTrans1D1" presStyleIdx="9" presStyleCnt="11"/>
      <dgm:spPr/>
    </dgm:pt>
    <dgm:pt modelId="{3F3D6997-268C-45D6-8F1C-A6B441E922F2}" type="pres">
      <dgm:prSet presAssocID="{1CB7656B-E5EF-4D7B-9F08-9E5EDDBB4669}" presName="connectorText" presStyleLbl="sibTrans1D1" presStyleIdx="9" presStyleCnt="11"/>
      <dgm:spPr/>
    </dgm:pt>
    <dgm:pt modelId="{736809BF-BEE4-4602-8A0E-705A65362B57}" type="pres">
      <dgm:prSet presAssocID="{93098F4A-F461-4A06-9DC7-84B8F24E8D0A}" presName="node" presStyleLbl="node1" presStyleIdx="10" presStyleCnt="12">
        <dgm:presLayoutVars>
          <dgm:bulletEnabled val="1"/>
        </dgm:presLayoutVars>
      </dgm:prSet>
      <dgm:spPr/>
      <dgm:t>
        <a:bodyPr/>
        <a:lstStyle/>
        <a:p>
          <a:endParaRPr lang="en-US"/>
        </a:p>
      </dgm:t>
    </dgm:pt>
    <dgm:pt modelId="{1063C5DC-E51C-4EA1-9D6A-4E6FA79A3DF4}" type="pres">
      <dgm:prSet presAssocID="{9F2CDE57-4441-491B-B6D9-C54662F245CB}" presName="sibTrans" presStyleLbl="sibTrans1D1" presStyleIdx="10" presStyleCnt="11"/>
      <dgm:spPr/>
    </dgm:pt>
    <dgm:pt modelId="{029C05DD-C04A-4193-8545-2CC40C6E58AC}" type="pres">
      <dgm:prSet presAssocID="{9F2CDE57-4441-491B-B6D9-C54662F245CB}" presName="connectorText" presStyleLbl="sibTrans1D1" presStyleIdx="10" presStyleCnt="11"/>
      <dgm:spPr/>
    </dgm:pt>
    <dgm:pt modelId="{126DD27E-7940-42C9-B0B0-A22E02D47E5E}" type="pres">
      <dgm:prSet presAssocID="{E9505C2D-8A45-4CBA-A2B4-0434E3A27BE8}" presName="node" presStyleLbl="node1" presStyleIdx="11" presStyleCnt="12">
        <dgm:presLayoutVars>
          <dgm:bulletEnabled val="1"/>
        </dgm:presLayoutVars>
      </dgm:prSet>
      <dgm:spPr/>
      <dgm:t>
        <a:bodyPr/>
        <a:lstStyle/>
        <a:p>
          <a:endParaRPr lang="en-US"/>
        </a:p>
      </dgm:t>
    </dgm:pt>
  </dgm:ptLst>
  <dgm:cxnLst>
    <dgm:cxn modelId="{A1381836-C7A3-419D-95CA-65CA8F9F6704}" type="presOf" srcId="{160C58F8-74BC-44D8-83BB-512030A6AFD4}" destId="{CAB9F6B3-DC07-4324-8C36-D70B3B027337}" srcOrd="0" destOrd="0" presId="urn:microsoft.com/office/officeart/2005/8/layout/bProcess3"/>
    <dgm:cxn modelId="{80D5C0BE-02E7-4FC1-B3E5-0FF557EDE5DA}" type="presOf" srcId="{878CB7E1-2FDC-41B2-B171-0DDAF8FEB114}" destId="{53049EF9-E265-446A-822E-AD8F23B833E0}" srcOrd="1" destOrd="0" presId="urn:microsoft.com/office/officeart/2005/8/layout/bProcess3"/>
    <dgm:cxn modelId="{8B4A4496-A52A-4797-B449-C90FBD5692B1}" type="presOf" srcId="{22E14C9D-1B08-46B2-8746-99C0445BA6F9}" destId="{89121978-07B8-4B6E-8DB2-313A1372BAD6}" srcOrd="0" destOrd="0" presId="urn:microsoft.com/office/officeart/2005/8/layout/bProcess3"/>
    <dgm:cxn modelId="{2BDE9730-7547-40A9-803E-E2E7A43CD609}" srcId="{D6CA3C4C-9AC7-4DC9-9479-BA1D13655CC8}" destId="{69823DD6-2E9E-4BAA-BC8C-4E714E906A9D}" srcOrd="6" destOrd="0" parTransId="{3CEC89E0-AB1B-4A2A-B7F0-B3F16F94DBE3}" sibTransId="{DE7038BD-432E-4005-A948-5753AFBB813A}"/>
    <dgm:cxn modelId="{C99BC09E-DA18-4CC6-A49E-8F2612FEF40E}" type="presOf" srcId="{C76BD0EC-994B-4357-B9BD-EB26041488A1}" destId="{FFEBFA3B-FE5E-4FD5-B764-3AA94C28C143}" srcOrd="0" destOrd="0" presId="urn:microsoft.com/office/officeart/2005/8/layout/bProcess3"/>
    <dgm:cxn modelId="{627991F4-A684-4E2A-A108-EE2E3CC1A78F}" type="presOf" srcId="{FDDCA278-0DD0-406C-A722-5ED14489E806}" destId="{4E304BF9-6F79-4FF3-8EC4-B1FFEC03FC16}" srcOrd="1" destOrd="0" presId="urn:microsoft.com/office/officeart/2005/8/layout/bProcess3"/>
    <dgm:cxn modelId="{56FD5AD6-395A-4F27-8C33-1E1B45CA65C2}" type="presOf" srcId="{A0031171-9412-4F8F-B91D-2A39DE40BA61}" destId="{8272BF58-5876-4461-BC94-8E013249F9D9}" srcOrd="0" destOrd="0" presId="urn:microsoft.com/office/officeart/2005/8/layout/bProcess3"/>
    <dgm:cxn modelId="{DD1CECEE-ABD0-486E-9DB2-D407F2EF393F}" type="presOf" srcId="{9F2CDE57-4441-491B-B6D9-C54662F245CB}" destId="{029C05DD-C04A-4193-8545-2CC40C6E58AC}" srcOrd="1" destOrd="0" presId="urn:microsoft.com/office/officeart/2005/8/layout/bProcess3"/>
    <dgm:cxn modelId="{0F3D386E-F432-4140-8857-00A67BB0B3F1}" srcId="{D6CA3C4C-9AC7-4DC9-9479-BA1D13655CC8}" destId="{02E16A3C-69F8-4E3E-9EB7-D1D038B44027}" srcOrd="1" destOrd="0" parTransId="{E6569203-F2B0-43E7-A5D8-D1204F52EB93}" sibTransId="{878CB7E1-2FDC-41B2-B171-0DDAF8FEB114}"/>
    <dgm:cxn modelId="{ED0E0A2A-98E3-448D-8DB6-7FB8B3ECE379}" srcId="{D6CA3C4C-9AC7-4DC9-9479-BA1D13655CC8}" destId="{E9505C2D-8A45-4CBA-A2B4-0434E3A27BE8}" srcOrd="11" destOrd="0" parTransId="{9A200AC0-C26E-483D-A6E9-18CA1E42B2F4}" sibTransId="{C142A948-EED8-4DFE-97C0-6B0040251800}"/>
    <dgm:cxn modelId="{9AD93555-FCC4-4DDA-B72F-0878B0090672}" type="presOf" srcId="{9F2CDE57-4441-491B-B6D9-C54662F245CB}" destId="{1063C5DC-E51C-4EA1-9D6A-4E6FA79A3DF4}" srcOrd="0" destOrd="0" presId="urn:microsoft.com/office/officeart/2005/8/layout/bProcess3"/>
    <dgm:cxn modelId="{C8AEDA1A-4CAC-47C5-BFA5-60EB80ECCC97}" type="presOf" srcId="{2EE6F42C-992E-495A-BCE7-15FF6F332463}" destId="{5C3996EB-3E40-4A35-8C91-F51323F6DD89}" srcOrd="0" destOrd="0" presId="urn:microsoft.com/office/officeart/2005/8/layout/bProcess3"/>
    <dgm:cxn modelId="{FD6CCDF1-19A2-4899-8F88-E32EB3F36393}" srcId="{D6CA3C4C-9AC7-4DC9-9479-BA1D13655CC8}" destId="{E3366CB0-AD91-4E15-B067-7F40F458C047}" srcOrd="4" destOrd="0" parTransId="{B0927959-0B12-4C12-A5A5-80E97E0B9FBC}" sibTransId="{7CB8B6E6-0FB1-46E7-905F-E0AE41AE4137}"/>
    <dgm:cxn modelId="{A623C4E9-0842-4BE6-B371-7376208793A9}" srcId="{D6CA3C4C-9AC7-4DC9-9479-BA1D13655CC8}" destId="{160C58F8-74BC-44D8-83BB-512030A6AFD4}" srcOrd="7" destOrd="0" parTransId="{766BD800-7166-4855-90A4-37B73457FA5C}" sibTransId="{9424FBB5-7854-4161-A1BF-DC53B2D8D6C7}"/>
    <dgm:cxn modelId="{F7997DC3-A3DC-4FC5-B201-2DF88828F24F}" type="presOf" srcId="{F28F6B09-DA80-4361-9C32-1639356513AA}" destId="{BB801C14-716F-4F31-AC7D-1E5FF3E8401F}" srcOrd="1" destOrd="0" presId="urn:microsoft.com/office/officeart/2005/8/layout/bProcess3"/>
    <dgm:cxn modelId="{8E7F79DE-C0F6-4260-AF6F-E890475BD821}" type="presOf" srcId="{878CB7E1-2FDC-41B2-B171-0DDAF8FEB114}" destId="{7B8A4A3E-585E-4B65-AA29-07572C59A8D5}" srcOrd="0" destOrd="0" presId="urn:microsoft.com/office/officeart/2005/8/layout/bProcess3"/>
    <dgm:cxn modelId="{81E5009B-DF3F-487E-8B1E-43888B6DC06A}" type="presOf" srcId="{69823DD6-2E9E-4BAA-BC8C-4E714E906A9D}" destId="{03E1046E-B815-4C6F-8E2A-080B59507C9C}" srcOrd="0" destOrd="0" presId="urn:microsoft.com/office/officeart/2005/8/layout/bProcess3"/>
    <dgm:cxn modelId="{D342BC8D-3B1E-429B-B62F-5B48FB2F3926}" srcId="{D6CA3C4C-9AC7-4DC9-9479-BA1D13655CC8}" destId="{A0031171-9412-4F8F-B91D-2A39DE40BA61}" srcOrd="8" destOrd="0" parTransId="{FD5FC57C-D4EE-4C55-A7F6-111F24AF14B3}" sibTransId="{2EE6F42C-992E-495A-BCE7-15FF6F332463}"/>
    <dgm:cxn modelId="{94DC7447-5E8C-430A-8B26-93D147F46ADC}" srcId="{D6CA3C4C-9AC7-4DC9-9479-BA1D13655CC8}" destId="{939065DA-5F11-4510-8A74-10E2E95F6F3B}" srcOrd="9" destOrd="0" parTransId="{C8209530-0B9E-4488-945E-9E7AC6365245}" sibTransId="{1CB7656B-E5EF-4D7B-9F08-9E5EDDBB4669}"/>
    <dgm:cxn modelId="{E0039B9A-A542-479B-B7C8-AF344F288AF5}" type="presOf" srcId="{DE7038BD-432E-4005-A948-5753AFBB813A}" destId="{9BC6C90B-2421-4EF0-8BDF-9802F399C037}" srcOrd="1" destOrd="0" presId="urn:microsoft.com/office/officeart/2005/8/layout/bProcess3"/>
    <dgm:cxn modelId="{C8D890AF-2DDD-4DEA-9F0F-6EF9EE35C9B1}" type="presOf" srcId="{9424FBB5-7854-4161-A1BF-DC53B2D8D6C7}" destId="{01EAA82F-B2D7-460E-AA6A-010A56581615}" srcOrd="0" destOrd="0" presId="urn:microsoft.com/office/officeart/2005/8/layout/bProcess3"/>
    <dgm:cxn modelId="{58D4C692-5D54-4188-8DFC-67E0824CA594}" type="presOf" srcId="{9424FBB5-7854-4161-A1BF-DC53B2D8D6C7}" destId="{916C9039-A2EE-47CA-90EB-B4A6BF9CD5AD}" srcOrd="1" destOrd="0" presId="urn:microsoft.com/office/officeart/2005/8/layout/bProcess3"/>
    <dgm:cxn modelId="{7F35EED9-73E2-4D1A-AB84-1E6B96EC1407}" type="presOf" srcId="{F28F6B09-DA80-4361-9C32-1639356513AA}" destId="{331EC8C2-6231-4651-AC2D-A4C1ADD1D79E}" srcOrd="0" destOrd="0" presId="urn:microsoft.com/office/officeart/2005/8/layout/bProcess3"/>
    <dgm:cxn modelId="{0289CA08-1626-41FE-8EA3-26F20977B0F5}" srcId="{D6CA3C4C-9AC7-4DC9-9479-BA1D13655CC8}" destId="{4A981AF0-E014-440F-92C6-056C376D6F02}" srcOrd="0" destOrd="0" parTransId="{1AE6C0EE-9861-47B2-AF75-514EEC7ADF40}" sibTransId="{FDDCA278-0DD0-406C-A722-5ED14489E806}"/>
    <dgm:cxn modelId="{DD48727E-99D9-4967-A877-99B465BEB53D}" type="presOf" srcId="{DE7038BD-432E-4005-A948-5753AFBB813A}" destId="{A4863018-B9B4-44E4-845F-0A21418F5E8D}" srcOrd="0" destOrd="0" presId="urn:microsoft.com/office/officeart/2005/8/layout/bProcess3"/>
    <dgm:cxn modelId="{D277544F-7225-47D2-830B-F95502F3FF8B}" type="presOf" srcId="{D6CA3C4C-9AC7-4DC9-9479-BA1D13655CC8}" destId="{BEB433B6-5A0F-4445-9DA4-5EA1CEC11017}" srcOrd="0" destOrd="0" presId="urn:microsoft.com/office/officeart/2005/8/layout/bProcess3"/>
    <dgm:cxn modelId="{9CFE253B-9B70-457D-8504-3B934D993448}" type="presOf" srcId="{02E16A3C-69F8-4E3E-9EB7-D1D038B44027}" destId="{DE10B056-309C-4D27-A0BF-703700E8BEB9}" srcOrd="0" destOrd="0" presId="urn:microsoft.com/office/officeart/2005/8/layout/bProcess3"/>
    <dgm:cxn modelId="{91895D1F-DD05-4618-9693-927B668A12B0}" type="presOf" srcId="{E9505C2D-8A45-4CBA-A2B4-0434E3A27BE8}" destId="{126DD27E-7940-42C9-B0B0-A22E02D47E5E}" srcOrd="0" destOrd="0" presId="urn:microsoft.com/office/officeart/2005/8/layout/bProcess3"/>
    <dgm:cxn modelId="{0B98F762-CA2F-4AC2-AD26-D5E017A18E81}" srcId="{D6CA3C4C-9AC7-4DC9-9479-BA1D13655CC8}" destId="{C76BD0EC-994B-4357-B9BD-EB26041488A1}" srcOrd="3" destOrd="0" parTransId="{2DC02841-8B50-48C9-B71F-F53D5ABBD08C}" sibTransId="{F28F6B09-DA80-4361-9C32-1639356513AA}"/>
    <dgm:cxn modelId="{5965EE4E-6BB0-4566-BEFE-B36633DC218F}" type="presOf" srcId="{1CB7656B-E5EF-4D7B-9F08-9E5EDDBB4669}" destId="{3F3D6997-268C-45D6-8F1C-A6B441E922F2}" srcOrd="1" destOrd="0" presId="urn:microsoft.com/office/officeart/2005/8/layout/bProcess3"/>
    <dgm:cxn modelId="{CEFDD7F3-6781-418B-9CD1-946E33A20941}" type="presOf" srcId="{9C9EE3B8-E251-4D58-B00D-C039B54B7D89}" destId="{6CA2F07B-0132-4867-BBE4-8BDC89DDCB86}" srcOrd="0" destOrd="0" presId="urn:microsoft.com/office/officeart/2005/8/layout/bProcess3"/>
    <dgm:cxn modelId="{1A2C76FD-0F70-4769-B604-FAB022A409CD}" type="presOf" srcId="{93098F4A-F461-4A06-9DC7-84B8F24E8D0A}" destId="{736809BF-BEE4-4602-8A0E-705A65362B57}" srcOrd="0" destOrd="0" presId="urn:microsoft.com/office/officeart/2005/8/layout/bProcess3"/>
    <dgm:cxn modelId="{1F0B068D-E96D-40AA-AABC-24AE3B011573}" type="presOf" srcId="{3D7A37AC-D51E-43B5-A705-CB9A428240D7}" destId="{61C7CE0F-3C01-4206-990D-7C9A1A741559}" srcOrd="0" destOrd="0" presId="urn:microsoft.com/office/officeart/2005/8/layout/bProcess3"/>
    <dgm:cxn modelId="{EC444749-A703-4B73-B552-F8BE5B379BDF}" type="presOf" srcId="{7CB8B6E6-0FB1-46E7-905F-E0AE41AE4137}" destId="{5D88AAC1-4353-4D92-BEC3-DCAA4DD084CA}" srcOrd="0" destOrd="0" presId="urn:microsoft.com/office/officeart/2005/8/layout/bProcess3"/>
    <dgm:cxn modelId="{84006375-CF32-4000-9AAF-2C831D1642CE}" srcId="{D6CA3C4C-9AC7-4DC9-9479-BA1D13655CC8}" destId="{93098F4A-F461-4A06-9DC7-84B8F24E8D0A}" srcOrd="10" destOrd="0" parTransId="{F9FC9E3F-7A0D-4B3C-934C-C4C04574E736}" sibTransId="{9F2CDE57-4441-491B-B6D9-C54662F245CB}"/>
    <dgm:cxn modelId="{A946D284-9B81-479A-BB3F-77C3D91A476A}" type="presOf" srcId="{7CB8B6E6-0FB1-46E7-905F-E0AE41AE4137}" destId="{A4CB7639-67A6-4BC7-9461-9C56096CC826}" srcOrd="1" destOrd="0" presId="urn:microsoft.com/office/officeart/2005/8/layout/bProcess3"/>
    <dgm:cxn modelId="{F66670AE-17F4-4B1B-8C3F-052B43FE32BE}" srcId="{D6CA3C4C-9AC7-4DC9-9479-BA1D13655CC8}" destId="{3D7A37AC-D51E-43B5-A705-CB9A428240D7}" srcOrd="5" destOrd="0" parTransId="{1CB1FB9C-87F0-4CDB-AE18-30790EAF24D8}" sibTransId="{22E14C9D-1B08-46B2-8746-99C0445BA6F9}"/>
    <dgm:cxn modelId="{733F75DB-225C-46D5-B8DA-2C7E77B2446D}" type="presOf" srcId="{949E5B29-AB13-411E-A2FC-432C37913ABA}" destId="{10595B31-92D8-46BC-AF7F-57EC52FF4C27}" srcOrd="0" destOrd="0" presId="urn:microsoft.com/office/officeart/2005/8/layout/bProcess3"/>
    <dgm:cxn modelId="{B7B9AD18-C4F3-4016-9CAC-256F8380218C}" type="presOf" srcId="{4A981AF0-E014-440F-92C6-056C376D6F02}" destId="{B943EEE4-5054-409D-9FBF-08F1E02157BC}" srcOrd="0" destOrd="0" presId="urn:microsoft.com/office/officeart/2005/8/layout/bProcess3"/>
    <dgm:cxn modelId="{F1831027-A978-46F8-8CBB-5D8652A1AF51}" type="presOf" srcId="{22E14C9D-1B08-46B2-8746-99C0445BA6F9}" destId="{2F38260B-2654-4DF5-877A-DA0B8B87FBE3}" srcOrd="1" destOrd="0" presId="urn:microsoft.com/office/officeart/2005/8/layout/bProcess3"/>
    <dgm:cxn modelId="{DAB940FC-4EC9-4B49-A94E-760F4BE3DAE3}" type="presOf" srcId="{1CB7656B-E5EF-4D7B-9F08-9E5EDDBB4669}" destId="{FD8B8E47-301E-4717-B9D4-012B2062B0BC}" srcOrd="0" destOrd="0" presId="urn:microsoft.com/office/officeart/2005/8/layout/bProcess3"/>
    <dgm:cxn modelId="{3503379D-419E-4FEB-9263-2F9EBDCC5566}" type="presOf" srcId="{9C9EE3B8-E251-4D58-B00D-C039B54B7D89}" destId="{51FEA36E-5A1D-41F4-AFC2-B61E30B48441}" srcOrd="1" destOrd="0" presId="urn:microsoft.com/office/officeart/2005/8/layout/bProcess3"/>
    <dgm:cxn modelId="{54CFB57C-8719-4375-B61F-5CD5311F803E}" type="presOf" srcId="{2EE6F42C-992E-495A-BCE7-15FF6F332463}" destId="{259346C8-1D29-4179-A5C8-ECD40B5D8C2E}" srcOrd="1" destOrd="0" presId="urn:microsoft.com/office/officeart/2005/8/layout/bProcess3"/>
    <dgm:cxn modelId="{00C4C2F9-4EFE-4D7C-94CE-428B444B776E}" type="presOf" srcId="{FDDCA278-0DD0-406C-A722-5ED14489E806}" destId="{1AD5EDF6-9DCD-4041-BE43-F7248C0C9F91}" srcOrd="0" destOrd="0" presId="urn:microsoft.com/office/officeart/2005/8/layout/bProcess3"/>
    <dgm:cxn modelId="{052C6C7E-6164-4BCA-A368-EBF867783959}" type="presOf" srcId="{E3366CB0-AD91-4E15-B067-7F40F458C047}" destId="{9E1BC198-33A0-4458-BB0B-35BF1F741BEB}" srcOrd="0" destOrd="0" presId="urn:microsoft.com/office/officeart/2005/8/layout/bProcess3"/>
    <dgm:cxn modelId="{0A7450FB-1433-49BA-9EDA-DF091493A955}" type="presOf" srcId="{939065DA-5F11-4510-8A74-10E2E95F6F3B}" destId="{AC04F6E0-FF8B-4295-ADE8-8903D6B99246}" srcOrd="0" destOrd="0" presId="urn:microsoft.com/office/officeart/2005/8/layout/bProcess3"/>
    <dgm:cxn modelId="{269E3CFA-AB9C-4968-BE6D-48CD654E7870}" srcId="{D6CA3C4C-9AC7-4DC9-9479-BA1D13655CC8}" destId="{949E5B29-AB13-411E-A2FC-432C37913ABA}" srcOrd="2" destOrd="0" parTransId="{2EA68EF3-EB87-409E-A175-422C09277C92}" sibTransId="{9C9EE3B8-E251-4D58-B00D-C039B54B7D89}"/>
    <dgm:cxn modelId="{0CE7C9B6-6061-4B1A-9683-4B88CCDB4C32}" type="presParOf" srcId="{BEB433B6-5A0F-4445-9DA4-5EA1CEC11017}" destId="{B943EEE4-5054-409D-9FBF-08F1E02157BC}" srcOrd="0" destOrd="0" presId="urn:microsoft.com/office/officeart/2005/8/layout/bProcess3"/>
    <dgm:cxn modelId="{86A072D8-5A44-46F7-B334-1065B5153A0F}" type="presParOf" srcId="{BEB433B6-5A0F-4445-9DA4-5EA1CEC11017}" destId="{1AD5EDF6-9DCD-4041-BE43-F7248C0C9F91}" srcOrd="1" destOrd="0" presId="urn:microsoft.com/office/officeart/2005/8/layout/bProcess3"/>
    <dgm:cxn modelId="{7854DCA8-9E46-42C5-BF3F-6CB0B153BFDD}" type="presParOf" srcId="{1AD5EDF6-9DCD-4041-BE43-F7248C0C9F91}" destId="{4E304BF9-6F79-4FF3-8EC4-B1FFEC03FC16}" srcOrd="0" destOrd="0" presId="urn:microsoft.com/office/officeart/2005/8/layout/bProcess3"/>
    <dgm:cxn modelId="{644E554D-F506-4072-8A14-C8C5347835C3}" type="presParOf" srcId="{BEB433B6-5A0F-4445-9DA4-5EA1CEC11017}" destId="{DE10B056-309C-4D27-A0BF-703700E8BEB9}" srcOrd="2" destOrd="0" presId="urn:microsoft.com/office/officeart/2005/8/layout/bProcess3"/>
    <dgm:cxn modelId="{0A427113-9BF3-4074-A408-284379C8566D}" type="presParOf" srcId="{BEB433B6-5A0F-4445-9DA4-5EA1CEC11017}" destId="{7B8A4A3E-585E-4B65-AA29-07572C59A8D5}" srcOrd="3" destOrd="0" presId="urn:microsoft.com/office/officeart/2005/8/layout/bProcess3"/>
    <dgm:cxn modelId="{A5E72C40-A4CD-4CBF-A013-9149D5D53B37}" type="presParOf" srcId="{7B8A4A3E-585E-4B65-AA29-07572C59A8D5}" destId="{53049EF9-E265-446A-822E-AD8F23B833E0}" srcOrd="0" destOrd="0" presId="urn:microsoft.com/office/officeart/2005/8/layout/bProcess3"/>
    <dgm:cxn modelId="{2A06D7ED-6BE7-4AC5-81DC-BF1D72C98758}" type="presParOf" srcId="{BEB433B6-5A0F-4445-9DA4-5EA1CEC11017}" destId="{10595B31-92D8-46BC-AF7F-57EC52FF4C27}" srcOrd="4" destOrd="0" presId="urn:microsoft.com/office/officeart/2005/8/layout/bProcess3"/>
    <dgm:cxn modelId="{17CB1084-0C0F-4BCB-8B76-31B9A5FF4AAD}" type="presParOf" srcId="{BEB433B6-5A0F-4445-9DA4-5EA1CEC11017}" destId="{6CA2F07B-0132-4867-BBE4-8BDC89DDCB86}" srcOrd="5" destOrd="0" presId="urn:microsoft.com/office/officeart/2005/8/layout/bProcess3"/>
    <dgm:cxn modelId="{2E1922E7-461C-4ED2-BD86-EED7A44C788E}" type="presParOf" srcId="{6CA2F07B-0132-4867-BBE4-8BDC89DDCB86}" destId="{51FEA36E-5A1D-41F4-AFC2-B61E30B48441}" srcOrd="0" destOrd="0" presId="urn:microsoft.com/office/officeart/2005/8/layout/bProcess3"/>
    <dgm:cxn modelId="{C797DDF2-5461-4DD3-9215-35E31304677A}" type="presParOf" srcId="{BEB433B6-5A0F-4445-9DA4-5EA1CEC11017}" destId="{FFEBFA3B-FE5E-4FD5-B764-3AA94C28C143}" srcOrd="6" destOrd="0" presId="urn:microsoft.com/office/officeart/2005/8/layout/bProcess3"/>
    <dgm:cxn modelId="{FA63998E-CA31-46AF-8426-66D3367FA3F5}" type="presParOf" srcId="{BEB433B6-5A0F-4445-9DA4-5EA1CEC11017}" destId="{331EC8C2-6231-4651-AC2D-A4C1ADD1D79E}" srcOrd="7" destOrd="0" presId="urn:microsoft.com/office/officeart/2005/8/layout/bProcess3"/>
    <dgm:cxn modelId="{DFD11FC8-B8EE-43A2-A36C-A0F65E9C3382}" type="presParOf" srcId="{331EC8C2-6231-4651-AC2D-A4C1ADD1D79E}" destId="{BB801C14-716F-4F31-AC7D-1E5FF3E8401F}" srcOrd="0" destOrd="0" presId="urn:microsoft.com/office/officeart/2005/8/layout/bProcess3"/>
    <dgm:cxn modelId="{1EE3D3A1-BC65-4D8E-9063-7F77D3FC7B04}" type="presParOf" srcId="{BEB433B6-5A0F-4445-9DA4-5EA1CEC11017}" destId="{9E1BC198-33A0-4458-BB0B-35BF1F741BEB}" srcOrd="8" destOrd="0" presId="urn:microsoft.com/office/officeart/2005/8/layout/bProcess3"/>
    <dgm:cxn modelId="{19EED8AA-21F9-42DC-BB88-4DC1DC85656C}" type="presParOf" srcId="{BEB433B6-5A0F-4445-9DA4-5EA1CEC11017}" destId="{5D88AAC1-4353-4D92-BEC3-DCAA4DD084CA}" srcOrd="9" destOrd="0" presId="urn:microsoft.com/office/officeart/2005/8/layout/bProcess3"/>
    <dgm:cxn modelId="{DFB61A44-DCC3-4BA0-9DDF-F803D61B6BF2}" type="presParOf" srcId="{5D88AAC1-4353-4D92-BEC3-DCAA4DD084CA}" destId="{A4CB7639-67A6-4BC7-9461-9C56096CC826}" srcOrd="0" destOrd="0" presId="urn:microsoft.com/office/officeart/2005/8/layout/bProcess3"/>
    <dgm:cxn modelId="{0F2CB9C6-53E1-4ED6-BCCA-DCB42AEBFDC3}" type="presParOf" srcId="{BEB433B6-5A0F-4445-9DA4-5EA1CEC11017}" destId="{61C7CE0F-3C01-4206-990D-7C9A1A741559}" srcOrd="10" destOrd="0" presId="urn:microsoft.com/office/officeart/2005/8/layout/bProcess3"/>
    <dgm:cxn modelId="{4B84BD57-35F4-4B7B-ADDE-7866F7ED6A11}" type="presParOf" srcId="{BEB433B6-5A0F-4445-9DA4-5EA1CEC11017}" destId="{89121978-07B8-4B6E-8DB2-313A1372BAD6}" srcOrd="11" destOrd="0" presId="urn:microsoft.com/office/officeart/2005/8/layout/bProcess3"/>
    <dgm:cxn modelId="{246C2A6F-2906-4333-AFA1-3D1D5FE694CC}" type="presParOf" srcId="{89121978-07B8-4B6E-8DB2-313A1372BAD6}" destId="{2F38260B-2654-4DF5-877A-DA0B8B87FBE3}" srcOrd="0" destOrd="0" presId="urn:microsoft.com/office/officeart/2005/8/layout/bProcess3"/>
    <dgm:cxn modelId="{FB2DA824-FAF8-4A47-9595-3F6A380B7C96}" type="presParOf" srcId="{BEB433B6-5A0F-4445-9DA4-5EA1CEC11017}" destId="{03E1046E-B815-4C6F-8E2A-080B59507C9C}" srcOrd="12" destOrd="0" presId="urn:microsoft.com/office/officeart/2005/8/layout/bProcess3"/>
    <dgm:cxn modelId="{EA400B0F-DACD-42BA-800D-4A70CE27FB05}" type="presParOf" srcId="{BEB433B6-5A0F-4445-9DA4-5EA1CEC11017}" destId="{A4863018-B9B4-44E4-845F-0A21418F5E8D}" srcOrd="13" destOrd="0" presId="urn:microsoft.com/office/officeart/2005/8/layout/bProcess3"/>
    <dgm:cxn modelId="{7D02E095-03D9-4436-B3E4-ACFE17F8AC1C}" type="presParOf" srcId="{A4863018-B9B4-44E4-845F-0A21418F5E8D}" destId="{9BC6C90B-2421-4EF0-8BDF-9802F399C037}" srcOrd="0" destOrd="0" presId="urn:microsoft.com/office/officeart/2005/8/layout/bProcess3"/>
    <dgm:cxn modelId="{64DAD729-3DC4-4E3E-A59F-6A412DED911D}" type="presParOf" srcId="{BEB433B6-5A0F-4445-9DA4-5EA1CEC11017}" destId="{CAB9F6B3-DC07-4324-8C36-D70B3B027337}" srcOrd="14" destOrd="0" presId="urn:microsoft.com/office/officeart/2005/8/layout/bProcess3"/>
    <dgm:cxn modelId="{2FBC001B-1BA1-4FAC-AA2E-EA38F0C6EC05}" type="presParOf" srcId="{BEB433B6-5A0F-4445-9DA4-5EA1CEC11017}" destId="{01EAA82F-B2D7-460E-AA6A-010A56581615}" srcOrd="15" destOrd="0" presId="urn:microsoft.com/office/officeart/2005/8/layout/bProcess3"/>
    <dgm:cxn modelId="{776B2055-3A40-44C6-9A70-2A3BB423B8A3}" type="presParOf" srcId="{01EAA82F-B2D7-460E-AA6A-010A56581615}" destId="{916C9039-A2EE-47CA-90EB-B4A6BF9CD5AD}" srcOrd="0" destOrd="0" presId="urn:microsoft.com/office/officeart/2005/8/layout/bProcess3"/>
    <dgm:cxn modelId="{14A12FAC-6C6F-48DB-A748-ED8F03A559D1}" type="presParOf" srcId="{BEB433B6-5A0F-4445-9DA4-5EA1CEC11017}" destId="{8272BF58-5876-4461-BC94-8E013249F9D9}" srcOrd="16" destOrd="0" presId="urn:microsoft.com/office/officeart/2005/8/layout/bProcess3"/>
    <dgm:cxn modelId="{F961EE04-23CD-4E35-828E-56BA8D6B3DB8}" type="presParOf" srcId="{BEB433B6-5A0F-4445-9DA4-5EA1CEC11017}" destId="{5C3996EB-3E40-4A35-8C91-F51323F6DD89}" srcOrd="17" destOrd="0" presId="urn:microsoft.com/office/officeart/2005/8/layout/bProcess3"/>
    <dgm:cxn modelId="{FCC17707-0BB8-4A2E-B173-583EE8298665}" type="presParOf" srcId="{5C3996EB-3E40-4A35-8C91-F51323F6DD89}" destId="{259346C8-1D29-4179-A5C8-ECD40B5D8C2E}" srcOrd="0" destOrd="0" presId="urn:microsoft.com/office/officeart/2005/8/layout/bProcess3"/>
    <dgm:cxn modelId="{B7B78648-B9FB-4ED2-B435-4E4EA7D24EC5}" type="presParOf" srcId="{BEB433B6-5A0F-4445-9DA4-5EA1CEC11017}" destId="{AC04F6E0-FF8B-4295-ADE8-8903D6B99246}" srcOrd="18" destOrd="0" presId="urn:microsoft.com/office/officeart/2005/8/layout/bProcess3"/>
    <dgm:cxn modelId="{43325D6F-EECC-4C38-ABD9-FAB3E3C99BE0}" type="presParOf" srcId="{BEB433B6-5A0F-4445-9DA4-5EA1CEC11017}" destId="{FD8B8E47-301E-4717-B9D4-012B2062B0BC}" srcOrd="19" destOrd="0" presId="urn:microsoft.com/office/officeart/2005/8/layout/bProcess3"/>
    <dgm:cxn modelId="{14B22C6E-B659-49D7-8B7A-9262AB6CD33A}" type="presParOf" srcId="{FD8B8E47-301E-4717-B9D4-012B2062B0BC}" destId="{3F3D6997-268C-45D6-8F1C-A6B441E922F2}" srcOrd="0" destOrd="0" presId="urn:microsoft.com/office/officeart/2005/8/layout/bProcess3"/>
    <dgm:cxn modelId="{DEFBF789-0D86-48DF-AB79-0042CCD88F30}" type="presParOf" srcId="{BEB433B6-5A0F-4445-9DA4-5EA1CEC11017}" destId="{736809BF-BEE4-4602-8A0E-705A65362B57}" srcOrd="20" destOrd="0" presId="urn:microsoft.com/office/officeart/2005/8/layout/bProcess3"/>
    <dgm:cxn modelId="{58292F2A-0572-43DB-B1F0-34FBBA04DFE1}" type="presParOf" srcId="{BEB433B6-5A0F-4445-9DA4-5EA1CEC11017}" destId="{1063C5DC-E51C-4EA1-9D6A-4E6FA79A3DF4}" srcOrd="21" destOrd="0" presId="urn:microsoft.com/office/officeart/2005/8/layout/bProcess3"/>
    <dgm:cxn modelId="{1E6292A1-7956-4603-82D9-0A7057B6C564}" type="presParOf" srcId="{1063C5DC-E51C-4EA1-9D6A-4E6FA79A3DF4}" destId="{029C05DD-C04A-4193-8545-2CC40C6E58AC}" srcOrd="0" destOrd="0" presId="urn:microsoft.com/office/officeart/2005/8/layout/bProcess3"/>
    <dgm:cxn modelId="{31AE3657-89E4-48C2-B320-7A44E65279D1}" type="presParOf" srcId="{BEB433B6-5A0F-4445-9DA4-5EA1CEC11017}" destId="{126DD27E-7940-42C9-B0B0-A22E02D47E5E}" srcOrd="2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5EDF6-9DCD-4041-BE43-F7248C0C9F91}">
      <dsp:nvSpPr>
        <dsp:cNvPr id="0" name=""/>
        <dsp:cNvSpPr/>
      </dsp:nvSpPr>
      <dsp:spPr>
        <a:xfrm>
          <a:off x="2340735" y="783124"/>
          <a:ext cx="507680" cy="91440"/>
        </a:xfrm>
        <a:custGeom>
          <a:avLst/>
          <a:gdLst/>
          <a:ahLst/>
          <a:cxnLst/>
          <a:rect l="0" t="0" r="0" b="0"/>
          <a:pathLst>
            <a:path>
              <a:moveTo>
                <a:pt x="0" y="45720"/>
              </a:moveTo>
              <a:lnTo>
                <a:pt x="50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81118" y="826152"/>
        <a:ext cx="26914" cy="5382"/>
      </dsp:txXfrm>
    </dsp:sp>
    <dsp:sp modelId="{B943EEE4-5054-409D-9FBF-08F1E02157BC}">
      <dsp:nvSpPr>
        <dsp:cNvPr id="0" name=""/>
        <dsp:cNvSpPr/>
      </dsp:nvSpPr>
      <dsp:spPr>
        <a:xfrm>
          <a:off x="2184" y="126739"/>
          <a:ext cx="2340350" cy="14042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b="1" kern="1200" dirty="0" smtClean="0">
              <a:latin typeface="Georgia" panose="02040502050405020303" pitchFamily="18" charset="0"/>
              <a:ea typeface="Microsoft Sans Serif" panose="020B0604020202020204" pitchFamily="34" charset="0"/>
              <a:cs typeface="Microsoft Sans Serif" panose="020B0604020202020204" pitchFamily="34" charset="0"/>
            </a:rPr>
            <a:t>Import Libraries</a:t>
          </a:r>
          <a:endParaRPr lang="en-US" sz="2100" kern="1200" dirty="0"/>
        </a:p>
      </dsp:txBody>
      <dsp:txXfrm>
        <a:off x="2184" y="126739"/>
        <a:ext cx="2340350" cy="1404210"/>
      </dsp:txXfrm>
    </dsp:sp>
    <dsp:sp modelId="{7B8A4A3E-585E-4B65-AA29-07572C59A8D5}">
      <dsp:nvSpPr>
        <dsp:cNvPr id="0" name=""/>
        <dsp:cNvSpPr/>
      </dsp:nvSpPr>
      <dsp:spPr>
        <a:xfrm>
          <a:off x="5219367" y="783124"/>
          <a:ext cx="507680" cy="91440"/>
        </a:xfrm>
        <a:custGeom>
          <a:avLst/>
          <a:gdLst/>
          <a:ahLst/>
          <a:cxnLst/>
          <a:rect l="0" t="0" r="0" b="0"/>
          <a:pathLst>
            <a:path>
              <a:moveTo>
                <a:pt x="0" y="45720"/>
              </a:moveTo>
              <a:lnTo>
                <a:pt x="50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459750" y="826152"/>
        <a:ext cx="26914" cy="5382"/>
      </dsp:txXfrm>
    </dsp:sp>
    <dsp:sp modelId="{DE10B056-309C-4D27-A0BF-703700E8BEB9}">
      <dsp:nvSpPr>
        <dsp:cNvPr id="0" name=""/>
        <dsp:cNvSpPr/>
      </dsp:nvSpPr>
      <dsp:spPr>
        <a:xfrm>
          <a:off x="2880816" y="126739"/>
          <a:ext cx="2340350" cy="14042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b="1" kern="1200" dirty="0" smtClean="0">
              <a:latin typeface="Georgia" panose="02040502050405020303" pitchFamily="18" charset="0"/>
              <a:ea typeface="Microsoft Sans Serif" panose="020B0604020202020204" pitchFamily="34" charset="0"/>
              <a:cs typeface="Microsoft Sans Serif" panose="020B0604020202020204" pitchFamily="34" charset="0"/>
            </a:rPr>
            <a:t>Import Datasets</a:t>
          </a:r>
        </a:p>
        <a:p>
          <a:pPr lvl="0" algn="ctr" defTabSz="933450">
            <a:lnSpc>
              <a:spcPct val="90000"/>
            </a:lnSpc>
            <a:spcBef>
              <a:spcPct val="0"/>
            </a:spcBef>
            <a:spcAft>
              <a:spcPct val="35000"/>
            </a:spcAft>
          </a:pPr>
          <a:r>
            <a:rPr lang="en-US" sz="2100" b="1" kern="1200" dirty="0" smtClean="0">
              <a:latin typeface="Georgia" panose="02040502050405020303" pitchFamily="18" charset="0"/>
              <a:ea typeface="Microsoft Sans Serif" panose="020B0604020202020204" pitchFamily="34" charset="0"/>
              <a:cs typeface="Microsoft Sans Serif" panose="020B0604020202020204" pitchFamily="34" charset="0"/>
            </a:rPr>
            <a:t>(Train &amp; Test)</a:t>
          </a:r>
          <a:endParaRPr lang="en-US" sz="2100" kern="1200" dirty="0"/>
        </a:p>
      </dsp:txBody>
      <dsp:txXfrm>
        <a:off x="2880816" y="126739"/>
        <a:ext cx="2340350" cy="1404210"/>
      </dsp:txXfrm>
    </dsp:sp>
    <dsp:sp modelId="{6CA2F07B-0132-4867-BBE4-8BDC89DDCB86}">
      <dsp:nvSpPr>
        <dsp:cNvPr id="0" name=""/>
        <dsp:cNvSpPr/>
      </dsp:nvSpPr>
      <dsp:spPr>
        <a:xfrm>
          <a:off x="8097998" y="783124"/>
          <a:ext cx="507680" cy="91440"/>
        </a:xfrm>
        <a:custGeom>
          <a:avLst/>
          <a:gdLst/>
          <a:ahLst/>
          <a:cxnLst/>
          <a:rect l="0" t="0" r="0" b="0"/>
          <a:pathLst>
            <a:path>
              <a:moveTo>
                <a:pt x="0" y="45720"/>
              </a:moveTo>
              <a:lnTo>
                <a:pt x="50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8338381" y="826152"/>
        <a:ext cx="26914" cy="5382"/>
      </dsp:txXfrm>
    </dsp:sp>
    <dsp:sp modelId="{10595B31-92D8-46BC-AF7F-57EC52FF4C27}">
      <dsp:nvSpPr>
        <dsp:cNvPr id="0" name=""/>
        <dsp:cNvSpPr/>
      </dsp:nvSpPr>
      <dsp:spPr>
        <a:xfrm>
          <a:off x="5759447" y="126739"/>
          <a:ext cx="2340350" cy="14042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b="1" kern="1200" dirty="0" smtClean="0">
              <a:latin typeface="Georgia" panose="02040502050405020303" pitchFamily="18" charset="0"/>
              <a:ea typeface="Microsoft Sans Serif" panose="020B0604020202020204" pitchFamily="34" charset="0"/>
              <a:cs typeface="Microsoft Sans Serif" panose="020B0604020202020204" pitchFamily="34" charset="0"/>
            </a:rPr>
            <a:t>Data Preprocessing</a:t>
          </a:r>
          <a:endParaRPr lang="en-US" sz="2100" kern="1200" dirty="0"/>
        </a:p>
      </dsp:txBody>
      <dsp:txXfrm>
        <a:off x="5759447" y="126739"/>
        <a:ext cx="2340350" cy="1404210"/>
      </dsp:txXfrm>
    </dsp:sp>
    <dsp:sp modelId="{331EC8C2-6231-4651-AC2D-A4C1ADD1D79E}">
      <dsp:nvSpPr>
        <dsp:cNvPr id="0" name=""/>
        <dsp:cNvSpPr/>
      </dsp:nvSpPr>
      <dsp:spPr>
        <a:xfrm>
          <a:off x="1172360" y="1529149"/>
          <a:ext cx="8635894" cy="507680"/>
        </a:xfrm>
        <a:custGeom>
          <a:avLst/>
          <a:gdLst/>
          <a:ahLst/>
          <a:cxnLst/>
          <a:rect l="0" t="0" r="0" b="0"/>
          <a:pathLst>
            <a:path>
              <a:moveTo>
                <a:pt x="8635894" y="0"/>
              </a:moveTo>
              <a:lnTo>
                <a:pt x="8635894" y="270940"/>
              </a:lnTo>
              <a:lnTo>
                <a:pt x="0" y="270940"/>
              </a:lnTo>
              <a:lnTo>
                <a:pt x="0" y="50768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73991" y="1780298"/>
        <a:ext cx="432632" cy="5382"/>
      </dsp:txXfrm>
    </dsp:sp>
    <dsp:sp modelId="{FFEBFA3B-FE5E-4FD5-B764-3AA94C28C143}">
      <dsp:nvSpPr>
        <dsp:cNvPr id="0" name=""/>
        <dsp:cNvSpPr/>
      </dsp:nvSpPr>
      <dsp:spPr>
        <a:xfrm>
          <a:off x="8638079" y="126739"/>
          <a:ext cx="2340350" cy="14042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b="1" kern="1200" dirty="0" smtClean="0">
              <a:latin typeface="Georgia" panose="02040502050405020303" pitchFamily="18" charset="0"/>
              <a:ea typeface="Microsoft Sans Serif" panose="020B0604020202020204" pitchFamily="34" charset="0"/>
              <a:cs typeface="Microsoft Sans Serif" panose="020B0604020202020204" pitchFamily="34" charset="0"/>
            </a:rPr>
            <a:t>Finding and Treating Null Values</a:t>
          </a:r>
          <a:endParaRPr lang="en-US" sz="2100" kern="1200" dirty="0"/>
        </a:p>
      </dsp:txBody>
      <dsp:txXfrm>
        <a:off x="8638079" y="126739"/>
        <a:ext cx="2340350" cy="1404210"/>
      </dsp:txXfrm>
    </dsp:sp>
    <dsp:sp modelId="{5D88AAC1-4353-4D92-BEC3-DCAA4DD084CA}">
      <dsp:nvSpPr>
        <dsp:cNvPr id="0" name=""/>
        <dsp:cNvSpPr/>
      </dsp:nvSpPr>
      <dsp:spPr>
        <a:xfrm>
          <a:off x="2340735" y="2725615"/>
          <a:ext cx="507680" cy="91440"/>
        </a:xfrm>
        <a:custGeom>
          <a:avLst/>
          <a:gdLst/>
          <a:ahLst/>
          <a:cxnLst/>
          <a:rect l="0" t="0" r="0" b="0"/>
          <a:pathLst>
            <a:path>
              <a:moveTo>
                <a:pt x="0" y="45720"/>
              </a:moveTo>
              <a:lnTo>
                <a:pt x="50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81118" y="2768644"/>
        <a:ext cx="26914" cy="5382"/>
      </dsp:txXfrm>
    </dsp:sp>
    <dsp:sp modelId="{9E1BC198-33A0-4458-BB0B-35BF1F741BEB}">
      <dsp:nvSpPr>
        <dsp:cNvPr id="0" name=""/>
        <dsp:cNvSpPr/>
      </dsp:nvSpPr>
      <dsp:spPr>
        <a:xfrm>
          <a:off x="2184" y="2069230"/>
          <a:ext cx="2340350" cy="14042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b="1" kern="1200" dirty="0" smtClean="0">
              <a:latin typeface="Georgia" panose="02040502050405020303" pitchFamily="18" charset="0"/>
              <a:ea typeface="Microsoft Sans Serif" panose="020B0604020202020204" pitchFamily="34" charset="0"/>
              <a:cs typeface="Microsoft Sans Serif" panose="020B0604020202020204" pitchFamily="34" charset="0"/>
            </a:rPr>
            <a:t>Visualizations</a:t>
          </a:r>
        </a:p>
        <a:p>
          <a:pPr lvl="0" algn="ctr" defTabSz="933450">
            <a:lnSpc>
              <a:spcPct val="90000"/>
            </a:lnSpc>
            <a:spcBef>
              <a:spcPct val="0"/>
            </a:spcBef>
            <a:spcAft>
              <a:spcPct val="35000"/>
            </a:spcAft>
          </a:pPr>
          <a:r>
            <a:rPr lang="en-US" sz="2100" b="1" kern="1200" dirty="0" smtClean="0">
              <a:latin typeface="Georgia" panose="02040502050405020303" pitchFamily="18" charset="0"/>
              <a:ea typeface="Microsoft Sans Serif" panose="020B0604020202020204" pitchFamily="34" charset="0"/>
              <a:cs typeface="Microsoft Sans Serif" panose="020B0604020202020204" pitchFamily="34" charset="0"/>
            </a:rPr>
            <a:t>(EDA)</a:t>
          </a:r>
          <a:endParaRPr lang="en-US" sz="2100" kern="1200" dirty="0"/>
        </a:p>
      </dsp:txBody>
      <dsp:txXfrm>
        <a:off x="2184" y="2069230"/>
        <a:ext cx="2340350" cy="1404210"/>
      </dsp:txXfrm>
    </dsp:sp>
    <dsp:sp modelId="{89121978-07B8-4B6E-8DB2-313A1372BAD6}">
      <dsp:nvSpPr>
        <dsp:cNvPr id="0" name=""/>
        <dsp:cNvSpPr/>
      </dsp:nvSpPr>
      <dsp:spPr>
        <a:xfrm>
          <a:off x="5219367" y="2725615"/>
          <a:ext cx="507680" cy="91440"/>
        </a:xfrm>
        <a:custGeom>
          <a:avLst/>
          <a:gdLst/>
          <a:ahLst/>
          <a:cxnLst/>
          <a:rect l="0" t="0" r="0" b="0"/>
          <a:pathLst>
            <a:path>
              <a:moveTo>
                <a:pt x="0" y="45720"/>
              </a:moveTo>
              <a:lnTo>
                <a:pt x="50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459750" y="2768644"/>
        <a:ext cx="26914" cy="5382"/>
      </dsp:txXfrm>
    </dsp:sp>
    <dsp:sp modelId="{61C7CE0F-3C01-4206-990D-7C9A1A741559}">
      <dsp:nvSpPr>
        <dsp:cNvPr id="0" name=""/>
        <dsp:cNvSpPr/>
      </dsp:nvSpPr>
      <dsp:spPr>
        <a:xfrm>
          <a:off x="2880816" y="2069230"/>
          <a:ext cx="2340350" cy="14042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b="1" kern="1200" dirty="0" smtClean="0">
              <a:latin typeface="Georgia" panose="02040502050405020303" pitchFamily="18" charset="0"/>
              <a:ea typeface="Microsoft Sans Serif" panose="020B0604020202020204" pitchFamily="34" charset="0"/>
              <a:cs typeface="Microsoft Sans Serif" panose="020B0604020202020204" pitchFamily="34" charset="0"/>
            </a:rPr>
            <a:t>Identifying Outliers and Skewness</a:t>
          </a:r>
          <a:endParaRPr lang="en-US" sz="2100" kern="1200" dirty="0"/>
        </a:p>
      </dsp:txBody>
      <dsp:txXfrm>
        <a:off x="2880816" y="2069230"/>
        <a:ext cx="2340350" cy="1404210"/>
      </dsp:txXfrm>
    </dsp:sp>
    <dsp:sp modelId="{A4863018-B9B4-44E4-845F-0A21418F5E8D}">
      <dsp:nvSpPr>
        <dsp:cNvPr id="0" name=""/>
        <dsp:cNvSpPr/>
      </dsp:nvSpPr>
      <dsp:spPr>
        <a:xfrm>
          <a:off x="8097998" y="2725615"/>
          <a:ext cx="507680" cy="91440"/>
        </a:xfrm>
        <a:custGeom>
          <a:avLst/>
          <a:gdLst/>
          <a:ahLst/>
          <a:cxnLst/>
          <a:rect l="0" t="0" r="0" b="0"/>
          <a:pathLst>
            <a:path>
              <a:moveTo>
                <a:pt x="0" y="45720"/>
              </a:moveTo>
              <a:lnTo>
                <a:pt x="50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8338381" y="2768644"/>
        <a:ext cx="26914" cy="5382"/>
      </dsp:txXfrm>
    </dsp:sp>
    <dsp:sp modelId="{03E1046E-B815-4C6F-8E2A-080B59507C9C}">
      <dsp:nvSpPr>
        <dsp:cNvPr id="0" name=""/>
        <dsp:cNvSpPr/>
      </dsp:nvSpPr>
      <dsp:spPr>
        <a:xfrm>
          <a:off x="5759447" y="2069230"/>
          <a:ext cx="2340350" cy="14042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b="1" kern="1200" dirty="0" smtClean="0">
              <a:latin typeface="Georgia" panose="02040502050405020303" pitchFamily="18" charset="0"/>
              <a:ea typeface="Microsoft Sans Serif" panose="020B0604020202020204" pitchFamily="34" charset="0"/>
              <a:cs typeface="Microsoft Sans Serif" panose="020B0604020202020204" pitchFamily="34" charset="0"/>
            </a:rPr>
            <a:t>Ordinal Encoding </a:t>
          </a:r>
          <a:endParaRPr lang="en-US" sz="2100" kern="1200" dirty="0"/>
        </a:p>
      </dsp:txBody>
      <dsp:txXfrm>
        <a:off x="5759447" y="2069230"/>
        <a:ext cx="2340350" cy="1404210"/>
      </dsp:txXfrm>
    </dsp:sp>
    <dsp:sp modelId="{01EAA82F-B2D7-460E-AA6A-010A56581615}">
      <dsp:nvSpPr>
        <dsp:cNvPr id="0" name=""/>
        <dsp:cNvSpPr/>
      </dsp:nvSpPr>
      <dsp:spPr>
        <a:xfrm>
          <a:off x="1172360" y="3471640"/>
          <a:ext cx="8635894" cy="507680"/>
        </a:xfrm>
        <a:custGeom>
          <a:avLst/>
          <a:gdLst/>
          <a:ahLst/>
          <a:cxnLst/>
          <a:rect l="0" t="0" r="0" b="0"/>
          <a:pathLst>
            <a:path>
              <a:moveTo>
                <a:pt x="8635894" y="0"/>
              </a:moveTo>
              <a:lnTo>
                <a:pt x="8635894" y="270940"/>
              </a:lnTo>
              <a:lnTo>
                <a:pt x="0" y="270940"/>
              </a:lnTo>
              <a:lnTo>
                <a:pt x="0" y="50768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73991" y="3722789"/>
        <a:ext cx="432632" cy="5382"/>
      </dsp:txXfrm>
    </dsp:sp>
    <dsp:sp modelId="{CAB9F6B3-DC07-4324-8C36-D70B3B027337}">
      <dsp:nvSpPr>
        <dsp:cNvPr id="0" name=""/>
        <dsp:cNvSpPr/>
      </dsp:nvSpPr>
      <dsp:spPr>
        <a:xfrm>
          <a:off x="8638079" y="2069230"/>
          <a:ext cx="2340350" cy="14042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b="1" kern="1200" dirty="0" smtClean="0">
              <a:latin typeface="Georgia" panose="02040502050405020303" pitchFamily="18" charset="0"/>
              <a:ea typeface="Microsoft Sans Serif" panose="020B0604020202020204" pitchFamily="34" charset="0"/>
              <a:cs typeface="Microsoft Sans Serif" panose="020B0604020202020204" pitchFamily="34" charset="0"/>
            </a:rPr>
            <a:t>Checking Correlation &amp; VIF</a:t>
          </a:r>
          <a:endParaRPr lang="en-US" sz="2100" kern="1200" dirty="0"/>
        </a:p>
      </dsp:txBody>
      <dsp:txXfrm>
        <a:off x="8638079" y="2069230"/>
        <a:ext cx="2340350" cy="1404210"/>
      </dsp:txXfrm>
    </dsp:sp>
    <dsp:sp modelId="{5C3996EB-3E40-4A35-8C91-F51323F6DD89}">
      <dsp:nvSpPr>
        <dsp:cNvPr id="0" name=""/>
        <dsp:cNvSpPr/>
      </dsp:nvSpPr>
      <dsp:spPr>
        <a:xfrm>
          <a:off x="2340735" y="4668106"/>
          <a:ext cx="507680" cy="91440"/>
        </a:xfrm>
        <a:custGeom>
          <a:avLst/>
          <a:gdLst/>
          <a:ahLst/>
          <a:cxnLst/>
          <a:rect l="0" t="0" r="0" b="0"/>
          <a:pathLst>
            <a:path>
              <a:moveTo>
                <a:pt x="0" y="45720"/>
              </a:moveTo>
              <a:lnTo>
                <a:pt x="50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81118" y="4711135"/>
        <a:ext cx="26914" cy="5382"/>
      </dsp:txXfrm>
    </dsp:sp>
    <dsp:sp modelId="{8272BF58-5876-4461-BC94-8E013249F9D9}">
      <dsp:nvSpPr>
        <dsp:cNvPr id="0" name=""/>
        <dsp:cNvSpPr/>
      </dsp:nvSpPr>
      <dsp:spPr>
        <a:xfrm>
          <a:off x="2184" y="4011721"/>
          <a:ext cx="2340350" cy="14042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b="1" kern="1200" dirty="0" smtClean="0">
              <a:latin typeface="Georgia" panose="02040502050405020303" pitchFamily="18" charset="0"/>
              <a:ea typeface="Microsoft Sans Serif" panose="020B0604020202020204" pitchFamily="34" charset="0"/>
              <a:cs typeface="Microsoft Sans Serif" panose="020B0604020202020204" pitchFamily="34" charset="0"/>
            </a:rPr>
            <a:t>Model Building</a:t>
          </a:r>
          <a:endParaRPr lang="en-US" sz="2100" kern="1200" dirty="0"/>
        </a:p>
      </dsp:txBody>
      <dsp:txXfrm>
        <a:off x="2184" y="4011721"/>
        <a:ext cx="2340350" cy="1404210"/>
      </dsp:txXfrm>
    </dsp:sp>
    <dsp:sp modelId="{FD8B8E47-301E-4717-B9D4-012B2062B0BC}">
      <dsp:nvSpPr>
        <dsp:cNvPr id="0" name=""/>
        <dsp:cNvSpPr/>
      </dsp:nvSpPr>
      <dsp:spPr>
        <a:xfrm>
          <a:off x="5219367" y="4668106"/>
          <a:ext cx="507680" cy="91440"/>
        </a:xfrm>
        <a:custGeom>
          <a:avLst/>
          <a:gdLst/>
          <a:ahLst/>
          <a:cxnLst/>
          <a:rect l="0" t="0" r="0" b="0"/>
          <a:pathLst>
            <a:path>
              <a:moveTo>
                <a:pt x="0" y="45720"/>
              </a:moveTo>
              <a:lnTo>
                <a:pt x="50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459750" y="4711135"/>
        <a:ext cx="26914" cy="5382"/>
      </dsp:txXfrm>
    </dsp:sp>
    <dsp:sp modelId="{AC04F6E0-FF8B-4295-ADE8-8903D6B99246}">
      <dsp:nvSpPr>
        <dsp:cNvPr id="0" name=""/>
        <dsp:cNvSpPr/>
      </dsp:nvSpPr>
      <dsp:spPr>
        <a:xfrm>
          <a:off x="2880816" y="4011721"/>
          <a:ext cx="2340350" cy="14042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b="1" kern="1200" dirty="0" smtClean="0">
              <a:latin typeface="Georgia" panose="02040502050405020303" pitchFamily="18" charset="0"/>
              <a:ea typeface="Microsoft Sans Serif" panose="020B0604020202020204" pitchFamily="34" charset="0"/>
              <a:cs typeface="Microsoft Sans Serif" panose="020B0604020202020204" pitchFamily="34" charset="0"/>
            </a:rPr>
            <a:t>R2 score, CV &amp; evaluation metrics</a:t>
          </a:r>
          <a:endParaRPr lang="en-US" sz="2100" kern="1200" dirty="0"/>
        </a:p>
      </dsp:txBody>
      <dsp:txXfrm>
        <a:off x="2880816" y="4011721"/>
        <a:ext cx="2340350" cy="1404210"/>
      </dsp:txXfrm>
    </dsp:sp>
    <dsp:sp modelId="{1063C5DC-E51C-4EA1-9D6A-4E6FA79A3DF4}">
      <dsp:nvSpPr>
        <dsp:cNvPr id="0" name=""/>
        <dsp:cNvSpPr/>
      </dsp:nvSpPr>
      <dsp:spPr>
        <a:xfrm>
          <a:off x="8097998" y="4668106"/>
          <a:ext cx="507680" cy="91440"/>
        </a:xfrm>
        <a:custGeom>
          <a:avLst/>
          <a:gdLst/>
          <a:ahLst/>
          <a:cxnLst/>
          <a:rect l="0" t="0" r="0" b="0"/>
          <a:pathLst>
            <a:path>
              <a:moveTo>
                <a:pt x="0" y="45720"/>
              </a:moveTo>
              <a:lnTo>
                <a:pt x="50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8338381" y="4711135"/>
        <a:ext cx="26914" cy="5382"/>
      </dsp:txXfrm>
    </dsp:sp>
    <dsp:sp modelId="{736809BF-BEE4-4602-8A0E-705A65362B57}">
      <dsp:nvSpPr>
        <dsp:cNvPr id="0" name=""/>
        <dsp:cNvSpPr/>
      </dsp:nvSpPr>
      <dsp:spPr>
        <a:xfrm>
          <a:off x="5759447" y="4011721"/>
          <a:ext cx="2340350" cy="14042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b="1" kern="1200" dirty="0" smtClean="0">
              <a:latin typeface="Georgia" panose="02040502050405020303" pitchFamily="18" charset="0"/>
              <a:ea typeface="Microsoft Sans Serif" panose="020B0604020202020204" pitchFamily="34" charset="0"/>
              <a:cs typeface="Microsoft Sans Serif" panose="020B0604020202020204" pitchFamily="34" charset="0"/>
            </a:rPr>
            <a:t>Hyper Parameter Tuning</a:t>
          </a:r>
          <a:endParaRPr lang="en-US" sz="2100" kern="1200" dirty="0"/>
        </a:p>
      </dsp:txBody>
      <dsp:txXfrm>
        <a:off x="5759447" y="4011721"/>
        <a:ext cx="2340350" cy="1404210"/>
      </dsp:txXfrm>
    </dsp:sp>
    <dsp:sp modelId="{126DD27E-7940-42C9-B0B0-A22E02D47E5E}">
      <dsp:nvSpPr>
        <dsp:cNvPr id="0" name=""/>
        <dsp:cNvSpPr/>
      </dsp:nvSpPr>
      <dsp:spPr>
        <a:xfrm>
          <a:off x="8638079" y="4011721"/>
          <a:ext cx="2340350" cy="14042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b="1" kern="1200" dirty="0" smtClean="0">
              <a:latin typeface="Georgia" panose="02040502050405020303" pitchFamily="18" charset="0"/>
              <a:ea typeface="Microsoft Sans Serif" panose="020B0604020202020204" pitchFamily="34" charset="0"/>
              <a:cs typeface="Microsoft Sans Serif" panose="020B0604020202020204" pitchFamily="34" charset="0"/>
            </a:rPr>
            <a:t>Saving the Model &amp; Prediction </a:t>
          </a:r>
          <a:endParaRPr lang="en-US" sz="2100" kern="1200" dirty="0"/>
        </a:p>
      </dsp:txBody>
      <dsp:txXfrm>
        <a:off x="8638079" y="4011721"/>
        <a:ext cx="2340350" cy="140421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E5EB98-B550-448F-84E6-18ED6BAAE5FE}" type="datetimeFigureOut">
              <a:rPr lang="en-US" smtClean="0"/>
              <a:t>8/31/2022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3EA72D-72D4-424F-8108-5026DC7A8579}" type="slidenum">
              <a:rPr lang="en-US" smtClean="0"/>
              <a:t>‹#›</a:t>
            </a:fld>
            <a:endParaRPr lang="en-US"/>
          </a:p>
        </p:txBody>
      </p:sp>
    </p:spTree>
    <p:extLst>
      <p:ext uri="{BB962C8B-B14F-4D97-AF65-F5344CB8AC3E}">
        <p14:creationId xmlns:p14="http://schemas.microsoft.com/office/powerpoint/2010/main" val="2456749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3EA72D-72D4-424F-8108-5026DC7A8579}" type="slidenum">
              <a:rPr lang="en-US" smtClean="0"/>
              <a:t>38</a:t>
            </a:fld>
            <a:endParaRPr lang="en-US"/>
          </a:p>
        </p:txBody>
      </p:sp>
    </p:spTree>
    <p:extLst>
      <p:ext uri="{BB962C8B-B14F-4D97-AF65-F5344CB8AC3E}">
        <p14:creationId xmlns:p14="http://schemas.microsoft.com/office/powerpoint/2010/main" val="2955263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2FA95A-A72F-4673-9436-4D4032DEABC0}"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546CD-B4B5-4DD8-A24E-32A9B7FCDFAC}" type="slidenum">
              <a:rPr lang="en-US" smtClean="0"/>
              <a:t>‹#›</a:t>
            </a:fld>
            <a:endParaRPr lang="en-US"/>
          </a:p>
        </p:txBody>
      </p:sp>
    </p:spTree>
    <p:extLst>
      <p:ext uri="{BB962C8B-B14F-4D97-AF65-F5344CB8AC3E}">
        <p14:creationId xmlns:p14="http://schemas.microsoft.com/office/powerpoint/2010/main" val="3348064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2FA95A-A72F-4673-9436-4D4032DEABC0}"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546CD-B4B5-4DD8-A24E-32A9B7FCDFAC}" type="slidenum">
              <a:rPr lang="en-US" smtClean="0"/>
              <a:t>‹#›</a:t>
            </a:fld>
            <a:endParaRPr lang="en-US"/>
          </a:p>
        </p:txBody>
      </p:sp>
    </p:spTree>
    <p:extLst>
      <p:ext uri="{BB962C8B-B14F-4D97-AF65-F5344CB8AC3E}">
        <p14:creationId xmlns:p14="http://schemas.microsoft.com/office/powerpoint/2010/main" val="2979251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2FA95A-A72F-4673-9436-4D4032DEABC0}"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546CD-B4B5-4DD8-A24E-32A9B7FCDFAC}" type="slidenum">
              <a:rPr lang="en-US" smtClean="0"/>
              <a:t>‹#›</a:t>
            </a:fld>
            <a:endParaRPr lang="en-US"/>
          </a:p>
        </p:txBody>
      </p:sp>
    </p:spTree>
    <p:extLst>
      <p:ext uri="{BB962C8B-B14F-4D97-AF65-F5344CB8AC3E}">
        <p14:creationId xmlns:p14="http://schemas.microsoft.com/office/powerpoint/2010/main" val="358734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2FA95A-A72F-4673-9436-4D4032DEABC0}"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546CD-B4B5-4DD8-A24E-32A9B7FCDFAC}" type="slidenum">
              <a:rPr lang="en-US" smtClean="0"/>
              <a:t>‹#›</a:t>
            </a:fld>
            <a:endParaRPr lang="en-US"/>
          </a:p>
        </p:txBody>
      </p:sp>
    </p:spTree>
    <p:extLst>
      <p:ext uri="{BB962C8B-B14F-4D97-AF65-F5344CB8AC3E}">
        <p14:creationId xmlns:p14="http://schemas.microsoft.com/office/powerpoint/2010/main" val="2585868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2FA95A-A72F-4673-9436-4D4032DEABC0}"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546CD-B4B5-4DD8-A24E-32A9B7FCDFAC}" type="slidenum">
              <a:rPr lang="en-US" smtClean="0"/>
              <a:t>‹#›</a:t>
            </a:fld>
            <a:endParaRPr lang="en-US"/>
          </a:p>
        </p:txBody>
      </p:sp>
    </p:spTree>
    <p:extLst>
      <p:ext uri="{BB962C8B-B14F-4D97-AF65-F5344CB8AC3E}">
        <p14:creationId xmlns:p14="http://schemas.microsoft.com/office/powerpoint/2010/main" val="100165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2FA95A-A72F-4673-9436-4D4032DEABC0}"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9546CD-B4B5-4DD8-A24E-32A9B7FCDFAC}" type="slidenum">
              <a:rPr lang="en-US" smtClean="0"/>
              <a:t>‹#›</a:t>
            </a:fld>
            <a:endParaRPr lang="en-US"/>
          </a:p>
        </p:txBody>
      </p:sp>
    </p:spTree>
    <p:extLst>
      <p:ext uri="{BB962C8B-B14F-4D97-AF65-F5344CB8AC3E}">
        <p14:creationId xmlns:p14="http://schemas.microsoft.com/office/powerpoint/2010/main" val="3416565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2FA95A-A72F-4673-9436-4D4032DEABC0}" type="datetimeFigureOut">
              <a:rPr lang="en-US" smtClean="0"/>
              <a:t>8/31/2022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9546CD-B4B5-4DD8-A24E-32A9B7FCDFAC}" type="slidenum">
              <a:rPr lang="en-US" smtClean="0"/>
              <a:t>‹#›</a:t>
            </a:fld>
            <a:endParaRPr lang="en-US"/>
          </a:p>
        </p:txBody>
      </p:sp>
    </p:spTree>
    <p:extLst>
      <p:ext uri="{BB962C8B-B14F-4D97-AF65-F5344CB8AC3E}">
        <p14:creationId xmlns:p14="http://schemas.microsoft.com/office/powerpoint/2010/main" val="262691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2FA95A-A72F-4673-9436-4D4032DEABC0}" type="datetimeFigureOut">
              <a:rPr lang="en-US" smtClean="0"/>
              <a:t>8/31/2022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9546CD-B4B5-4DD8-A24E-32A9B7FCDFAC}" type="slidenum">
              <a:rPr lang="en-US" smtClean="0"/>
              <a:t>‹#›</a:t>
            </a:fld>
            <a:endParaRPr lang="en-US"/>
          </a:p>
        </p:txBody>
      </p:sp>
    </p:spTree>
    <p:extLst>
      <p:ext uri="{BB962C8B-B14F-4D97-AF65-F5344CB8AC3E}">
        <p14:creationId xmlns:p14="http://schemas.microsoft.com/office/powerpoint/2010/main" val="1796151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2FA95A-A72F-4673-9436-4D4032DEABC0}" type="datetimeFigureOut">
              <a:rPr lang="en-US" smtClean="0"/>
              <a:t>8/31/2022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9546CD-B4B5-4DD8-A24E-32A9B7FCDFAC}" type="slidenum">
              <a:rPr lang="en-US" smtClean="0"/>
              <a:t>‹#›</a:t>
            </a:fld>
            <a:endParaRPr lang="en-US"/>
          </a:p>
        </p:txBody>
      </p:sp>
    </p:spTree>
    <p:extLst>
      <p:ext uri="{BB962C8B-B14F-4D97-AF65-F5344CB8AC3E}">
        <p14:creationId xmlns:p14="http://schemas.microsoft.com/office/powerpoint/2010/main" val="238097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2FA95A-A72F-4673-9436-4D4032DEABC0}"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9546CD-B4B5-4DD8-A24E-32A9B7FCDFAC}" type="slidenum">
              <a:rPr lang="en-US" smtClean="0"/>
              <a:t>‹#›</a:t>
            </a:fld>
            <a:endParaRPr lang="en-US"/>
          </a:p>
        </p:txBody>
      </p:sp>
    </p:spTree>
    <p:extLst>
      <p:ext uri="{BB962C8B-B14F-4D97-AF65-F5344CB8AC3E}">
        <p14:creationId xmlns:p14="http://schemas.microsoft.com/office/powerpoint/2010/main" val="364967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2FA95A-A72F-4673-9436-4D4032DEABC0}"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9546CD-B4B5-4DD8-A24E-32A9B7FCDFAC}" type="slidenum">
              <a:rPr lang="en-US" smtClean="0"/>
              <a:t>‹#›</a:t>
            </a:fld>
            <a:endParaRPr lang="en-US"/>
          </a:p>
        </p:txBody>
      </p:sp>
    </p:spTree>
    <p:extLst>
      <p:ext uri="{BB962C8B-B14F-4D97-AF65-F5344CB8AC3E}">
        <p14:creationId xmlns:p14="http://schemas.microsoft.com/office/powerpoint/2010/main" val="1758965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2FA95A-A72F-4673-9436-4D4032DEABC0}" type="datetimeFigureOut">
              <a:rPr lang="en-US" smtClean="0"/>
              <a:t>8/31/2022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9546CD-B4B5-4DD8-A24E-32A9B7FCDFAC}" type="slidenum">
              <a:rPr lang="en-US" smtClean="0"/>
              <a:t>‹#›</a:t>
            </a:fld>
            <a:endParaRPr lang="en-US"/>
          </a:p>
        </p:txBody>
      </p:sp>
    </p:spTree>
    <p:extLst>
      <p:ext uri="{BB962C8B-B14F-4D97-AF65-F5344CB8AC3E}">
        <p14:creationId xmlns:p14="http://schemas.microsoft.com/office/powerpoint/2010/main" val="2285020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4878">
              <a:srgbClr val="0070C0"/>
            </a:gs>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4" name="Rectangle 3"/>
          <p:cNvSpPr/>
          <p:nvPr/>
        </p:nvSpPr>
        <p:spPr>
          <a:xfrm>
            <a:off x="1142377" y="1546498"/>
            <a:ext cx="9419566" cy="1754326"/>
          </a:xfrm>
          <a:prstGeom prst="rect">
            <a:avLst/>
          </a:prstGeom>
          <a:noFill/>
        </p:spPr>
        <p:txBody>
          <a:bodyPr wrap="none" lIns="91440" tIns="45720" rIns="91440" bIns="45720">
            <a:spAutoFit/>
          </a:bodyPr>
          <a:lstStyle/>
          <a:p>
            <a:pPr algn="ctr"/>
            <a:r>
              <a:rPr lang="en-US" sz="5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Georgia" panose="02040502050405020303" pitchFamily="18" charset="0"/>
              </a:rPr>
              <a:t>Presentation On</a:t>
            </a:r>
          </a:p>
          <a:p>
            <a:pPr algn="ctr"/>
            <a:r>
              <a:rPr lang="en-US" sz="5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Georgia" panose="02040502050405020303" pitchFamily="18" charset="0"/>
              </a:rPr>
              <a:t>Housing: Price Prediction</a:t>
            </a:r>
            <a:endParaRPr lang="en-IN"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5" name="TextBox 4"/>
          <p:cNvSpPr txBox="1"/>
          <p:nvPr/>
        </p:nvSpPr>
        <p:spPr>
          <a:xfrm>
            <a:off x="1969477" y="3601329"/>
            <a:ext cx="7765366" cy="1508105"/>
          </a:xfrm>
          <a:prstGeom prst="rect">
            <a:avLst/>
          </a:prstGeom>
          <a:noFill/>
        </p:spPr>
        <p:txBody>
          <a:bodyPr wrap="square" rtlCol="0">
            <a:spAutoFit/>
          </a:bodyPr>
          <a:lstStyle/>
          <a:p>
            <a:r>
              <a:rPr lang="en-US" sz="4400" dirty="0" smtClean="0">
                <a:solidFill>
                  <a:srgbClr val="FFFF00"/>
                </a:solidFill>
                <a:latin typeface="Georgia" panose="02040502050405020303" pitchFamily="18" charset="0"/>
              </a:rPr>
              <a:t>Presented By: </a:t>
            </a:r>
            <a:r>
              <a:rPr lang="en-US" sz="4800" dirty="0" smtClean="0">
                <a:solidFill>
                  <a:srgbClr val="FFFF00"/>
                </a:solidFill>
                <a:latin typeface="Georgia" panose="02040502050405020303" pitchFamily="18" charset="0"/>
              </a:rPr>
              <a:t>Vishal </a:t>
            </a:r>
            <a:r>
              <a:rPr lang="en-US" sz="4800" dirty="0">
                <a:solidFill>
                  <a:srgbClr val="FFFF00"/>
                </a:solidFill>
                <a:latin typeface="Georgia" panose="02040502050405020303" pitchFamily="18" charset="0"/>
              </a:rPr>
              <a:t>K</a:t>
            </a:r>
            <a:r>
              <a:rPr lang="en-US" sz="4800" dirty="0" smtClean="0">
                <a:solidFill>
                  <a:srgbClr val="FFFF00"/>
                </a:solidFill>
                <a:latin typeface="Georgia" panose="02040502050405020303" pitchFamily="18" charset="0"/>
              </a:rPr>
              <a:t>umar</a:t>
            </a:r>
            <a:endParaRPr lang="en-IN" sz="4800" dirty="0" smtClean="0">
              <a:solidFill>
                <a:srgbClr val="FFFF00"/>
              </a:solidFill>
              <a:latin typeface="Georgia" panose="02040502050405020303" pitchFamily="18" charset="0"/>
            </a:endParaRPr>
          </a:p>
          <a:p>
            <a:endParaRPr lang="en-US" sz="4400" dirty="0"/>
          </a:p>
        </p:txBody>
      </p:sp>
    </p:spTree>
    <p:extLst>
      <p:ext uri="{BB962C8B-B14F-4D97-AF65-F5344CB8AC3E}">
        <p14:creationId xmlns:p14="http://schemas.microsoft.com/office/powerpoint/2010/main" val="179007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6776" y="182879"/>
            <a:ext cx="11422966" cy="1107996"/>
          </a:xfrm>
          <a:prstGeom prst="rect">
            <a:avLst/>
          </a:prstGeom>
          <a:noFill/>
        </p:spPr>
        <p:txBody>
          <a:bodyPr wrap="square" rtlCol="0">
            <a:spAutoFit/>
          </a:bodyPr>
          <a:lstStyle/>
          <a:p>
            <a:r>
              <a:rPr lang="en-US" sz="4800" dirty="0" smtClean="0">
                <a:latin typeface="Georgia" panose="02040502050405020303" pitchFamily="18" charset="0"/>
              </a:rPr>
              <a:t>Observations from the above graphs:</a:t>
            </a:r>
            <a:endParaRPr lang="en-IN" sz="4800" dirty="0" smtClean="0">
              <a:latin typeface="Georgia" panose="02040502050405020303" pitchFamily="18" charset="0"/>
            </a:endParaRPr>
          </a:p>
          <a:p>
            <a:endParaRPr lang="en-US" dirty="0"/>
          </a:p>
        </p:txBody>
      </p:sp>
      <p:sp>
        <p:nvSpPr>
          <p:cNvPr id="3" name="TextBox 2"/>
          <p:cNvSpPr txBox="1"/>
          <p:nvPr/>
        </p:nvSpPr>
        <p:spPr>
          <a:xfrm>
            <a:off x="576776" y="1153551"/>
            <a:ext cx="10986867" cy="5082417"/>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Ø"/>
            </a:pPr>
            <a:r>
              <a:rPr lang="en-IN" sz="2000" b="1" dirty="0" err="1"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SalePrice</a:t>
            </a:r>
            <a:r>
              <a:rPr lang="en-IN" sz="2000" b="1"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vs </a:t>
            </a:r>
            <a:r>
              <a:rPr lang="en-IN" sz="2000" b="1" dirty="0" err="1"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LotFrontage</a:t>
            </a:r>
            <a:r>
              <a:rPr lang="en-IN" sz="2000" b="1"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a:t>
            </a:r>
            <a:r>
              <a:rPr lang="en-IN" sz="200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From the plot we can observe there is no much linear relation between the label and feature. If the linear feet of street connected to property is more, the sale price is also high.</a:t>
            </a:r>
          </a:p>
          <a:p>
            <a:pPr marL="342900" lvl="0" indent="-342900" algn="just">
              <a:lnSpc>
                <a:spcPct val="107000"/>
              </a:lnSpc>
              <a:buFont typeface="Wingdings" panose="05000000000000000000" pitchFamily="2" charset="2"/>
              <a:buChar char="Ø"/>
            </a:pPr>
            <a:endParaRPr lang="en-IN" sz="2000" dirty="0" smtClean="0">
              <a:effectLst/>
              <a:latin typeface="Georgia" panose="02040502050405020303" pitchFamily="18" charset="0"/>
              <a:ea typeface="Microsoft Sans Serif" panose="020B0604020202020204" pitchFamily="34" charset="0"/>
              <a:cs typeface="Microsoft Sans Serif" panose="020B0604020202020204" pitchFamily="34" charset="0"/>
            </a:endParaRPr>
          </a:p>
          <a:p>
            <a:pPr marL="342900" lvl="0" indent="-342900" algn="just">
              <a:lnSpc>
                <a:spcPct val="107000"/>
              </a:lnSpc>
              <a:buFont typeface="Wingdings" panose="05000000000000000000" pitchFamily="2" charset="2"/>
              <a:buChar char="Ø"/>
            </a:pPr>
            <a:r>
              <a:rPr lang="en-IN" sz="2000" b="1" dirty="0" err="1"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SalePrice</a:t>
            </a:r>
            <a:r>
              <a:rPr lang="en-IN" sz="2000" b="1"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vs </a:t>
            </a:r>
            <a:r>
              <a:rPr lang="en-IN" sz="2000" b="1" dirty="0" err="1"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LotArea</a:t>
            </a:r>
            <a:r>
              <a:rPr lang="en-IN" sz="2000" b="1"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a:t>
            </a:r>
            <a:r>
              <a:rPr lang="en-IN" sz="200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There is weakly positive linear relation between the label and feature. But the sale price is high when lot size has around 20000 square feet area. Also as the lot size increases the price is also increasing moderately.</a:t>
            </a:r>
          </a:p>
          <a:p>
            <a:pPr marL="342900" lvl="0" indent="-342900" algn="just">
              <a:lnSpc>
                <a:spcPct val="107000"/>
              </a:lnSpc>
              <a:buFont typeface="Wingdings" panose="05000000000000000000" pitchFamily="2" charset="2"/>
              <a:buChar char="Ø"/>
            </a:pPr>
            <a:endParaRPr lang="en-IN" sz="2000" dirty="0" smtClean="0">
              <a:effectLst/>
              <a:latin typeface="Georgia" panose="02040502050405020303" pitchFamily="18" charset="0"/>
              <a:ea typeface="Microsoft Sans Serif" panose="020B0604020202020204" pitchFamily="34" charset="0"/>
              <a:cs typeface="Microsoft Sans Serif" panose="020B0604020202020204" pitchFamily="34" charset="0"/>
            </a:endParaRPr>
          </a:p>
          <a:p>
            <a:pPr marL="342900" lvl="0" indent="-342900" algn="just">
              <a:lnSpc>
                <a:spcPct val="107000"/>
              </a:lnSpc>
              <a:buFont typeface="Wingdings" panose="05000000000000000000" pitchFamily="2" charset="2"/>
              <a:buChar char="Ø"/>
            </a:pPr>
            <a:r>
              <a:rPr lang="en-IN" sz="2000" b="1" dirty="0" err="1"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SalePrice</a:t>
            </a:r>
            <a:r>
              <a:rPr lang="en-IN" sz="2000" b="1"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vs </a:t>
            </a:r>
            <a:r>
              <a:rPr lang="en-IN" sz="2000" b="1" dirty="0" err="1"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MasVnrArea</a:t>
            </a:r>
            <a:r>
              <a:rPr lang="en-IN" sz="2000" b="1"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a:t>
            </a:r>
            <a:r>
              <a:rPr lang="en-IN" sz="200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There is bit positive linear relation between feature and target. Also the sale price is high when Masonry veneer area has around 50-400 square feet. So as the Masonry veneer area in square feet increases sale price is also increasing.</a:t>
            </a:r>
          </a:p>
          <a:p>
            <a:pPr marL="342900" lvl="0" indent="-342900" algn="just">
              <a:lnSpc>
                <a:spcPct val="107000"/>
              </a:lnSpc>
              <a:buFont typeface="Wingdings" panose="05000000000000000000" pitchFamily="2" charset="2"/>
              <a:buChar char="Ø"/>
            </a:pPr>
            <a:endParaRPr lang="en-IN" sz="2000" dirty="0" smtClean="0">
              <a:effectLst/>
              <a:latin typeface="Georgia" panose="02040502050405020303" pitchFamily="18" charset="0"/>
              <a:ea typeface="Microsoft Sans Serif" panose="020B0604020202020204" pitchFamily="34" charset="0"/>
              <a:cs typeface="Microsoft Sans Serif" panose="020B0604020202020204" pitchFamily="34" charset="0"/>
            </a:endParaRPr>
          </a:p>
          <a:p>
            <a:pPr marL="342900" lvl="0" indent="-342900" algn="just">
              <a:lnSpc>
                <a:spcPct val="107000"/>
              </a:lnSpc>
              <a:spcAft>
                <a:spcPts val="800"/>
              </a:spcAft>
              <a:buFont typeface="Wingdings" panose="05000000000000000000" pitchFamily="2" charset="2"/>
              <a:buChar char="Ø"/>
            </a:pPr>
            <a:r>
              <a:rPr lang="en-IN" sz="2000" b="1" dirty="0" err="1"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SalePrice</a:t>
            </a:r>
            <a:r>
              <a:rPr lang="en-IN" sz="2000" b="1"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vs </a:t>
            </a:r>
            <a:r>
              <a:rPr lang="en-IN" sz="2000" b="1" dirty="0" err="1"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WoodDeckSF</a:t>
            </a:r>
            <a:r>
              <a:rPr lang="en-IN" sz="2000" b="1"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a:t>
            </a:r>
            <a:r>
              <a:rPr lang="en-IN" sz="200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There is weakly positive linear relation between the feature and target. As the Wood deck area increases, sale price is also increases.</a:t>
            </a:r>
            <a:endParaRPr lang="en-IN" sz="2000" dirty="0" smtClean="0">
              <a:effectLst/>
              <a:latin typeface="Georgia" panose="02040502050405020303" pitchFamily="18" charset="0"/>
              <a:ea typeface="Microsoft Sans Serif" panose="020B0604020202020204" pitchFamily="34" charset="0"/>
              <a:cs typeface="Microsoft Sans Serif" panose="020B0604020202020204" pitchFamily="34" charset="0"/>
            </a:endParaRPr>
          </a:p>
          <a:p>
            <a:endParaRPr lang="en-US" dirty="0"/>
          </a:p>
        </p:txBody>
      </p:sp>
    </p:spTree>
    <p:extLst>
      <p:ext uri="{BB962C8B-B14F-4D97-AF65-F5344CB8AC3E}">
        <p14:creationId xmlns:p14="http://schemas.microsoft.com/office/powerpoint/2010/main" val="350094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619914" cy="6217920"/>
          </a:xfrm>
          <a:prstGeom prst="rect">
            <a:avLst/>
          </a:prstGeom>
        </p:spPr>
      </p:pic>
    </p:spTree>
    <p:extLst>
      <p:ext uri="{BB962C8B-B14F-4D97-AF65-F5344CB8AC3E}">
        <p14:creationId xmlns:p14="http://schemas.microsoft.com/office/powerpoint/2010/main" val="1333446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7625" y="1350498"/>
            <a:ext cx="11577710" cy="4708981"/>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b="1" i="0" dirty="0" err="1"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SalePrice</a:t>
            </a:r>
            <a:r>
              <a:rPr lang="en-US" sz="2000" b="1" i="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vs BsmtFinSF1:</a:t>
            </a:r>
            <a:r>
              <a:rPr lang="en-US" sz="2000" b="0" i="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There is weakly positive linear relation between feature and label. The sale price is high that is 100000-300000 when basement square feet lie </a:t>
            </a:r>
            <a:r>
              <a:rPr lang="en-US" sz="2000" b="0" i="0" dirty="0" err="1"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upto</a:t>
            </a:r>
            <a:r>
              <a:rPr lang="en-US" sz="2000" b="0" i="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1500 square feet. So as the type 1 basement finished square feet increases, sale price is also increases.</a:t>
            </a:r>
          </a:p>
          <a:p>
            <a:pPr marL="342900" indent="-342900" algn="just">
              <a:buFont typeface="Wingdings" panose="05000000000000000000" pitchFamily="2" charset="2"/>
              <a:buChar char="Ø"/>
            </a:pPr>
            <a:endParaRPr lang="en-US" sz="2000" b="0" i="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endParaRPr>
          </a:p>
          <a:p>
            <a:pPr marL="342900" indent="-342900" algn="just">
              <a:buFont typeface="Wingdings" panose="05000000000000000000" pitchFamily="2" charset="2"/>
              <a:buChar char="Ø"/>
            </a:pPr>
            <a:r>
              <a:rPr lang="en-US" sz="2000" b="1" i="0" dirty="0" err="1"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SalePrice</a:t>
            </a:r>
            <a:r>
              <a:rPr lang="en-US" sz="2000" b="1" i="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vs </a:t>
            </a:r>
            <a:r>
              <a:rPr lang="en-US" sz="2000" b="1" i="0" dirty="0" err="1"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BsmtUnfSF</a:t>
            </a:r>
            <a:r>
              <a:rPr lang="en-US" sz="2000" b="1" i="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a:t>
            </a:r>
            <a:r>
              <a:rPr lang="en-US" sz="2000" b="0" i="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There is positive linear relation between the target and </a:t>
            </a:r>
            <a:r>
              <a:rPr lang="en-US" sz="2000" b="0" i="0" dirty="0" err="1"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BsmtUnfSF</a:t>
            </a:r>
            <a:r>
              <a:rPr lang="en-US" sz="2000" b="0" i="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When the unfinished basement area is below 1000 square feet, the sale price is high.</a:t>
            </a:r>
          </a:p>
          <a:p>
            <a:pPr marL="342900" indent="-342900" algn="just">
              <a:buFont typeface="Wingdings" panose="05000000000000000000" pitchFamily="2" charset="2"/>
              <a:buChar char="Ø"/>
            </a:pPr>
            <a:endParaRPr lang="en-US" sz="2000" b="0" i="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endParaRPr>
          </a:p>
          <a:p>
            <a:pPr marL="342900" indent="-342900" algn="just">
              <a:buFont typeface="Wingdings" panose="05000000000000000000" pitchFamily="2" charset="2"/>
              <a:buChar char="Ø"/>
            </a:pPr>
            <a:r>
              <a:rPr lang="en-US" sz="2000" b="1" i="0" dirty="0" err="1"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SalePrice</a:t>
            </a:r>
            <a:r>
              <a:rPr lang="en-US" sz="2000" b="1" i="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vs </a:t>
            </a:r>
            <a:r>
              <a:rPr lang="en-US" sz="2000" b="1" i="0" dirty="0" err="1"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TotalBsmtSF</a:t>
            </a:r>
            <a:r>
              <a:rPr lang="en-US" sz="2000" b="1" i="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a:t>
            </a:r>
            <a:r>
              <a:rPr lang="en-US" sz="2000" b="0" i="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There is positive linear relation between sale price </a:t>
            </a:r>
            <a:r>
              <a:rPr lang="en-US" sz="2000" b="0" i="0" dirty="0" err="1"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nad</a:t>
            </a:r>
            <a:r>
              <a:rPr lang="en-US" sz="2000" b="0" i="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a:t>
            </a:r>
            <a:r>
              <a:rPr lang="en-US" sz="2000" b="0" i="0" dirty="0" err="1"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TotalBsmtSF</a:t>
            </a:r>
            <a:r>
              <a:rPr lang="en-US" sz="2000" b="0" i="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As total basement area increases, sale price also increases.</a:t>
            </a:r>
          </a:p>
          <a:p>
            <a:pPr marL="342900" indent="-342900" algn="just">
              <a:buFont typeface="Wingdings" panose="05000000000000000000" pitchFamily="2" charset="2"/>
              <a:buChar char="Ø"/>
            </a:pPr>
            <a:endParaRPr lang="en-US" sz="2000" b="0" i="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endParaRPr>
          </a:p>
          <a:p>
            <a:pPr marL="342900" indent="-342900" algn="just">
              <a:buFont typeface="Wingdings" panose="05000000000000000000" pitchFamily="2" charset="2"/>
              <a:buChar char="Ø"/>
            </a:pPr>
            <a:r>
              <a:rPr lang="en-US" sz="2000" b="1" i="0" dirty="0" err="1"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SalePrice</a:t>
            </a:r>
            <a:r>
              <a:rPr lang="en-US" sz="2000" b="1" i="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vs </a:t>
            </a:r>
            <a:r>
              <a:rPr lang="en-US" sz="2000" b="1" i="0" dirty="0" err="1"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OpenPorchSF</a:t>
            </a:r>
            <a:r>
              <a:rPr lang="en-US" sz="2000" b="1" i="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a:t>
            </a:r>
            <a:r>
              <a:rPr lang="en-US" sz="2000" b="0" i="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There is a linear relation between the label and feature. The sale price is high when Open porch area is below 200 sf. Here also as the Open porch area increases, sale price is also increases.</a:t>
            </a:r>
          </a:p>
          <a:p>
            <a:endParaRPr lang="en-US" sz="2000" dirty="0" smtClean="0"/>
          </a:p>
          <a:p>
            <a:endParaRPr lang="en-US" sz="2000" dirty="0"/>
          </a:p>
        </p:txBody>
      </p:sp>
      <p:sp>
        <p:nvSpPr>
          <p:cNvPr id="3" name="TextBox 2"/>
          <p:cNvSpPr txBox="1"/>
          <p:nvPr/>
        </p:nvSpPr>
        <p:spPr>
          <a:xfrm>
            <a:off x="583809" y="520505"/>
            <a:ext cx="11085341" cy="923330"/>
          </a:xfrm>
          <a:prstGeom prst="rect">
            <a:avLst/>
          </a:prstGeom>
          <a:noFill/>
        </p:spPr>
        <p:txBody>
          <a:bodyPr wrap="square" rtlCol="0">
            <a:spAutoFit/>
          </a:bodyPr>
          <a:lstStyle/>
          <a:p>
            <a:r>
              <a:rPr lang="en-US" sz="3600" dirty="0" smtClean="0">
                <a:latin typeface="Georgia" panose="02040502050405020303" pitchFamily="18" charset="0"/>
              </a:rPr>
              <a:t>Observations:</a:t>
            </a:r>
            <a:endParaRPr lang="en-IN" sz="3600" dirty="0" smtClean="0">
              <a:latin typeface="Georgia" panose="02040502050405020303" pitchFamily="18" charset="0"/>
            </a:endParaRPr>
          </a:p>
          <a:p>
            <a:endParaRPr lang="en-US" dirty="0"/>
          </a:p>
        </p:txBody>
      </p:sp>
    </p:spTree>
    <p:extLst>
      <p:ext uri="{BB962C8B-B14F-4D97-AF65-F5344CB8AC3E}">
        <p14:creationId xmlns:p14="http://schemas.microsoft.com/office/powerpoint/2010/main" val="3241901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452" y="420455"/>
            <a:ext cx="10522634" cy="5792008"/>
          </a:xfrm>
          <a:prstGeom prst="rect">
            <a:avLst/>
          </a:prstGeom>
        </p:spPr>
      </p:pic>
    </p:spTree>
    <p:extLst>
      <p:ext uri="{BB962C8B-B14F-4D97-AF65-F5344CB8AC3E}">
        <p14:creationId xmlns:p14="http://schemas.microsoft.com/office/powerpoint/2010/main" val="2180055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7625" y="1448972"/>
            <a:ext cx="11211951" cy="4678204"/>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b="1" i="0" dirty="0" err="1" smtClean="0">
                <a:solidFill>
                  <a:srgbClr val="000000"/>
                </a:solidFill>
                <a:effectLst/>
                <a:latin typeface="Georgia" panose="02040502050405020303" pitchFamily="18" charset="0"/>
              </a:rPr>
              <a:t>SalePrice</a:t>
            </a:r>
            <a:r>
              <a:rPr lang="en-US" sz="2000" b="1" i="0" dirty="0" smtClean="0">
                <a:solidFill>
                  <a:srgbClr val="000000"/>
                </a:solidFill>
                <a:effectLst/>
                <a:latin typeface="Georgia" panose="02040502050405020303" pitchFamily="18" charset="0"/>
              </a:rPr>
              <a:t> vs 1stFlrSF:</a:t>
            </a:r>
            <a:r>
              <a:rPr lang="en-US" sz="2000" b="0" i="0" dirty="0" smtClean="0">
                <a:solidFill>
                  <a:srgbClr val="000000"/>
                </a:solidFill>
                <a:effectLst/>
                <a:latin typeface="Georgia" panose="02040502050405020303" pitchFamily="18" charset="0"/>
              </a:rPr>
              <a:t> There is a linear relation between the label and feature. As we can observe in the plot, the sale price is high when the first floor area lies between 500-2000 square feet. So as the 1st floor area increases, sales price also increases moderately.</a:t>
            </a:r>
          </a:p>
          <a:p>
            <a:pPr marL="342900" indent="-342900" algn="just">
              <a:buFont typeface="Wingdings" panose="05000000000000000000" pitchFamily="2" charset="2"/>
              <a:buChar char="Ø"/>
            </a:pPr>
            <a:endParaRPr lang="en-US" sz="2000" b="0" i="0" dirty="0" smtClean="0">
              <a:solidFill>
                <a:srgbClr val="000000"/>
              </a:solidFill>
              <a:effectLst/>
              <a:latin typeface="Georgia" panose="02040502050405020303" pitchFamily="18" charset="0"/>
            </a:endParaRPr>
          </a:p>
          <a:p>
            <a:pPr marL="342900" indent="-342900" algn="just">
              <a:buFont typeface="Wingdings" panose="05000000000000000000" pitchFamily="2" charset="2"/>
              <a:buChar char="Ø"/>
            </a:pPr>
            <a:r>
              <a:rPr lang="en-US" sz="2000" b="1" i="0" dirty="0" err="1" smtClean="0">
                <a:solidFill>
                  <a:srgbClr val="000000"/>
                </a:solidFill>
                <a:effectLst/>
                <a:latin typeface="Georgia" panose="02040502050405020303" pitchFamily="18" charset="0"/>
              </a:rPr>
              <a:t>SalePrice</a:t>
            </a:r>
            <a:r>
              <a:rPr lang="en-US" sz="2000" b="1" i="0" dirty="0" smtClean="0">
                <a:solidFill>
                  <a:srgbClr val="000000"/>
                </a:solidFill>
                <a:effectLst/>
                <a:latin typeface="Georgia" panose="02040502050405020303" pitchFamily="18" charset="0"/>
              </a:rPr>
              <a:t> vs 2ndFlrSF:</a:t>
            </a:r>
            <a:r>
              <a:rPr lang="en-US" sz="2000" b="0" i="0" dirty="0" smtClean="0">
                <a:solidFill>
                  <a:srgbClr val="000000"/>
                </a:solidFill>
                <a:effectLst/>
                <a:latin typeface="Georgia" panose="02040502050405020303" pitchFamily="18" charset="0"/>
              </a:rPr>
              <a:t> There is a positive correlation between </a:t>
            </a:r>
            <a:r>
              <a:rPr lang="en-US" sz="2000" b="0" i="0" dirty="0" err="1" smtClean="0">
                <a:solidFill>
                  <a:srgbClr val="000000"/>
                </a:solidFill>
                <a:effectLst/>
                <a:latin typeface="Georgia" panose="02040502050405020303" pitchFamily="18" charset="0"/>
              </a:rPr>
              <a:t>SalePrice</a:t>
            </a:r>
            <a:r>
              <a:rPr lang="en-US" sz="2000" b="0" i="0" dirty="0" smtClean="0">
                <a:solidFill>
                  <a:srgbClr val="000000"/>
                </a:solidFill>
                <a:effectLst/>
                <a:latin typeface="Georgia" panose="02040502050405020303" pitchFamily="18" charset="0"/>
              </a:rPr>
              <a:t> and 2ndFlrSF. So it is obvious that the sale price increases based on the floors.</a:t>
            </a:r>
          </a:p>
          <a:p>
            <a:pPr marL="342900" indent="-342900" algn="just">
              <a:buFont typeface="Wingdings" panose="05000000000000000000" pitchFamily="2" charset="2"/>
              <a:buChar char="Ø"/>
            </a:pPr>
            <a:endParaRPr lang="en-US" sz="2000" b="0" i="0" dirty="0" smtClean="0">
              <a:solidFill>
                <a:srgbClr val="000000"/>
              </a:solidFill>
              <a:effectLst/>
              <a:latin typeface="Georgia" panose="02040502050405020303" pitchFamily="18" charset="0"/>
            </a:endParaRPr>
          </a:p>
          <a:p>
            <a:pPr marL="342900" indent="-342900" algn="just">
              <a:buFont typeface="Wingdings" panose="05000000000000000000" pitchFamily="2" charset="2"/>
              <a:buChar char="Ø"/>
            </a:pPr>
            <a:r>
              <a:rPr lang="en-US" sz="2000" b="1" i="0" dirty="0" err="1" smtClean="0">
                <a:solidFill>
                  <a:srgbClr val="000000"/>
                </a:solidFill>
                <a:effectLst/>
                <a:latin typeface="Georgia" panose="02040502050405020303" pitchFamily="18" charset="0"/>
              </a:rPr>
              <a:t>SalePrice</a:t>
            </a:r>
            <a:r>
              <a:rPr lang="en-US" sz="2000" b="1" i="0" dirty="0" smtClean="0">
                <a:solidFill>
                  <a:srgbClr val="000000"/>
                </a:solidFill>
                <a:effectLst/>
                <a:latin typeface="Georgia" panose="02040502050405020303" pitchFamily="18" charset="0"/>
              </a:rPr>
              <a:t> vs </a:t>
            </a:r>
            <a:r>
              <a:rPr lang="en-US" sz="2000" b="1" i="0" dirty="0" err="1" smtClean="0">
                <a:solidFill>
                  <a:srgbClr val="000000"/>
                </a:solidFill>
                <a:effectLst/>
                <a:latin typeface="Georgia" panose="02040502050405020303" pitchFamily="18" charset="0"/>
              </a:rPr>
              <a:t>GrLivArea</a:t>
            </a:r>
            <a:r>
              <a:rPr lang="en-US" sz="2000" b="1" i="0" dirty="0" smtClean="0">
                <a:solidFill>
                  <a:srgbClr val="000000"/>
                </a:solidFill>
                <a:effectLst/>
                <a:latin typeface="Georgia" panose="02040502050405020303" pitchFamily="18" charset="0"/>
              </a:rPr>
              <a:t>:</a:t>
            </a:r>
            <a:r>
              <a:rPr lang="en-US" sz="2000" b="0" i="0" dirty="0" smtClean="0">
                <a:solidFill>
                  <a:srgbClr val="000000"/>
                </a:solidFill>
                <a:effectLst/>
                <a:latin typeface="Georgia" panose="02040502050405020303" pitchFamily="18" charset="0"/>
              </a:rPr>
              <a:t> Most of the houses have above grade living area. There is a positive correlation between the label and feature. Here as the above grade living area increases, sale price also increases.</a:t>
            </a:r>
          </a:p>
          <a:p>
            <a:pPr marL="342900" indent="-342900" algn="just">
              <a:buFont typeface="Wingdings" panose="05000000000000000000" pitchFamily="2" charset="2"/>
              <a:buChar char="Ø"/>
            </a:pPr>
            <a:endParaRPr lang="en-US" sz="2000" b="0" i="0" dirty="0" smtClean="0">
              <a:solidFill>
                <a:srgbClr val="000000"/>
              </a:solidFill>
              <a:effectLst/>
              <a:latin typeface="Georgia" panose="02040502050405020303" pitchFamily="18" charset="0"/>
            </a:endParaRPr>
          </a:p>
          <a:p>
            <a:pPr marL="342900" indent="-342900" algn="just">
              <a:buFont typeface="Wingdings" panose="05000000000000000000" pitchFamily="2" charset="2"/>
              <a:buChar char="Ø"/>
            </a:pPr>
            <a:r>
              <a:rPr lang="en-US" sz="2000" b="1" i="0" dirty="0" err="1" smtClean="0">
                <a:solidFill>
                  <a:srgbClr val="000000"/>
                </a:solidFill>
                <a:effectLst/>
                <a:latin typeface="Georgia" panose="02040502050405020303" pitchFamily="18" charset="0"/>
              </a:rPr>
              <a:t>SalePrice</a:t>
            </a:r>
            <a:r>
              <a:rPr lang="en-US" sz="2000" b="1" i="0" dirty="0" smtClean="0">
                <a:solidFill>
                  <a:srgbClr val="000000"/>
                </a:solidFill>
                <a:effectLst/>
                <a:latin typeface="Georgia" panose="02040502050405020303" pitchFamily="18" charset="0"/>
              </a:rPr>
              <a:t> vs </a:t>
            </a:r>
            <a:r>
              <a:rPr lang="en-US" sz="2000" b="1" i="0" dirty="0" err="1" smtClean="0">
                <a:solidFill>
                  <a:srgbClr val="000000"/>
                </a:solidFill>
                <a:effectLst/>
                <a:latin typeface="Georgia" panose="02040502050405020303" pitchFamily="18" charset="0"/>
              </a:rPr>
              <a:t>GarageArea</a:t>
            </a:r>
            <a:r>
              <a:rPr lang="en-US" sz="2000" b="1" i="0" dirty="0" smtClean="0">
                <a:solidFill>
                  <a:srgbClr val="000000"/>
                </a:solidFill>
                <a:effectLst/>
                <a:latin typeface="Georgia" panose="02040502050405020303" pitchFamily="18" charset="0"/>
              </a:rPr>
              <a:t>:</a:t>
            </a:r>
            <a:r>
              <a:rPr lang="en-US" sz="2000" b="0" i="0" dirty="0" smtClean="0">
                <a:solidFill>
                  <a:srgbClr val="000000"/>
                </a:solidFill>
                <a:effectLst/>
                <a:latin typeface="Georgia" panose="02040502050405020303" pitchFamily="18" charset="0"/>
              </a:rPr>
              <a:t> Similar to 2nd floor sf, here also positive linear relation between the label and feature. As size of garage area increases, sale price also increases. The sale price is high when size of garage area is </a:t>
            </a:r>
            <a:r>
              <a:rPr lang="en-US" sz="2000" b="0" i="0" dirty="0" err="1" smtClean="0">
                <a:solidFill>
                  <a:srgbClr val="000000"/>
                </a:solidFill>
                <a:effectLst/>
                <a:latin typeface="Georgia" panose="02040502050405020303" pitchFamily="18" charset="0"/>
              </a:rPr>
              <a:t>beween</a:t>
            </a:r>
            <a:r>
              <a:rPr lang="en-US" sz="2000" b="0" i="0" dirty="0" smtClean="0">
                <a:solidFill>
                  <a:srgbClr val="000000"/>
                </a:solidFill>
                <a:effectLst/>
                <a:latin typeface="Georgia" panose="02040502050405020303" pitchFamily="18" charset="0"/>
              </a:rPr>
              <a:t> 200-800 square feet.</a:t>
            </a:r>
          </a:p>
          <a:p>
            <a:pPr marL="285750" indent="-285750">
              <a:buFont typeface="Wingdings" panose="05000000000000000000" pitchFamily="2" charset="2"/>
              <a:buChar char="Ø"/>
            </a:pPr>
            <a:endParaRPr lang="en-US" dirty="0"/>
          </a:p>
        </p:txBody>
      </p:sp>
      <p:sp>
        <p:nvSpPr>
          <p:cNvPr id="3" name="TextBox 2"/>
          <p:cNvSpPr txBox="1"/>
          <p:nvPr/>
        </p:nvSpPr>
        <p:spPr>
          <a:xfrm>
            <a:off x="675249" y="295422"/>
            <a:ext cx="5613009" cy="769441"/>
          </a:xfrm>
          <a:prstGeom prst="rect">
            <a:avLst/>
          </a:prstGeom>
          <a:noFill/>
        </p:spPr>
        <p:txBody>
          <a:bodyPr wrap="square" rtlCol="0">
            <a:spAutoFit/>
          </a:bodyPr>
          <a:lstStyle/>
          <a:p>
            <a:r>
              <a:rPr lang="en-US" sz="4400" dirty="0" smtClean="0">
                <a:latin typeface="Georgia" panose="02040502050405020303" pitchFamily="18" charset="0"/>
              </a:rPr>
              <a:t>Observations</a:t>
            </a:r>
            <a:endParaRPr lang="en-US" sz="4400" dirty="0"/>
          </a:p>
        </p:txBody>
      </p:sp>
    </p:spTree>
    <p:extLst>
      <p:ext uri="{BB962C8B-B14F-4D97-AF65-F5344CB8AC3E}">
        <p14:creationId xmlns:p14="http://schemas.microsoft.com/office/powerpoint/2010/main" val="167030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911" y="552048"/>
            <a:ext cx="10888394" cy="5753903"/>
          </a:xfrm>
          <a:prstGeom prst="rect">
            <a:avLst/>
          </a:prstGeom>
        </p:spPr>
      </p:pic>
    </p:spTree>
    <p:extLst>
      <p:ext uri="{BB962C8B-B14F-4D97-AF65-F5344CB8AC3E}">
        <p14:creationId xmlns:p14="http://schemas.microsoft.com/office/powerpoint/2010/main" val="1844945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0165" y="1659988"/>
            <a:ext cx="11324493" cy="4686411"/>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Ø"/>
            </a:pPr>
            <a:r>
              <a:rPr lang="en-IN" sz="2000" b="1" dirty="0" err="1" smtClean="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SalePrice</a:t>
            </a:r>
            <a:r>
              <a:rPr lang="en-IN" sz="2000" b="1" dirty="0" smtClean="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 vs </a:t>
            </a:r>
            <a:r>
              <a:rPr lang="en-IN" sz="2000" b="1" dirty="0" err="1" smtClean="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AgeBuilt</a:t>
            </a:r>
            <a:r>
              <a:rPr lang="en-IN" sz="2000" b="1" dirty="0" smtClean="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a:t>
            </a:r>
            <a:r>
              <a:rPr lang="en-IN" sz="2000" dirty="0" smtClean="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 From the plot I can notice there is negative linear relation between sale price and </a:t>
            </a:r>
            <a:r>
              <a:rPr lang="en-IN" sz="2000" dirty="0" err="1" smtClean="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AgeBuilt</a:t>
            </a:r>
            <a:r>
              <a:rPr lang="en-IN" sz="2000" dirty="0" smtClean="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 The buildings which have built long back are having less sales price compare to new buildings. Also, there are presence of outliers in the data.</a:t>
            </a:r>
          </a:p>
          <a:p>
            <a:pPr marL="342900" lvl="0" indent="-342900" algn="just">
              <a:lnSpc>
                <a:spcPct val="107000"/>
              </a:lnSpc>
              <a:buFont typeface="Wingdings" panose="05000000000000000000" pitchFamily="2" charset="2"/>
              <a:buChar char="Ø"/>
            </a:pPr>
            <a:endParaRPr lang="en-IN" sz="2000" dirty="0" smtClean="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Ø"/>
            </a:pPr>
            <a:r>
              <a:rPr lang="en-IN" sz="2000" b="1" dirty="0" err="1" smtClean="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SalePrice</a:t>
            </a:r>
            <a:r>
              <a:rPr lang="en-IN" sz="2000" b="1" dirty="0" smtClean="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 vs </a:t>
            </a:r>
            <a:r>
              <a:rPr lang="en-IN" sz="2000" b="1" dirty="0" err="1" smtClean="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AgeRemod</a:t>
            </a:r>
            <a:r>
              <a:rPr lang="en-IN" sz="2000" b="1" dirty="0" smtClean="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a:t>
            </a:r>
            <a:r>
              <a:rPr lang="en-IN" sz="2000" dirty="0" smtClean="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 Similar to </a:t>
            </a:r>
            <a:r>
              <a:rPr lang="en-IN" sz="2000" dirty="0" err="1" smtClean="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AgeBuilt</a:t>
            </a:r>
            <a:r>
              <a:rPr lang="en-IN" sz="2000" dirty="0" smtClean="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 there is a negative linear relation between the label and features. As if Building modification has done long back then the price is less compared to new one. As the age increases, sale price decreases.</a:t>
            </a:r>
          </a:p>
          <a:p>
            <a:pPr marL="342900" lvl="0" indent="-342900" algn="just">
              <a:lnSpc>
                <a:spcPct val="107000"/>
              </a:lnSpc>
              <a:buFont typeface="Wingdings" panose="05000000000000000000" pitchFamily="2" charset="2"/>
              <a:buChar char="Ø"/>
            </a:pPr>
            <a:endParaRPr lang="en-IN" sz="2000" dirty="0" smtClean="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Ø"/>
            </a:pPr>
            <a:r>
              <a:rPr lang="en-IN" sz="2000" b="1" dirty="0" err="1" smtClean="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SalePrice</a:t>
            </a:r>
            <a:r>
              <a:rPr lang="en-IN" sz="2000" b="1" dirty="0" smtClean="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 vs </a:t>
            </a:r>
            <a:r>
              <a:rPr lang="en-IN" sz="2000" b="1" dirty="0" err="1" smtClean="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AgeGarage</a:t>
            </a:r>
            <a:r>
              <a:rPr lang="en-IN" sz="2000" b="1" dirty="0" smtClean="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a:t>
            </a:r>
            <a:r>
              <a:rPr lang="en-IN" sz="2000" dirty="0" smtClean="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 There is negative linear relation and houses which are having recently built garages, they have high sale price. As the age of the garage was built increases, the sale price decreases.</a:t>
            </a:r>
          </a:p>
          <a:p>
            <a:pPr marL="342900" lvl="0" indent="-342900" algn="just">
              <a:lnSpc>
                <a:spcPct val="107000"/>
              </a:lnSpc>
              <a:buFont typeface="Wingdings" panose="05000000000000000000" pitchFamily="2" charset="2"/>
              <a:buChar char="Ø"/>
            </a:pPr>
            <a:endParaRPr lang="en-IN" sz="2000" dirty="0" smtClean="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Ø"/>
            </a:pPr>
            <a:r>
              <a:rPr lang="en-IN" sz="2000" b="1" dirty="0" err="1" smtClean="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SalePrice</a:t>
            </a:r>
            <a:r>
              <a:rPr lang="en-IN" sz="2000" b="1" dirty="0" smtClean="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 vs </a:t>
            </a:r>
            <a:r>
              <a:rPr lang="en-IN" sz="2000" b="1" dirty="0" err="1" smtClean="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YrSold</a:t>
            </a:r>
            <a:r>
              <a:rPr lang="en-IN" sz="2000" b="1" dirty="0" smtClean="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a:t>
            </a:r>
            <a:r>
              <a:rPr lang="en-IN" sz="2000" dirty="0" smtClean="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 Almost all the buildings sold in the recent years and all of them have same sale price. There is no significance difference</a:t>
            </a:r>
            <a:endParaRPr lang="en-US" sz="2000" dirty="0"/>
          </a:p>
        </p:txBody>
      </p:sp>
      <p:sp>
        <p:nvSpPr>
          <p:cNvPr id="3" name="TextBox 2"/>
          <p:cNvSpPr txBox="1"/>
          <p:nvPr/>
        </p:nvSpPr>
        <p:spPr>
          <a:xfrm>
            <a:off x="731520" y="365760"/>
            <a:ext cx="7835705" cy="923330"/>
          </a:xfrm>
          <a:prstGeom prst="rect">
            <a:avLst/>
          </a:prstGeom>
          <a:noFill/>
        </p:spPr>
        <p:txBody>
          <a:bodyPr wrap="square" rtlCol="0">
            <a:spAutoFit/>
          </a:bodyPr>
          <a:lstStyle/>
          <a:p>
            <a:r>
              <a:rPr lang="en-US" sz="5400" dirty="0" smtClean="0">
                <a:latin typeface="Georgia" panose="02040502050405020303" pitchFamily="18" charset="0"/>
              </a:rPr>
              <a:t>Observations</a:t>
            </a:r>
            <a:endParaRPr lang="en-US" sz="5400" dirty="0"/>
          </a:p>
        </p:txBody>
      </p:sp>
    </p:spTree>
    <p:extLst>
      <p:ext uri="{BB962C8B-B14F-4D97-AF65-F5344CB8AC3E}">
        <p14:creationId xmlns:p14="http://schemas.microsoft.com/office/powerpoint/2010/main" val="3105515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828" y="513943"/>
            <a:ext cx="11197883" cy="5830114"/>
          </a:xfrm>
          <a:prstGeom prst="rect">
            <a:avLst/>
          </a:prstGeom>
        </p:spPr>
      </p:pic>
    </p:spTree>
    <p:extLst>
      <p:ext uri="{BB962C8B-B14F-4D97-AF65-F5344CB8AC3E}">
        <p14:creationId xmlns:p14="http://schemas.microsoft.com/office/powerpoint/2010/main" val="2784158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151" y="970671"/>
            <a:ext cx="11479237" cy="5632311"/>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b="1" i="0" dirty="0" err="1" smtClean="0">
                <a:solidFill>
                  <a:srgbClr val="000000"/>
                </a:solidFill>
                <a:effectLst/>
                <a:latin typeface="Georgia" panose="02040502050405020303" pitchFamily="18" charset="0"/>
              </a:rPr>
              <a:t>SalePrice</a:t>
            </a:r>
            <a:r>
              <a:rPr lang="en-US" sz="2400" b="1" i="0" dirty="0" smtClean="0">
                <a:solidFill>
                  <a:srgbClr val="000000"/>
                </a:solidFill>
                <a:effectLst/>
                <a:latin typeface="Georgia" panose="02040502050405020303" pitchFamily="18" charset="0"/>
              </a:rPr>
              <a:t> vs </a:t>
            </a:r>
            <a:r>
              <a:rPr lang="en-US" sz="2400" b="1" i="0" dirty="0" err="1" smtClean="0">
                <a:solidFill>
                  <a:srgbClr val="000000"/>
                </a:solidFill>
                <a:effectLst/>
                <a:latin typeface="Georgia" panose="02040502050405020303" pitchFamily="18" charset="0"/>
              </a:rPr>
              <a:t>MSSubClass</a:t>
            </a:r>
            <a:r>
              <a:rPr lang="en-US" sz="2400" b="1" i="0" dirty="0" smtClean="0">
                <a:solidFill>
                  <a:srgbClr val="000000"/>
                </a:solidFill>
                <a:effectLst/>
                <a:latin typeface="Georgia" panose="02040502050405020303" pitchFamily="18" charset="0"/>
              </a:rPr>
              <a:t>:</a:t>
            </a:r>
            <a:r>
              <a:rPr lang="en-US" sz="2400" b="0" i="0" dirty="0" smtClean="0">
                <a:solidFill>
                  <a:srgbClr val="000000"/>
                </a:solidFill>
                <a:effectLst/>
                <a:latin typeface="Georgia" panose="02040502050405020303" pitchFamily="18" charset="0"/>
              </a:rPr>
              <a:t> The sale price is high for the </a:t>
            </a:r>
            <a:r>
              <a:rPr lang="en-US" sz="2400" b="0" i="0" dirty="0" err="1" smtClean="0">
                <a:solidFill>
                  <a:srgbClr val="000000"/>
                </a:solidFill>
                <a:effectLst/>
                <a:latin typeface="Georgia" panose="02040502050405020303" pitchFamily="18" charset="0"/>
              </a:rPr>
              <a:t>MSSubClass</a:t>
            </a:r>
            <a:r>
              <a:rPr lang="en-US" sz="2400" b="0" i="0" dirty="0" smtClean="0">
                <a:solidFill>
                  <a:srgbClr val="000000"/>
                </a:solidFill>
                <a:effectLst/>
                <a:latin typeface="Georgia" panose="02040502050405020303" pitchFamily="18" charset="0"/>
              </a:rPr>
              <a:t> 60,120 and 20.</a:t>
            </a:r>
          </a:p>
          <a:p>
            <a:pPr marL="285750" indent="-285750" algn="just">
              <a:buFont typeface="Wingdings" panose="05000000000000000000" pitchFamily="2" charset="2"/>
              <a:buChar char="Ø"/>
            </a:pPr>
            <a:endParaRPr lang="en-US" sz="2400" b="0" i="0" dirty="0" smtClean="0">
              <a:solidFill>
                <a:srgbClr val="000000"/>
              </a:solidFill>
              <a:effectLst/>
              <a:latin typeface="Georgia" panose="02040502050405020303" pitchFamily="18" charset="0"/>
            </a:endParaRPr>
          </a:p>
          <a:p>
            <a:pPr marL="342900" indent="-342900" algn="just">
              <a:buFont typeface="Wingdings" panose="05000000000000000000" pitchFamily="2" charset="2"/>
              <a:buChar char="Ø"/>
            </a:pPr>
            <a:r>
              <a:rPr lang="en-US" sz="2400" b="1" i="0" dirty="0" err="1" smtClean="0">
                <a:solidFill>
                  <a:srgbClr val="000000"/>
                </a:solidFill>
                <a:effectLst/>
                <a:latin typeface="Georgia" panose="02040502050405020303" pitchFamily="18" charset="0"/>
              </a:rPr>
              <a:t>SalePrice</a:t>
            </a:r>
            <a:r>
              <a:rPr lang="en-US" sz="2400" b="1" i="0" dirty="0" smtClean="0">
                <a:solidFill>
                  <a:srgbClr val="000000"/>
                </a:solidFill>
                <a:effectLst/>
                <a:latin typeface="Georgia" panose="02040502050405020303" pitchFamily="18" charset="0"/>
              </a:rPr>
              <a:t> vs </a:t>
            </a:r>
            <a:r>
              <a:rPr lang="en-US" sz="2400" b="1" i="0" dirty="0" err="1" smtClean="0">
                <a:solidFill>
                  <a:srgbClr val="000000"/>
                </a:solidFill>
                <a:effectLst/>
                <a:latin typeface="Georgia" panose="02040502050405020303" pitchFamily="18" charset="0"/>
              </a:rPr>
              <a:t>BedroomAbvGr</a:t>
            </a:r>
            <a:r>
              <a:rPr lang="en-US" sz="2400" b="1" i="0" dirty="0" smtClean="0">
                <a:solidFill>
                  <a:srgbClr val="000000"/>
                </a:solidFill>
                <a:effectLst/>
                <a:latin typeface="Georgia" panose="02040502050405020303" pitchFamily="18" charset="0"/>
              </a:rPr>
              <a:t>:</a:t>
            </a:r>
            <a:r>
              <a:rPr lang="en-US" sz="2400" b="0" i="0" dirty="0" smtClean="0">
                <a:solidFill>
                  <a:srgbClr val="000000"/>
                </a:solidFill>
                <a:effectLst/>
                <a:latin typeface="Georgia" panose="02040502050405020303" pitchFamily="18" charset="0"/>
              </a:rPr>
              <a:t> Many houses are having 0 and 4 bedrooms have high sales price also houses having 8 bedrooms also have high sales price. Other bedroom grades have average sale price.</a:t>
            </a:r>
          </a:p>
          <a:p>
            <a:pPr marL="285750" indent="-285750" algn="just">
              <a:buFont typeface="Wingdings" panose="05000000000000000000" pitchFamily="2" charset="2"/>
              <a:buChar char="Ø"/>
            </a:pPr>
            <a:endParaRPr lang="en-US" sz="2400" b="0" i="0" dirty="0" smtClean="0">
              <a:solidFill>
                <a:srgbClr val="000000"/>
              </a:solidFill>
              <a:effectLst/>
              <a:latin typeface="Georgia" panose="02040502050405020303" pitchFamily="18" charset="0"/>
            </a:endParaRPr>
          </a:p>
          <a:p>
            <a:pPr marL="342900" indent="-342900" algn="just">
              <a:buFont typeface="Wingdings" panose="05000000000000000000" pitchFamily="2" charset="2"/>
              <a:buChar char="Ø"/>
            </a:pPr>
            <a:r>
              <a:rPr lang="en-US" sz="2400" b="1" i="0" dirty="0" err="1" smtClean="0">
                <a:solidFill>
                  <a:srgbClr val="000000"/>
                </a:solidFill>
                <a:effectLst/>
                <a:latin typeface="Georgia" panose="02040502050405020303" pitchFamily="18" charset="0"/>
              </a:rPr>
              <a:t>SalePrice</a:t>
            </a:r>
            <a:r>
              <a:rPr lang="en-US" sz="2400" b="1" i="0" dirty="0" smtClean="0">
                <a:solidFill>
                  <a:srgbClr val="000000"/>
                </a:solidFill>
                <a:effectLst/>
                <a:latin typeface="Georgia" panose="02040502050405020303" pitchFamily="18" charset="0"/>
              </a:rPr>
              <a:t> vs </a:t>
            </a:r>
            <a:r>
              <a:rPr lang="en-US" sz="2400" b="1" i="0" dirty="0" err="1" smtClean="0">
                <a:solidFill>
                  <a:srgbClr val="000000"/>
                </a:solidFill>
                <a:effectLst/>
                <a:latin typeface="Georgia" panose="02040502050405020303" pitchFamily="18" charset="0"/>
              </a:rPr>
              <a:t>KitchenAbvGr</a:t>
            </a:r>
            <a:r>
              <a:rPr lang="en-US" sz="2400" b="1" i="0" dirty="0" smtClean="0">
                <a:solidFill>
                  <a:srgbClr val="000000"/>
                </a:solidFill>
                <a:effectLst/>
                <a:latin typeface="Georgia" panose="02040502050405020303" pitchFamily="18" charset="0"/>
              </a:rPr>
              <a:t>:</a:t>
            </a:r>
            <a:r>
              <a:rPr lang="en-US" sz="2400" b="0" i="0" dirty="0" smtClean="0">
                <a:solidFill>
                  <a:srgbClr val="000000"/>
                </a:solidFill>
                <a:effectLst/>
                <a:latin typeface="Georgia" panose="02040502050405020303" pitchFamily="18" charset="0"/>
              </a:rPr>
              <a:t> Most of the houses have single kitchen and few houses have 2 kitchens. The sale price is also high in case of the houses having single kitchen.</a:t>
            </a:r>
          </a:p>
          <a:p>
            <a:pPr marL="285750" indent="-285750" algn="just">
              <a:buFont typeface="Wingdings" panose="05000000000000000000" pitchFamily="2" charset="2"/>
              <a:buChar char="Ø"/>
            </a:pPr>
            <a:endParaRPr lang="en-US" sz="2400" b="0" i="0" dirty="0" smtClean="0">
              <a:solidFill>
                <a:srgbClr val="000000"/>
              </a:solidFill>
              <a:effectLst/>
              <a:latin typeface="Georgia" panose="02040502050405020303" pitchFamily="18" charset="0"/>
            </a:endParaRPr>
          </a:p>
          <a:p>
            <a:pPr marL="342900" indent="-342900" algn="just">
              <a:buFont typeface="Wingdings" panose="05000000000000000000" pitchFamily="2" charset="2"/>
              <a:buChar char="Ø"/>
            </a:pPr>
            <a:r>
              <a:rPr lang="en-US" sz="2400" b="1" i="0" dirty="0" err="1" smtClean="0">
                <a:solidFill>
                  <a:srgbClr val="000000"/>
                </a:solidFill>
                <a:effectLst/>
                <a:latin typeface="Georgia" panose="02040502050405020303" pitchFamily="18" charset="0"/>
              </a:rPr>
              <a:t>SalePrice</a:t>
            </a:r>
            <a:r>
              <a:rPr lang="en-US" sz="2400" b="1" i="0" dirty="0" smtClean="0">
                <a:solidFill>
                  <a:srgbClr val="000000"/>
                </a:solidFill>
                <a:effectLst/>
                <a:latin typeface="Georgia" panose="02040502050405020303" pitchFamily="18" charset="0"/>
              </a:rPr>
              <a:t> vs </a:t>
            </a:r>
            <a:r>
              <a:rPr lang="en-US" sz="2400" b="1" i="0" dirty="0" err="1" smtClean="0">
                <a:solidFill>
                  <a:srgbClr val="000000"/>
                </a:solidFill>
                <a:effectLst/>
                <a:latin typeface="Georgia" panose="02040502050405020303" pitchFamily="18" charset="0"/>
              </a:rPr>
              <a:t>TotRmsAbvGrd</a:t>
            </a:r>
            <a:r>
              <a:rPr lang="en-US" sz="2400" b="1" i="0" dirty="0" smtClean="0">
                <a:solidFill>
                  <a:srgbClr val="000000"/>
                </a:solidFill>
                <a:effectLst/>
                <a:latin typeface="Georgia" panose="02040502050405020303" pitchFamily="18" charset="0"/>
              </a:rPr>
              <a:t>:</a:t>
            </a:r>
            <a:r>
              <a:rPr lang="en-US" sz="2400" b="0" i="0" dirty="0" smtClean="0">
                <a:solidFill>
                  <a:srgbClr val="000000"/>
                </a:solidFill>
                <a:effectLst/>
                <a:latin typeface="Georgia" panose="02040502050405020303" pitchFamily="18" charset="0"/>
              </a:rPr>
              <a:t> We can observe some linear relation between Total rooms above grade and Sale Prices as the number of rooms increases the sales price also increases</a:t>
            </a:r>
            <a:r>
              <a:rPr lang="en-US" sz="2400" b="0" i="0" dirty="0" smtClean="0">
                <a:solidFill>
                  <a:srgbClr val="000000"/>
                </a:solidFill>
                <a:effectLst/>
                <a:latin typeface="Helvetica Neue"/>
              </a:rPr>
              <a:t>.</a:t>
            </a:r>
          </a:p>
          <a:p>
            <a:pPr marL="285750" indent="-285750">
              <a:buFont typeface="Wingdings" panose="05000000000000000000" pitchFamily="2" charset="2"/>
              <a:buChar char="Ø"/>
            </a:pPr>
            <a:endParaRPr lang="en-US" sz="2400" dirty="0"/>
          </a:p>
        </p:txBody>
      </p:sp>
      <p:sp>
        <p:nvSpPr>
          <p:cNvPr id="3" name="TextBox 2"/>
          <p:cNvSpPr txBox="1"/>
          <p:nvPr/>
        </p:nvSpPr>
        <p:spPr>
          <a:xfrm>
            <a:off x="618978" y="196948"/>
            <a:ext cx="7934179" cy="707886"/>
          </a:xfrm>
          <a:prstGeom prst="rect">
            <a:avLst/>
          </a:prstGeom>
          <a:noFill/>
        </p:spPr>
        <p:txBody>
          <a:bodyPr wrap="square" rtlCol="0">
            <a:spAutoFit/>
          </a:bodyPr>
          <a:lstStyle/>
          <a:p>
            <a:r>
              <a:rPr lang="en-US" sz="4000" dirty="0" smtClean="0">
                <a:latin typeface="Georgia" panose="02040502050405020303" pitchFamily="18" charset="0"/>
              </a:rPr>
              <a:t>Observations</a:t>
            </a:r>
            <a:endParaRPr lang="en-US" sz="4000" dirty="0"/>
          </a:p>
        </p:txBody>
      </p:sp>
    </p:spTree>
    <p:extLst>
      <p:ext uri="{BB962C8B-B14F-4D97-AF65-F5344CB8AC3E}">
        <p14:creationId xmlns:p14="http://schemas.microsoft.com/office/powerpoint/2010/main" val="217961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708" y="456785"/>
            <a:ext cx="11071273" cy="5944430"/>
          </a:xfrm>
          <a:prstGeom prst="rect">
            <a:avLst/>
          </a:prstGeom>
        </p:spPr>
      </p:pic>
    </p:spTree>
    <p:extLst>
      <p:ext uri="{BB962C8B-B14F-4D97-AF65-F5344CB8AC3E}">
        <p14:creationId xmlns:p14="http://schemas.microsoft.com/office/powerpoint/2010/main" val="3953786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2087" y="252270"/>
            <a:ext cx="1992854" cy="923330"/>
          </a:xfrm>
          <a:prstGeom prst="rect">
            <a:avLst/>
          </a:prstGeom>
          <a:noFill/>
        </p:spPr>
        <p:txBody>
          <a:bodyPr wrap="none" lIns="91440" tIns="45720" rIns="91440" bIns="45720">
            <a:spAutoFit/>
            <a:scene3d>
              <a:camera prst="obliqueBottomRight"/>
              <a:lightRig rig="threePt" dir="t"/>
            </a:scene3d>
          </a:bodyPr>
          <a:lstStyle/>
          <a:p>
            <a:pPr algn="ctr"/>
            <a:r>
              <a:rPr lang="en-US" sz="5400" b="1" dirty="0" smtClean="0">
                <a:ln w="0"/>
                <a:solidFill>
                  <a:srgbClr val="FF0000"/>
                </a:solidFill>
                <a:effectLst>
                  <a:reflection blurRad="6350" stA="53000" endA="300" endPos="35500" dir="5400000" sy="-90000" algn="bl" rotWithShape="0"/>
                </a:effectLst>
                <a:latin typeface="Book Antiqua" panose="02040602050305030304" pitchFamily="18" charset="0"/>
                <a:ea typeface="Cambria Math" panose="02040503050406030204" pitchFamily="18" charset="0"/>
              </a:rPr>
              <a:t>Index</a:t>
            </a:r>
            <a:endParaRPr lang="en-IN" sz="5400" b="1" dirty="0" smtClean="0">
              <a:ln w="0"/>
              <a:solidFill>
                <a:srgbClr val="FF0000"/>
              </a:solidFill>
              <a:effectLst>
                <a:reflection blurRad="6350" stA="53000" endA="300" endPos="35500" dir="5400000" sy="-90000" algn="bl" rotWithShape="0"/>
              </a:effectLst>
              <a:latin typeface="Book Antiqua" panose="02040602050305030304" pitchFamily="18" charset="0"/>
              <a:ea typeface="Cambria Math" panose="02040503050406030204" pitchFamily="18" charset="0"/>
            </a:endParaRPr>
          </a:p>
        </p:txBody>
      </p:sp>
      <p:sp>
        <p:nvSpPr>
          <p:cNvPr id="3" name="TextBox 2"/>
          <p:cNvSpPr txBox="1"/>
          <p:nvPr/>
        </p:nvSpPr>
        <p:spPr>
          <a:xfrm>
            <a:off x="602937" y="1308296"/>
            <a:ext cx="10283483" cy="4154984"/>
          </a:xfrm>
          <a:prstGeom prst="rect">
            <a:avLst/>
          </a:prstGeom>
          <a:noFill/>
        </p:spPr>
        <p:txBody>
          <a:bodyPr wrap="square" rtlCol="0">
            <a:spAutoFit/>
          </a:bodyPr>
          <a:lstStyle/>
          <a:p>
            <a:pPr marL="457200" indent="-457200">
              <a:buFont typeface="Wingdings" panose="05000000000000000000" pitchFamily="2" charset="2"/>
              <a:buChar char="Ø"/>
            </a:pPr>
            <a:r>
              <a:rPr lang="en-US" sz="2400" b="1" dirty="0">
                <a:latin typeface="Georgia" panose="02040502050405020303"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Ø"/>
            </a:pPr>
            <a:r>
              <a:rPr lang="en-US" sz="2400" b="1" dirty="0">
                <a:latin typeface="Georgia" panose="02040502050405020303" pitchFamily="18" charset="0"/>
                <a:ea typeface="Microsoft Sans Serif" panose="020B0604020202020204" pitchFamily="34" charset="0"/>
                <a:cs typeface="Microsoft Sans Serif" panose="020B0604020202020204" pitchFamily="34" charset="0"/>
              </a:rPr>
              <a:t>Problem </a:t>
            </a:r>
            <a:r>
              <a:rPr lang="en-US" sz="2400" b="1" dirty="0" smtClean="0">
                <a:latin typeface="Georgia" panose="02040502050405020303" pitchFamily="18" charset="0"/>
                <a:ea typeface="Microsoft Sans Serif" panose="020B0604020202020204" pitchFamily="34" charset="0"/>
                <a:cs typeface="Microsoft Sans Serif" panose="020B0604020202020204" pitchFamily="34" charset="0"/>
              </a:rPr>
              <a:t>Statement</a:t>
            </a:r>
            <a:endParaRPr lang="en-US" sz="2400" b="1" dirty="0">
              <a:latin typeface="Georgia" panose="02040502050405020303"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Ø"/>
            </a:pPr>
            <a:r>
              <a:rPr lang="en-US" sz="2400" b="1" dirty="0">
                <a:latin typeface="Georgia" panose="02040502050405020303" pitchFamily="18" charset="0"/>
                <a:ea typeface="Microsoft Sans Serif" panose="020B0604020202020204" pitchFamily="34" charset="0"/>
                <a:cs typeface="Microsoft Sans Serif" panose="020B0604020202020204" pitchFamily="34" charset="0"/>
              </a:rPr>
              <a:t>What Is Housing Price Prediction?</a:t>
            </a:r>
          </a:p>
          <a:p>
            <a:pPr marL="457200" indent="-457200">
              <a:buFont typeface="Wingdings" panose="05000000000000000000" pitchFamily="2" charset="2"/>
              <a:buChar char="Ø"/>
            </a:pPr>
            <a:r>
              <a:rPr lang="en-US" sz="2400" b="1" dirty="0" smtClean="0">
                <a:latin typeface="Georgia" panose="02040502050405020303" pitchFamily="18" charset="0"/>
                <a:ea typeface="Microsoft Sans Serif" panose="020B0604020202020204" pitchFamily="34" charset="0"/>
                <a:cs typeface="Microsoft Sans Serif" panose="020B0604020202020204" pitchFamily="34" charset="0"/>
              </a:rPr>
              <a:t>Data </a:t>
            </a:r>
            <a:r>
              <a:rPr lang="en-US" sz="2400" b="1" dirty="0">
                <a:latin typeface="Georgia" panose="02040502050405020303" pitchFamily="18" charset="0"/>
                <a:ea typeface="Microsoft Sans Serif" panose="020B0604020202020204" pitchFamily="34" charset="0"/>
                <a:cs typeface="Microsoft Sans Serif" panose="020B0604020202020204" pitchFamily="34" charset="0"/>
              </a:rPr>
              <a:t>Analysis &amp; Modelling Flowchart</a:t>
            </a:r>
          </a:p>
          <a:p>
            <a:pPr marL="457200" indent="-457200">
              <a:buFont typeface="Wingdings" panose="05000000000000000000" pitchFamily="2" charset="2"/>
              <a:buChar char="Ø"/>
            </a:pPr>
            <a:r>
              <a:rPr lang="en-US" sz="2400" b="1" dirty="0">
                <a:latin typeface="Georgia" panose="02040502050405020303" pitchFamily="18" charset="0"/>
                <a:ea typeface="Microsoft Sans Serif" panose="020B0604020202020204" pitchFamily="34" charset="0"/>
                <a:cs typeface="Microsoft Sans Serif" panose="020B0604020202020204" pitchFamily="34" charset="0"/>
              </a:rPr>
              <a:t>Exploratory Data Analysis</a:t>
            </a:r>
          </a:p>
          <a:p>
            <a:pPr marL="457200" indent="-457200">
              <a:buFont typeface="Wingdings" panose="05000000000000000000" pitchFamily="2" charset="2"/>
              <a:buChar char="Ø"/>
            </a:pPr>
            <a:r>
              <a:rPr lang="en-US" sz="2400" b="1" dirty="0">
                <a:latin typeface="Georgia" panose="02040502050405020303"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Ø"/>
            </a:pPr>
            <a:r>
              <a:rPr lang="en-US" sz="2400" b="1" dirty="0">
                <a:latin typeface="Georgia" panose="02040502050405020303"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Ø"/>
            </a:pPr>
            <a:r>
              <a:rPr lang="en-US" sz="2400" b="1" dirty="0">
                <a:latin typeface="Georgia" panose="02040502050405020303"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Ø"/>
            </a:pPr>
            <a:r>
              <a:rPr lang="en-US" sz="2400" b="1" dirty="0">
                <a:latin typeface="Georgia" panose="02040502050405020303"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Ø"/>
            </a:pPr>
            <a:r>
              <a:rPr lang="en-US" sz="2400" b="1" dirty="0" smtClean="0">
                <a:latin typeface="Georgia" panose="02040502050405020303" pitchFamily="18" charset="0"/>
                <a:ea typeface="Microsoft Sans Serif" panose="020B0604020202020204" pitchFamily="34" charset="0"/>
                <a:cs typeface="Microsoft Sans Serif" panose="020B0604020202020204" pitchFamily="34" charset="0"/>
              </a:rPr>
              <a:t>Saving </a:t>
            </a:r>
            <a:r>
              <a:rPr lang="en-US" sz="2400" b="1" dirty="0">
                <a:latin typeface="Georgia" panose="02040502050405020303" pitchFamily="18" charset="0"/>
                <a:ea typeface="Microsoft Sans Serif" panose="020B0604020202020204" pitchFamily="34" charset="0"/>
                <a:cs typeface="Microsoft Sans Serif" panose="020B0604020202020204" pitchFamily="34" charset="0"/>
              </a:rPr>
              <a:t>the model and prediction results</a:t>
            </a:r>
          </a:p>
          <a:p>
            <a:pPr marL="457200" indent="-457200">
              <a:buFont typeface="Wingdings" panose="05000000000000000000" pitchFamily="2" charset="2"/>
              <a:buChar char="Ø"/>
            </a:pPr>
            <a:r>
              <a:rPr lang="en-US" sz="2400" b="1" dirty="0">
                <a:latin typeface="Georgia" panose="02040502050405020303" pitchFamily="18" charset="0"/>
                <a:ea typeface="Microsoft Sans Serif" panose="020B0604020202020204" pitchFamily="34" charset="0"/>
                <a:cs typeface="Microsoft Sans Serif" panose="020B0604020202020204" pitchFamily="34" charset="0"/>
              </a:rPr>
              <a:t>Conclusion</a:t>
            </a:r>
            <a:endParaRPr lang="en-US" sz="2400"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99737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0505" y="1716258"/>
            <a:ext cx="10902461" cy="4678204"/>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b="1" i="0" dirty="0" err="1" smtClean="0">
                <a:solidFill>
                  <a:srgbClr val="000000"/>
                </a:solidFill>
                <a:effectLst/>
                <a:latin typeface="Georgia" panose="02040502050405020303" pitchFamily="18" charset="0"/>
              </a:rPr>
              <a:t>SalesPrice</a:t>
            </a:r>
            <a:r>
              <a:rPr lang="en-US" sz="2000" b="1" i="0" dirty="0" smtClean="0">
                <a:solidFill>
                  <a:srgbClr val="000000"/>
                </a:solidFill>
                <a:effectLst/>
                <a:latin typeface="Georgia" panose="02040502050405020303" pitchFamily="18" charset="0"/>
              </a:rPr>
              <a:t> vs </a:t>
            </a:r>
            <a:r>
              <a:rPr lang="en-US" sz="2000" b="1" i="0" dirty="0" err="1" smtClean="0">
                <a:solidFill>
                  <a:srgbClr val="000000"/>
                </a:solidFill>
                <a:effectLst/>
                <a:latin typeface="Georgia" panose="02040502050405020303" pitchFamily="18" charset="0"/>
              </a:rPr>
              <a:t>BsmtFullBath</a:t>
            </a:r>
            <a:r>
              <a:rPr lang="en-US" sz="2000" b="1" i="0" dirty="0" smtClean="0">
                <a:solidFill>
                  <a:srgbClr val="000000"/>
                </a:solidFill>
                <a:effectLst/>
                <a:latin typeface="Georgia" panose="02040502050405020303" pitchFamily="18" charset="0"/>
              </a:rPr>
              <a:t>:</a:t>
            </a:r>
            <a:r>
              <a:rPr lang="en-US" sz="2000" b="0" i="0" dirty="0" smtClean="0">
                <a:solidFill>
                  <a:srgbClr val="000000"/>
                </a:solidFill>
                <a:effectLst/>
                <a:latin typeface="Georgia" panose="02040502050405020303" pitchFamily="18" charset="0"/>
              </a:rPr>
              <a:t> Most of the houses have basement full bathrooms as 0 and 1 which means some of the houses have single basement bathrooms and some of the houses have no basement bathrooms. And sales price is also high in these cases.</a:t>
            </a:r>
          </a:p>
          <a:p>
            <a:pPr marL="342900" indent="-342900" algn="just">
              <a:buFont typeface="Wingdings" panose="05000000000000000000" pitchFamily="2" charset="2"/>
              <a:buChar char="Ø"/>
            </a:pPr>
            <a:endParaRPr lang="en-US" sz="2000" b="0" i="0" dirty="0" smtClean="0">
              <a:solidFill>
                <a:srgbClr val="000000"/>
              </a:solidFill>
              <a:effectLst/>
              <a:latin typeface="Georgia" panose="02040502050405020303" pitchFamily="18" charset="0"/>
            </a:endParaRPr>
          </a:p>
          <a:p>
            <a:pPr marL="342900" indent="-342900" algn="just">
              <a:buFont typeface="Wingdings" panose="05000000000000000000" pitchFamily="2" charset="2"/>
              <a:buChar char="Ø"/>
            </a:pPr>
            <a:r>
              <a:rPr lang="en-US" sz="2000" b="1" i="0" dirty="0" err="1" smtClean="0">
                <a:solidFill>
                  <a:srgbClr val="000000"/>
                </a:solidFill>
                <a:effectLst/>
                <a:latin typeface="Georgia" panose="02040502050405020303" pitchFamily="18" charset="0"/>
              </a:rPr>
              <a:t>SalesPrice</a:t>
            </a:r>
            <a:r>
              <a:rPr lang="en-US" sz="2000" b="1" i="0" dirty="0" smtClean="0">
                <a:solidFill>
                  <a:srgbClr val="000000"/>
                </a:solidFill>
                <a:effectLst/>
                <a:latin typeface="Georgia" panose="02040502050405020303" pitchFamily="18" charset="0"/>
              </a:rPr>
              <a:t> vs </a:t>
            </a:r>
            <a:r>
              <a:rPr lang="en-US" sz="2000" b="1" i="0" dirty="0" err="1" smtClean="0">
                <a:solidFill>
                  <a:srgbClr val="000000"/>
                </a:solidFill>
                <a:effectLst/>
                <a:latin typeface="Georgia" panose="02040502050405020303" pitchFamily="18" charset="0"/>
              </a:rPr>
              <a:t>BsmtHalfBath</a:t>
            </a:r>
            <a:r>
              <a:rPr lang="en-US" sz="2000" b="1" i="0" dirty="0" smtClean="0">
                <a:solidFill>
                  <a:srgbClr val="000000"/>
                </a:solidFill>
                <a:effectLst/>
                <a:latin typeface="Georgia" panose="02040502050405020303" pitchFamily="18" charset="0"/>
              </a:rPr>
              <a:t>:</a:t>
            </a:r>
            <a:r>
              <a:rPr lang="en-US" sz="2000" b="0" i="0" dirty="0" smtClean="0">
                <a:solidFill>
                  <a:srgbClr val="000000"/>
                </a:solidFill>
                <a:effectLst/>
                <a:latin typeface="Georgia" panose="02040502050405020303" pitchFamily="18" charset="0"/>
              </a:rPr>
              <a:t> The houses do not have any single basement bathrooms and those houses have average sales price.</a:t>
            </a:r>
          </a:p>
          <a:p>
            <a:pPr marL="342900" indent="-342900" algn="just">
              <a:buFont typeface="Wingdings" panose="05000000000000000000" pitchFamily="2" charset="2"/>
              <a:buChar char="Ø"/>
            </a:pPr>
            <a:endParaRPr lang="en-US" sz="2000" b="0" i="0" dirty="0" smtClean="0">
              <a:solidFill>
                <a:srgbClr val="000000"/>
              </a:solidFill>
              <a:effectLst/>
              <a:latin typeface="Georgia" panose="02040502050405020303" pitchFamily="18" charset="0"/>
            </a:endParaRPr>
          </a:p>
          <a:p>
            <a:pPr marL="342900" indent="-342900" algn="just">
              <a:buFont typeface="Wingdings" panose="05000000000000000000" pitchFamily="2" charset="2"/>
              <a:buChar char="Ø"/>
            </a:pPr>
            <a:r>
              <a:rPr lang="en-US" sz="2000" b="1" i="0" dirty="0" err="1" smtClean="0">
                <a:solidFill>
                  <a:srgbClr val="000000"/>
                </a:solidFill>
                <a:effectLst/>
                <a:latin typeface="Georgia" panose="02040502050405020303" pitchFamily="18" charset="0"/>
              </a:rPr>
              <a:t>SalesPrice</a:t>
            </a:r>
            <a:r>
              <a:rPr lang="en-US" sz="2000" b="1" i="0" dirty="0" smtClean="0">
                <a:solidFill>
                  <a:srgbClr val="000000"/>
                </a:solidFill>
                <a:effectLst/>
                <a:latin typeface="Georgia" panose="02040502050405020303" pitchFamily="18" charset="0"/>
              </a:rPr>
              <a:t> vs </a:t>
            </a:r>
            <a:r>
              <a:rPr lang="en-US" sz="2000" b="1" i="0" dirty="0" err="1" smtClean="0">
                <a:solidFill>
                  <a:srgbClr val="000000"/>
                </a:solidFill>
                <a:effectLst/>
                <a:latin typeface="Georgia" panose="02040502050405020303" pitchFamily="18" charset="0"/>
              </a:rPr>
              <a:t>FullBath</a:t>
            </a:r>
            <a:r>
              <a:rPr lang="en-US" sz="2000" b="1" i="0" dirty="0" smtClean="0">
                <a:solidFill>
                  <a:srgbClr val="000000"/>
                </a:solidFill>
                <a:effectLst/>
                <a:latin typeface="Georgia" panose="02040502050405020303" pitchFamily="18" charset="0"/>
              </a:rPr>
              <a:t>:</a:t>
            </a:r>
            <a:r>
              <a:rPr lang="en-US" sz="2000" b="0" i="0" dirty="0" smtClean="0">
                <a:solidFill>
                  <a:srgbClr val="000000"/>
                </a:solidFill>
                <a:effectLst/>
                <a:latin typeface="Georgia" panose="02040502050405020303" pitchFamily="18" charset="0"/>
              </a:rPr>
              <a:t> There is positive linear relation between the sale price and full bathrooms above grade. Large number of houses have 1-2 full bathrooms. As the full bathrooms grades increases, sale price is also increasing slightly.</a:t>
            </a:r>
          </a:p>
          <a:p>
            <a:pPr marL="342900" indent="-342900" algn="just">
              <a:buFont typeface="Wingdings" panose="05000000000000000000" pitchFamily="2" charset="2"/>
              <a:buChar char="Ø"/>
            </a:pPr>
            <a:endParaRPr lang="en-US" sz="2000" b="0" i="0" dirty="0" smtClean="0">
              <a:solidFill>
                <a:srgbClr val="000000"/>
              </a:solidFill>
              <a:effectLst/>
              <a:latin typeface="Georgia" panose="02040502050405020303" pitchFamily="18" charset="0"/>
            </a:endParaRPr>
          </a:p>
          <a:p>
            <a:pPr marL="342900" indent="-342900" algn="just">
              <a:buFont typeface="Wingdings" panose="05000000000000000000" pitchFamily="2" charset="2"/>
              <a:buChar char="Ø"/>
            </a:pPr>
            <a:r>
              <a:rPr lang="en-US" sz="2000" b="1" i="0" dirty="0" err="1" smtClean="0">
                <a:solidFill>
                  <a:srgbClr val="000000"/>
                </a:solidFill>
                <a:effectLst/>
                <a:latin typeface="Georgia" panose="02040502050405020303" pitchFamily="18" charset="0"/>
              </a:rPr>
              <a:t>SalesPrice</a:t>
            </a:r>
            <a:r>
              <a:rPr lang="en-US" sz="2000" b="1" i="0" dirty="0" smtClean="0">
                <a:solidFill>
                  <a:srgbClr val="000000"/>
                </a:solidFill>
                <a:effectLst/>
                <a:latin typeface="Georgia" panose="02040502050405020303" pitchFamily="18" charset="0"/>
              </a:rPr>
              <a:t> vs </a:t>
            </a:r>
            <a:r>
              <a:rPr lang="en-US" sz="2000" b="1" i="0" dirty="0" err="1" smtClean="0">
                <a:solidFill>
                  <a:srgbClr val="000000"/>
                </a:solidFill>
                <a:effectLst/>
                <a:latin typeface="Georgia" panose="02040502050405020303" pitchFamily="18" charset="0"/>
              </a:rPr>
              <a:t>HalfBath</a:t>
            </a:r>
            <a:r>
              <a:rPr lang="en-US" sz="2000" b="1" i="0" dirty="0" smtClean="0">
                <a:solidFill>
                  <a:srgbClr val="000000"/>
                </a:solidFill>
                <a:effectLst/>
                <a:latin typeface="Georgia" panose="02040502050405020303" pitchFamily="18" charset="0"/>
              </a:rPr>
              <a:t>:</a:t>
            </a:r>
            <a:r>
              <a:rPr lang="en-US" sz="2000" b="0" i="0" dirty="0" smtClean="0">
                <a:solidFill>
                  <a:srgbClr val="000000"/>
                </a:solidFill>
                <a:effectLst/>
                <a:latin typeface="Georgia" panose="02040502050405020303" pitchFamily="18" charset="0"/>
              </a:rPr>
              <a:t> Some of the houses have no half bathrooms and also some of the houses have single half bathroom and very few houses have 2 half bathrooms. The houses with 0-1 half bathrooms have average sale price.</a:t>
            </a:r>
          </a:p>
          <a:p>
            <a:pPr marL="285750" indent="-285750">
              <a:buFont typeface="Wingdings" panose="05000000000000000000" pitchFamily="2" charset="2"/>
              <a:buChar char="Ø"/>
            </a:pPr>
            <a:endParaRPr lang="en-US" dirty="0"/>
          </a:p>
        </p:txBody>
      </p:sp>
      <p:sp>
        <p:nvSpPr>
          <p:cNvPr id="3" name="TextBox 2"/>
          <p:cNvSpPr txBox="1"/>
          <p:nvPr/>
        </p:nvSpPr>
        <p:spPr>
          <a:xfrm>
            <a:off x="717452" y="393895"/>
            <a:ext cx="9903656" cy="769441"/>
          </a:xfrm>
          <a:prstGeom prst="rect">
            <a:avLst/>
          </a:prstGeom>
          <a:noFill/>
        </p:spPr>
        <p:txBody>
          <a:bodyPr wrap="square" rtlCol="0">
            <a:spAutoFit/>
          </a:bodyPr>
          <a:lstStyle/>
          <a:p>
            <a:r>
              <a:rPr lang="en-US" sz="4400" dirty="0" smtClean="0">
                <a:latin typeface="Georgia" panose="02040502050405020303" pitchFamily="18" charset="0"/>
              </a:rPr>
              <a:t>Observations</a:t>
            </a:r>
            <a:endParaRPr lang="en-US" sz="4400" dirty="0"/>
          </a:p>
        </p:txBody>
      </p:sp>
    </p:spTree>
    <p:extLst>
      <p:ext uri="{BB962C8B-B14F-4D97-AF65-F5344CB8AC3E}">
        <p14:creationId xmlns:p14="http://schemas.microsoft.com/office/powerpoint/2010/main" val="2424249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85" y="428206"/>
            <a:ext cx="10888393" cy="6001588"/>
          </a:xfrm>
          <a:prstGeom prst="rect">
            <a:avLst/>
          </a:prstGeom>
        </p:spPr>
      </p:pic>
    </p:spTree>
    <p:extLst>
      <p:ext uri="{BB962C8B-B14F-4D97-AF65-F5344CB8AC3E}">
        <p14:creationId xmlns:p14="http://schemas.microsoft.com/office/powerpoint/2010/main" val="2419797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6775" y="1505243"/>
            <a:ext cx="10846191" cy="4678204"/>
          </a:xfrm>
          <a:prstGeom prst="rect">
            <a:avLst/>
          </a:prstGeom>
          <a:noFill/>
        </p:spPr>
        <p:txBody>
          <a:bodyPr wrap="square" rtlCol="0">
            <a:spAutoFit/>
          </a:bodyPr>
          <a:lstStyle/>
          <a:p>
            <a:pPr marL="342900" indent="-342900" algn="just">
              <a:buFont typeface="Wingdings" panose="05000000000000000000" pitchFamily="2" charset="2"/>
              <a:buChar char="Ø"/>
            </a:pPr>
            <a:r>
              <a:rPr lang="en-US" sz="2800" b="1" i="0" dirty="0" err="1" smtClean="0">
                <a:solidFill>
                  <a:srgbClr val="000000"/>
                </a:solidFill>
                <a:effectLst/>
                <a:latin typeface="Georgia" panose="02040502050405020303" pitchFamily="18" charset="0"/>
              </a:rPr>
              <a:t>SalesPrice</a:t>
            </a:r>
            <a:r>
              <a:rPr lang="en-US" sz="2800" b="1" i="0" dirty="0" smtClean="0">
                <a:solidFill>
                  <a:srgbClr val="000000"/>
                </a:solidFill>
                <a:effectLst/>
                <a:latin typeface="Georgia" panose="02040502050405020303" pitchFamily="18" charset="0"/>
              </a:rPr>
              <a:t> vs Fireplaces:</a:t>
            </a:r>
            <a:r>
              <a:rPr lang="en-US" sz="2800" b="0" i="0" dirty="0" smtClean="0">
                <a:solidFill>
                  <a:srgbClr val="000000"/>
                </a:solidFill>
                <a:effectLst/>
                <a:latin typeface="Georgia" panose="02040502050405020303" pitchFamily="18" charset="0"/>
              </a:rPr>
              <a:t> Some houses have no fire places and some houses have 1-2 fire places. The sales price is high for houses having single fireplaces.</a:t>
            </a:r>
          </a:p>
          <a:p>
            <a:pPr marL="285750" indent="-285750" algn="just">
              <a:buFont typeface="Wingdings" panose="05000000000000000000" pitchFamily="2" charset="2"/>
              <a:buChar char="Ø"/>
            </a:pPr>
            <a:endParaRPr lang="en-US" sz="2800" b="0" i="0" dirty="0" smtClean="0">
              <a:solidFill>
                <a:srgbClr val="000000"/>
              </a:solidFill>
              <a:effectLst/>
              <a:latin typeface="Georgia" panose="02040502050405020303" pitchFamily="18" charset="0"/>
            </a:endParaRPr>
          </a:p>
          <a:p>
            <a:pPr marL="342900" indent="-342900" algn="just">
              <a:buFont typeface="Wingdings" panose="05000000000000000000" pitchFamily="2" charset="2"/>
              <a:buChar char="Ø"/>
            </a:pPr>
            <a:r>
              <a:rPr lang="en-US" sz="2800" b="1" i="0" dirty="0" err="1" smtClean="0">
                <a:solidFill>
                  <a:srgbClr val="000000"/>
                </a:solidFill>
                <a:effectLst/>
                <a:latin typeface="Georgia" panose="02040502050405020303" pitchFamily="18" charset="0"/>
              </a:rPr>
              <a:t>SalesPrice</a:t>
            </a:r>
            <a:r>
              <a:rPr lang="en-US" sz="2800" b="1" i="0" dirty="0" smtClean="0">
                <a:solidFill>
                  <a:srgbClr val="000000"/>
                </a:solidFill>
                <a:effectLst/>
                <a:latin typeface="Georgia" panose="02040502050405020303" pitchFamily="18" charset="0"/>
              </a:rPr>
              <a:t> vs </a:t>
            </a:r>
            <a:r>
              <a:rPr lang="en-US" sz="2800" b="1" i="0" dirty="0" err="1" smtClean="0">
                <a:solidFill>
                  <a:srgbClr val="000000"/>
                </a:solidFill>
                <a:effectLst/>
                <a:latin typeface="Georgia" panose="02040502050405020303" pitchFamily="18" charset="0"/>
              </a:rPr>
              <a:t>GarageCars</a:t>
            </a:r>
            <a:r>
              <a:rPr lang="en-US" sz="2800" b="1" i="0" dirty="0" smtClean="0">
                <a:solidFill>
                  <a:srgbClr val="000000"/>
                </a:solidFill>
                <a:effectLst/>
                <a:latin typeface="Georgia" panose="02040502050405020303" pitchFamily="18" charset="0"/>
              </a:rPr>
              <a:t>:</a:t>
            </a:r>
            <a:r>
              <a:rPr lang="en-US" sz="2800" b="0" i="0" dirty="0" smtClean="0">
                <a:solidFill>
                  <a:srgbClr val="000000"/>
                </a:solidFill>
                <a:effectLst/>
                <a:latin typeface="Georgia" panose="02040502050405020303" pitchFamily="18" charset="0"/>
              </a:rPr>
              <a:t> There is positive linear relation between target and feature. As size of garage in car capacity increases, sales price also increases.</a:t>
            </a:r>
          </a:p>
          <a:p>
            <a:pPr marL="285750" indent="-285750" algn="just">
              <a:buFont typeface="Wingdings" panose="05000000000000000000" pitchFamily="2" charset="2"/>
              <a:buChar char="Ø"/>
            </a:pPr>
            <a:endParaRPr lang="en-US" sz="2800" b="0" i="0" dirty="0" smtClean="0">
              <a:solidFill>
                <a:srgbClr val="000000"/>
              </a:solidFill>
              <a:effectLst/>
              <a:latin typeface="Georgia" panose="02040502050405020303" pitchFamily="18" charset="0"/>
            </a:endParaRPr>
          </a:p>
          <a:p>
            <a:pPr marL="342900" indent="-342900" algn="just">
              <a:buFont typeface="Wingdings" panose="05000000000000000000" pitchFamily="2" charset="2"/>
              <a:buChar char="Ø"/>
            </a:pPr>
            <a:r>
              <a:rPr lang="en-US" sz="2800" b="1" i="0" dirty="0" err="1" smtClean="0">
                <a:solidFill>
                  <a:srgbClr val="000000"/>
                </a:solidFill>
                <a:effectLst/>
                <a:latin typeface="Georgia" panose="02040502050405020303" pitchFamily="18" charset="0"/>
              </a:rPr>
              <a:t>SalesPrice</a:t>
            </a:r>
            <a:r>
              <a:rPr lang="en-US" sz="2800" b="1" i="0" dirty="0" smtClean="0">
                <a:solidFill>
                  <a:srgbClr val="000000"/>
                </a:solidFill>
                <a:effectLst/>
                <a:latin typeface="Georgia" panose="02040502050405020303" pitchFamily="18" charset="0"/>
              </a:rPr>
              <a:t> vs </a:t>
            </a:r>
            <a:r>
              <a:rPr lang="en-US" sz="2800" b="1" i="0" dirty="0" err="1" smtClean="0">
                <a:solidFill>
                  <a:srgbClr val="000000"/>
                </a:solidFill>
                <a:effectLst/>
                <a:latin typeface="Georgia" panose="02040502050405020303" pitchFamily="18" charset="0"/>
              </a:rPr>
              <a:t>MoSold</a:t>
            </a:r>
            <a:r>
              <a:rPr lang="en-US" sz="2800" b="1" i="0" dirty="0" smtClean="0">
                <a:solidFill>
                  <a:srgbClr val="000000"/>
                </a:solidFill>
                <a:effectLst/>
                <a:latin typeface="Georgia" panose="02040502050405020303" pitchFamily="18" charset="0"/>
              </a:rPr>
              <a:t>:</a:t>
            </a:r>
            <a:r>
              <a:rPr lang="en-US" sz="2800" b="0" i="0" dirty="0" smtClean="0">
                <a:solidFill>
                  <a:srgbClr val="000000"/>
                </a:solidFill>
                <a:effectLst/>
                <a:latin typeface="Georgia" panose="02040502050405020303" pitchFamily="18" charset="0"/>
              </a:rPr>
              <a:t> Monthly sold have no significance impact on sale price.</a:t>
            </a:r>
          </a:p>
          <a:p>
            <a:endParaRPr lang="en-US" dirty="0"/>
          </a:p>
        </p:txBody>
      </p:sp>
      <p:sp>
        <p:nvSpPr>
          <p:cNvPr id="3" name="TextBox 2"/>
          <p:cNvSpPr txBox="1"/>
          <p:nvPr/>
        </p:nvSpPr>
        <p:spPr>
          <a:xfrm>
            <a:off x="787791" y="379828"/>
            <a:ext cx="8961120" cy="1754326"/>
          </a:xfrm>
          <a:prstGeom prst="rect">
            <a:avLst/>
          </a:prstGeom>
          <a:noFill/>
        </p:spPr>
        <p:txBody>
          <a:bodyPr wrap="square" rtlCol="0">
            <a:spAutoFit/>
          </a:bodyPr>
          <a:lstStyle/>
          <a:p>
            <a:r>
              <a:rPr lang="en-US" sz="5400" dirty="0" smtClean="0">
                <a:latin typeface="Georgia" panose="02040502050405020303" pitchFamily="18" charset="0"/>
              </a:rPr>
              <a:t>Observations</a:t>
            </a:r>
            <a:endParaRPr lang="en-US" sz="5400" dirty="0" smtClean="0"/>
          </a:p>
          <a:p>
            <a:endParaRPr lang="en-US" sz="5400" dirty="0"/>
          </a:p>
        </p:txBody>
      </p:sp>
    </p:spTree>
    <p:extLst>
      <p:ext uri="{BB962C8B-B14F-4D97-AF65-F5344CB8AC3E}">
        <p14:creationId xmlns:p14="http://schemas.microsoft.com/office/powerpoint/2010/main" val="2243501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2214"/>
            <a:ext cx="11633982" cy="5741638"/>
          </a:xfrm>
          <a:prstGeom prst="rect">
            <a:avLst/>
          </a:prstGeom>
        </p:spPr>
      </p:pic>
    </p:spTree>
    <p:extLst>
      <p:ext uri="{BB962C8B-B14F-4D97-AF65-F5344CB8AC3E}">
        <p14:creationId xmlns:p14="http://schemas.microsoft.com/office/powerpoint/2010/main" val="2322418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032" y="815925"/>
            <a:ext cx="11155680" cy="5355312"/>
          </a:xfrm>
          <a:prstGeom prst="rect">
            <a:avLst/>
          </a:prstGeom>
          <a:noFill/>
        </p:spPr>
        <p:txBody>
          <a:bodyPr wrap="square" rtlCol="0">
            <a:spAutoFit/>
          </a:bodyPr>
          <a:lstStyle/>
          <a:p>
            <a:pPr marL="342900" indent="-342900" algn="just">
              <a:buFont typeface="Wingdings" panose="05000000000000000000" pitchFamily="2" charset="2"/>
              <a:buChar char="Ø"/>
            </a:pPr>
            <a:r>
              <a:rPr lang="en-US" b="1" i="0" dirty="0" err="1" smtClean="0">
                <a:solidFill>
                  <a:srgbClr val="000000"/>
                </a:solidFill>
                <a:effectLst/>
                <a:latin typeface="Georgia" panose="02040502050405020303" pitchFamily="18" charset="0"/>
              </a:rPr>
              <a:t>SalePrice</a:t>
            </a:r>
            <a:r>
              <a:rPr lang="en-US" b="1" i="0" dirty="0" smtClean="0">
                <a:solidFill>
                  <a:srgbClr val="000000"/>
                </a:solidFill>
                <a:effectLst/>
                <a:latin typeface="Georgia" panose="02040502050405020303" pitchFamily="18" charset="0"/>
              </a:rPr>
              <a:t> vs </a:t>
            </a:r>
            <a:r>
              <a:rPr lang="en-US" b="1" i="0" dirty="0" err="1" smtClean="0">
                <a:solidFill>
                  <a:srgbClr val="000000"/>
                </a:solidFill>
                <a:effectLst/>
                <a:latin typeface="Georgia" panose="02040502050405020303" pitchFamily="18" charset="0"/>
              </a:rPr>
              <a:t>MSZoning</a:t>
            </a:r>
            <a:r>
              <a:rPr lang="en-US" b="1" i="0" dirty="0" smtClean="0">
                <a:solidFill>
                  <a:srgbClr val="000000"/>
                </a:solidFill>
                <a:effectLst/>
                <a:latin typeface="Georgia" panose="02040502050405020303" pitchFamily="18" charset="0"/>
              </a:rPr>
              <a:t>:</a:t>
            </a:r>
            <a:r>
              <a:rPr lang="en-US" b="0" i="0" dirty="0" smtClean="0">
                <a:solidFill>
                  <a:srgbClr val="000000"/>
                </a:solidFill>
                <a:effectLst/>
                <a:latin typeface="Georgia" panose="02040502050405020303" pitchFamily="18" charset="0"/>
              </a:rPr>
              <a:t> Most of the houses are belongs to Floating Village Residential followed by Residential Low Density. The houses from this zone are have high sale price compared to other zones.</a:t>
            </a:r>
          </a:p>
          <a:p>
            <a:pPr marL="342900" indent="-342900" algn="just">
              <a:buFont typeface="Wingdings" panose="05000000000000000000" pitchFamily="2" charset="2"/>
              <a:buChar char="Ø"/>
            </a:pPr>
            <a:r>
              <a:rPr lang="en-US" b="1" i="0" dirty="0" err="1" smtClean="0">
                <a:solidFill>
                  <a:srgbClr val="000000"/>
                </a:solidFill>
                <a:effectLst/>
                <a:latin typeface="Georgia" panose="02040502050405020303" pitchFamily="18" charset="0"/>
              </a:rPr>
              <a:t>SlaePrice</a:t>
            </a:r>
            <a:r>
              <a:rPr lang="en-US" b="1" i="0" dirty="0" smtClean="0">
                <a:solidFill>
                  <a:srgbClr val="000000"/>
                </a:solidFill>
                <a:effectLst/>
                <a:latin typeface="Georgia" panose="02040502050405020303" pitchFamily="18" charset="0"/>
              </a:rPr>
              <a:t> vs Street:</a:t>
            </a:r>
            <a:r>
              <a:rPr lang="en-US" b="0" i="0" dirty="0" smtClean="0">
                <a:solidFill>
                  <a:srgbClr val="000000"/>
                </a:solidFill>
                <a:effectLst/>
                <a:latin typeface="Georgia" panose="02040502050405020303" pitchFamily="18" charset="0"/>
              </a:rPr>
              <a:t> By observing the bar plot, it is obvious that the property of house with Paved type of road have high </a:t>
            </a:r>
            <a:r>
              <a:rPr lang="en-US" b="0" i="0" dirty="0" err="1" smtClean="0">
                <a:solidFill>
                  <a:srgbClr val="000000"/>
                </a:solidFill>
                <a:effectLst/>
                <a:latin typeface="Georgia" panose="02040502050405020303" pitchFamily="18" charset="0"/>
              </a:rPr>
              <a:t>SalePrice</a:t>
            </a:r>
            <a:r>
              <a:rPr lang="en-US" b="0" i="0" dirty="0" smtClean="0">
                <a:solidFill>
                  <a:srgbClr val="000000"/>
                </a:solidFill>
                <a:effectLst/>
                <a:latin typeface="Georgia" panose="02040502050405020303" pitchFamily="18" charset="0"/>
              </a:rPr>
              <a:t> and the </a:t>
            </a:r>
            <a:r>
              <a:rPr lang="en-US" b="0" i="0" dirty="0" err="1" smtClean="0">
                <a:solidFill>
                  <a:srgbClr val="000000"/>
                </a:solidFill>
                <a:effectLst/>
                <a:latin typeface="Georgia" panose="02040502050405020303" pitchFamily="18" charset="0"/>
              </a:rPr>
              <a:t>the</a:t>
            </a:r>
            <a:r>
              <a:rPr lang="en-US" b="0" i="0" dirty="0" smtClean="0">
                <a:solidFill>
                  <a:srgbClr val="000000"/>
                </a:solidFill>
                <a:effectLst/>
                <a:latin typeface="Georgia" panose="02040502050405020303" pitchFamily="18" charset="0"/>
              </a:rPr>
              <a:t> houses in gravel roads have very less sale price.</a:t>
            </a:r>
          </a:p>
          <a:p>
            <a:pPr marL="342900" indent="-342900" algn="just">
              <a:buFont typeface="Wingdings" panose="05000000000000000000" pitchFamily="2" charset="2"/>
              <a:buChar char="Ø"/>
            </a:pPr>
            <a:r>
              <a:rPr lang="en-US" b="1" i="0" dirty="0" err="1" smtClean="0">
                <a:solidFill>
                  <a:srgbClr val="000000"/>
                </a:solidFill>
                <a:effectLst/>
                <a:latin typeface="Georgia" panose="02040502050405020303" pitchFamily="18" charset="0"/>
              </a:rPr>
              <a:t>SlaePrice</a:t>
            </a:r>
            <a:r>
              <a:rPr lang="en-US" b="1" i="0" dirty="0" smtClean="0">
                <a:solidFill>
                  <a:srgbClr val="000000"/>
                </a:solidFill>
                <a:effectLst/>
                <a:latin typeface="Georgia" panose="02040502050405020303" pitchFamily="18" charset="0"/>
              </a:rPr>
              <a:t> vs </a:t>
            </a:r>
            <a:r>
              <a:rPr lang="en-US" b="1" i="0" dirty="0" err="1" smtClean="0">
                <a:solidFill>
                  <a:srgbClr val="000000"/>
                </a:solidFill>
                <a:effectLst/>
                <a:latin typeface="Georgia" panose="02040502050405020303" pitchFamily="18" charset="0"/>
              </a:rPr>
              <a:t>LotShape</a:t>
            </a:r>
            <a:r>
              <a:rPr lang="en-US" b="1" i="0" dirty="0" smtClean="0">
                <a:solidFill>
                  <a:srgbClr val="000000"/>
                </a:solidFill>
                <a:effectLst/>
                <a:latin typeface="Georgia" panose="02040502050405020303" pitchFamily="18" charset="0"/>
              </a:rPr>
              <a:t>:</a:t>
            </a:r>
            <a:r>
              <a:rPr lang="en-US" b="0" i="0" dirty="0" smtClean="0">
                <a:solidFill>
                  <a:srgbClr val="000000"/>
                </a:solidFill>
                <a:effectLst/>
                <a:latin typeface="Georgia" panose="02040502050405020303" pitchFamily="18" charset="0"/>
              </a:rPr>
              <a:t> Most of the houses having moderately irregular and irregular shape of property have high sale price and houses with </a:t>
            </a:r>
            <a:r>
              <a:rPr lang="en-US" b="0" i="0" dirty="0" err="1" smtClean="0">
                <a:solidFill>
                  <a:srgbClr val="000000"/>
                </a:solidFill>
                <a:effectLst/>
                <a:latin typeface="Georgia" panose="02040502050405020303" pitchFamily="18" charset="0"/>
              </a:rPr>
              <a:t>regullar</a:t>
            </a:r>
            <a:r>
              <a:rPr lang="en-US" b="0" i="0" dirty="0" smtClean="0">
                <a:solidFill>
                  <a:srgbClr val="000000"/>
                </a:solidFill>
                <a:effectLst/>
                <a:latin typeface="Georgia" panose="02040502050405020303" pitchFamily="18" charset="0"/>
              </a:rPr>
              <a:t> type of property have less sale </a:t>
            </a:r>
            <a:r>
              <a:rPr lang="en-US" b="0" i="0" dirty="0" err="1" smtClean="0">
                <a:solidFill>
                  <a:srgbClr val="000000"/>
                </a:solidFill>
                <a:effectLst/>
                <a:latin typeface="Georgia" panose="02040502050405020303" pitchFamily="18" charset="0"/>
              </a:rPr>
              <a:t>peice</a:t>
            </a:r>
            <a:r>
              <a:rPr lang="en-US" b="0" i="0" dirty="0" smtClean="0">
                <a:solidFill>
                  <a:srgbClr val="000000"/>
                </a:solidFill>
                <a:effectLst/>
                <a:latin typeface="Georgia" panose="02040502050405020303" pitchFamily="18" charset="0"/>
              </a:rPr>
              <a:t> compared to others.</a:t>
            </a:r>
          </a:p>
          <a:p>
            <a:pPr marL="342900" indent="-342900" algn="just">
              <a:buFont typeface="Wingdings" panose="05000000000000000000" pitchFamily="2" charset="2"/>
              <a:buChar char="Ø"/>
            </a:pPr>
            <a:r>
              <a:rPr lang="en-US" b="1" i="0" dirty="0" err="1" smtClean="0">
                <a:solidFill>
                  <a:srgbClr val="000000"/>
                </a:solidFill>
                <a:effectLst/>
                <a:latin typeface="Georgia" panose="02040502050405020303" pitchFamily="18" charset="0"/>
              </a:rPr>
              <a:t>SalePrice</a:t>
            </a:r>
            <a:r>
              <a:rPr lang="en-US" b="1" i="0" dirty="0" smtClean="0">
                <a:solidFill>
                  <a:srgbClr val="000000"/>
                </a:solidFill>
                <a:effectLst/>
                <a:latin typeface="Georgia" panose="02040502050405020303" pitchFamily="18" charset="0"/>
              </a:rPr>
              <a:t> vs </a:t>
            </a:r>
            <a:r>
              <a:rPr lang="en-US" b="1" i="0" dirty="0" err="1" smtClean="0">
                <a:solidFill>
                  <a:srgbClr val="000000"/>
                </a:solidFill>
                <a:effectLst/>
                <a:latin typeface="Georgia" panose="02040502050405020303" pitchFamily="18" charset="0"/>
              </a:rPr>
              <a:t>LandContour</a:t>
            </a:r>
            <a:r>
              <a:rPr lang="en-US" b="1" i="0" dirty="0" smtClean="0">
                <a:solidFill>
                  <a:srgbClr val="000000"/>
                </a:solidFill>
                <a:effectLst/>
                <a:latin typeface="Georgia" panose="02040502050405020303" pitchFamily="18" charset="0"/>
              </a:rPr>
              <a:t>:</a:t>
            </a:r>
            <a:r>
              <a:rPr lang="en-US" b="0" i="0" dirty="0" smtClean="0">
                <a:solidFill>
                  <a:srgbClr val="000000"/>
                </a:solidFill>
                <a:effectLst/>
                <a:latin typeface="Georgia" panose="02040502050405020303" pitchFamily="18" charset="0"/>
              </a:rPr>
              <a:t> The houses having the hillside and depression property flatness have high sale price compared to others.</a:t>
            </a:r>
          </a:p>
          <a:p>
            <a:pPr marL="342900" indent="-342900" algn="just">
              <a:buFont typeface="Wingdings" panose="05000000000000000000" pitchFamily="2" charset="2"/>
              <a:buChar char="Ø"/>
            </a:pPr>
            <a:r>
              <a:rPr lang="en-US" b="1" i="0" dirty="0" err="1" smtClean="0">
                <a:solidFill>
                  <a:srgbClr val="000000"/>
                </a:solidFill>
                <a:effectLst/>
                <a:latin typeface="Georgia" panose="02040502050405020303" pitchFamily="18" charset="0"/>
              </a:rPr>
              <a:t>SalePrice</a:t>
            </a:r>
            <a:r>
              <a:rPr lang="en-US" b="1" i="0" dirty="0" smtClean="0">
                <a:solidFill>
                  <a:srgbClr val="000000"/>
                </a:solidFill>
                <a:effectLst/>
                <a:latin typeface="Georgia" panose="02040502050405020303" pitchFamily="18" charset="0"/>
              </a:rPr>
              <a:t> vs </a:t>
            </a:r>
            <a:r>
              <a:rPr lang="en-US" b="1" i="0" dirty="0" err="1" smtClean="0">
                <a:solidFill>
                  <a:srgbClr val="000000"/>
                </a:solidFill>
                <a:effectLst/>
                <a:latin typeface="Georgia" panose="02040502050405020303" pitchFamily="18" charset="0"/>
              </a:rPr>
              <a:t>LotConfig</a:t>
            </a:r>
            <a:r>
              <a:rPr lang="en-US" b="1" i="0" dirty="0" smtClean="0">
                <a:solidFill>
                  <a:srgbClr val="000000"/>
                </a:solidFill>
                <a:effectLst/>
                <a:latin typeface="Georgia" panose="02040502050405020303" pitchFamily="18" charset="0"/>
              </a:rPr>
              <a:t>:</a:t>
            </a:r>
            <a:r>
              <a:rPr lang="en-US" b="0" i="0" dirty="0" smtClean="0">
                <a:solidFill>
                  <a:srgbClr val="000000"/>
                </a:solidFill>
                <a:effectLst/>
                <a:latin typeface="Georgia" panose="02040502050405020303" pitchFamily="18" charset="0"/>
              </a:rPr>
              <a:t> Most of the houses with Frontage on 3 sides of property have high sale price compared to others.</a:t>
            </a:r>
          </a:p>
          <a:p>
            <a:pPr marL="342900" indent="-342900" algn="just">
              <a:buFont typeface="Wingdings" panose="05000000000000000000" pitchFamily="2" charset="2"/>
              <a:buChar char="Ø"/>
            </a:pPr>
            <a:r>
              <a:rPr lang="en-US" b="1" i="0" dirty="0" err="1" smtClean="0">
                <a:solidFill>
                  <a:srgbClr val="000000"/>
                </a:solidFill>
                <a:effectLst/>
                <a:latin typeface="Georgia" panose="02040502050405020303" pitchFamily="18" charset="0"/>
              </a:rPr>
              <a:t>SalePrice</a:t>
            </a:r>
            <a:r>
              <a:rPr lang="en-US" b="1" i="0" dirty="0" smtClean="0">
                <a:solidFill>
                  <a:srgbClr val="000000"/>
                </a:solidFill>
                <a:effectLst/>
                <a:latin typeface="Georgia" panose="02040502050405020303" pitchFamily="18" charset="0"/>
              </a:rPr>
              <a:t> vs </a:t>
            </a:r>
            <a:r>
              <a:rPr lang="en-US" b="1" i="0" dirty="0" err="1" smtClean="0">
                <a:solidFill>
                  <a:srgbClr val="000000"/>
                </a:solidFill>
                <a:effectLst/>
                <a:latin typeface="Georgia" panose="02040502050405020303" pitchFamily="18" charset="0"/>
              </a:rPr>
              <a:t>LandSlope</a:t>
            </a:r>
            <a:r>
              <a:rPr lang="en-US" b="1" i="0" dirty="0" smtClean="0">
                <a:solidFill>
                  <a:srgbClr val="000000"/>
                </a:solidFill>
                <a:effectLst/>
                <a:latin typeface="Georgia" panose="02040502050405020303" pitchFamily="18" charset="0"/>
              </a:rPr>
              <a:t>:</a:t>
            </a:r>
            <a:r>
              <a:rPr lang="en-US" b="0" i="0" dirty="0" smtClean="0">
                <a:solidFill>
                  <a:srgbClr val="000000"/>
                </a:solidFill>
                <a:effectLst/>
                <a:latin typeface="Georgia" panose="02040502050405020303" pitchFamily="18" charset="0"/>
              </a:rPr>
              <a:t> There is no significance difference between the slope of the property. As we can observe the houses having Gentle slope, Moderate Slope and Severe Slope have same sale price.</a:t>
            </a:r>
          </a:p>
          <a:p>
            <a:pPr marL="342900" indent="-342900" algn="just">
              <a:buFont typeface="Wingdings" panose="05000000000000000000" pitchFamily="2" charset="2"/>
              <a:buChar char="Ø"/>
            </a:pPr>
            <a:r>
              <a:rPr lang="en-US" b="1" i="0" dirty="0" err="1" smtClean="0">
                <a:solidFill>
                  <a:srgbClr val="000000"/>
                </a:solidFill>
                <a:effectLst/>
                <a:latin typeface="Georgia" panose="02040502050405020303" pitchFamily="18" charset="0"/>
              </a:rPr>
              <a:t>SalePrice</a:t>
            </a:r>
            <a:r>
              <a:rPr lang="en-US" b="1" i="0" dirty="0" smtClean="0">
                <a:solidFill>
                  <a:srgbClr val="000000"/>
                </a:solidFill>
                <a:effectLst/>
                <a:latin typeface="Georgia" panose="02040502050405020303" pitchFamily="18" charset="0"/>
              </a:rPr>
              <a:t> vs Neighborhood:</a:t>
            </a:r>
            <a:r>
              <a:rPr lang="en-US" b="0" i="0" dirty="0" smtClean="0">
                <a:solidFill>
                  <a:srgbClr val="000000"/>
                </a:solidFill>
                <a:effectLst/>
                <a:latin typeface="Georgia" panose="02040502050405020303" pitchFamily="18" charset="0"/>
              </a:rPr>
              <a:t> The houses which are located near Northridge have high sale price compared to others.</a:t>
            </a:r>
          </a:p>
          <a:p>
            <a:pPr marL="342900" indent="-342900" algn="just">
              <a:buFont typeface="Wingdings" panose="05000000000000000000" pitchFamily="2" charset="2"/>
              <a:buChar char="Ø"/>
            </a:pPr>
            <a:r>
              <a:rPr lang="en-US" b="1" i="0" dirty="0" err="1" smtClean="0">
                <a:solidFill>
                  <a:srgbClr val="000000"/>
                </a:solidFill>
                <a:effectLst/>
                <a:latin typeface="Georgia" panose="02040502050405020303" pitchFamily="18" charset="0"/>
              </a:rPr>
              <a:t>SalePrice</a:t>
            </a:r>
            <a:r>
              <a:rPr lang="en-US" b="1" i="0" dirty="0" smtClean="0">
                <a:solidFill>
                  <a:srgbClr val="000000"/>
                </a:solidFill>
                <a:effectLst/>
                <a:latin typeface="Georgia" panose="02040502050405020303" pitchFamily="18" charset="0"/>
              </a:rPr>
              <a:t> vs Condition1:</a:t>
            </a:r>
            <a:r>
              <a:rPr lang="en-US" b="0" i="0" dirty="0" smtClean="0">
                <a:solidFill>
                  <a:srgbClr val="000000"/>
                </a:solidFill>
                <a:effectLst/>
                <a:latin typeface="Georgia" panose="02040502050405020303" pitchFamily="18" charset="0"/>
              </a:rPr>
              <a:t> The houses having the conditions adjacent to </a:t>
            </a:r>
            <a:r>
              <a:rPr lang="en-US" b="0" i="0" dirty="0" err="1" smtClean="0">
                <a:solidFill>
                  <a:srgbClr val="000000"/>
                </a:solidFill>
                <a:effectLst/>
                <a:latin typeface="Georgia" panose="02040502050405020303" pitchFamily="18" charset="0"/>
              </a:rPr>
              <a:t>postive</a:t>
            </a:r>
            <a:r>
              <a:rPr lang="en-US" b="0" i="0" dirty="0" smtClean="0">
                <a:solidFill>
                  <a:srgbClr val="000000"/>
                </a:solidFill>
                <a:effectLst/>
                <a:latin typeface="Georgia" panose="02040502050405020303" pitchFamily="18" charset="0"/>
              </a:rPr>
              <a:t> off-site feature and houses within 200' of North-South Railroad have high sale price compared to others.</a:t>
            </a:r>
          </a:p>
          <a:p>
            <a:pPr marL="342900" indent="-342900" algn="just">
              <a:buFont typeface="Wingdings" panose="05000000000000000000" pitchFamily="2" charset="2"/>
              <a:buChar char="Ø"/>
            </a:pPr>
            <a:r>
              <a:rPr lang="en-US" b="1" i="0" dirty="0" err="1" smtClean="0">
                <a:solidFill>
                  <a:srgbClr val="000000"/>
                </a:solidFill>
                <a:effectLst/>
                <a:latin typeface="Georgia" panose="02040502050405020303" pitchFamily="18" charset="0"/>
              </a:rPr>
              <a:t>SalePrice</a:t>
            </a:r>
            <a:r>
              <a:rPr lang="en-US" b="1" i="0" dirty="0" smtClean="0">
                <a:solidFill>
                  <a:srgbClr val="000000"/>
                </a:solidFill>
                <a:effectLst/>
                <a:latin typeface="Georgia" panose="02040502050405020303" pitchFamily="18" charset="0"/>
              </a:rPr>
              <a:t> vs Condition2:</a:t>
            </a:r>
            <a:r>
              <a:rPr lang="en-US" b="0" i="0" dirty="0" smtClean="0">
                <a:solidFill>
                  <a:srgbClr val="000000"/>
                </a:solidFill>
                <a:effectLst/>
                <a:latin typeface="Georgia" panose="02040502050405020303" pitchFamily="18" charset="0"/>
              </a:rPr>
              <a:t> The houses having the conditions near positive off-site feature park, greenbelt, </a:t>
            </a:r>
            <a:r>
              <a:rPr lang="en-US" b="0" i="0" dirty="0" err="1" smtClean="0">
                <a:solidFill>
                  <a:srgbClr val="000000"/>
                </a:solidFill>
                <a:effectLst/>
                <a:latin typeface="Georgia" panose="02040502050405020303" pitchFamily="18" charset="0"/>
              </a:rPr>
              <a:t>etc</a:t>
            </a:r>
            <a:r>
              <a:rPr lang="en-US" b="0" i="0" dirty="0" smtClean="0">
                <a:solidFill>
                  <a:srgbClr val="000000"/>
                </a:solidFill>
                <a:effectLst/>
                <a:latin typeface="Georgia" panose="02040502050405020303" pitchFamily="18" charset="0"/>
              </a:rPr>
              <a:t> and adjacent to </a:t>
            </a:r>
            <a:r>
              <a:rPr lang="en-US" b="0" i="0" dirty="0" err="1" smtClean="0">
                <a:solidFill>
                  <a:srgbClr val="000000"/>
                </a:solidFill>
                <a:effectLst/>
                <a:latin typeface="Georgia" panose="02040502050405020303" pitchFamily="18" charset="0"/>
              </a:rPr>
              <a:t>postive</a:t>
            </a:r>
            <a:r>
              <a:rPr lang="en-US" b="0" i="0" dirty="0" smtClean="0">
                <a:solidFill>
                  <a:srgbClr val="000000"/>
                </a:solidFill>
                <a:effectLst/>
                <a:latin typeface="Georgia" panose="02040502050405020303" pitchFamily="18" charset="0"/>
              </a:rPr>
              <a:t> off-site feature have high sale price</a:t>
            </a:r>
            <a:endParaRPr lang="en-US" dirty="0"/>
          </a:p>
        </p:txBody>
      </p:sp>
      <p:sp>
        <p:nvSpPr>
          <p:cNvPr id="3" name="TextBox 2"/>
          <p:cNvSpPr txBox="1"/>
          <p:nvPr/>
        </p:nvSpPr>
        <p:spPr>
          <a:xfrm>
            <a:off x="844062" y="267287"/>
            <a:ext cx="8117057" cy="800219"/>
          </a:xfrm>
          <a:prstGeom prst="rect">
            <a:avLst/>
          </a:prstGeom>
          <a:noFill/>
        </p:spPr>
        <p:txBody>
          <a:bodyPr wrap="square" rtlCol="0">
            <a:spAutoFit/>
          </a:bodyPr>
          <a:lstStyle/>
          <a:p>
            <a:r>
              <a:rPr lang="en-US" sz="2800" dirty="0" smtClean="0">
                <a:latin typeface="Georgia" panose="02040502050405020303" pitchFamily="18" charset="0"/>
              </a:rPr>
              <a:t>Observations</a:t>
            </a:r>
            <a:endParaRPr lang="en-US" sz="2800" dirty="0" smtClean="0"/>
          </a:p>
          <a:p>
            <a:endParaRPr lang="en-US" dirty="0"/>
          </a:p>
        </p:txBody>
      </p:sp>
    </p:spTree>
    <p:extLst>
      <p:ext uri="{BB962C8B-B14F-4D97-AF65-F5344CB8AC3E}">
        <p14:creationId xmlns:p14="http://schemas.microsoft.com/office/powerpoint/2010/main" val="1332852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9317" y="647114"/>
            <a:ext cx="11029071" cy="4801314"/>
          </a:xfrm>
          <a:prstGeom prst="rect">
            <a:avLst/>
          </a:prstGeom>
          <a:noFill/>
        </p:spPr>
        <p:txBody>
          <a:bodyPr wrap="square" rtlCol="0">
            <a:spAutoFit/>
          </a:bodyPr>
          <a:lstStyle/>
          <a:p>
            <a:pPr marL="285750" indent="-285750" algn="just">
              <a:buFont typeface="Wingdings" panose="05000000000000000000" pitchFamily="2" charset="2"/>
              <a:buChar char="Ø"/>
            </a:pPr>
            <a:r>
              <a:rPr lang="en-US" b="1" i="0" dirty="0" err="1" smtClean="0">
                <a:solidFill>
                  <a:srgbClr val="000000"/>
                </a:solidFill>
                <a:effectLst/>
                <a:latin typeface="Georgia" panose="02040502050405020303" pitchFamily="18" charset="0"/>
              </a:rPr>
              <a:t>SalePrice</a:t>
            </a:r>
            <a:r>
              <a:rPr lang="en-US" b="1" i="0" dirty="0" smtClean="0">
                <a:solidFill>
                  <a:srgbClr val="000000"/>
                </a:solidFill>
                <a:effectLst/>
                <a:latin typeface="Georgia" panose="02040502050405020303" pitchFamily="18" charset="0"/>
              </a:rPr>
              <a:t> vs </a:t>
            </a:r>
            <a:r>
              <a:rPr lang="en-US" b="1" i="0" dirty="0" err="1" smtClean="0">
                <a:solidFill>
                  <a:srgbClr val="000000"/>
                </a:solidFill>
                <a:effectLst/>
                <a:latin typeface="Georgia" panose="02040502050405020303" pitchFamily="18" charset="0"/>
              </a:rPr>
              <a:t>BldgType</a:t>
            </a:r>
            <a:r>
              <a:rPr lang="en-US" b="1" i="0" dirty="0" smtClean="0">
                <a:solidFill>
                  <a:srgbClr val="000000"/>
                </a:solidFill>
                <a:effectLst/>
                <a:latin typeface="Georgia" panose="02040502050405020303" pitchFamily="18" charset="0"/>
              </a:rPr>
              <a:t>:</a:t>
            </a:r>
            <a:r>
              <a:rPr lang="en-US" b="0" i="0" dirty="0" smtClean="0">
                <a:solidFill>
                  <a:srgbClr val="000000"/>
                </a:solidFill>
                <a:effectLst/>
                <a:latin typeface="Georgia" panose="02040502050405020303" pitchFamily="18" charset="0"/>
              </a:rPr>
              <a:t> Most of the houses are Single-family Detached and Townhouse End Unit and they have higher sale price compared to other categories.</a:t>
            </a:r>
          </a:p>
          <a:p>
            <a:pPr marL="285750" indent="-285750" algn="just">
              <a:buFont typeface="Wingdings" panose="05000000000000000000" pitchFamily="2" charset="2"/>
              <a:buChar char="Ø"/>
            </a:pPr>
            <a:endParaRPr lang="en-US" b="0" i="0" dirty="0" smtClean="0">
              <a:solidFill>
                <a:srgbClr val="000000"/>
              </a:solidFill>
              <a:effectLst/>
              <a:latin typeface="Georgia" panose="02040502050405020303" pitchFamily="18" charset="0"/>
            </a:endParaRPr>
          </a:p>
          <a:p>
            <a:pPr marL="285750" indent="-285750" algn="just">
              <a:buFont typeface="Wingdings" panose="05000000000000000000" pitchFamily="2" charset="2"/>
              <a:buChar char="Ø"/>
            </a:pPr>
            <a:r>
              <a:rPr lang="en-US" b="1" i="0" dirty="0" err="1" smtClean="0">
                <a:solidFill>
                  <a:srgbClr val="000000"/>
                </a:solidFill>
                <a:effectLst/>
                <a:latin typeface="Georgia" panose="02040502050405020303" pitchFamily="18" charset="0"/>
              </a:rPr>
              <a:t>SalePrice</a:t>
            </a:r>
            <a:r>
              <a:rPr lang="en-US" b="1" i="0" dirty="0" smtClean="0">
                <a:solidFill>
                  <a:srgbClr val="000000"/>
                </a:solidFill>
                <a:effectLst/>
                <a:latin typeface="Georgia" panose="02040502050405020303" pitchFamily="18" charset="0"/>
              </a:rPr>
              <a:t> vs </a:t>
            </a:r>
            <a:r>
              <a:rPr lang="en-US" b="1" i="0" dirty="0" err="1" smtClean="0">
                <a:solidFill>
                  <a:srgbClr val="000000"/>
                </a:solidFill>
                <a:effectLst/>
                <a:latin typeface="Georgia" panose="02040502050405020303" pitchFamily="18" charset="0"/>
              </a:rPr>
              <a:t>HouseStyle</a:t>
            </a:r>
            <a:r>
              <a:rPr lang="en-US" b="1" i="0" dirty="0" smtClean="0">
                <a:solidFill>
                  <a:srgbClr val="000000"/>
                </a:solidFill>
                <a:effectLst/>
                <a:latin typeface="Georgia" panose="02040502050405020303" pitchFamily="18" charset="0"/>
              </a:rPr>
              <a:t>:</a:t>
            </a:r>
            <a:r>
              <a:rPr lang="en-US" b="0" i="0" dirty="0" smtClean="0">
                <a:solidFill>
                  <a:srgbClr val="000000"/>
                </a:solidFill>
                <a:effectLst/>
                <a:latin typeface="Georgia" panose="02040502050405020303" pitchFamily="18" charset="0"/>
              </a:rPr>
              <a:t> Houses which are having style of dwelling 2nd level finished and Two story have high sale price compared to other types.</a:t>
            </a:r>
          </a:p>
          <a:p>
            <a:pPr marL="285750" indent="-285750" algn="just">
              <a:buFont typeface="Wingdings" panose="05000000000000000000" pitchFamily="2" charset="2"/>
              <a:buChar char="Ø"/>
            </a:pPr>
            <a:endParaRPr lang="en-US" b="0" i="0" dirty="0" smtClean="0">
              <a:solidFill>
                <a:srgbClr val="000000"/>
              </a:solidFill>
              <a:effectLst/>
              <a:latin typeface="Georgia" panose="02040502050405020303" pitchFamily="18" charset="0"/>
            </a:endParaRPr>
          </a:p>
          <a:p>
            <a:pPr marL="285750" indent="-285750" algn="just">
              <a:buFont typeface="Wingdings" panose="05000000000000000000" pitchFamily="2" charset="2"/>
              <a:buChar char="Ø"/>
            </a:pPr>
            <a:r>
              <a:rPr lang="en-US" b="1" i="0" dirty="0" err="1" smtClean="0">
                <a:solidFill>
                  <a:srgbClr val="000000"/>
                </a:solidFill>
                <a:effectLst/>
                <a:latin typeface="Georgia" panose="02040502050405020303" pitchFamily="18" charset="0"/>
              </a:rPr>
              <a:t>SalePrice</a:t>
            </a:r>
            <a:r>
              <a:rPr lang="en-US" b="1" i="0" dirty="0" smtClean="0">
                <a:solidFill>
                  <a:srgbClr val="000000"/>
                </a:solidFill>
                <a:effectLst/>
                <a:latin typeface="Georgia" panose="02040502050405020303" pitchFamily="18" charset="0"/>
              </a:rPr>
              <a:t> vs </a:t>
            </a:r>
            <a:r>
              <a:rPr lang="en-US" b="1" i="0" dirty="0" err="1" smtClean="0">
                <a:solidFill>
                  <a:srgbClr val="000000"/>
                </a:solidFill>
                <a:effectLst/>
                <a:latin typeface="Georgia" panose="02040502050405020303" pitchFamily="18" charset="0"/>
              </a:rPr>
              <a:t>RoofStyle</a:t>
            </a:r>
            <a:r>
              <a:rPr lang="en-US" b="1" i="0" dirty="0" smtClean="0">
                <a:solidFill>
                  <a:srgbClr val="000000"/>
                </a:solidFill>
                <a:effectLst/>
                <a:latin typeface="Georgia" panose="02040502050405020303" pitchFamily="18" charset="0"/>
              </a:rPr>
              <a:t>:</a:t>
            </a:r>
            <a:r>
              <a:rPr lang="en-US" b="0" i="0" dirty="0" smtClean="0">
                <a:solidFill>
                  <a:srgbClr val="000000"/>
                </a:solidFill>
                <a:effectLst/>
                <a:latin typeface="Georgia" panose="02040502050405020303" pitchFamily="18" charset="0"/>
              </a:rPr>
              <a:t> The houses having the roof style Flat, Hip and Shed have high sale price and the houses having </a:t>
            </a:r>
            <a:r>
              <a:rPr lang="en-US" b="0" i="0" dirty="0" err="1" smtClean="0">
                <a:solidFill>
                  <a:srgbClr val="000000"/>
                </a:solidFill>
                <a:effectLst/>
                <a:latin typeface="Georgia" panose="02040502050405020303" pitchFamily="18" charset="0"/>
              </a:rPr>
              <a:t>gabrel</a:t>
            </a:r>
            <a:r>
              <a:rPr lang="en-US" b="0" i="0" dirty="0" smtClean="0">
                <a:solidFill>
                  <a:srgbClr val="000000"/>
                </a:solidFill>
                <a:effectLst/>
                <a:latin typeface="Georgia" panose="02040502050405020303" pitchFamily="18" charset="0"/>
              </a:rPr>
              <a:t> roof style have less sale price.</a:t>
            </a:r>
          </a:p>
          <a:p>
            <a:pPr marL="285750" indent="-285750" algn="just">
              <a:buFont typeface="Wingdings" panose="05000000000000000000" pitchFamily="2" charset="2"/>
              <a:buChar char="Ø"/>
            </a:pPr>
            <a:endParaRPr lang="en-US" b="0" i="0" dirty="0" smtClean="0">
              <a:solidFill>
                <a:srgbClr val="000000"/>
              </a:solidFill>
              <a:effectLst/>
              <a:latin typeface="Georgia" panose="02040502050405020303" pitchFamily="18" charset="0"/>
            </a:endParaRPr>
          </a:p>
          <a:p>
            <a:pPr marL="285750" indent="-285750" algn="just">
              <a:buFont typeface="Wingdings" panose="05000000000000000000" pitchFamily="2" charset="2"/>
              <a:buChar char="Ø"/>
            </a:pPr>
            <a:r>
              <a:rPr lang="en-US" b="1" i="0" dirty="0" err="1" smtClean="0">
                <a:solidFill>
                  <a:srgbClr val="000000"/>
                </a:solidFill>
                <a:effectLst/>
                <a:latin typeface="Georgia" panose="02040502050405020303" pitchFamily="18" charset="0"/>
              </a:rPr>
              <a:t>SalePrice</a:t>
            </a:r>
            <a:r>
              <a:rPr lang="en-US" b="1" i="0" dirty="0" smtClean="0">
                <a:solidFill>
                  <a:srgbClr val="000000"/>
                </a:solidFill>
                <a:effectLst/>
                <a:latin typeface="Georgia" panose="02040502050405020303" pitchFamily="18" charset="0"/>
              </a:rPr>
              <a:t> vs </a:t>
            </a:r>
            <a:r>
              <a:rPr lang="en-US" b="1" i="0" dirty="0" err="1" smtClean="0">
                <a:solidFill>
                  <a:srgbClr val="000000"/>
                </a:solidFill>
                <a:effectLst/>
                <a:latin typeface="Georgia" panose="02040502050405020303" pitchFamily="18" charset="0"/>
              </a:rPr>
              <a:t>RoofMatl</a:t>
            </a:r>
            <a:r>
              <a:rPr lang="en-US" b="1" i="0" dirty="0" smtClean="0">
                <a:solidFill>
                  <a:srgbClr val="000000"/>
                </a:solidFill>
                <a:effectLst/>
                <a:latin typeface="Georgia" panose="02040502050405020303" pitchFamily="18" charset="0"/>
              </a:rPr>
              <a:t>:</a:t>
            </a:r>
            <a:r>
              <a:rPr lang="en-US" b="0" i="0" dirty="0" smtClean="0">
                <a:solidFill>
                  <a:srgbClr val="000000"/>
                </a:solidFill>
                <a:effectLst/>
                <a:latin typeface="Georgia" panose="02040502050405020303" pitchFamily="18" charset="0"/>
              </a:rPr>
              <a:t> Houses with Wood Shingles root materials have high sale prices.</a:t>
            </a:r>
          </a:p>
          <a:p>
            <a:pPr marL="285750" indent="-285750" algn="just">
              <a:buFont typeface="Wingdings" panose="05000000000000000000" pitchFamily="2" charset="2"/>
              <a:buChar char="Ø"/>
            </a:pPr>
            <a:endParaRPr lang="en-US" b="0" i="0" dirty="0" smtClean="0">
              <a:solidFill>
                <a:srgbClr val="000000"/>
              </a:solidFill>
              <a:effectLst/>
              <a:latin typeface="Georgia" panose="02040502050405020303" pitchFamily="18" charset="0"/>
            </a:endParaRPr>
          </a:p>
          <a:p>
            <a:pPr marL="285750" indent="-285750" algn="just">
              <a:buFont typeface="Wingdings" panose="05000000000000000000" pitchFamily="2" charset="2"/>
              <a:buChar char="Ø"/>
            </a:pPr>
            <a:r>
              <a:rPr lang="en-US" b="1" i="0" dirty="0" err="1" smtClean="0">
                <a:solidFill>
                  <a:srgbClr val="000000"/>
                </a:solidFill>
                <a:effectLst/>
                <a:latin typeface="Georgia" panose="02040502050405020303" pitchFamily="18" charset="0"/>
              </a:rPr>
              <a:t>SalePrice</a:t>
            </a:r>
            <a:r>
              <a:rPr lang="en-US" b="1" i="0" dirty="0" smtClean="0">
                <a:solidFill>
                  <a:srgbClr val="000000"/>
                </a:solidFill>
                <a:effectLst/>
                <a:latin typeface="Georgia" panose="02040502050405020303" pitchFamily="18" charset="0"/>
              </a:rPr>
              <a:t> vs Exterior1st:</a:t>
            </a:r>
            <a:r>
              <a:rPr lang="en-US" b="0" i="0" dirty="0" smtClean="0">
                <a:solidFill>
                  <a:srgbClr val="000000"/>
                </a:solidFill>
                <a:effectLst/>
                <a:latin typeface="Georgia" panose="02040502050405020303" pitchFamily="18" charset="0"/>
              </a:rPr>
              <a:t> Houses having Imitation Stucco, Stone and Cement Board as 1st exterior cover have high sale price.</a:t>
            </a:r>
          </a:p>
          <a:p>
            <a:pPr marL="285750" indent="-285750" algn="just">
              <a:buFont typeface="Wingdings" panose="05000000000000000000" pitchFamily="2" charset="2"/>
              <a:buChar char="Ø"/>
            </a:pPr>
            <a:endParaRPr lang="en-US" b="0" i="0" dirty="0" smtClean="0">
              <a:solidFill>
                <a:srgbClr val="000000"/>
              </a:solidFill>
              <a:effectLst/>
              <a:latin typeface="Georgia" panose="02040502050405020303" pitchFamily="18" charset="0"/>
            </a:endParaRPr>
          </a:p>
          <a:p>
            <a:pPr marL="285750" indent="-285750" algn="just">
              <a:buFont typeface="Wingdings" panose="05000000000000000000" pitchFamily="2" charset="2"/>
              <a:buChar char="Ø"/>
            </a:pPr>
            <a:r>
              <a:rPr lang="en-US" b="1" i="0" dirty="0" err="1" smtClean="0">
                <a:solidFill>
                  <a:srgbClr val="000000"/>
                </a:solidFill>
                <a:effectLst/>
                <a:latin typeface="Georgia" panose="02040502050405020303" pitchFamily="18" charset="0"/>
              </a:rPr>
              <a:t>SalePrice</a:t>
            </a:r>
            <a:r>
              <a:rPr lang="en-US" b="1" i="0" dirty="0" smtClean="0">
                <a:solidFill>
                  <a:srgbClr val="000000"/>
                </a:solidFill>
                <a:effectLst/>
                <a:latin typeface="Georgia" panose="02040502050405020303" pitchFamily="18" charset="0"/>
              </a:rPr>
              <a:t> vs Exterior2nd:</a:t>
            </a:r>
            <a:r>
              <a:rPr lang="en-US" b="0" i="0" dirty="0" smtClean="0">
                <a:solidFill>
                  <a:srgbClr val="000000"/>
                </a:solidFill>
                <a:effectLst/>
                <a:latin typeface="Georgia" panose="02040502050405020303" pitchFamily="18" charset="0"/>
              </a:rPr>
              <a:t> Houses having Imitation Stucco and other as 2nd cover have high sale price.</a:t>
            </a:r>
          </a:p>
          <a:p>
            <a:endParaRPr lang="en-US" dirty="0"/>
          </a:p>
        </p:txBody>
      </p:sp>
    </p:spTree>
    <p:extLst>
      <p:ext uri="{BB962C8B-B14F-4D97-AF65-F5344CB8AC3E}">
        <p14:creationId xmlns:p14="http://schemas.microsoft.com/office/powerpoint/2010/main" val="1568541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235" y="504417"/>
            <a:ext cx="11394830" cy="5849166"/>
          </a:xfrm>
          <a:prstGeom prst="rect">
            <a:avLst/>
          </a:prstGeom>
        </p:spPr>
      </p:pic>
    </p:spTree>
    <p:extLst>
      <p:ext uri="{BB962C8B-B14F-4D97-AF65-F5344CB8AC3E}">
        <p14:creationId xmlns:p14="http://schemas.microsoft.com/office/powerpoint/2010/main" val="468577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1692" y="1055078"/>
            <a:ext cx="11310425" cy="5355312"/>
          </a:xfrm>
          <a:prstGeom prst="rect">
            <a:avLst/>
          </a:prstGeom>
          <a:noFill/>
        </p:spPr>
        <p:txBody>
          <a:bodyPr wrap="square" rtlCol="0">
            <a:spAutoFit/>
          </a:bodyPr>
          <a:lstStyle/>
          <a:p>
            <a:pPr marL="285750" indent="-285750" algn="just">
              <a:buFont typeface="Wingdings" panose="05000000000000000000" pitchFamily="2" charset="2"/>
              <a:buChar char="Ø"/>
            </a:pPr>
            <a:r>
              <a:rPr lang="en-US" b="1" i="0" dirty="0" err="1" smtClean="0">
                <a:solidFill>
                  <a:srgbClr val="000000"/>
                </a:solidFill>
                <a:effectLst/>
                <a:latin typeface="Georgia" panose="02040502050405020303" pitchFamily="18" charset="0"/>
              </a:rPr>
              <a:t>SalePrice</a:t>
            </a:r>
            <a:r>
              <a:rPr lang="en-US" b="1" i="0" dirty="0" smtClean="0">
                <a:solidFill>
                  <a:srgbClr val="000000"/>
                </a:solidFill>
                <a:effectLst/>
                <a:latin typeface="Georgia" panose="02040502050405020303" pitchFamily="18" charset="0"/>
              </a:rPr>
              <a:t> vs </a:t>
            </a:r>
            <a:r>
              <a:rPr lang="en-US" b="1" i="0" dirty="0" err="1" smtClean="0">
                <a:solidFill>
                  <a:srgbClr val="000000"/>
                </a:solidFill>
                <a:effectLst/>
                <a:latin typeface="Georgia" panose="02040502050405020303" pitchFamily="18" charset="0"/>
              </a:rPr>
              <a:t>MasVnrType</a:t>
            </a:r>
            <a:r>
              <a:rPr lang="en-US" b="1" i="0" dirty="0" smtClean="0">
                <a:solidFill>
                  <a:srgbClr val="000000"/>
                </a:solidFill>
                <a:effectLst/>
                <a:latin typeface="Georgia" panose="02040502050405020303" pitchFamily="18" charset="0"/>
              </a:rPr>
              <a:t>:</a:t>
            </a:r>
            <a:r>
              <a:rPr lang="en-US" b="0" i="0" dirty="0" smtClean="0">
                <a:solidFill>
                  <a:srgbClr val="000000"/>
                </a:solidFill>
                <a:effectLst/>
                <a:latin typeface="Georgia" panose="02040502050405020303" pitchFamily="18" charset="0"/>
              </a:rPr>
              <a:t> Houses having Stone Masonry veneer type have high sale price than other types.</a:t>
            </a:r>
          </a:p>
          <a:p>
            <a:pPr marL="285750" indent="-285750" algn="just">
              <a:buFont typeface="Wingdings" panose="05000000000000000000" pitchFamily="2" charset="2"/>
              <a:buChar char="Ø"/>
            </a:pPr>
            <a:r>
              <a:rPr lang="en-US" b="1" i="0" dirty="0" err="1" smtClean="0">
                <a:solidFill>
                  <a:srgbClr val="000000"/>
                </a:solidFill>
                <a:effectLst/>
                <a:latin typeface="Georgia" panose="02040502050405020303" pitchFamily="18" charset="0"/>
              </a:rPr>
              <a:t>SalePrice</a:t>
            </a:r>
            <a:r>
              <a:rPr lang="en-US" b="1" i="0" dirty="0" smtClean="0">
                <a:solidFill>
                  <a:srgbClr val="000000"/>
                </a:solidFill>
                <a:effectLst/>
                <a:latin typeface="Georgia" panose="02040502050405020303" pitchFamily="18" charset="0"/>
              </a:rPr>
              <a:t> vs Foundation:</a:t>
            </a:r>
            <a:r>
              <a:rPr lang="en-US" b="0" i="0" dirty="0" smtClean="0">
                <a:solidFill>
                  <a:srgbClr val="000000"/>
                </a:solidFill>
                <a:effectLst/>
                <a:latin typeface="Georgia" panose="02040502050405020303" pitchFamily="18" charset="0"/>
              </a:rPr>
              <a:t> Houses having Poured </a:t>
            </a:r>
            <a:r>
              <a:rPr lang="en-US" b="0" i="0" dirty="0" err="1" smtClean="0">
                <a:solidFill>
                  <a:srgbClr val="000000"/>
                </a:solidFill>
                <a:effectLst/>
                <a:latin typeface="Georgia" panose="02040502050405020303" pitchFamily="18" charset="0"/>
              </a:rPr>
              <a:t>Contrete</a:t>
            </a:r>
            <a:r>
              <a:rPr lang="en-US" b="0" i="0" dirty="0" smtClean="0">
                <a:solidFill>
                  <a:srgbClr val="000000"/>
                </a:solidFill>
                <a:effectLst/>
                <a:latin typeface="Georgia" panose="02040502050405020303" pitchFamily="18" charset="0"/>
              </a:rPr>
              <a:t> as foundation type have high sale price compared to other types.</a:t>
            </a:r>
          </a:p>
          <a:p>
            <a:pPr marL="285750" indent="-285750" algn="just">
              <a:buFont typeface="Wingdings" panose="05000000000000000000" pitchFamily="2" charset="2"/>
              <a:buChar char="Ø"/>
            </a:pPr>
            <a:r>
              <a:rPr lang="en-US" b="1" i="0" dirty="0" err="1" smtClean="0">
                <a:solidFill>
                  <a:srgbClr val="000000"/>
                </a:solidFill>
                <a:effectLst/>
                <a:latin typeface="Georgia" panose="02040502050405020303" pitchFamily="18" charset="0"/>
              </a:rPr>
              <a:t>SalePrice</a:t>
            </a:r>
            <a:r>
              <a:rPr lang="en-US" b="1" i="0" dirty="0" smtClean="0">
                <a:solidFill>
                  <a:srgbClr val="000000"/>
                </a:solidFill>
                <a:effectLst/>
                <a:latin typeface="Georgia" panose="02040502050405020303" pitchFamily="18" charset="0"/>
              </a:rPr>
              <a:t> vs </a:t>
            </a:r>
            <a:r>
              <a:rPr lang="en-US" b="1" i="0" dirty="0" err="1" smtClean="0">
                <a:solidFill>
                  <a:srgbClr val="000000"/>
                </a:solidFill>
                <a:effectLst/>
                <a:latin typeface="Georgia" panose="02040502050405020303" pitchFamily="18" charset="0"/>
              </a:rPr>
              <a:t>BsmtExposure</a:t>
            </a:r>
            <a:r>
              <a:rPr lang="en-US" b="1" i="0" dirty="0" smtClean="0">
                <a:solidFill>
                  <a:srgbClr val="000000"/>
                </a:solidFill>
                <a:effectLst/>
                <a:latin typeface="Georgia" panose="02040502050405020303" pitchFamily="18" charset="0"/>
              </a:rPr>
              <a:t>:</a:t>
            </a:r>
            <a:r>
              <a:rPr lang="en-US" b="0" i="0" dirty="0" smtClean="0">
                <a:solidFill>
                  <a:srgbClr val="000000"/>
                </a:solidFill>
                <a:effectLst/>
                <a:latin typeface="Georgia" panose="02040502050405020303" pitchFamily="18" charset="0"/>
              </a:rPr>
              <a:t> Houses having good walkout or garden level walls have high sale price compared to others.</a:t>
            </a:r>
          </a:p>
          <a:p>
            <a:pPr marL="285750" indent="-285750" algn="just">
              <a:buFont typeface="Wingdings" panose="05000000000000000000" pitchFamily="2" charset="2"/>
              <a:buChar char="Ø"/>
            </a:pPr>
            <a:r>
              <a:rPr lang="en-US" b="1" i="0" dirty="0" err="1" smtClean="0">
                <a:solidFill>
                  <a:srgbClr val="000000"/>
                </a:solidFill>
                <a:effectLst/>
                <a:latin typeface="Georgia" panose="02040502050405020303" pitchFamily="18" charset="0"/>
              </a:rPr>
              <a:t>SalePrice</a:t>
            </a:r>
            <a:r>
              <a:rPr lang="en-US" b="1" i="0" dirty="0" smtClean="0">
                <a:solidFill>
                  <a:srgbClr val="000000"/>
                </a:solidFill>
                <a:effectLst/>
                <a:latin typeface="Georgia" panose="02040502050405020303" pitchFamily="18" charset="0"/>
              </a:rPr>
              <a:t> vs BsmtFinType1:</a:t>
            </a:r>
            <a:r>
              <a:rPr lang="en-US" b="0" i="0" dirty="0" smtClean="0">
                <a:solidFill>
                  <a:srgbClr val="000000"/>
                </a:solidFill>
                <a:effectLst/>
                <a:latin typeface="Georgia" panose="02040502050405020303" pitchFamily="18" charset="0"/>
              </a:rPr>
              <a:t> The sale price is high for the houses containing good living quarters basement finished area.</a:t>
            </a:r>
          </a:p>
          <a:p>
            <a:pPr marL="285750" indent="-285750" algn="just">
              <a:buFont typeface="Wingdings" panose="05000000000000000000" pitchFamily="2" charset="2"/>
              <a:buChar char="Ø"/>
            </a:pPr>
            <a:r>
              <a:rPr lang="en-US" b="1" i="0" dirty="0" err="1" smtClean="0">
                <a:solidFill>
                  <a:srgbClr val="000000"/>
                </a:solidFill>
                <a:effectLst/>
                <a:latin typeface="Georgia" panose="02040502050405020303" pitchFamily="18" charset="0"/>
              </a:rPr>
              <a:t>SalePrice</a:t>
            </a:r>
            <a:r>
              <a:rPr lang="en-US" b="1" i="0" dirty="0" smtClean="0">
                <a:solidFill>
                  <a:srgbClr val="000000"/>
                </a:solidFill>
                <a:effectLst/>
                <a:latin typeface="Georgia" panose="02040502050405020303" pitchFamily="18" charset="0"/>
              </a:rPr>
              <a:t> vs BsmtFinType2:</a:t>
            </a:r>
            <a:r>
              <a:rPr lang="en-US" b="0" i="0" dirty="0" smtClean="0">
                <a:solidFill>
                  <a:srgbClr val="000000"/>
                </a:solidFill>
                <a:effectLst/>
                <a:latin typeface="Georgia" panose="02040502050405020303" pitchFamily="18" charset="0"/>
              </a:rPr>
              <a:t> The sale price is moderately high for the houses having good living quarters and average living quarters.</a:t>
            </a:r>
          </a:p>
          <a:p>
            <a:pPr marL="285750" indent="-285750" algn="just">
              <a:buFont typeface="Wingdings" panose="05000000000000000000" pitchFamily="2" charset="2"/>
              <a:buChar char="Ø"/>
            </a:pPr>
            <a:r>
              <a:rPr lang="en-US" b="1" i="0" dirty="0" err="1" smtClean="0">
                <a:solidFill>
                  <a:srgbClr val="000000"/>
                </a:solidFill>
                <a:effectLst/>
                <a:latin typeface="Georgia" panose="02040502050405020303" pitchFamily="18" charset="0"/>
              </a:rPr>
              <a:t>SalePrice</a:t>
            </a:r>
            <a:r>
              <a:rPr lang="en-US" b="1" i="0" dirty="0" smtClean="0">
                <a:solidFill>
                  <a:srgbClr val="000000"/>
                </a:solidFill>
                <a:effectLst/>
                <a:latin typeface="Georgia" panose="02040502050405020303" pitchFamily="18" charset="0"/>
              </a:rPr>
              <a:t> vs Heating:</a:t>
            </a:r>
            <a:r>
              <a:rPr lang="en-US" b="0" i="0" dirty="0" smtClean="0">
                <a:solidFill>
                  <a:srgbClr val="000000"/>
                </a:solidFill>
                <a:effectLst/>
                <a:latin typeface="Georgia" panose="02040502050405020303" pitchFamily="18" charset="0"/>
              </a:rPr>
              <a:t> The houses having the heating type gas forced warm air furnace and gas hot water or steam heat have high sale price.</a:t>
            </a:r>
          </a:p>
          <a:p>
            <a:pPr marL="285750" indent="-285750" algn="just">
              <a:buFont typeface="Wingdings" panose="05000000000000000000" pitchFamily="2" charset="2"/>
              <a:buChar char="Ø"/>
            </a:pPr>
            <a:r>
              <a:rPr lang="en-US" b="1" i="0" dirty="0" err="1" smtClean="0">
                <a:solidFill>
                  <a:srgbClr val="000000"/>
                </a:solidFill>
                <a:effectLst/>
                <a:latin typeface="Georgia" panose="02040502050405020303" pitchFamily="18" charset="0"/>
              </a:rPr>
              <a:t>SalePrice</a:t>
            </a:r>
            <a:r>
              <a:rPr lang="en-US" b="1" i="0" dirty="0" smtClean="0">
                <a:solidFill>
                  <a:srgbClr val="000000"/>
                </a:solidFill>
                <a:effectLst/>
                <a:latin typeface="Georgia" panose="02040502050405020303" pitchFamily="18" charset="0"/>
              </a:rPr>
              <a:t> vs </a:t>
            </a:r>
            <a:r>
              <a:rPr lang="en-US" b="1" i="0" dirty="0" err="1" smtClean="0">
                <a:solidFill>
                  <a:srgbClr val="000000"/>
                </a:solidFill>
                <a:effectLst/>
                <a:latin typeface="Georgia" panose="02040502050405020303" pitchFamily="18" charset="0"/>
              </a:rPr>
              <a:t>CentralAir</a:t>
            </a:r>
            <a:r>
              <a:rPr lang="en-US" b="1" i="0" dirty="0" smtClean="0">
                <a:solidFill>
                  <a:srgbClr val="000000"/>
                </a:solidFill>
                <a:effectLst/>
                <a:latin typeface="Georgia" panose="02040502050405020303" pitchFamily="18" charset="0"/>
              </a:rPr>
              <a:t>:</a:t>
            </a:r>
            <a:r>
              <a:rPr lang="en-US" b="0" i="0" dirty="0" smtClean="0">
                <a:solidFill>
                  <a:srgbClr val="000000"/>
                </a:solidFill>
                <a:effectLst/>
                <a:latin typeface="Georgia" panose="02040502050405020303" pitchFamily="18" charset="0"/>
              </a:rPr>
              <a:t> Most of the houses have central air conditioning so it is obvious that these houses have high sale price.</a:t>
            </a:r>
          </a:p>
          <a:p>
            <a:pPr marL="285750" indent="-285750" algn="just">
              <a:buFont typeface="Wingdings" panose="05000000000000000000" pitchFamily="2" charset="2"/>
              <a:buChar char="Ø"/>
            </a:pPr>
            <a:r>
              <a:rPr lang="en-US" b="1" i="0" dirty="0" err="1" smtClean="0">
                <a:solidFill>
                  <a:srgbClr val="000000"/>
                </a:solidFill>
                <a:effectLst/>
                <a:latin typeface="Georgia" panose="02040502050405020303" pitchFamily="18" charset="0"/>
              </a:rPr>
              <a:t>SalePrice</a:t>
            </a:r>
            <a:r>
              <a:rPr lang="en-US" b="1" i="0" dirty="0" smtClean="0">
                <a:solidFill>
                  <a:srgbClr val="000000"/>
                </a:solidFill>
                <a:effectLst/>
                <a:latin typeface="Georgia" panose="02040502050405020303" pitchFamily="18" charset="0"/>
              </a:rPr>
              <a:t> vs Electrical:</a:t>
            </a:r>
            <a:r>
              <a:rPr lang="en-US" b="0" i="0" dirty="0" smtClean="0">
                <a:solidFill>
                  <a:srgbClr val="000000"/>
                </a:solidFill>
                <a:effectLst/>
                <a:latin typeface="Georgia" panose="02040502050405020303" pitchFamily="18" charset="0"/>
              </a:rPr>
              <a:t> Most of the houses having standard circuit breakers &amp; </a:t>
            </a:r>
            <a:r>
              <a:rPr lang="en-US" b="0" i="0" dirty="0" err="1" smtClean="0">
                <a:solidFill>
                  <a:srgbClr val="000000"/>
                </a:solidFill>
                <a:effectLst/>
                <a:latin typeface="Georgia" panose="02040502050405020303" pitchFamily="18" charset="0"/>
              </a:rPr>
              <a:t>romex</a:t>
            </a:r>
            <a:r>
              <a:rPr lang="en-US" b="0" i="0" dirty="0" smtClean="0">
                <a:solidFill>
                  <a:srgbClr val="000000"/>
                </a:solidFill>
                <a:effectLst/>
                <a:latin typeface="Georgia" panose="02040502050405020303" pitchFamily="18" charset="0"/>
              </a:rPr>
              <a:t> have high sale price compared to others.</a:t>
            </a:r>
          </a:p>
          <a:p>
            <a:pPr marL="285750" indent="-285750" algn="just">
              <a:buFont typeface="Wingdings" panose="05000000000000000000" pitchFamily="2" charset="2"/>
              <a:buChar char="Ø"/>
            </a:pPr>
            <a:r>
              <a:rPr lang="en-US" b="1" i="0" dirty="0" err="1" smtClean="0">
                <a:solidFill>
                  <a:srgbClr val="000000"/>
                </a:solidFill>
                <a:effectLst/>
                <a:latin typeface="Georgia" panose="02040502050405020303" pitchFamily="18" charset="0"/>
              </a:rPr>
              <a:t>SalePrice</a:t>
            </a:r>
            <a:r>
              <a:rPr lang="en-US" b="1" i="0" dirty="0" smtClean="0">
                <a:solidFill>
                  <a:srgbClr val="000000"/>
                </a:solidFill>
                <a:effectLst/>
                <a:latin typeface="Georgia" panose="02040502050405020303" pitchFamily="18" charset="0"/>
              </a:rPr>
              <a:t> vs Functional:</a:t>
            </a:r>
            <a:r>
              <a:rPr lang="en-US" b="0" i="0" dirty="0" smtClean="0">
                <a:solidFill>
                  <a:srgbClr val="000000"/>
                </a:solidFill>
                <a:effectLst/>
                <a:latin typeface="Georgia" panose="02040502050405020303" pitchFamily="18" charset="0"/>
              </a:rPr>
              <a:t> The houses having the typical functionality have maximum sales price and others have average sale price.</a:t>
            </a:r>
          </a:p>
          <a:p>
            <a:endParaRPr lang="en-US" dirty="0"/>
          </a:p>
        </p:txBody>
      </p:sp>
      <p:sp>
        <p:nvSpPr>
          <p:cNvPr id="3" name="TextBox 2"/>
          <p:cNvSpPr txBox="1"/>
          <p:nvPr/>
        </p:nvSpPr>
        <p:spPr>
          <a:xfrm>
            <a:off x="478302" y="211015"/>
            <a:ext cx="10381956" cy="1046440"/>
          </a:xfrm>
          <a:prstGeom prst="rect">
            <a:avLst/>
          </a:prstGeom>
          <a:noFill/>
        </p:spPr>
        <p:txBody>
          <a:bodyPr wrap="square" rtlCol="0">
            <a:spAutoFit/>
          </a:bodyPr>
          <a:lstStyle/>
          <a:p>
            <a:r>
              <a:rPr lang="en-US" sz="4400" dirty="0" smtClean="0">
                <a:latin typeface="Georgia" panose="02040502050405020303" pitchFamily="18" charset="0"/>
              </a:rPr>
              <a:t>Observations</a:t>
            </a:r>
            <a:endParaRPr lang="en-US" sz="4400" dirty="0" smtClean="0"/>
          </a:p>
          <a:p>
            <a:endParaRPr lang="en-US" dirty="0"/>
          </a:p>
        </p:txBody>
      </p:sp>
    </p:spTree>
    <p:extLst>
      <p:ext uri="{BB962C8B-B14F-4D97-AF65-F5344CB8AC3E}">
        <p14:creationId xmlns:p14="http://schemas.microsoft.com/office/powerpoint/2010/main" val="4151384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354" y="450167"/>
            <a:ext cx="11591778" cy="5601533"/>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b="1" i="0" dirty="0" err="1" smtClean="0">
                <a:solidFill>
                  <a:srgbClr val="000000"/>
                </a:solidFill>
                <a:effectLst/>
                <a:latin typeface="Georgia" panose="02040502050405020303" pitchFamily="18" charset="0"/>
              </a:rPr>
              <a:t>SalePrice</a:t>
            </a:r>
            <a:r>
              <a:rPr lang="en-US" sz="2000" b="1" i="0" dirty="0" smtClean="0">
                <a:solidFill>
                  <a:srgbClr val="000000"/>
                </a:solidFill>
                <a:effectLst/>
                <a:latin typeface="Georgia" panose="02040502050405020303" pitchFamily="18" charset="0"/>
              </a:rPr>
              <a:t> vs </a:t>
            </a:r>
            <a:r>
              <a:rPr lang="en-US" sz="2000" b="1" i="0" dirty="0" err="1" smtClean="0">
                <a:solidFill>
                  <a:srgbClr val="000000"/>
                </a:solidFill>
                <a:effectLst/>
                <a:latin typeface="Georgia" panose="02040502050405020303" pitchFamily="18" charset="0"/>
              </a:rPr>
              <a:t>FireplaceQu</a:t>
            </a:r>
            <a:r>
              <a:rPr lang="en-US" sz="2000" b="1" i="0" dirty="0" smtClean="0">
                <a:solidFill>
                  <a:srgbClr val="000000"/>
                </a:solidFill>
                <a:effectLst/>
                <a:latin typeface="Georgia" panose="02040502050405020303" pitchFamily="18" charset="0"/>
              </a:rPr>
              <a:t>:</a:t>
            </a:r>
            <a:r>
              <a:rPr lang="en-US" sz="2000" b="0" i="0" dirty="0" smtClean="0">
                <a:solidFill>
                  <a:srgbClr val="000000"/>
                </a:solidFill>
                <a:effectLst/>
                <a:latin typeface="Georgia" panose="02040502050405020303" pitchFamily="18" charset="0"/>
              </a:rPr>
              <a:t> The houses having excellent exceptional masonry fireplace quality have high sale price and the houses having poor fireplace quality have very less sale price compared to others.</a:t>
            </a:r>
          </a:p>
          <a:p>
            <a:pPr marL="342900" indent="-342900" algn="just">
              <a:buFont typeface="Wingdings" panose="05000000000000000000" pitchFamily="2" charset="2"/>
              <a:buChar char="Ø"/>
            </a:pPr>
            <a:endParaRPr lang="en-US" sz="2000" b="0" i="0" dirty="0" smtClean="0">
              <a:solidFill>
                <a:srgbClr val="000000"/>
              </a:solidFill>
              <a:effectLst/>
              <a:latin typeface="Georgia" panose="02040502050405020303" pitchFamily="18" charset="0"/>
            </a:endParaRPr>
          </a:p>
          <a:p>
            <a:pPr marL="342900" indent="-342900" algn="just">
              <a:buFont typeface="Wingdings" panose="05000000000000000000" pitchFamily="2" charset="2"/>
              <a:buChar char="Ø"/>
            </a:pPr>
            <a:r>
              <a:rPr lang="en-US" sz="2000" b="1" i="0" dirty="0" err="1" smtClean="0">
                <a:solidFill>
                  <a:srgbClr val="000000"/>
                </a:solidFill>
                <a:effectLst/>
                <a:latin typeface="Georgia" panose="02040502050405020303" pitchFamily="18" charset="0"/>
              </a:rPr>
              <a:t>SalePrice</a:t>
            </a:r>
            <a:r>
              <a:rPr lang="en-US" sz="2000" b="1" i="0" dirty="0" smtClean="0">
                <a:solidFill>
                  <a:srgbClr val="000000"/>
                </a:solidFill>
                <a:effectLst/>
                <a:latin typeface="Georgia" panose="02040502050405020303" pitchFamily="18" charset="0"/>
              </a:rPr>
              <a:t> vs </a:t>
            </a:r>
            <a:r>
              <a:rPr lang="en-US" sz="2000" b="1" i="0" dirty="0" err="1" smtClean="0">
                <a:solidFill>
                  <a:srgbClr val="000000"/>
                </a:solidFill>
                <a:effectLst/>
                <a:latin typeface="Georgia" panose="02040502050405020303" pitchFamily="18" charset="0"/>
              </a:rPr>
              <a:t>GarageType</a:t>
            </a:r>
            <a:r>
              <a:rPr lang="en-US" sz="2000" b="1" i="0" dirty="0" smtClean="0">
                <a:solidFill>
                  <a:srgbClr val="000000"/>
                </a:solidFill>
                <a:effectLst/>
                <a:latin typeface="Georgia" panose="02040502050405020303" pitchFamily="18" charset="0"/>
              </a:rPr>
              <a:t>:</a:t>
            </a:r>
            <a:r>
              <a:rPr lang="en-US" sz="2000" b="0" i="0" dirty="0" smtClean="0">
                <a:solidFill>
                  <a:srgbClr val="000000"/>
                </a:solidFill>
                <a:effectLst/>
                <a:latin typeface="Georgia" panose="02040502050405020303" pitchFamily="18" charset="0"/>
              </a:rPr>
              <a:t> The houses having built-in garage have high sale price compared to others.</a:t>
            </a:r>
          </a:p>
          <a:p>
            <a:pPr marL="342900" indent="-342900" algn="just">
              <a:buFont typeface="Wingdings" panose="05000000000000000000" pitchFamily="2" charset="2"/>
              <a:buChar char="Ø"/>
            </a:pPr>
            <a:endParaRPr lang="en-US" sz="2000" b="0" i="0" dirty="0" smtClean="0">
              <a:solidFill>
                <a:srgbClr val="000000"/>
              </a:solidFill>
              <a:effectLst/>
              <a:latin typeface="Georgia" panose="02040502050405020303" pitchFamily="18" charset="0"/>
            </a:endParaRPr>
          </a:p>
          <a:p>
            <a:pPr marL="342900" indent="-342900" algn="just">
              <a:buFont typeface="Wingdings" panose="05000000000000000000" pitchFamily="2" charset="2"/>
              <a:buChar char="Ø"/>
            </a:pPr>
            <a:r>
              <a:rPr lang="en-US" sz="2000" b="1" i="0" dirty="0" err="1" smtClean="0">
                <a:solidFill>
                  <a:srgbClr val="000000"/>
                </a:solidFill>
                <a:effectLst/>
                <a:latin typeface="Georgia" panose="02040502050405020303" pitchFamily="18" charset="0"/>
              </a:rPr>
              <a:t>SalePrice</a:t>
            </a:r>
            <a:r>
              <a:rPr lang="en-US" sz="2000" b="1" i="0" dirty="0" smtClean="0">
                <a:solidFill>
                  <a:srgbClr val="000000"/>
                </a:solidFill>
                <a:effectLst/>
                <a:latin typeface="Georgia" panose="02040502050405020303" pitchFamily="18" charset="0"/>
              </a:rPr>
              <a:t> vs </a:t>
            </a:r>
            <a:r>
              <a:rPr lang="en-US" sz="2000" b="1" i="0" dirty="0" err="1" smtClean="0">
                <a:solidFill>
                  <a:srgbClr val="000000"/>
                </a:solidFill>
                <a:effectLst/>
                <a:latin typeface="Georgia" panose="02040502050405020303" pitchFamily="18" charset="0"/>
              </a:rPr>
              <a:t>GarageFinish</a:t>
            </a:r>
            <a:r>
              <a:rPr lang="en-US" sz="2000" b="1" i="0" dirty="0" smtClean="0">
                <a:solidFill>
                  <a:srgbClr val="000000"/>
                </a:solidFill>
                <a:effectLst/>
                <a:latin typeface="Georgia" panose="02040502050405020303" pitchFamily="18" charset="0"/>
              </a:rPr>
              <a:t>:</a:t>
            </a:r>
            <a:r>
              <a:rPr lang="en-US" sz="2000" b="0" i="0" dirty="0" smtClean="0">
                <a:solidFill>
                  <a:srgbClr val="000000"/>
                </a:solidFill>
                <a:effectLst/>
                <a:latin typeface="Georgia" panose="02040502050405020303" pitchFamily="18" charset="0"/>
              </a:rPr>
              <a:t> Garages located inside the house which is got finished have high sale price.</a:t>
            </a:r>
          </a:p>
          <a:p>
            <a:pPr marL="342900" indent="-342900" algn="just">
              <a:buFont typeface="Wingdings" panose="05000000000000000000" pitchFamily="2" charset="2"/>
              <a:buChar char="Ø"/>
            </a:pPr>
            <a:endParaRPr lang="en-US" sz="2000" b="0" i="0" dirty="0" smtClean="0">
              <a:solidFill>
                <a:srgbClr val="000000"/>
              </a:solidFill>
              <a:effectLst/>
              <a:latin typeface="Georgia" panose="02040502050405020303" pitchFamily="18" charset="0"/>
            </a:endParaRPr>
          </a:p>
          <a:p>
            <a:pPr marL="342900" indent="-342900" algn="just">
              <a:buFont typeface="Wingdings" panose="05000000000000000000" pitchFamily="2" charset="2"/>
              <a:buChar char="Ø"/>
            </a:pPr>
            <a:r>
              <a:rPr lang="en-US" sz="2000" b="1" i="0" dirty="0" err="1" smtClean="0">
                <a:solidFill>
                  <a:srgbClr val="000000"/>
                </a:solidFill>
                <a:effectLst/>
                <a:latin typeface="Georgia" panose="02040502050405020303" pitchFamily="18" charset="0"/>
              </a:rPr>
              <a:t>SalePrice</a:t>
            </a:r>
            <a:r>
              <a:rPr lang="en-US" sz="2000" b="1" i="0" dirty="0" smtClean="0">
                <a:solidFill>
                  <a:srgbClr val="000000"/>
                </a:solidFill>
                <a:effectLst/>
                <a:latin typeface="Georgia" panose="02040502050405020303" pitchFamily="18" charset="0"/>
              </a:rPr>
              <a:t> vs </a:t>
            </a:r>
            <a:r>
              <a:rPr lang="en-US" sz="2000" b="1" i="0" dirty="0" err="1" smtClean="0">
                <a:solidFill>
                  <a:srgbClr val="000000"/>
                </a:solidFill>
                <a:effectLst/>
                <a:latin typeface="Georgia" panose="02040502050405020303" pitchFamily="18" charset="0"/>
              </a:rPr>
              <a:t>PavedDrive</a:t>
            </a:r>
            <a:r>
              <a:rPr lang="en-US" sz="2000" b="1" i="0" dirty="0" smtClean="0">
                <a:solidFill>
                  <a:srgbClr val="000000"/>
                </a:solidFill>
                <a:effectLst/>
                <a:latin typeface="Georgia" panose="02040502050405020303" pitchFamily="18" charset="0"/>
              </a:rPr>
              <a:t>:</a:t>
            </a:r>
            <a:r>
              <a:rPr lang="en-US" sz="2000" b="0" i="0" dirty="0" smtClean="0">
                <a:solidFill>
                  <a:srgbClr val="000000"/>
                </a:solidFill>
                <a:effectLst/>
                <a:latin typeface="Georgia" panose="02040502050405020303" pitchFamily="18" charset="0"/>
              </a:rPr>
              <a:t> Houses having paved drive ways have high sale price.</a:t>
            </a:r>
          </a:p>
          <a:p>
            <a:pPr marL="342900" indent="-342900" algn="just">
              <a:buFont typeface="Wingdings" panose="05000000000000000000" pitchFamily="2" charset="2"/>
              <a:buChar char="Ø"/>
            </a:pPr>
            <a:endParaRPr lang="en-US" sz="2000" b="0" i="0" dirty="0" smtClean="0">
              <a:solidFill>
                <a:srgbClr val="000000"/>
              </a:solidFill>
              <a:effectLst/>
              <a:latin typeface="Georgia" panose="02040502050405020303" pitchFamily="18" charset="0"/>
            </a:endParaRPr>
          </a:p>
          <a:p>
            <a:pPr marL="342900" indent="-342900" algn="just">
              <a:buFont typeface="Wingdings" panose="05000000000000000000" pitchFamily="2" charset="2"/>
              <a:buChar char="Ø"/>
            </a:pPr>
            <a:r>
              <a:rPr lang="en-US" sz="2000" b="1" i="0" dirty="0" err="1" smtClean="0">
                <a:solidFill>
                  <a:srgbClr val="000000"/>
                </a:solidFill>
                <a:effectLst/>
                <a:latin typeface="Georgia" panose="02040502050405020303" pitchFamily="18" charset="0"/>
              </a:rPr>
              <a:t>SalePrice</a:t>
            </a:r>
            <a:r>
              <a:rPr lang="en-US" sz="2000" b="1" i="0" dirty="0" smtClean="0">
                <a:solidFill>
                  <a:srgbClr val="000000"/>
                </a:solidFill>
                <a:effectLst/>
                <a:latin typeface="Georgia" panose="02040502050405020303" pitchFamily="18" charset="0"/>
              </a:rPr>
              <a:t> vs </a:t>
            </a:r>
            <a:r>
              <a:rPr lang="en-US" sz="2000" b="1" i="0" dirty="0" err="1" smtClean="0">
                <a:solidFill>
                  <a:srgbClr val="000000"/>
                </a:solidFill>
                <a:effectLst/>
                <a:latin typeface="Georgia" panose="02040502050405020303" pitchFamily="18" charset="0"/>
              </a:rPr>
              <a:t>SaleType</a:t>
            </a:r>
            <a:r>
              <a:rPr lang="en-US" sz="2000" b="1" i="0" dirty="0" smtClean="0">
                <a:solidFill>
                  <a:srgbClr val="000000"/>
                </a:solidFill>
                <a:effectLst/>
                <a:latin typeface="Georgia" panose="02040502050405020303" pitchFamily="18" charset="0"/>
              </a:rPr>
              <a:t>:</a:t>
            </a:r>
            <a:r>
              <a:rPr lang="en-US" sz="2000" b="0" i="0" dirty="0" smtClean="0">
                <a:solidFill>
                  <a:srgbClr val="000000"/>
                </a:solidFill>
                <a:effectLst/>
                <a:latin typeface="Georgia" panose="02040502050405020303" pitchFamily="18" charset="0"/>
              </a:rPr>
              <a:t> Many houses having sale types as just constructed and sold and Contract 15% Down payment regular terms have high sale price.</a:t>
            </a:r>
          </a:p>
          <a:p>
            <a:pPr marL="342900" indent="-342900" algn="just">
              <a:buFont typeface="Wingdings" panose="05000000000000000000" pitchFamily="2" charset="2"/>
              <a:buChar char="Ø"/>
            </a:pPr>
            <a:endParaRPr lang="en-US" sz="2000" b="0" i="0" dirty="0" smtClean="0">
              <a:solidFill>
                <a:srgbClr val="000000"/>
              </a:solidFill>
              <a:effectLst/>
              <a:latin typeface="Georgia" panose="02040502050405020303" pitchFamily="18" charset="0"/>
            </a:endParaRPr>
          </a:p>
          <a:p>
            <a:pPr marL="342900" indent="-342900" algn="just">
              <a:buFont typeface="Wingdings" panose="05000000000000000000" pitchFamily="2" charset="2"/>
              <a:buChar char="Ø"/>
            </a:pPr>
            <a:r>
              <a:rPr lang="en-US" sz="2000" b="1" i="0" dirty="0" err="1" smtClean="0">
                <a:solidFill>
                  <a:srgbClr val="000000"/>
                </a:solidFill>
                <a:effectLst/>
                <a:latin typeface="Georgia" panose="02040502050405020303" pitchFamily="18" charset="0"/>
              </a:rPr>
              <a:t>SalePrice</a:t>
            </a:r>
            <a:r>
              <a:rPr lang="en-US" sz="2000" b="1" i="0" dirty="0" smtClean="0">
                <a:solidFill>
                  <a:srgbClr val="000000"/>
                </a:solidFill>
                <a:effectLst/>
                <a:latin typeface="Georgia" panose="02040502050405020303" pitchFamily="18" charset="0"/>
              </a:rPr>
              <a:t> vs </a:t>
            </a:r>
            <a:r>
              <a:rPr lang="en-US" sz="2000" b="1" i="0" dirty="0" err="1" smtClean="0">
                <a:solidFill>
                  <a:srgbClr val="000000"/>
                </a:solidFill>
                <a:effectLst/>
                <a:latin typeface="Georgia" panose="02040502050405020303" pitchFamily="18" charset="0"/>
              </a:rPr>
              <a:t>SaleCondition</a:t>
            </a:r>
            <a:r>
              <a:rPr lang="en-US" sz="2000" b="1" i="0" dirty="0" smtClean="0">
                <a:solidFill>
                  <a:srgbClr val="000000"/>
                </a:solidFill>
                <a:effectLst/>
                <a:latin typeface="Georgia" panose="02040502050405020303" pitchFamily="18" charset="0"/>
              </a:rPr>
              <a:t>:</a:t>
            </a:r>
            <a:r>
              <a:rPr lang="en-US" sz="2000" b="0" i="0" dirty="0" smtClean="0">
                <a:solidFill>
                  <a:srgbClr val="000000"/>
                </a:solidFill>
                <a:effectLst/>
                <a:latin typeface="Georgia" panose="02040502050405020303" pitchFamily="18" charset="0"/>
              </a:rPr>
              <a:t> Houses having partial sale condition that is home was not completed when last assessed have high sale price.</a:t>
            </a:r>
          </a:p>
          <a:p>
            <a:endParaRPr lang="en-US" dirty="0"/>
          </a:p>
        </p:txBody>
      </p:sp>
    </p:spTree>
    <p:extLst>
      <p:ext uri="{BB962C8B-B14F-4D97-AF65-F5344CB8AC3E}">
        <p14:creationId xmlns:p14="http://schemas.microsoft.com/office/powerpoint/2010/main" val="3945834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422" y="281354"/>
            <a:ext cx="11324492" cy="5950634"/>
          </a:xfrm>
          <a:prstGeom prst="rect">
            <a:avLst/>
          </a:prstGeom>
        </p:spPr>
      </p:pic>
    </p:spTree>
    <p:extLst>
      <p:ext uri="{BB962C8B-B14F-4D97-AF65-F5344CB8AC3E}">
        <p14:creationId xmlns:p14="http://schemas.microsoft.com/office/powerpoint/2010/main" val="3381660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2857" y="211015"/>
            <a:ext cx="5317588" cy="738664"/>
          </a:xfrm>
          <a:prstGeom prst="rect">
            <a:avLst/>
          </a:prstGeom>
          <a:noFill/>
        </p:spPr>
        <p:txBody>
          <a:bodyPr wrap="square" rtlCol="0">
            <a:spAutoFit/>
          </a:bodyPr>
          <a:lstStyle/>
          <a:p>
            <a:pPr algn="ctr"/>
            <a:r>
              <a:rPr lang="en-US" sz="2400" b="1" u="sng" dirty="0" smtClean="0">
                <a:latin typeface="Georgia" panose="02040502050405020303" pitchFamily="18" charset="0"/>
              </a:rPr>
              <a:t>INTRODUCTION</a:t>
            </a:r>
            <a:endParaRPr lang="en-IN" sz="2400" b="1" u="sng" dirty="0" smtClean="0">
              <a:latin typeface="Georgia" panose="02040502050405020303" pitchFamily="18" charset="0"/>
            </a:endParaRPr>
          </a:p>
          <a:p>
            <a:pPr algn="ctr"/>
            <a:endParaRPr lang="en-US" dirty="0"/>
          </a:p>
        </p:txBody>
      </p:sp>
      <p:sp>
        <p:nvSpPr>
          <p:cNvPr id="3" name="TextBox 2"/>
          <p:cNvSpPr txBox="1"/>
          <p:nvPr/>
        </p:nvSpPr>
        <p:spPr>
          <a:xfrm>
            <a:off x="562708" y="949679"/>
            <a:ext cx="11268221" cy="5024004"/>
          </a:xfrm>
          <a:prstGeom prst="rect">
            <a:avLst/>
          </a:prstGeom>
          <a:noFill/>
        </p:spPr>
        <p:txBody>
          <a:bodyPr wrap="square" rtlCol="0">
            <a:spAutoFit/>
          </a:bodyPr>
          <a:lstStyle/>
          <a:p>
            <a:pPr marL="342900" indent="-342900" algn="just">
              <a:lnSpc>
                <a:spcPct val="107000"/>
              </a:lnSpc>
              <a:spcAft>
                <a:spcPts val="800"/>
              </a:spcAft>
              <a:buFont typeface="Wingdings" panose="05000000000000000000" pitchFamily="2" charset="2"/>
              <a:buChar char="Ø"/>
            </a:pPr>
            <a:r>
              <a:rPr lang="en-IN" sz="2400" dirty="0" smtClean="0">
                <a:effectLst/>
                <a:latin typeface="Georgia" panose="02040502050405020303" pitchFamily="18" charset="0"/>
                <a:ea typeface="Microsoft Sans Serif" panose="020B0604020202020204" pitchFamily="34" charset="0"/>
                <a:cs typeface="Microsoft Sans Serif" panose="020B0604020202020204" pitchFamily="34" charset="0"/>
              </a:rPr>
              <a:t>Thousands of houses are sold every day. There are some questions every buyer asks himself like: What is the actual price that this house deserves? Am I paying a fair price? Also</a:t>
            </a:r>
            <a:r>
              <a:rPr lang="en-IN" sz="2400" spc="30" dirty="0" smtClean="0">
                <a:effectLst/>
                <a:latin typeface="Georgia" panose="02040502050405020303" pitchFamily="18" charset="0"/>
                <a:ea typeface="Microsoft Sans Serif" panose="020B0604020202020204" pitchFamily="34" charset="0"/>
                <a:cs typeface="Microsoft Sans Serif" panose="020B0604020202020204" pitchFamily="34" charset="0"/>
              </a:rPr>
              <a:t> Is it the location? Is it the overall quality of the house? Is it the size? Could it be sold at a good price in future? All these questions come in to our mind when we decide to purchase a house.</a:t>
            </a:r>
          </a:p>
          <a:p>
            <a:pPr marL="342900" indent="-342900" algn="just">
              <a:lnSpc>
                <a:spcPct val="107000"/>
              </a:lnSpc>
              <a:spcAft>
                <a:spcPts val="800"/>
              </a:spcAft>
              <a:buFont typeface="Wingdings" panose="05000000000000000000" pitchFamily="2" charset="2"/>
              <a:buChar char="Ø"/>
            </a:pPr>
            <a:endParaRPr lang="en-IN" sz="2400" spc="30" dirty="0" smtClean="0">
              <a:effectLst/>
              <a:latin typeface="Georgia" panose="02040502050405020303" pitchFamily="18" charset="0"/>
              <a:ea typeface="Microsoft Sans Serif" panose="020B0604020202020204" pitchFamily="34" charset="0"/>
              <a:cs typeface="Microsoft Sans Serif" panose="020B0604020202020204" pitchFamily="34" charset="0"/>
            </a:endParaRPr>
          </a:p>
          <a:p>
            <a:pPr marL="342900" indent="-342900" algn="just">
              <a:lnSpc>
                <a:spcPct val="107000"/>
              </a:lnSpc>
              <a:spcAft>
                <a:spcPts val="800"/>
              </a:spcAft>
              <a:buFont typeface="Wingdings" panose="05000000000000000000" pitchFamily="2" charset="2"/>
              <a:buChar char="Ø"/>
            </a:pPr>
            <a:r>
              <a:rPr lang="en-IN" sz="2400" spc="30" dirty="0" smtClean="0">
                <a:effectLst/>
                <a:latin typeface="Georgia" panose="02040502050405020303" pitchFamily="18" charset="0"/>
                <a:ea typeface="Microsoft Sans Serif" panose="020B0604020202020204" pitchFamily="34" charset="0"/>
                <a:cs typeface="Microsoft Sans Serif" panose="020B0604020202020204" pitchFamily="34" charset="0"/>
              </a:rPr>
              <a:t>In this study, </a:t>
            </a:r>
            <a:r>
              <a:rPr lang="en-IN" sz="2400" dirty="0" smtClean="0">
                <a:effectLst/>
                <a:latin typeface="Georgia" panose="02040502050405020303" pitchFamily="18" charset="0"/>
                <a:ea typeface="Microsoft Sans Serif" panose="020B0604020202020204" pitchFamily="34" charset="0"/>
                <a:cs typeface="Microsoft Sans Serif" panose="020B0604020202020204" pitchFamily="34" charset="0"/>
              </a:rPr>
              <a:t>a machine learning model is proposed to predict a house price based on data related to the house (its size, the year it was built in, etc.). During the development and evaluation of our model, we will show the code used for each step followed by its output. This will facilitate the reproducibility of our work.</a:t>
            </a:r>
          </a:p>
          <a:p>
            <a:endParaRPr lang="en-US" dirty="0"/>
          </a:p>
        </p:txBody>
      </p:sp>
    </p:spTree>
    <p:extLst>
      <p:ext uri="{BB962C8B-B14F-4D97-AF65-F5344CB8AC3E}">
        <p14:creationId xmlns:p14="http://schemas.microsoft.com/office/powerpoint/2010/main" val="838851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3895" y="956603"/>
            <a:ext cx="11619914" cy="5355312"/>
          </a:xfrm>
          <a:prstGeom prst="rect">
            <a:avLst/>
          </a:prstGeom>
          <a:noFill/>
        </p:spPr>
        <p:txBody>
          <a:bodyPr wrap="square" rtlCol="0">
            <a:spAutoFit/>
          </a:bodyPr>
          <a:lstStyle/>
          <a:p>
            <a:pPr marL="285750" indent="-285750" algn="just">
              <a:buFont typeface="Wingdings" panose="05000000000000000000" pitchFamily="2" charset="2"/>
              <a:buChar char="Ø"/>
            </a:pPr>
            <a:r>
              <a:rPr lang="en-US" b="1" i="0" dirty="0" err="1" smtClean="0">
                <a:solidFill>
                  <a:srgbClr val="000000"/>
                </a:solidFill>
                <a:effectLst/>
                <a:latin typeface="Georgia" panose="02040502050405020303" pitchFamily="18" charset="0"/>
              </a:rPr>
              <a:t>SalePrice</a:t>
            </a:r>
            <a:r>
              <a:rPr lang="en-US" b="1" i="0" dirty="0" smtClean="0">
                <a:solidFill>
                  <a:srgbClr val="000000"/>
                </a:solidFill>
                <a:effectLst/>
                <a:latin typeface="Georgia" panose="02040502050405020303" pitchFamily="18" charset="0"/>
              </a:rPr>
              <a:t> vs </a:t>
            </a:r>
            <a:r>
              <a:rPr lang="en-US" b="1" i="0" dirty="0" err="1" smtClean="0">
                <a:solidFill>
                  <a:srgbClr val="000000"/>
                </a:solidFill>
                <a:effectLst/>
                <a:latin typeface="Georgia" panose="02040502050405020303" pitchFamily="18" charset="0"/>
              </a:rPr>
              <a:t>ExterQual</a:t>
            </a:r>
            <a:r>
              <a:rPr lang="en-US" b="1" i="0" dirty="0" smtClean="0">
                <a:solidFill>
                  <a:srgbClr val="000000"/>
                </a:solidFill>
                <a:effectLst/>
                <a:latin typeface="Georgia" panose="02040502050405020303" pitchFamily="18" charset="0"/>
              </a:rPr>
              <a:t>:</a:t>
            </a:r>
            <a:r>
              <a:rPr lang="en-US" b="0" i="0" dirty="0" smtClean="0">
                <a:solidFill>
                  <a:srgbClr val="000000"/>
                </a:solidFill>
                <a:effectLst/>
                <a:latin typeface="Georgia" panose="02040502050405020303" pitchFamily="18" charset="0"/>
              </a:rPr>
              <a:t> Houses having excellent quality of the material on the exterior have high sale price and houses having fair quality have very less sale price.</a:t>
            </a:r>
          </a:p>
          <a:p>
            <a:pPr marL="285750" indent="-285750" algn="just">
              <a:buFont typeface="Wingdings" panose="05000000000000000000" pitchFamily="2" charset="2"/>
              <a:buChar char="Ø"/>
            </a:pPr>
            <a:endParaRPr lang="en-US" b="0" i="0" dirty="0" smtClean="0">
              <a:solidFill>
                <a:srgbClr val="000000"/>
              </a:solidFill>
              <a:effectLst/>
              <a:latin typeface="Georgia" panose="02040502050405020303" pitchFamily="18" charset="0"/>
            </a:endParaRPr>
          </a:p>
          <a:p>
            <a:pPr marL="285750" indent="-285750" algn="just">
              <a:buFont typeface="Wingdings" panose="05000000000000000000" pitchFamily="2" charset="2"/>
              <a:buChar char="Ø"/>
            </a:pPr>
            <a:r>
              <a:rPr lang="en-US" b="1" i="0" dirty="0" err="1" smtClean="0">
                <a:solidFill>
                  <a:srgbClr val="000000"/>
                </a:solidFill>
                <a:effectLst/>
                <a:latin typeface="Georgia" panose="02040502050405020303" pitchFamily="18" charset="0"/>
              </a:rPr>
              <a:t>SalePrice</a:t>
            </a:r>
            <a:r>
              <a:rPr lang="en-US" b="1" i="0" dirty="0" smtClean="0">
                <a:solidFill>
                  <a:srgbClr val="000000"/>
                </a:solidFill>
                <a:effectLst/>
                <a:latin typeface="Georgia" panose="02040502050405020303" pitchFamily="18" charset="0"/>
              </a:rPr>
              <a:t> vs </a:t>
            </a:r>
            <a:r>
              <a:rPr lang="en-US" b="1" i="0" dirty="0" err="1" smtClean="0">
                <a:solidFill>
                  <a:srgbClr val="000000"/>
                </a:solidFill>
                <a:effectLst/>
                <a:latin typeface="Georgia" panose="02040502050405020303" pitchFamily="18" charset="0"/>
              </a:rPr>
              <a:t>ExterCond</a:t>
            </a:r>
            <a:r>
              <a:rPr lang="en-US" b="1" i="0" dirty="0" smtClean="0">
                <a:solidFill>
                  <a:srgbClr val="000000"/>
                </a:solidFill>
                <a:effectLst/>
                <a:latin typeface="Georgia" panose="02040502050405020303" pitchFamily="18" charset="0"/>
              </a:rPr>
              <a:t>:</a:t>
            </a:r>
            <a:r>
              <a:rPr lang="en-US" b="0" i="0" dirty="0" smtClean="0">
                <a:solidFill>
                  <a:srgbClr val="000000"/>
                </a:solidFill>
                <a:effectLst/>
                <a:latin typeface="Georgia" panose="02040502050405020303" pitchFamily="18" charset="0"/>
              </a:rPr>
              <a:t> Houses having excellent condition of the material on the exterior have high sale price and the houses having poor condition of the material on the exterior have very less sale price compared to others.</a:t>
            </a:r>
          </a:p>
          <a:p>
            <a:pPr marL="285750" indent="-285750" algn="just">
              <a:buFont typeface="Wingdings" panose="05000000000000000000" pitchFamily="2" charset="2"/>
              <a:buChar char="Ø"/>
            </a:pPr>
            <a:endParaRPr lang="en-US" b="0" i="0" dirty="0" smtClean="0">
              <a:solidFill>
                <a:srgbClr val="000000"/>
              </a:solidFill>
              <a:effectLst/>
              <a:latin typeface="Georgia" panose="02040502050405020303" pitchFamily="18" charset="0"/>
            </a:endParaRPr>
          </a:p>
          <a:p>
            <a:pPr marL="285750" indent="-285750" algn="just">
              <a:buFont typeface="Wingdings" panose="05000000000000000000" pitchFamily="2" charset="2"/>
              <a:buChar char="Ø"/>
            </a:pPr>
            <a:r>
              <a:rPr lang="en-US" b="1" i="0" dirty="0" err="1" smtClean="0">
                <a:solidFill>
                  <a:srgbClr val="000000"/>
                </a:solidFill>
                <a:effectLst/>
                <a:latin typeface="Georgia" panose="02040502050405020303" pitchFamily="18" charset="0"/>
              </a:rPr>
              <a:t>SalePrice</a:t>
            </a:r>
            <a:r>
              <a:rPr lang="en-US" b="1" i="0" dirty="0" smtClean="0">
                <a:solidFill>
                  <a:srgbClr val="000000"/>
                </a:solidFill>
                <a:effectLst/>
                <a:latin typeface="Georgia" panose="02040502050405020303" pitchFamily="18" charset="0"/>
              </a:rPr>
              <a:t> vs </a:t>
            </a:r>
            <a:r>
              <a:rPr lang="en-US" b="1" i="0" dirty="0" err="1" smtClean="0">
                <a:solidFill>
                  <a:srgbClr val="000000"/>
                </a:solidFill>
                <a:effectLst/>
                <a:latin typeface="Georgia" panose="02040502050405020303" pitchFamily="18" charset="0"/>
              </a:rPr>
              <a:t>BsmtQual</a:t>
            </a:r>
            <a:r>
              <a:rPr lang="en-US" b="1" i="0" dirty="0" smtClean="0">
                <a:solidFill>
                  <a:srgbClr val="000000"/>
                </a:solidFill>
                <a:effectLst/>
                <a:latin typeface="Georgia" panose="02040502050405020303" pitchFamily="18" charset="0"/>
              </a:rPr>
              <a:t>:</a:t>
            </a:r>
            <a:r>
              <a:rPr lang="en-US" b="0" i="0" dirty="0" smtClean="0">
                <a:solidFill>
                  <a:srgbClr val="000000"/>
                </a:solidFill>
                <a:effectLst/>
                <a:latin typeface="Georgia" panose="02040502050405020303" pitchFamily="18" charset="0"/>
              </a:rPr>
              <a:t> The houses which evaluates the excellent quality of height of the basement have high sale price compared to others.</a:t>
            </a:r>
          </a:p>
          <a:p>
            <a:pPr marL="285750" indent="-285750" algn="just">
              <a:buFont typeface="Wingdings" panose="05000000000000000000" pitchFamily="2" charset="2"/>
              <a:buChar char="Ø"/>
            </a:pPr>
            <a:endParaRPr lang="en-US" b="0" i="0" dirty="0" smtClean="0">
              <a:solidFill>
                <a:srgbClr val="000000"/>
              </a:solidFill>
              <a:effectLst/>
              <a:latin typeface="Georgia" panose="02040502050405020303" pitchFamily="18" charset="0"/>
            </a:endParaRPr>
          </a:p>
          <a:p>
            <a:pPr marL="285750" indent="-285750" algn="just">
              <a:buFont typeface="Wingdings" panose="05000000000000000000" pitchFamily="2" charset="2"/>
              <a:buChar char="Ø"/>
            </a:pPr>
            <a:r>
              <a:rPr lang="en-US" b="1" i="0" dirty="0" err="1" smtClean="0">
                <a:solidFill>
                  <a:srgbClr val="000000"/>
                </a:solidFill>
                <a:effectLst/>
                <a:latin typeface="Georgia" panose="02040502050405020303" pitchFamily="18" charset="0"/>
              </a:rPr>
              <a:t>SalePrice</a:t>
            </a:r>
            <a:r>
              <a:rPr lang="en-US" b="1" i="0" dirty="0" smtClean="0">
                <a:solidFill>
                  <a:srgbClr val="000000"/>
                </a:solidFill>
                <a:effectLst/>
                <a:latin typeface="Georgia" panose="02040502050405020303" pitchFamily="18" charset="0"/>
              </a:rPr>
              <a:t> vs </a:t>
            </a:r>
            <a:r>
              <a:rPr lang="en-US" b="1" i="0" dirty="0" err="1" smtClean="0">
                <a:solidFill>
                  <a:srgbClr val="000000"/>
                </a:solidFill>
                <a:effectLst/>
                <a:latin typeface="Georgia" panose="02040502050405020303" pitchFamily="18" charset="0"/>
              </a:rPr>
              <a:t>BsmtCond</a:t>
            </a:r>
            <a:r>
              <a:rPr lang="en-US" b="1" i="0" dirty="0" smtClean="0">
                <a:solidFill>
                  <a:srgbClr val="000000"/>
                </a:solidFill>
                <a:effectLst/>
                <a:latin typeface="Georgia" panose="02040502050405020303" pitchFamily="18" charset="0"/>
              </a:rPr>
              <a:t>:</a:t>
            </a:r>
            <a:r>
              <a:rPr lang="en-US" b="0" i="0" dirty="0" smtClean="0">
                <a:solidFill>
                  <a:srgbClr val="000000"/>
                </a:solidFill>
                <a:effectLst/>
                <a:latin typeface="Georgia" panose="02040502050405020303" pitchFamily="18" charset="0"/>
              </a:rPr>
              <a:t> The houses which evaluates the good quality of general condition of the basement have high sale price compared to others.</a:t>
            </a:r>
          </a:p>
          <a:p>
            <a:pPr marL="285750" indent="-285750" algn="just">
              <a:buFont typeface="Wingdings" panose="05000000000000000000" pitchFamily="2" charset="2"/>
              <a:buChar char="Ø"/>
            </a:pPr>
            <a:endParaRPr lang="en-US" b="0" i="0" dirty="0" smtClean="0">
              <a:solidFill>
                <a:srgbClr val="000000"/>
              </a:solidFill>
              <a:effectLst/>
              <a:latin typeface="Georgia" panose="02040502050405020303" pitchFamily="18" charset="0"/>
            </a:endParaRPr>
          </a:p>
          <a:p>
            <a:pPr marL="285750" indent="-285750" algn="just">
              <a:buFont typeface="Wingdings" panose="05000000000000000000" pitchFamily="2" charset="2"/>
              <a:buChar char="Ø"/>
            </a:pPr>
            <a:r>
              <a:rPr lang="en-US" b="1" i="0" dirty="0" err="1" smtClean="0">
                <a:solidFill>
                  <a:srgbClr val="000000"/>
                </a:solidFill>
                <a:effectLst/>
                <a:latin typeface="Georgia" panose="02040502050405020303" pitchFamily="18" charset="0"/>
              </a:rPr>
              <a:t>SalePrice</a:t>
            </a:r>
            <a:r>
              <a:rPr lang="en-US" b="1" i="0" dirty="0" smtClean="0">
                <a:solidFill>
                  <a:srgbClr val="000000"/>
                </a:solidFill>
                <a:effectLst/>
                <a:latin typeface="Georgia" panose="02040502050405020303" pitchFamily="18" charset="0"/>
              </a:rPr>
              <a:t> vs </a:t>
            </a:r>
            <a:r>
              <a:rPr lang="en-US" b="1" i="0" dirty="0" err="1" smtClean="0">
                <a:solidFill>
                  <a:srgbClr val="000000"/>
                </a:solidFill>
                <a:effectLst/>
                <a:latin typeface="Georgia" panose="02040502050405020303" pitchFamily="18" charset="0"/>
              </a:rPr>
              <a:t>OverallQual</a:t>
            </a:r>
            <a:r>
              <a:rPr lang="en-US" b="1" i="0" dirty="0" smtClean="0">
                <a:solidFill>
                  <a:srgbClr val="000000"/>
                </a:solidFill>
                <a:effectLst/>
                <a:latin typeface="Georgia" panose="02040502050405020303" pitchFamily="18" charset="0"/>
              </a:rPr>
              <a:t>:</a:t>
            </a:r>
            <a:r>
              <a:rPr lang="en-US" b="0" i="0" dirty="0" smtClean="0">
                <a:solidFill>
                  <a:srgbClr val="000000"/>
                </a:solidFill>
                <a:effectLst/>
                <a:latin typeface="Georgia" panose="02040502050405020303" pitchFamily="18" charset="0"/>
              </a:rPr>
              <a:t> The houses which have very excellent overall quality like material and finish of the house have high sale price. Also we can observe from the plot as the overall quality of the house increases, the sale price also increases. That is there is good linear relation between </a:t>
            </a:r>
            <a:r>
              <a:rPr lang="en-US" b="0" i="0" dirty="0" err="1" smtClean="0">
                <a:solidFill>
                  <a:srgbClr val="000000"/>
                </a:solidFill>
                <a:effectLst/>
                <a:latin typeface="Georgia" panose="02040502050405020303" pitchFamily="18" charset="0"/>
              </a:rPr>
              <a:t>SalePrice</a:t>
            </a:r>
            <a:r>
              <a:rPr lang="en-US" b="0" i="0" dirty="0" smtClean="0">
                <a:solidFill>
                  <a:srgbClr val="000000"/>
                </a:solidFill>
                <a:effectLst/>
                <a:latin typeface="Georgia" panose="02040502050405020303" pitchFamily="18" charset="0"/>
              </a:rPr>
              <a:t> and </a:t>
            </a:r>
            <a:r>
              <a:rPr lang="en-US" b="0" i="0" dirty="0" err="1" smtClean="0">
                <a:solidFill>
                  <a:srgbClr val="000000"/>
                </a:solidFill>
                <a:effectLst/>
                <a:latin typeface="Georgia" panose="02040502050405020303" pitchFamily="18" charset="0"/>
              </a:rPr>
              <a:t>OverallQual</a:t>
            </a:r>
            <a:r>
              <a:rPr lang="en-US" b="0" i="0" dirty="0" smtClean="0">
                <a:solidFill>
                  <a:srgbClr val="000000"/>
                </a:solidFill>
                <a:effectLst/>
                <a:latin typeface="Georgia" panose="02040502050405020303" pitchFamily="18" charset="0"/>
              </a:rPr>
              <a:t>.</a:t>
            </a:r>
          </a:p>
          <a:p>
            <a:pPr marL="285750" indent="-285750" algn="just">
              <a:buFont typeface="Wingdings" panose="05000000000000000000" pitchFamily="2" charset="2"/>
              <a:buChar char="Ø"/>
            </a:pPr>
            <a:endParaRPr lang="en-US" b="0" i="0" dirty="0" smtClean="0">
              <a:solidFill>
                <a:srgbClr val="000000"/>
              </a:solidFill>
              <a:effectLst/>
              <a:latin typeface="Georgia" panose="02040502050405020303" pitchFamily="18" charset="0"/>
            </a:endParaRPr>
          </a:p>
          <a:p>
            <a:pPr marL="285750" indent="-285750" algn="just">
              <a:buFont typeface="Wingdings" panose="05000000000000000000" pitchFamily="2" charset="2"/>
              <a:buChar char="Ø"/>
            </a:pPr>
            <a:r>
              <a:rPr lang="en-US" b="1" i="0" dirty="0" err="1" smtClean="0">
                <a:solidFill>
                  <a:srgbClr val="000000"/>
                </a:solidFill>
                <a:effectLst/>
                <a:latin typeface="Georgia" panose="02040502050405020303" pitchFamily="18" charset="0"/>
              </a:rPr>
              <a:t>SalePrice</a:t>
            </a:r>
            <a:r>
              <a:rPr lang="en-US" b="1" i="0" dirty="0" smtClean="0">
                <a:solidFill>
                  <a:srgbClr val="000000"/>
                </a:solidFill>
                <a:effectLst/>
                <a:latin typeface="Georgia" panose="02040502050405020303" pitchFamily="18" charset="0"/>
              </a:rPr>
              <a:t> vs </a:t>
            </a:r>
            <a:r>
              <a:rPr lang="en-US" b="1" i="0" dirty="0" err="1" smtClean="0">
                <a:solidFill>
                  <a:srgbClr val="000000"/>
                </a:solidFill>
                <a:effectLst/>
                <a:latin typeface="Georgia" panose="02040502050405020303" pitchFamily="18" charset="0"/>
              </a:rPr>
              <a:t>OverallCond</a:t>
            </a:r>
            <a:r>
              <a:rPr lang="en-US" b="1" i="0" dirty="0" smtClean="0">
                <a:solidFill>
                  <a:srgbClr val="000000"/>
                </a:solidFill>
                <a:effectLst/>
                <a:latin typeface="Georgia" panose="02040502050405020303" pitchFamily="18" charset="0"/>
              </a:rPr>
              <a:t>:</a:t>
            </a:r>
            <a:r>
              <a:rPr lang="en-US" b="0" i="0" dirty="0" smtClean="0">
                <a:solidFill>
                  <a:srgbClr val="000000"/>
                </a:solidFill>
                <a:effectLst/>
                <a:latin typeface="Georgia" panose="02040502050405020303" pitchFamily="18" charset="0"/>
              </a:rPr>
              <a:t> The houses having overall condition as excellent and average have very high sale price compared to others</a:t>
            </a:r>
            <a:endParaRPr lang="en-US" dirty="0"/>
          </a:p>
        </p:txBody>
      </p:sp>
      <p:sp>
        <p:nvSpPr>
          <p:cNvPr id="3" name="TextBox 2"/>
          <p:cNvSpPr txBox="1"/>
          <p:nvPr/>
        </p:nvSpPr>
        <p:spPr>
          <a:xfrm>
            <a:off x="520505" y="154745"/>
            <a:ext cx="9791113" cy="984885"/>
          </a:xfrm>
          <a:prstGeom prst="rect">
            <a:avLst/>
          </a:prstGeom>
          <a:noFill/>
        </p:spPr>
        <p:txBody>
          <a:bodyPr wrap="square" rtlCol="0">
            <a:spAutoFit/>
          </a:bodyPr>
          <a:lstStyle/>
          <a:p>
            <a:r>
              <a:rPr lang="en-US" sz="4000" dirty="0" smtClean="0">
                <a:latin typeface="Georgia" panose="02040502050405020303" pitchFamily="18" charset="0"/>
              </a:rPr>
              <a:t>Observations</a:t>
            </a:r>
            <a:endParaRPr lang="en-US" sz="4000" dirty="0" smtClean="0"/>
          </a:p>
          <a:p>
            <a:endParaRPr lang="en-US" dirty="0"/>
          </a:p>
        </p:txBody>
      </p:sp>
    </p:spTree>
    <p:extLst>
      <p:ext uri="{BB962C8B-B14F-4D97-AF65-F5344CB8AC3E}">
        <p14:creationId xmlns:p14="http://schemas.microsoft.com/office/powerpoint/2010/main" val="2047534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4572" y="590843"/>
            <a:ext cx="10916530" cy="5262979"/>
          </a:xfrm>
          <a:prstGeom prst="rect">
            <a:avLst/>
          </a:prstGeom>
          <a:noFill/>
        </p:spPr>
        <p:txBody>
          <a:bodyPr wrap="square" rtlCol="0">
            <a:spAutoFit/>
          </a:bodyPr>
          <a:lstStyle/>
          <a:p>
            <a:pPr marL="285750" indent="-285750" algn="just">
              <a:buFont typeface="Wingdings" panose="05000000000000000000" pitchFamily="2" charset="2"/>
              <a:buChar char="Ø"/>
            </a:pPr>
            <a:r>
              <a:rPr lang="en-US" sz="2800" b="1" i="0" dirty="0" err="1" smtClean="0">
                <a:solidFill>
                  <a:srgbClr val="000000"/>
                </a:solidFill>
                <a:effectLst/>
                <a:latin typeface="Georgia" panose="02040502050405020303" pitchFamily="18" charset="0"/>
              </a:rPr>
              <a:t>SalePrice</a:t>
            </a:r>
            <a:r>
              <a:rPr lang="en-US" sz="2800" b="1" i="0" dirty="0" smtClean="0">
                <a:solidFill>
                  <a:srgbClr val="000000"/>
                </a:solidFill>
                <a:effectLst/>
                <a:latin typeface="Georgia" panose="02040502050405020303" pitchFamily="18" charset="0"/>
              </a:rPr>
              <a:t> vs </a:t>
            </a:r>
            <a:r>
              <a:rPr lang="en-US" sz="2800" b="1" i="0" dirty="0" err="1" smtClean="0">
                <a:solidFill>
                  <a:srgbClr val="000000"/>
                </a:solidFill>
                <a:effectLst/>
                <a:latin typeface="Georgia" panose="02040502050405020303" pitchFamily="18" charset="0"/>
              </a:rPr>
              <a:t>HeatingQC</a:t>
            </a:r>
            <a:r>
              <a:rPr lang="en-US" sz="2800" b="1" i="0" dirty="0" smtClean="0">
                <a:solidFill>
                  <a:srgbClr val="000000"/>
                </a:solidFill>
                <a:effectLst/>
                <a:latin typeface="Georgia" panose="02040502050405020303" pitchFamily="18" charset="0"/>
              </a:rPr>
              <a:t>:</a:t>
            </a:r>
            <a:r>
              <a:rPr lang="en-US" sz="2800" b="0" i="0" dirty="0" smtClean="0">
                <a:solidFill>
                  <a:srgbClr val="000000"/>
                </a:solidFill>
                <a:effectLst/>
                <a:latin typeface="Georgia" panose="02040502050405020303" pitchFamily="18" charset="0"/>
              </a:rPr>
              <a:t> Most of the houses having excellent heating quality and condition have high sale price.</a:t>
            </a:r>
          </a:p>
          <a:p>
            <a:pPr marL="285750" indent="-285750" algn="just">
              <a:buFont typeface="Wingdings" panose="05000000000000000000" pitchFamily="2" charset="2"/>
              <a:buChar char="Ø"/>
            </a:pPr>
            <a:endParaRPr lang="en-US" sz="2800" b="0" i="0" dirty="0" smtClean="0">
              <a:solidFill>
                <a:srgbClr val="000000"/>
              </a:solidFill>
              <a:effectLst/>
              <a:latin typeface="Georgia" panose="02040502050405020303" pitchFamily="18" charset="0"/>
            </a:endParaRPr>
          </a:p>
          <a:p>
            <a:pPr marL="285750" indent="-285750" algn="just">
              <a:buFont typeface="Wingdings" panose="05000000000000000000" pitchFamily="2" charset="2"/>
              <a:buChar char="Ø"/>
            </a:pPr>
            <a:r>
              <a:rPr lang="en-US" sz="2800" b="1" i="0" dirty="0" err="1" smtClean="0">
                <a:solidFill>
                  <a:srgbClr val="000000"/>
                </a:solidFill>
                <a:effectLst/>
                <a:latin typeface="Georgia" panose="02040502050405020303" pitchFamily="18" charset="0"/>
              </a:rPr>
              <a:t>SalePrice</a:t>
            </a:r>
            <a:r>
              <a:rPr lang="en-US" sz="2800" b="1" i="0" dirty="0" smtClean="0">
                <a:solidFill>
                  <a:srgbClr val="000000"/>
                </a:solidFill>
                <a:effectLst/>
                <a:latin typeface="Georgia" panose="02040502050405020303" pitchFamily="18" charset="0"/>
              </a:rPr>
              <a:t> vs </a:t>
            </a:r>
            <a:r>
              <a:rPr lang="en-US" sz="2800" b="1" i="0" dirty="0" err="1" smtClean="0">
                <a:solidFill>
                  <a:srgbClr val="000000"/>
                </a:solidFill>
                <a:effectLst/>
                <a:latin typeface="Georgia" panose="02040502050405020303" pitchFamily="18" charset="0"/>
              </a:rPr>
              <a:t>KitchenQual</a:t>
            </a:r>
            <a:r>
              <a:rPr lang="en-US" sz="2800" b="1" i="0" dirty="0" smtClean="0">
                <a:solidFill>
                  <a:srgbClr val="000000"/>
                </a:solidFill>
                <a:effectLst/>
                <a:latin typeface="Georgia" panose="02040502050405020303" pitchFamily="18" charset="0"/>
              </a:rPr>
              <a:t>:</a:t>
            </a:r>
            <a:r>
              <a:rPr lang="en-US" sz="2800" b="0" i="0" dirty="0" smtClean="0">
                <a:solidFill>
                  <a:srgbClr val="000000"/>
                </a:solidFill>
                <a:effectLst/>
                <a:latin typeface="Georgia" panose="02040502050405020303" pitchFamily="18" charset="0"/>
              </a:rPr>
              <a:t> Houses having excellent quality of the kitchen have high sale price compared to others.</a:t>
            </a:r>
          </a:p>
          <a:p>
            <a:pPr marL="285750" indent="-285750" algn="just">
              <a:buFont typeface="Wingdings" panose="05000000000000000000" pitchFamily="2" charset="2"/>
              <a:buChar char="Ø"/>
            </a:pPr>
            <a:endParaRPr lang="en-US" sz="2800" b="0" i="0" dirty="0" smtClean="0">
              <a:solidFill>
                <a:srgbClr val="000000"/>
              </a:solidFill>
              <a:effectLst/>
              <a:latin typeface="Georgia" panose="02040502050405020303" pitchFamily="18" charset="0"/>
            </a:endParaRPr>
          </a:p>
          <a:p>
            <a:pPr marL="285750" indent="-285750" algn="just">
              <a:buFont typeface="Wingdings" panose="05000000000000000000" pitchFamily="2" charset="2"/>
              <a:buChar char="Ø"/>
            </a:pPr>
            <a:r>
              <a:rPr lang="en-US" sz="2800" b="1" i="0" dirty="0" err="1" smtClean="0">
                <a:solidFill>
                  <a:srgbClr val="000000"/>
                </a:solidFill>
                <a:effectLst/>
                <a:latin typeface="Georgia" panose="02040502050405020303" pitchFamily="18" charset="0"/>
              </a:rPr>
              <a:t>SalePrice</a:t>
            </a:r>
            <a:r>
              <a:rPr lang="en-US" sz="2800" b="1" i="0" dirty="0" smtClean="0">
                <a:solidFill>
                  <a:srgbClr val="000000"/>
                </a:solidFill>
                <a:effectLst/>
                <a:latin typeface="Georgia" panose="02040502050405020303" pitchFamily="18" charset="0"/>
              </a:rPr>
              <a:t> vs </a:t>
            </a:r>
            <a:r>
              <a:rPr lang="en-US" sz="2800" b="1" i="0" dirty="0" err="1" smtClean="0">
                <a:solidFill>
                  <a:srgbClr val="000000"/>
                </a:solidFill>
                <a:effectLst/>
                <a:latin typeface="Georgia" panose="02040502050405020303" pitchFamily="18" charset="0"/>
              </a:rPr>
              <a:t>GarageQual</a:t>
            </a:r>
            <a:r>
              <a:rPr lang="en-US" sz="2800" b="1" i="0" dirty="0" smtClean="0">
                <a:solidFill>
                  <a:srgbClr val="000000"/>
                </a:solidFill>
                <a:effectLst/>
                <a:latin typeface="Georgia" panose="02040502050405020303" pitchFamily="18" charset="0"/>
              </a:rPr>
              <a:t>:</a:t>
            </a:r>
            <a:r>
              <a:rPr lang="en-US" sz="2800" b="0" i="0" dirty="0" smtClean="0">
                <a:solidFill>
                  <a:srgbClr val="000000"/>
                </a:solidFill>
                <a:effectLst/>
                <a:latin typeface="Georgia" panose="02040502050405020303" pitchFamily="18" charset="0"/>
              </a:rPr>
              <a:t> The sale price of the house is high for the houses having excellent garage quality.</a:t>
            </a:r>
          </a:p>
          <a:p>
            <a:pPr marL="285750" indent="-285750" algn="just">
              <a:buFont typeface="Wingdings" panose="05000000000000000000" pitchFamily="2" charset="2"/>
              <a:buChar char="Ø"/>
            </a:pPr>
            <a:endParaRPr lang="en-US" sz="2800" b="0" i="0" dirty="0" smtClean="0">
              <a:solidFill>
                <a:srgbClr val="000000"/>
              </a:solidFill>
              <a:effectLst/>
              <a:latin typeface="Georgia" panose="02040502050405020303" pitchFamily="18" charset="0"/>
            </a:endParaRPr>
          </a:p>
          <a:p>
            <a:pPr marL="285750" indent="-285750" algn="just">
              <a:buFont typeface="Wingdings" panose="05000000000000000000" pitchFamily="2" charset="2"/>
              <a:buChar char="Ø"/>
            </a:pPr>
            <a:r>
              <a:rPr lang="en-US" sz="2800" b="1" i="0" dirty="0" err="1" smtClean="0">
                <a:solidFill>
                  <a:srgbClr val="000000"/>
                </a:solidFill>
                <a:effectLst/>
                <a:latin typeface="Georgia" panose="02040502050405020303" pitchFamily="18" charset="0"/>
              </a:rPr>
              <a:t>SalePrice</a:t>
            </a:r>
            <a:r>
              <a:rPr lang="en-US" sz="2800" b="1" i="0" dirty="0" smtClean="0">
                <a:solidFill>
                  <a:srgbClr val="000000"/>
                </a:solidFill>
                <a:effectLst/>
                <a:latin typeface="Georgia" panose="02040502050405020303" pitchFamily="18" charset="0"/>
              </a:rPr>
              <a:t> vs </a:t>
            </a:r>
            <a:r>
              <a:rPr lang="en-US" sz="2800" b="1" i="0" dirty="0" err="1" smtClean="0">
                <a:solidFill>
                  <a:srgbClr val="000000"/>
                </a:solidFill>
                <a:effectLst/>
                <a:latin typeface="Georgia" panose="02040502050405020303" pitchFamily="18" charset="0"/>
              </a:rPr>
              <a:t>GarageCond</a:t>
            </a:r>
            <a:r>
              <a:rPr lang="en-US" sz="2800" b="1" i="0" dirty="0" smtClean="0">
                <a:solidFill>
                  <a:srgbClr val="000000"/>
                </a:solidFill>
                <a:effectLst/>
                <a:latin typeface="Georgia" panose="02040502050405020303" pitchFamily="18" charset="0"/>
              </a:rPr>
              <a:t>:</a:t>
            </a:r>
            <a:r>
              <a:rPr lang="en-US" sz="2800" b="0" i="0" dirty="0" smtClean="0">
                <a:solidFill>
                  <a:srgbClr val="000000"/>
                </a:solidFill>
                <a:effectLst/>
                <a:latin typeface="Georgia" panose="02040502050405020303" pitchFamily="18" charset="0"/>
              </a:rPr>
              <a:t> Houses having typical/average garage condition have high sale price and the houses having good garage condition also have high sales price compared to others</a:t>
            </a:r>
            <a:endParaRPr lang="en-US" sz="2800" dirty="0"/>
          </a:p>
        </p:txBody>
      </p:sp>
    </p:spTree>
    <p:extLst>
      <p:ext uri="{BB962C8B-B14F-4D97-AF65-F5344CB8AC3E}">
        <p14:creationId xmlns:p14="http://schemas.microsoft.com/office/powerpoint/2010/main" val="41369736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3046" y="281354"/>
            <a:ext cx="10677379" cy="1046440"/>
          </a:xfrm>
          <a:prstGeom prst="rect">
            <a:avLst/>
          </a:prstGeom>
          <a:noFill/>
        </p:spPr>
        <p:txBody>
          <a:bodyPr wrap="square" rtlCol="0">
            <a:spAutoFit/>
          </a:bodyPr>
          <a:lstStyle/>
          <a:p>
            <a:r>
              <a:rPr lang="en-US" sz="4400" dirty="0" smtClean="0">
                <a:latin typeface="Georgia" panose="02040502050405020303" pitchFamily="18" charset="0"/>
              </a:rPr>
              <a:t>Data Analysis Steps done</a:t>
            </a:r>
            <a:endParaRPr lang="en-IN" sz="4400" dirty="0" smtClean="0">
              <a:latin typeface="Georgia" panose="02040502050405020303" pitchFamily="18" charset="0"/>
            </a:endParaRPr>
          </a:p>
          <a:p>
            <a:endParaRPr lang="en-US" dirty="0"/>
          </a:p>
        </p:txBody>
      </p:sp>
      <p:sp>
        <p:nvSpPr>
          <p:cNvPr id="3" name="TextBox 2"/>
          <p:cNvSpPr txBox="1"/>
          <p:nvPr/>
        </p:nvSpPr>
        <p:spPr>
          <a:xfrm>
            <a:off x="450166" y="1209821"/>
            <a:ext cx="11254154" cy="5293757"/>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smtClean="0">
                <a:latin typeface="Georgia" panose="02040502050405020303" pitchFamily="18" charset="0"/>
              </a:rPr>
              <a:t>I have treated null values by imputation techniques.</a:t>
            </a:r>
          </a:p>
          <a:p>
            <a:pPr marL="285750" indent="-285750" algn="just">
              <a:buFont typeface="Wingdings" panose="05000000000000000000" pitchFamily="2" charset="2"/>
              <a:buChar char="Ø"/>
            </a:pPr>
            <a:endParaRPr lang="en-US" sz="1600" dirty="0" smtClean="0">
              <a:latin typeface="Georgia" panose="02040502050405020303" pitchFamily="18" charset="0"/>
            </a:endParaRPr>
          </a:p>
          <a:p>
            <a:pPr marL="285750" indent="-285750" algn="just">
              <a:buFont typeface="Wingdings" panose="05000000000000000000" pitchFamily="2" charset="2"/>
              <a:buChar char="Ø"/>
            </a:pPr>
            <a:r>
              <a:rPr lang="en-US" sz="1600" dirty="0" smtClean="0">
                <a:latin typeface="Georgia" panose="02040502050405020303" pitchFamily="18" charset="0"/>
              </a:rPr>
              <a:t>I have done feature engineering steps like feature extraction and feature selection to improve data normality and linearity.</a:t>
            </a:r>
          </a:p>
          <a:p>
            <a:pPr marL="285750" indent="-285750" algn="just">
              <a:buFont typeface="Wingdings" panose="05000000000000000000" pitchFamily="2" charset="2"/>
              <a:buChar char="Ø"/>
            </a:pPr>
            <a:endParaRPr lang="en-US" sz="1600" dirty="0" smtClean="0">
              <a:latin typeface="Georgia" panose="02040502050405020303" pitchFamily="18" charset="0"/>
            </a:endParaRPr>
          </a:p>
          <a:p>
            <a:pPr marL="285750" indent="-285750" algn="just">
              <a:buFont typeface="Wingdings" panose="05000000000000000000" pitchFamily="2" charset="2"/>
              <a:buChar char="Ø"/>
            </a:pPr>
            <a:r>
              <a:rPr lang="en-US" sz="1600" dirty="0" smtClean="0">
                <a:latin typeface="Georgia" panose="02040502050405020303" pitchFamily="18" charset="0"/>
              </a:rPr>
              <a:t>Identified outliers using boxplots and removed outliers using percentile method.</a:t>
            </a:r>
          </a:p>
          <a:p>
            <a:pPr marL="285750" indent="-285750" algn="just">
              <a:buFont typeface="Wingdings" panose="05000000000000000000" pitchFamily="2" charset="2"/>
              <a:buChar char="Ø"/>
            </a:pPr>
            <a:endParaRPr lang="en-US" sz="1600" dirty="0" smtClean="0">
              <a:latin typeface="Georgia" panose="02040502050405020303" pitchFamily="18" charset="0"/>
            </a:endParaRPr>
          </a:p>
          <a:p>
            <a:pPr marL="285750" indent="-285750" algn="just">
              <a:buFont typeface="Wingdings" panose="05000000000000000000" pitchFamily="2" charset="2"/>
              <a:buChar char="Ø"/>
            </a:pPr>
            <a:r>
              <a:rPr lang="en-US" sz="1600" dirty="0" smtClean="0">
                <a:latin typeface="Georgia" panose="02040502050405020303" pitchFamily="18" charset="0"/>
              </a:rPr>
              <a:t>Identified skewness using distribution plots and removed skewness using power transformation method (yeo-</a:t>
            </a:r>
            <a:r>
              <a:rPr lang="en-US" sz="1600" dirty="0" err="1" smtClean="0">
                <a:latin typeface="Georgia" panose="02040502050405020303" pitchFamily="18" charset="0"/>
              </a:rPr>
              <a:t>johnson</a:t>
            </a:r>
            <a:r>
              <a:rPr lang="en-US" sz="1600" dirty="0" smtClean="0">
                <a:latin typeface="Georgia" panose="02040502050405020303" pitchFamily="18" charset="0"/>
              </a:rPr>
              <a:t> method).</a:t>
            </a:r>
          </a:p>
          <a:p>
            <a:pPr marL="285750" indent="-285750" algn="just">
              <a:buFont typeface="Wingdings" panose="05000000000000000000" pitchFamily="2" charset="2"/>
              <a:buChar char="Ø"/>
            </a:pPr>
            <a:endParaRPr lang="en-US" sz="1600" dirty="0" smtClean="0">
              <a:latin typeface="Georgia" panose="02040502050405020303" pitchFamily="18" charset="0"/>
            </a:endParaRPr>
          </a:p>
          <a:p>
            <a:pPr marL="285750" indent="-285750" algn="just">
              <a:buFont typeface="Wingdings" panose="05000000000000000000" pitchFamily="2" charset="2"/>
              <a:buChar char="Ø"/>
            </a:pPr>
            <a:r>
              <a:rPr lang="en-US" sz="1600" dirty="0" smtClean="0">
                <a:latin typeface="Georgia" panose="02040502050405020303" pitchFamily="18" charset="0"/>
              </a:rPr>
              <a:t>Encoded data using Ordinal Encoder.</a:t>
            </a:r>
          </a:p>
          <a:p>
            <a:pPr marL="285750" indent="-285750" algn="just">
              <a:buFont typeface="Wingdings" panose="05000000000000000000" pitchFamily="2" charset="2"/>
              <a:buChar char="Ø"/>
            </a:pPr>
            <a:endParaRPr lang="en-US" sz="1600" dirty="0" smtClean="0">
              <a:latin typeface="Georgia" panose="02040502050405020303" pitchFamily="18" charset="0"/>
            </a:endParaRPr>
          </a:p>
          <a:p>
            <a:pPr marL="285750" indent="-285750" algn="just">
              <a:buFont typeface="Wingdings" panose="05000000000000000000" pitchFamily="2" charset="2"/>
              <a:buChar char="Ø"/>
            </a:pPr>
            <a:r>
              <a:rPr lang="en-US" sz="1600" dirty="0" smtClean="0">
                <a:latin typeface="Georgia" panose="02040502050405020303" pitchFamily="18" charset="0"/>
              </a:rPr>
              <a:t>Used Pearson’s correlation coefficient to check the correlation between dependent and independent variables. To visualize the correlation I have used </a:t>
            </a:r>
            <a:r>
              <a:rPr lang="en-US" sz="1600" dirty="0" err="1" smtClean="0">
                <a:latin typeface="Georgia" panose="02040502050405020303" pitchFamily="18" charset="0"/>
              </a:rPr>
              <a:t>heatmap</a:t>
            </a:r>
            <a:r>
              <a:rPr lang="en-US" sz="1600" dirty="0" smtClean="0">
                <a:latin typeface="Georgia" panose="02040502050405020303" pitchFamily="18" charset="0"/>
              </a:rPr>
              <a:t> and bar plot.</a:t>
            </a:r>
          </a:p>
          <a:p>
            <a:pPr marL="285750" indent="-285750" algn="just">
              <a:buFont typeface="Wingdings" panose="05000000000000000000" pitchFamily="2" charset="2"/>
              <a:buChar char="Ø"/>
            </a:pPr>
            <a:endParaRPr lang="en-US" sz="1600" dirty="0" smtClean="0">
              <a:latin typeface="Georgia" panose="02040502050405020303" pitchFamily="18" charset="0"/>
            </a:endParaRPr>
          </a:p>
          <a:p>
            <a:pPr marL="285750" indent="-285750" algn="just">
              <a:buFont typeface="Wingdings" panose="05000000000000000000" pitchFamily="2" charset="2"/>
              <a:buChar char="Ø"/>
            </a:pPr>
            <a:r>
              <a:rPr lang="en-US" sz="1600" dirty="0" smtClean="0">
                <a:latin typeface="Georgia" panose="02040502050405020303" pitchFamily="18" charset="0"/>
              </a:rPr>
              <a:t>I have used Standard </a:t>
            </a:r>
            <a:r>
              <a:rPr lang="en-US" sz="1600" dirty="0" err="1" smtClean="0">
                <a:latin typeface="Georgia" panose="02040502050405020303" pitchFamily="18" charset="0"/>
              </a:rPr>
              <a:t>Scalarization</a:t>
            </a:r>
            <a:r>
              <a:rPr lang="en-US" sz="1600" dirty="0" smtClean="0">
                <a:latin typeface="Georgia" panose="02040502050405020303" pitchFamily="18" charset="0"/>
              </a:rPr>
              <a:t> method to scale the data.</a:t>
            </a:r>
          </a:p>
          <a:p>
            <a:pPr marL="285750" indent="-285750" algn="just">
              <a:buFont typeface="Wingdings" panose="05000000000000000000" pitchFamily="2" charset="2"/>
              <a:buChar char="Ø"/>
            </a:pPr>
            <a:endParaRPr lang="en-US" sz="1600" dirty="0" smtClean="0">
              <a:latin typeface="Georgia" panose="02040502050405020303" pitchFamily="18" charset="0"/>
            </a:endParaRPr>
          </a:p>
          <a:p>
            <a:pPr marL="285750" indent="-285750" algn="just">
              <a:buFont typeface="Wingdings" panose="05000000000000000000" pitchFamily="2" charset="2"/>
              <a:buChar char="Ø"/>
            </a:pPr>
            <a:r>
              <a:rPr lang="en-US" sz="1600" dirty="0" smtClean="0">
                <a:latin typeface="Georgia" panose="02040502050405020303" pitchFamily="18" charset="0"/>
              </a:rPr>
              <a:t>Handled the multicollinearity issue by finding VIF values.</a:t>
            </a:r>
          </a:p>
          <a:p>
            <a:pPr marL="285750" indent="-285750" algn="just">
              <a:buFont typeface="Wingdings" panose="05000000000000000000" pitchFamily="2" charset="2"/>
              <a:buChar char="Ø"/>
            </a:pPr>
            <a:endParaRPr lang="en-US" sz="1600" dirty="0" smtClean="0">
              <a:latin typeface="Georgia" panose="02040502050405020303" pitchFamily="18" charset="0"/>
            </a:endParaRPr>
          </a:p>
          <a:p>
            <a:pPr marL="285750" indent="-285750" algn="just">
              <a:buFont typeface="Wingdings" panose="05000000000000000000" pitchFamily="2" charset="2"/>
              <a:buChar char="Ø"/>
            </a:pPr>
            <a:r>
              <a:rPr lang="en-US" sz="1600" dirty="0" smtClean="0">
                <a:latin typeface="Georgia" panose="02040502050405020303" pitchFamily="18" charset="0"/>
              </a:rPr>
              <a:t>Split train and test to build machine learning models. Model building process will be shown in the further steps.</a:t>
            </a:r>
            <a:endParaRPr lang="en-IN" sz="1600" dirty="0" smtClean="0">
              <a:latin typeface="Georgia" panose="02040502050405020303" pitchFamily="18" charset="0"/>
            </a:endParaRP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292148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151" y="295422"/>
            <a:ext cx="11479237" cy="984885"/>
          </a:xfrm>
          <a:prstGeom prst="rect">
            <a:avLst/>
          </a:prstGeom>
          <a:noFill/>
        </p:spPr>
        <p:txBody>
          <a:bodyPr wrap="square" rtlCol="0">
            <a:spAutoFit/>
          </a:bodyPr>
          <a:lstStyle/>
          <a:p>
            <a:r>
              <a:rPr lang="en-US" sz="4000" dirty="0" smtClean="0">
                <a:latin typeface="Georgia" panose="02040502050405020303" pitchFamily="18" charset="0"/>
              </a:rPr>
              <a:t>Assumptions:</a:t>
            </a:r>
            <a:endParaRPr lang="en-IN" sz="4000" dirty="0" smtClean="0">
              <a:latin typeface="Georgia" panose="02040502050405020303" pitchFamily="18" charset="0"/>
            </a:endParaRPr>
          </a:p>
          <a:p>
            <a:endParaRPr lang="en-US" dirty="0"/>
          </a:p>
        </p:txBody>
      </p:sp>
      <p:sp>
        <p:nvSpPr>
          <p:cNvPr id="3" name="TextBox 2"/>
          <p:cNvSpPr txBox="1"/>
          <p:nvPr/>
        </p:nvSpPr>
        <p:spPr>
          <a:xfrm>
            <a:off x="239151" y="1153551"/>
            <a:ext cx="11324492" cy="5262979"/>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dirty="0" smtClean="0">
                <a:latin typeface="Georgia" panose="02040502050405020303" pitchFamily="18" charset="0"/>
              </a:rPr>
              <a:t>Firstly, from the problem statement which states that it is a Regression type problem for which we will be using </a:t>
            </a:r>
            <a:r>
              <a:rPr lang="en-US" sz="2400" dirty="0" err="1" smtClean="0">
                <a:latin typeface="Georgia" panose="02040502050405020303" pitchFamily="18" charset="0"/>
              </a:rPr>
              <a:t>Regressor</a:t>
            </a:r>
            <a:r>
              <a:rPr lang="en-US" sz="2400" dirty="0" smtClean="0">
                <a:latin typeface="Georgia" panose="02040502050405020303" pitchFamily="18" charset="0"/>
              </a:rPr>
              <a:t> algorithms to build our models and predict the sale price of the house.</a:t>
            </a:r>
          </a:p>
          <a:p>
            <a:pPr marL="285750" indent="-285750" algn="just">
              <a:buFont typeface="Wingdings" panose="05000000000000000000" pitchFamily="2" charset="2"/>
              <a:buChar char="Ø"/>
            </a:pPr>
            <a:endParaRPr lang="en-US" sz="2400" dirty="0" smtClean="0">
              <a:latin typeface="Georgia" panose="02040502050405020303" pitchFamily="18" charset="0"/>
            </a:endParaRPr>
          </a:p>
          <a:p>
            <a:pPr marL="285750" indent="-285750" algn="just">
              <a:buFont typeface="Wingdings" panose="05000000000000000000" pitchFamily="2" charset="2"/>
              <a:buChar char="Ø"/>
            </a:pPr>
            <a:r>
              <a:rPr lang="en-US" sz="2400" dirty="0" smtClean="0">
                <a:latin typeface="Georgia" panose="02040502050405020303" pitchFamily="18" charset="0"/>
              </a:rPr>
              <a:t>Secondly, based upon the analysis and visualization part we have seen some of the features having linear relation with label. So, I assumed these features helps in model building and to predict the sale price of the house. Also, these features play and important role as if someone planned to buy a house he/she can decide whether to buy house or not based on these features like environment, area, quality of the house etc.</a:t>
            </a:r>
          </a:p>
          <a:p>
            <a:pPr marL="285750" indent="-285750" algn="just">
              <a:buFont typeface="Wingdings" panose="05000000000000000000" pitchFamily="2" charset="2"/>
              <a:buChar char="Ø"/>
            </a:pPr>
            <a:endParaRPr lang="en-US" sz="2400" dirty="0" smtClean="0">
              <a:latin typeface="Georgia" panose="02040502050405020303" pitchFamily="18" charset="0"/>
            </a:endParaRPr>
          </a:p>
          <a:p>
            <a:pPr marL="285750" indent="-285750" algn="just">
              <a:buFont typeface="Wingdings" panose="05000000000000000000" pitchFamily="2" charset="2"/>
              <a:buChar char="Ø"/>
            </a:pPr>
            <a:r>
              <a:rPr lang="en-US" sz="2400" dirty="0" smtClean="0">
                <a:latin typeface="Georgia" panose="02040502050405020303" pitchFamily="18" charset="0"/>
              </a:rPr>
              <a:t>So, </a:t>
            </a:r>
            <a:r>
              <a:rPr lang="en-IN" sz="2400" dirty="0">
                <a:latin typeface="Georgia" panose="02040502050405020303" pitchFamily="18" charset="0"/>
                <a:ea typeface="Calibri" panose="020F0502020204030204" pitchFamily="34" charset="0"/>
                <a:cs typeface="Times New Roman" panose="02020603050405020304" pitchFamily="18" charset="0"/>
              </a:rPr>
              <a:t>I suggest that people take into consideration the features that were deemed as most important as seen in this study might help them estimate the house price better</a:t>
            </a:r>
            <a:endParaRPr lang="en-US" sz="2400" dirty="0"/>
          </a:p>
        </p:txBody>
      </p:sp>
    </p:spTree>
    <p:extLst>
      <p:ext uri="{BB962C8B-B14F-4D97-AF65-F5344CB8AC3E}">
        <p14:creationId xmlns:p14="http://schemas.microsoft.com/office/powerpoint/2010/main" val="3515639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083" y="309489"/>
            <a:ext cx="9172135" cy="646331"/>
          </a:xfrm>
          <a:prstGeom prst="rect">
            <a:avLst/>
          </a:prstGeom>
          <a:noFill/>
        </p:spPr>
        <p:txBody>
          <a:bodyPr wrap="square" rtlCol="0">
            <a:spAutoFit/>
          </a:bodyPr>
          <a:lstStyle/>
          <a:p>
            <a:r>
              <a:rPr lang="en-US" sz="3600" dirty="0" smtClean="0">
                <a:latin typeface="Georgia" panose="02040502050405020303" pitchFamily="18" charset="0"/>
              </a:rPr>
              <a:t>Model Building</a:t>
            </a:r>
            <a:endParaRPr lang="en-US" sz="3600" dirty="0"/>
          </a:p>
        </p:txBody>
      </p:sp>
      <p:sp>
        <p:nvSpPr>
          <p:cNvPr id="3" name="TextBox 2"/>
          <p:cNvSpPr txBox="1"/>
          <p:nvPr/>
        </p:nvSpPr>
        <p:spPr>
          <a:xfrm>
            <a:off x="379828" y="1069145"/>
            <a:ext cx="11394830" cy="5200142"/>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latin typeface="Georgia" panose="02040502050405020303" pitchFamily="18" charset="0"/>
                <a:ea typeface="Calibri" panose="020F0502020204030204" pitchFamily="34" charset="0"/>
              </a:rPr>
              <a:t>In this problem </a:t>
            </a:r>
            <a:r>
              <a:rPr lang="en-IN" dirty="0" err="1">
                <a:latin typeface="Georgia" panose="02040502050405020303" pitchFamily="18" charset="0"/>
                <a:ea typeface="Calibri" panose="020F0502020204030204" pitchFamily="34" charset="0"/>
              </a:rPr>
              <a:t>SalePrice</a:t>
            </a:r>
            <a:r>
              <a:rPr lang="en-IN" dirty="0">
                <a:latin typeface="Georgia" panose="02040502050405020303" pitchFamily="18" charset="0"/>
                <a:ea typeface="Calibri" panose="020F0502020204030204" pitchFamily="34" charset="0"/>
              </a:rPr>
              <a:t> is our target variable which is continuous in nature, from this I can conclude that it is a regression type problem hence I have used following regression algorithms to predict the sale price of the house. </a:t>
            </a:r>
          </a:p>
          <a:p>
            <a:pPr marL="285750" indent="-285750" algn="just">
              <a:buFont typeface="Wingdings" panose="05000000000000000000" pitchFamily="2" charset="2"/>
              <a:buChar char="Ø"/>
            </a:pPr>
            <a:r>
              <a:rPr lang="en-IN" dirty="0">
                <a:latin typeface="Georgia" panose="02040502050405020303" pitchFamily="18" charset="0"/>
                <a:ea typeface="Calibri" panose="020F0502020204030204" pitchFamily="34" charset="0"/>
              </a:rPr>
              <a:t>After the pre-processing and data cleaning I left with 67 columns including target and I used these features for prediction.</a:t>
            </a:r>
          </a:p>
          <a:p>
            <a:pPr algn="just"/>
            <a:endParaRPr lang="en-IN" dirty="0" smtClean="0">
              <a:latin typeface="Georgia" panose="02040502050405020303" pitchFamily="18" charset="0"/>
            </a:endParaRPr>
          </a:p>
          <a:p>
            <a:pPr marL="857250" lvl="1" indent="-400050" algn="just">
              <a:lnSpc>
                <a:spcPct val="107000"/>
              </a:lnSpc>
              <a:buFont typeface="+mj-lt"/>
              <a:buAutoNum type="romanLcPeriod"/>
            </a:pPr>
            <a:r>
              <a:rPr lang="en-IN" dirty="0" smtClean="0">
                <a:effectLst/>
                <a:latin typeface="Georgia" panose="02040502050405020303" pitchFamily="18" charset="0"/>
                <a:ea typeface="Calibri" panose="020F0502020204030204" pitchFamily="34" charset="0"/>
                <a:cs typeface="Calibri" panose="020F0502020204030204" pitchFamily="34" charset="0"/>
              </a:rPr>
              <a:t>Linear Regression</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pPr marL="857250" lvl="1" indent="-400050" algn="just">
              <a:lnSpc>
                <a:spcPct val="107000"/>
              </a:lnSpc>
              <a:buFont typeface="+mj-lt"/>
              <a:buAutoNum type="romanLcPeriod"/>
            </a:pPr>
            <a:r>
              <a:rPr lang="en-IN" dirty="0" smtClean="0">
                <a:effectLst/>
                <a:latin typeface="Georgia" panose="02040502050405020303" pitchFamily="18" charset="0"/>
                <a:ea typeface="Calibri" panose="020F0502020204030204" pitchFamily="34" charset="0"/>
                <a:cs typeface="Calibri" panose="020F0502020204030204" pitchFamily="34" charset="0"/>
              </a:rPr>
              <a:t>Lasso </a:t>
            </a:r>
            <a:r>
              <a:rPr lang="en-IN" dirty="0" err="1" smtClean="0">
                <a:effectLst/>
                <a:latin typeface="Georgia" panose="02040502050405020303" pitchFamily="18" charset="0"/>
                <a:ea typeface="Calibri" panose="020F0502020204030204" pitchFamily="34" charset="0"/>
                <a:cs typeface="Calibri" panose="020F0502020204030204" pitchFamily="34" charset="0"/>
              </a:rPr>
              <a:t>Regressor</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pPr marL="857250" lvl="1" indent="-400050" algn="just">
              <a:lnSpc>
                <a:spcPct val="107000"/>
              </a:lnSpc>
              <a:buFont typeface="+mj-lt"/>
              <a:buAutoNum type="romanLcPeriod"/>
            </a:pPr>
            <a:r>
              <a:rPr lang="en-IN" dirty="0" smtClean="0">
                <a:effectLst/>
                <a:latin typeface="Georgia" panose="02040502050405020303" pitchFamily="18" charset="0"/>
                <a:ea typeface="Calibri" panose="020F0502020204030204" pitchFamily="34" charset="0"/>
                <a:cs typeface="Calibri" panose="020F0502020204030204" pitchFamily="34" charset="0"/>
              </a:rPr>
              <a:t>Ridge </a:t>
            </a:r>
            <a:r>
              <a:rPr lang="en-IN" dirty="0" err="1" smtClean="0">
                <a:effectLst/>
                <a:latin typeface="Georgia" panose="02040502050405020303" pitchFamily="18" charset="0"/>
                <a:ea typeface="Calibri" panose="020F0502020204030204" pitchFamily="34" charset="0"/>
                <a:cs typeface="Calibri" panose="020F0502020204030204" pitchFamily="34" charset="0"/>
              </a:rPr>
              <a:t>Regressor</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pPr marL="857250" lvl="1" indent="-400050" algn="just">
              <a:lnSpc>
                <a:spcPct val="107000"/>
              </a:lnSpc>
              <a:buFont typeface="+mj-lt"/>
              <a:buAutoNum type="romanLcPeriod"/>
            </a:pPr>
            <a:r>
              <a:rPr lang="en-IN" dirty="0" smtClean="0">
                <a:effectLst/>
                <a:latin typeface="Georgia" panose="02040502050405020303" pitchFamily="18" charset="0"/>
                <a:ea typeface="Calibri" panose="020F0502020204030204" pitchFamily="34" charset="0"/>
                <a:cs typeface="Calibri" panose="020F0502020204030204" pitchFamily="34" charset="0"/>
              </a:rPr>
              <a:t>Random Forest </a:t>
            </a:r>
            <a:r>
              <a:rPr lang="en-IN" dirty="0" err="1" smtClean="0">
                <a:effectLst/>
                <a:latin typeface="Georgia" panose="02040502050405020303" pitchFamily="18" charset="0"/>
                <a:ea typeface="Calibri" panose="020F0502020204030204" pitchFamily="34" charset="0"/>
                <a:cs typeface="Calibri" panose="020F0502020204030204" pitchFamily="34" charset="0"/>
              </a:rPr>
              <a:t>Regressor</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pPr marL="857250" lvl="1" indent="-400050" algn="just">
              <a:lnSpc>
                <a:spcPct val="107000"/>
              </a:lnSpc>
              <a:buFont typeface="+mj-lt"/>
              <a:buAutoNum type="romanLcPeriod"/>
            </a:pPr>
            <a:r>
              <a:rPr lang="en-IN" dirty="0" smtClean="0">
                <a:effectLst/>
                <a:latin typeface="Georgia" panose="02040502050405020303" pitchFamily="18" charset="0"/>
                <a:ea typeface="Calibri" panose="020F0502020204030204" pitchFamily="34" charset="0"/>
                <a:cs typeface="Calibri" panose="020F0502020204030204" pitchFamily="34" charset="0"/>
              </a:rPr>
              <a:t>Extra Trees </a:t>
            </a:r>
            <a:r>
              <a:rPr lang="en-IN" dirty="0" err="1" smtClean="0">
                <a:effectLst/>
                <a:latin typeface="Georgia" panose="02040502050405020303" pitchFamily="18" charset="0"/>
                <a:ea typeface="Calibri" panose="020F0502020204030204" pitchFamily="34" charset="0"/>
                <a:cs typeface="Calibri" panose="020F0502020204030204" pitchFamily="34" charset="0"/>
              </a:rPr>
              <a:t>Regressor</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pPr marL="857250" lvl="1" indent="-400050" algn="just">
              <a:lnSpc>
                <a:spcPct val="107000"/>
              </a:lnSpc>
              <a:buFont typeface="+mj-lt"/>
              <a:buAutoNum type="romanLcPeriod"/>
            </a:pPr>
            <a:r>
              <a:rPr lang="en-IN" dirty="0" smtClean="0">
                <a:effectLst/>
                <a:latin typeface="Georgia" panose="02040502050405020303" pitchFamily="18" charset="0"/>
                <a:ea typeface="Calibri" panose="020F0502020204030204" pitchFamily="34" charset="0"/>
                <a:cs typeface="Calibri" panose="020F0502020204030204" pitchFamily="34" charset="0"/>
              </a:rPr>
              <a:t>Gradient Boosting </a:t>
            </a:r>
            <a:r>
              <a:rPr lang="en-IN" dirty="0" err="1" smtClean="0">
                <a:effectLst/>
                <a:latin typeface="Georgia" panose="02040502050405020303" pitchFamily="18" charset="0"/>
                <a:ea typeface="Calibri" panose="020F0502020204030204" pitchFamily="34" charset="0"/>
                <a:cs typeface="Calibri" panose="020F0502020204030204" pitchFamily="34" charset="0"/>
              </a:rPr>
              <a:t>Regressor</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pPr marL="857250" lvl="1" indent="-400050" algn="just">
              <a:lnSpc>
                <a:spcPct val="107000"/>
              </a:lnSpc>
              <a:buFont typeface="+mj-lt"/>
              <a:buAutoNum type="romanLcPeriod"/>
            </a:pPr>
            <a:r>
              <a:rPr lang="en-IN" dirty="0" smtClean="0">
                <a:effectLst/>
                <a:latin typeface="Georgia" panose="02040502050405020303" pitchFamily="18" charset="0"/>
                <a:ea typeface="Calibri" panose="020F0502020204030204" pitchFamily="34" charset="0"/>
                <a:cs typeface="Calibri" panose="020F0502020204030204" pitchFamily="34" charset="0"/>
              </a:rPr>
              <a:t>Extreme Gradient Boosting </a:t>
            </a:r>
            <a:r>
              <a:rPr lang="en-IN" dirty="0" err="1" smtClean="0">
                <a:effectLst/>
                <a:latin typeface="Georgia" panose="02040502050405020303" pitchFamily="18" charset="0"/>
                <a:ea typeface="Calibri" panose="020F0502020204030204" pitchFamily="34" charset="0"/>
                <a:cs typeface="Calibri" panose="020F0502020204030204" pitchFamily="34" charset="0"/>
              </a:rPr>
              <a:t>Regressor</a:t>
            </a:r>
            <a:r>
              <a:rPr lang="en-IN" dirty="0" smtClean="0">
                <a:effectLst/>
                <a:latin typeface="Georgia" panose="02040502050405020303" pitchFamily="18" charset="0"/>
                <a:ea typeface="Calibri" panose="020F0502020204030204" pitchFamily="34" charset="0"/>
                <a:cs typeface="Calibri" panose="020F0502020204030204" pitchFamily="34" charset="0"/>
              </a:rPr>
              <a:t> (XGB)</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smtClean="0">
                <a:effectLst/>
                <a:latin typeface="Georgia" panose="02040502050405020303" pitchFamily="18" charset="0"/>
                <a:ea typeface="Calibri" panose="020F0502020204030204" pitchFamily="34" charset="0"/>
                <a:cs typeface="Calibri" panose="020F0502020204030204" pitchFamily="34" charset="0"/>
              </a:rPr>
              <a:t>Bagging </a:t>
            </a:r>
            <a:r>
              <a:rPr lang="en-IN" dirty="0" err="1" smtClean="0">
                <a:effectLst/>
                <a:latin typeface="Georgia" panose="02040502050405020303" pitchFamily="18" charset="0"/>
                <a:ea typeface="Calibri" panose="020F0502020204030204" pitchFamily="34" charset="0"/>
                <a:cs typeface="Calibri" panose="020F0502020204030204" pitchFamily="34" charset="0"/>
              </a:rPr>
              <a:t>Regressor</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IN" dirty="0">
                <a:latin typeface="Georgia" panose="02040502050405020303" pitchFamily="18" charset="0"/>
                <a:ea typeface="Calibri" panose="020F0502020204030204" pitchFamily="34" charset="0"/>
                <a:cs typeface="Times New Roman" panose="02020603050405020304" pitchFamily="18" charset="0"/>
              </a:rPr>
              <a:t> I have got the best ransom state and maximum R2 score and then created train test split to build the above models.</a:t>
            </a:r>
          </a:p>
          <a:p>
            <a:endParaRPr lang="en-US" dirty="0"/>
          </a:p>
        </p:txBody>
      </p:sp>
    </p:spTree>
    <p:extLst>
      <p:ext uri="{BB962C8B-B14F-4D97-AF65-F5344CB8AC3E}">
        <p14:creationId xmlns:p14="http://schemas.microsoft.com/office/powerpoint/2010/main" val="1738359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5926" y="239150"/>
            <a:ext cx="6822831" cy="646331"/>
          </a:xfrm>
          <a:prstGeom prst="rect">
            <a:avLst/>
          </a:prstGeom>
          <a:noFill/>
        </p:spPr>
        <p:txBody>
          <a:bodyPr wrap="square" rtlCol="0">
            <a:spAutoFit/>
          </a:bodyPr>
          <a:lstStyle/>
          <a:p>
            <a:r>
              <a:rPr lang="en-US" sz="3600" dirty="0" smtClean="0">
                <a:latin typeface="Georgia" panose="02040502050405020303" pitchFamily="18" charset="0"/>
              </a:rPr>
              <a:t>Linear Regression</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984" y="1025598"/>
            <a:ext cx="5335650" cy="5304864"/>
          </a:xfrm>
          <a:prstGeom prst="rect">
            <a:avLst/>
          </a:prstGeom>
        </p:spPr>
      </p:pic>
      <p:sp>
        <p:nvSpPr>
          <p:cNvPr id="5" name="TextBox 4"/>
          <p:cNvSpPr txBox="1"/>
          <p:nvPr/>
        </p:nvSpPr>
        <p:spPr>
          <a:xfrm>
            <a:off x="6133514" y="1786597"/>
            <a:ext cx="5936566" cy="3539430"/>
          </a:xfrm>
          <a:prstGeom prst="rect">
            <a:avLst/>
          </a:prstGeom>
          <a:noFill/>
        </p:spPr>
        <p:txBody>
          <a:bodyPr wrap="square" rtlCol="0">
            <a:spAutoFit/>
          </a:bodyPr>
          <a:lstStyle/>
          <a:p>
            <a:r>
              <a:rPr lang="en-IN" sz="2800" dirty="0">
                <a:solidFill>
                  <a:srgbClr val="000000"/>
                </a:solidFill>
                <a:latin typeface="Georgia" panose="02040502050405020303" pitchFamily="18" charset="0"/>
                <a:ea typeface="Calibri" panose="020F0502020204030204" pitchFamily="34" charset="0"/>
              </a:rPr>
              <a:t>Created linear regression model and getting </a:t>
            </a:r>
            <a:r>
              <a:rPr lang="en-IN" sz="2800" dirty="0" smtClean="0">
                <a:solidFill>
                  <a:srgbClr val="000000"/>
                </a:solidFill>
                <a:latin typeface="Georgia" panose="02040502050405020303" pitchFamily="18" charset="0"/>
                <a:ea typeface="Calibri" panose="020F0502020204030204" pitchFamily="34" charset="0"/>
              </a:rPr>
              <a:t>81.78% </a:t>
            </a:r>
            <a:r>
              <a:rPr lang="en-IN" sz="2800" dirty="0">
                <a:solidFill>
                  <a:srgbClr val="000000"/>
                </a:solidFill>
                <a:latin typeface="Georgia" panose="02040502050405020303" pitchFamily="18" charset="0"/>
                <a:ea typeface="Calibri" panose="020F0502020204030204" pitchFamily="34" charset="0"/>
              </a:rPr>
              <a:t>R2 score using this model. From the </a:t>
            </a:r>
            <a:r>
              <a:rPr lang="en-IN" sz="2800" dirty="0" err="1">
                <a:solidFill>
                  <a:srgbClr val="000000"/>
                </a:solidFill>
                <a:latin typeface="Georgia" panose="02040502050405020303" pitchFamily="18" charset="0"/>
                <a:ea typeface="Calibri" panose="020F0502020204030204" pitchFamily="34" charset="0"/>
              </a:rPr>
              <a:t>reg</a:t>
            </a:r>
            <a:r>
              <a:rPr lang="en-IN" sz="2800" dirty="0">
                <a:solidFill>
                  <a:srgbClr val="000000"/>
                </a:solidFill>
                <a:latin typeface="Georgia" panose="02040502050405020303" pitchFamily="18" charset="0"/>
                <a:ea typeface="Calibri" panose="020F0502020204030204" pitchFamily="34" charset="0"/>
              </a:rPr>
              <a:t> plot I can observe the sales price of the house. The best fit line shows there is strong linear relation between test data of trained model and predicted values</a:t>
            </a:r>
            <a:endParaRPr lang="en-US" sz="2800" dirty="0"/>
          </a:p>
        </p:txBody>
      </p:sp>
    </p:spTree>
    <p:extLst>
      <p:ext uri="{BB962C8B-B14F-4D97-AF65-F5344CB8AC3E}">
        <p14:creationId xmlns:p14="http://schemas.microsoft.com/office/powerpoint/2010/main" val="1696650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2874" y="379827"/>
            <a:ext cx="9537896" cy="1077218"/>
          </a:xfrm>
          <a:prstGeom prst="rect">
            <a:avLst/>
          </a:prstGeom>
          <a:noFill/>
        </p:spPr>
        <p:txBody>
          <a:bodyPr wrap="square" rtlCol="0">
            <a:spAutoFit/>
          </a:bodyPr>
          <a:lstStyle/>
          <a:p>
            <a:r>
              <a:rPr lang="en-US" sz="3200" dirty="0" smtClean="0">
                <a:latin typeface="Georgia" panose="02040502050405020303" pitchFamily="18" charset="0"/>
              </a:rPr>
              <a:t>Lasso </a:t>
            </a:r>
            <a:r>
              <a:rPr lang="en-US" sz="3200" dirty="0" err="1" smtClean="0">
                <a:latin typeface="Georgia" panose="02040502050405020303" pitchFamily="18" charset="0"/>
              </a:rPr>
              <a:t>Regressor</a:t>
            </a:r>
            <a:r>
              <a:rPr lang="en-US" sz="3200" dirty="0" smtClean="0">
                <a:latin typeface="Georgia" panose="02040502050405020303" pitchFamily="18" charset="0"/>
              </a:rPr>
              <a:t> (Regularization):</a:t>
            </a:r>
            <a:endParaRPr lang="en-IN" sz="3200" dirty="0" smtClean="0">
              <a:latin typeface="Georgia" panose="02040502050405020303" pitchFamily="18" charset="0"/>
            </a:endParaRPr>
          </a:p>
          <a:p>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834" y="1089620"/>
            <a:ext cx="5799440" cy="5437789"/>
          </a:xfrm>
          <a:prstGeom prst="rect">
            <a:avLst/>
          </a:prstGeom>
        </p:spPr>
      </p:pic>
      <p:sp>
        <p:nvSpPr>
          <p:cNvPr id="4" name="TextBox 3"/>
          <p:cNvSpPr txBox="1"/>
          <p:nvPr/>
        </p:nvSpPr>
        <p:spPr>
          <a:xfrm>
            <a:off x="7329268" y="1294228"/>
            <a:ext cx="4262510" cy="4832092"/>
          </a:xfrm>
          <a:prstGeom prst="rect">
            <a:avLst/>
          </a:prstGeom>
          <a:noFill/>
        </p:spPr>
        <p:txBody>
          <a:bodyPr wrap="square" rtlCol="0">
            <a:spAutoFit/>
          </a:bodyPr>
          <a:lstStyle/>
          <a:p>
            <a:r>
              <a:rPr lang="en-IN" sz="2800" dirty="0">
                <a:solidFill>
                  <a:srgbClr val="000000"/>
                </a:solidFill>
                <a:latin typeface="Georgia" panose="02040502050405020303" pitchFamily="18" charset="0"/>
                <a:ea typeface="Calibri" panose="020F0502020204030204" pitchFamily="34" charset="0"/>
                <a:cs typeface="Calibri" panose="020F0502020204030204" pitchFamily="34" charset="0"/>
              </a:rPr>
              <a:t>Created Lasso </a:t>
            </a:r>
            <a:r>
              <a:rPr lang="en-IN" sz="2800" dirty="0" err="1">
                <a:solidFill>
                  <a:srgbClr val="000000"/>
                </a:solidFill>
                <a:latin typeface="Georgia" panose="02040502050405020303" pitchFamily="18" charset="0"/>
                <a:ea typeface="Calibri" panose="020F0502020204030204" pitchFamily="34" charset="0"/>
                <a:cs typeface="Calibri" panose="020F0502020204030204" pitchFamily="34" charset="0"/>
              </a:rPr>
              <a:t>regressor</a:t>
            </a:r>
            <a:r>
              <a:rPr lang="en-IN" sz="2800" dirty="0">
                <a:solidFill>
                  <a:srgbClr val="000000"/>
                </a:solidFill>
                <a:latin typeface="Georgia" panose="02040502050405020303" pitchFamily="18" charset="0"/>
                <a:ea typeface="Calibri" panose="020F0502020204030204" pitchFamily="34" charset="0"/>
                <a:cs typeface="Calibri" panose="020F0502020204030204" pitchFamily="34" charset="0"/>
              </a:rPr>
              <a:t> model and getting </a:t>
            </a:r>
            <a:r>
              <a:rPr lang="en-IN" sz="2800" dirty="0" smtClean="0">
                <a:solidFill>
                  <a:srgbClr val="000000"/>
                </a:solidFill>
                <a:latin typeface="Georgia" panose="02040502050405020303" pitchFamily="18" charset="0"/>
                <a:ea typeface="Calibri" panose="020F0502020204030204" pitchFamily="34" charset="0"/>
                <a:cs typeface="Calibri" panose="020F0502020204030204" pitchFamily="34" charset="0"/>
              </a:rPr>
              <a:t>81.79% </a:t>
            </a:r>
            <a:r>
              <a:rPr lang="en-IN" sz="2800" dirty="0">
                <a:solidFill>
                  <a:srgbClr val="000000"/>
                </a:solidFill>
                <a:latin typeface="Georgia" panose="02040502050405020303" pitchFamily="18" charset="0"/>
                <a:ea typeface="Calibri" panose="020F0502020204030204" pitchFamily="34" charset="0"/>
                <a:cs typeface="Calibri" panose="020F0502020204030204" pitchFamily="34" charset="0"/>
              </a:rPr>
              <a:t>R2 score using this model. From the </a:t>
            </a:r>
            <a:r>
              <a:rPr lang="en-IN" sz="2800" dirty="0" err="1">
                <a:solidFill>
                  <a:srgbClr val="000000"/>
                </a:solidFill>
                <a:latin typeface="Georgia" panose="02040502050405020303" pitchFamily="18" charset="0"/>
                <a:ea typeface="Calibri" panose="020F0502020204030204" pitchFamily="34" charset="0"/>
                <a:cs typeface="Calibri" panose="020F0502020204030204" pitchFamily="34" charset="0"/>
              </a:rPr>
              <a:t>reg</a:t>
            </a:r>
            <a:r>
              <a:rPr lang="en-IN" sz="2800" dirty="0">
                <a:solidFill>
                  <a:srgbClr val="000000"/>
                </a:solidFill>
                <a:latin typeface="Georgia" panose="02040502050405020303" pitchFamily="18" charset="0"/>
                <a:ea typeface="Calibri" panose="020F0502020204030204" pitchFamily="34" charset="0"/>
                <a:cs typeface="Calibri" panose="020F0502020204030204" pitchFamily="34" charset="0"/>
              </a:rPr>
              <a:t> plot I can observe the sales price of the house. The best fit line shows there is strong linear relation between test data of trained model and predicted sale price</a:t>
            </a:r>
            <a:endParaRPr lang="en-US" sz="2800" dirty="0"/>
          </a:p>
        </p:txBody>
      </p:sp>
    </p:spTree>
    <p:extLst>
      <p:ext uri="{BB962C8B-B14F-4D97-AF65-F5344CB8AC3E}">
        <p14:creationId xmlns:p14="http://schemas.microsoft.com/office/powerpoint/2010/main" val="26976457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196948"/>
            <a:ext cx="8693834" cy="861774"/>
          </a:xfrm>
          <a:prstGeom prst="rect">
            <a:avLst/>
          </a:prstGeom>
          <a:noFill/>
        </p:spPr>
        <p:txBody>
          <a:bodyPr wrap="square" rtlCol="0">
            <a:spAutoFit/>
          </a:bodyPr>
          <a:lstStyle/>
          <a:p>
            <a:r>
              <a:rPr lang="en-US" sz="3200" dirty="0" smtClean="0">
                <a:latin typeface="Georgia" panose="02040502050405020303" pitchFamily="18" charset="0"/>
              </a:rPr>
              <a:t>Ridge </a:t>
            </a:r>
            <a:r>
              <a:rPr lang="en-US" sz="3200" dirty="0" err="1" smtClean="0">
                <a:latin typeface="Georgia" panose="02040502050405020303" pitchFamily="18" charset="0"/>
              </a:rPr>
              <a:t>Regressor</a:t>
            </a:r>
            <a:r>
              <a:rPr lang="en-US" sz="3200" dirty="0" smtClean="0">
                <a:latin typeface="Georgia" panose="02040502050405020303" pitchFamily="18" charset="0"/>
              </a:rPr>
              <a:t> (Regularization):</a:t>
            </a:r>
            <a:endParaRPr lang="en-IN" sz="3200" dirty="0" smtClean="0">
              <a:latin typeface="Georgia" panose="02040502050405020303" pitchFamily="18"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601" y="1518727"/>
            <a:ext cx="5359116" cy="4464270"/>
          </a:xfrm>
          <a:prstGeom prst="rect">
            <a:avLst/>
          </a:prstGeom>
        </p:spPr>
      </p:pic>
      <p:sp>
        <p:nvSpPr>
          <p:cNvPr id="5" name="TextBox 4"/>
          <p:cNvSpPr txBox="1"/>
          <p:nvPr/>
        </p:nvSpPr>
        <p:spPr>
          <a:xfrm>
            <a:off x="6569612" y="1058722"/>
            <a:ext cx="5050302" cy="5109091"/>
          </a:xfrm>
          <a:prstGeom prst="rect">
            <a:avLst/>
          </a:prstGeom>
          <a:noFill/>
        </p:spPr>
        <p:txBody>
          <a:bodyPr wrap="square" rtlCol="0">
            <a:spAutoFit/>
          </a:bodyPr>
          <a:lstStyle/>
          <a:p>
            <a:r>
              <a:rPr lang="en-IN" sz="2800" dirty="0">
                <a:latin typeface="Georgia" panose="02040502050405020303" pitchFamily="18" charset="0"/>
                <a:ea typeface="Calibri" panose="020F0502020204030204" pitchFamily="34" charset="0"/>
                <a:cs typeface="Calibri" panose="020F0502020204030204" pitchFamily="34" charset="0"/>
              </a:rPr>
              <a:t>I have got alpha value as 100 using this I have </a:t>
            </a:r>
            <a:r>
              <a:rPr lang="en-IN" sz="2800" dirty="0">
                <a:solidFill>
                  <a:srgbClr val="000000"/>
                </a:solidFill>
                <a:latin typeface="Georgia" panose="02040502050405020303" pitchFamily="18" charset="0"/>
                <a:ea typeface="Calibri" panose="020F0502020204030204" pitchFamily="34" charset="0"/>
                <a:cs typeface="Calibri" panose="020F0502020204030204" pitchFamily="34" charset="0"/>
              </a:rPr>
              <a:t>created Ridge </a:t>
            </a:r>
            <a:r>
              <a:rPr lang="en-IN" sz="2800" dirty="0" err="1">
                <a:solidFill>
                  <a:srgbClr val="000000"/>
                </a:solidFill>
                <a:latin typeface="Georgia" panose="02040502050405020303" pitchFamily="18" charset="0"/>
                <a:ea typeface="Calibri" panose="020F0502020204030204" pitchFamily="34" charset="0"/>
                <a:cs typeface="Calibri" panose="020F0502020204030204" pitchFamily="34" charset="0"/>
              </a:rPr>
              <a:t>regressor</a:t>
            </a:r>
            <a:r>
              <a:rPr lang="en-IN" sz="2800" dirty="0">
                <a:solidFill>
                  <a:srgbClr val="000000"/>
                </a:solidFill>
                <a:latin typeface="Georgia" panose="02040502050405020303" pitchFamily="18" charset="0"/>
                <a:ea typeface="Calibri" panose="020F0502020204030204" pitchFamily="34" charset="0"/>
                <a:cs typeface="Calibri" panose="020F0502020204030204" pitchFamily="34" charset="0"/>
              </a:rPr>
              <a:t> model and getting </a:t>
            </a:r>
            <a:r>
              <a:rPr lang="en-IN" sz="2800" dirty="0" smtClean="0">
                <a:solidFill>
                  <a:srgbClr val="000000"/>
                </a:solidFill>
                <a:latin typeface="Georgia" panose="02040502050405020303" pitchFamily="18" charset="0"/>
                <a:ea typeface="Calibri" panose="020F0502020204030204" pitchFamily="34" charset="0"/>
                <a:cs typeface="Calibri" panose="020F0502020204030204" pitchFamily="34" charset="0"/>
              </a:rPr>
              <a:t>82.89% </a:t>
            </a:r>
            <a:r>
              <a:rPr lang="en-IN" sz="2800" dirty="0">
                <a:solidFill>
                  <a:srgbClr val="000000"/>
                </a:solidFill>
                <a:latin typeface="Georgia" panose="02040502050405020303" pitchFamily="18" charset="0"/>
                <a:ea typeface="Calibri" panose="020F0502020204030204" pitchFamily="34" charset="0"/>
                <a:cs typeface="Calibri" panose="020F0502020204030204" pitchFamily="34" charset="0"/>
              </a:rPr>
              <a:t>R2 score using this model. From the plot I can observe the sales price of the house. The best fit line shows there is strong linear relation between test data of trained model and predicted sale price.</a:t>
            </a:r>
            <a:endParaRPr lang="en-IN" sz="2800" dirty="0">
              <a:latin typeface="Georgia" panose="02040502050405020303"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365249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0167" y="351693"/>
            <a:ext cx="10016197" cy="707886"/>
          </a:xfrm>
          <a:prstGeom prst="rect">
            <a:avLst/>
          </a:prstGeom>
          <a:noFill/>
        </p:spPr>
        <p:txBody>
          <a:bodyPr wrap="square" rtlCol="0">
            <a:spAutoFit/>
          </a:bodyPr>
          <a:lstStyle/>
          <a:p>
            <a:r>
              <a:rPr lang="en-US" sz="4000" dirty="0" smtClean="0">
                <a:latin typeface="Georgia" panose="02040502050405020303" pitchFamily="18" charset="0"/>
              </a:rPr>
              <a:t>Random Forest </a:t>
            </a:r>
            <a:r>
              <a:rPr lang="en-US" sz="4000" dirty="0" err="1" smtClean="0">
                <a:latin typeface="Georgia" panose="02040502050405020303" pitchFamily="18" charset="0"/>
              </a:rPr>
              <a:t>Regressor</a:t>
            </a:r>
            <a:endParaRPr lang="en-US" sz="4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167" y="1217560"/>
            <a:ext cx="4725059" cy="5380188"/>
          </a:xfrm>
          <a:prstGeom prst="rect">
            <a:avLst/>
          </a:prstGeom>
        </p:spPr>
      </p:pic>
      <p:sp>
        <p:nvSpPr>
          <p:cNvPr id="4" name="TextBox 3"/>
          <p:cNvSpPr txBox="1"/>
          <p:nvPr/>
        </p:nvSpPr>
        <p:spPr>
          <a:xfrm>
            <a:off x="6231988" y="1217560"/>
            <a:ext cx="5458264" cy="5078313"/>
          </a:xfrm>
          <a:prstGeom prst="rect">
            <a:avLst/>
          </a:prstGeom>
          <a:noFill/>
        </p:spPr>
        <p:txBody>
          <a:bodyPr wrap="square" rtlCol="0">
            <a:spAutoFit/>
          </a:bodyPr>
          <a:lstStyle/>
          <a:p>
            <a:r>
              <a:rPr lang="en-IN" sz="5400" dirty="0">
                <a:solidFill>
                  <a:srgbClr val="000000"/>
                </a:solidFill>
                <a:latin typeface="Georgia" panose="02040502050405020303" pitchFamily="18" charset="0"/>
                <a:ea typeface="Calibri" panose="020F0502020204030204" pitchFamily="34" charset="0"/>
              </a:rPr>
              <a:t>Created Random Forest </a:t>
            </a:r>
            <a:r>
              <a:rPr lang="en-IN" sz="5400" dirty="0" err="1">
                <a:solidFill>
                  <a:srgbClr val="000000"/>
                </a:solidFill>
                <a:latin typeface="Georgia" panose="02040502050405020303" pitchFamily="18" charset="0"/>
                <a:ea typeface="Calibri" panose="020F0502020204030204" pitchFamily="34" charset="0"/>
              </a:rPr>
              <a:t>Regressor</a:t>
            </a:r>
            <a:r>
              <a:rPr lang="en-IN" sz="5400" dirty="0">
                <a:solidFill>
                  <a:srgbClr val="000000"/>
                </a:solidFill>
                <a:latin typeface="Georgia" panose="02040502050405020303" pitchFamily="18" charset="0"/>
                <a:ea typeface="Calibri" panose="020F0502020204030204" pitchFamily="34" charset="0"/>
              </a:rPr>
              <a:t> model and getting </a:t>
            </a:r>
            <a:r>
              <a:rPr lang="en-IN" sz="5400" dirty="0" smtClean="0">
                <a:solidFill>
                  <a:srgbClr val="000000"/>
                </a:solidFill>
                <a:latin typeface="Georgia" panose="02040502050405020303" pitchFamily="18" charset="0"/>
                <a:ea typeface="Calibri" panose="020F0502020204030204" pitchFamily="34" charset="0"/>
              </a:rPr>
              <a:t>89</a:t>
            </a:r>
            <a:r>
              <a:rPr lang="en-IN" sz="5400" dirty="0" smtClean="0">
                <a:solidFill>
                  <a:srgbClr val="000000"/>
                </a:solidFill>
                <a:latin typeface="Georgia" panose="02040502050405020303" pitchFamily="18" charset="0"/>
                <a:ea typeface="Calibri" panose="020F0502020204030204" pitchFamily="34" charset="0"/>
              </a:rPr>
              <a:t>.19</a:t>
            </a:r>
            <a:r>
              <a:rPr lang="en-IN" sz="5400" dirty="0" smtClean="0">
                <a:solidFill>
                  <a:srgbClr val="000000"/>
                </a:solidFill>
                <a:latin typeface="Georgia" panose="02040502050405020303" pitchFamily="18" charset="0"/>
                <a:ea typeface="Calibri" panose="020F0502020204030204" pitchFamily="34" charset="0"/>
              </a:rPr>
              <a:t>% </a:t>
            </a:r>
            <a:r>
              <a:rPr lang="en-IN" sz="5400" dirty="0">
                <a:solidFill>
                  <a:srgbClr val="000000"/>
                </a:solidFill>
                <a:latin typeface="Georgia" panose="02040502050405020303" pitchFamily="18" charset="0"/>
                <a:ea typeface="Calibri" panose="020F0502020204030204" pitchFamily="34" charset="0"/>
              </a:rPr>
              <a:t>R2 score using this model</a:t>
            </a:r>
            <a:endParaRPr lang="en-US" sz="5400" dirty="0"/>
          </a:p>
        </p:txBody>
      </p:sp>
    </p:spTree>
    <p:extLst>
      <p:ext uri="{BB962C8B-B14F-4D97-AF65-F5344CB8AC3E}">
        <p14:creationId xmlns:p14="http://schemas.microsoft.com/office/powerpoint/2010/main" val="37190956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4572" y="295422"/>
            <a:ext cx="10367889" cy="984885"/>
          </a:xfrm>
          <a:prstGeom prst="rect">
            <a:avLst/>
          </a:prstGeom>
          <a:noFill/>
        </p:spPr>
        <p:txBody>
          <a:bodyPr wrap="square" rtlCol="0">
            <a:spAutoFit/>
          </a:bodyPr>
          <a:lstStyle/>
          <a:p>
            <a:r>
              <a:rPr lang="en-US" sz="4000" dirty="0" smtClean="0">
                <a:latin typeface="Georgia" panose="02040502050405020303" pitchFamily="18" charset="0"/>
              </a:rPr>
              <a:t>Extra Trees </a:t>
            </a:r>
            <a:r>
              <a:rPr lang="en-US" sz="4000" dirty="0" err="1" smtClean="0">
                <a:latin typeface="Georgia" panose="02040502050405020303" pitchFamily="18" charset="0"/>
              </a:rPr>
              <a:t>Regressor</a:t>
            </a:r>
            <a:r>
              <a:rPr lang="en-US" sz="4000" dirty="0" smtClean="0">
                <a:latin typeface="Georgia" panose="02040502050405020303" pitchFamily="18" charset="0"/>
              </a:rPr>
              <a:t>:</a:t>
            </a:r>
            <a:endParaRPr lang="en-IN" sz="4000" dirty="0" smtClean="0">
              <a:latin typeface="Georgia" panose="02040502050405020303" pitchFamily="18" charset="0"/>
            </a:endParaRP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179" y="1280307"/>
            <a:ext cx="6825390" cy="4877481"/>
          </a:xfrm>
          <a:prstGeom prst="rect">
            <a:avLst/>
          </a:prstGeom>
        </p:spPr>
      </p:pic>
      <p:sp>
        <p:nvSpPr>
          <p:cNvPr id="4" name="TextBox 3"/>
          <p:cNvSpPr txBox="1"/>
          <p:nvPr/>
        </p:nvSpPr>
        <p:spPr>
          <a:xfrm>
            <a:off x="7807569" y="1280307"/>
            <a:ext cx="3967089" cy="4678204"/>
          </a:xfrm>
          <a:prstGeom prst="rect">
            <a:avLst/>
          </a:prstGeom>
          <a:noFill/>
        </p:spPr>
        <p:txBody>
          <a:bodyPr wrap="square" rtlCol="0">
            <a:spAutoFit/>
          </a:bodyPr>
          <a:lstStyle/>
          <a:p>
            <a:r>
              <a:rPr lang="en-US" sz="4000" dirty="0" smtClean="0">
                <a:latin typeface="Georgia" panose="02040502050405020303" pitchFamily="18" charset="0"/>
              </a:rPr>
              <a:t>I have </a:t>
            </a:r>
            <a:r>
              <a:rPr lang="en-IN" sz="4000" dirty="0" smtClean="0">
                <a:solidFill>
                  <a:srgbClr val="000000"/>
                </a:solidFill>
                <a:latin typeface="Georgia" panose="02040502050405020303" pitchFamily="18" charset="0"/>
              </a:rPr>
              <a:t>c</a:t>
            </a:r>
            <a:r>
              <a:rPr lang="en-IN" sz="4000" dirty="0" smtClean="0">
                <a:solidFill>
                  <a:srgbClr val="000000"/>
                </a:solidFill>
                <a:latin typeface="Georgia" panose="02040502050405020303" pitchFamily="18" charset="0"/>
                <a:ea typeface="Calibri" panose="020F0502020204030204" pitchFamily="34" charset="0"/>
              </a:rPr>
              <a:t>reated Extra Trees </a:t>
            </a:r>
            <a:r>
              <a:rPr lang="en-IN" sz="4000" dirty="0" err="1" smtClean="0">
                <a:solidFill>
                  <a:srgbClr val="000000"/>
                </a:solidFill>
                <a:latin typeface="Georgia" panose="02040502050405020303" pitchFamily="18" charset="0"/>
                <a:ea typeface="Calibri" panose="020F0502020204030204" pitchFamily="34" charset="0"/>
              </a:rPr>
              <a:t>Regressor</a:t>
            </a:r>
            <a:r>
              <a:rPr lang="en-IN" sz="4000" dirty="0" smtClean="0">
                <a:solidFill>
                  <a:srgbClr val="000000"/>
                </a:solidFill>
                <a:latin typeface="Georgia" panose="02040502050405020303" pitchFamily="18" charset="0"/>
                <a:ea typeface="Calibri" panose="020F0502020204030204" pitchFamily="34" charset="0"/>
              </a:rPr>
              <a:t> model and getting 87.42% R2 score using this model.</a:t>
            </a:r>
            <a:endParaRPr lang="en-IN" sz="4000" dirty="0" smtClean="0">
              <a:latin typeface="Georgia" panose="02040502050405020303" pitchFamily="18" charset="0"/>
            </a:endParaRPr>
          </a:p>
          <a:p>
            <a:endParaRPr lang="en-US" dirty="0"/>
          </a:p>
        </p:txBody>
      </p:sp>
    </p:spTree>
    <p:extLst>
      <p:ext uri="{BB962C8B-B14F-4D97-AF65-F5344CB8AC3E}">
        <p14:creationId xmlns:p14="http://schemas.microsoft.com/office/powerpoint/2010/main" val="720057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27607" y="0"/>
            <a:ext cx="6710289" cy="1138773"/>
          </a:xfrm>
          <a:prstGeom prst="rect">
            <a:avLst/>
          </a:prstGeom>
          <a:noFill/>
        </p:spPr>
        <p:txBody>
          <a:bodyPr wrap="square" rtlCol="0">
            <a:spAutoFit/>
          </a:bodyPr>
          <a:lstStyle/>
          <a:p>
            <a:pPr algn="ctr"/>
            <a:r>
              <a:rPr lang="en-US" sz="3200" b="1" u="sng" dirty="0" smtClean="0">
                <a:latin typeface="Georgia" panose="02040502050405020303" pitchFamily="18" charset="0"/>
              </a:rPr>
              <a:t>Problem Statement</a:t>
            </a:r>
            <a:endParaRPr lang="en-IN" sz="3200" b="1" u="sng" dirty="0" smtClean="0">
              <a:latin typeface="Georgia" panose="02040502050405020303" pitchFamily="18" charset="0"/>
            </a:endParaRPr>
          </a:p>
          <a:p>
            <a:pPr algn="ctr"/>
            <a:endParaRPr lang="en-IN" dirty="0" smtClean="0"/>
          </a:p>
          <a:p>
            <a:endParaRPr lang="en-US" b="1" dirty="0"/>
          </a:p>
        </p:txBody>
      </p:sp>
      <p:sp>
        <p:nvSpPr>
          <p:cNvPr id="3" name="TextBox 2"/>
          <p:cNvSpPr txBox="1"/>
          <p:nvPr/>
        </p:nvSpPr>
        <p:spPr>
          <a:xfrm>
            <a:off x="323557" y="815926"/>
            <a:ext cx="11633981" cy="5355312"/>
          </a:xfrm>
          <a:prstGeom prst="rect">
            <a:avLst/>
          </a:prstGeom>
          <a:noFill/>
        </p:spPr>
        <p:txBody>
          <a:bodyPr wrap="square" rtlCol="0">
            <a:spAutoFit/>
          </a:bodyPr>
          <a:lstStyle/>
          <a:p>
            <a:pPr algn="just"/>
            <a:r>
              <a:rPr lang="en-US" sz="2400" dirty="0" smtClean="0">
                <a:latin typeface="Georgia" panose="02040502050405020303" pitchFamily="18" charset="0"/>
                <a:ea typeface="Microsoft Sans Serif" panose="020B0604020202020204" pitchFamily="34" charset="0"/>
                <a:cs typeface="Microsoft Sans Serif" panose="020B0604020202020204" pitchFamily="3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p>
          <a:p>
            <a:pPr algn="just"/>
            <a:endParaRPr lang="en-US" sz="2400" dirty="0" smtClean="0">
              <a:latin typeface="Georgia" panose="02040502050405020303" pitchFamily="18" charset="0"/>
              <a:ea typeface="Microsoft Sans Serif" panose="020B0604020202020204" pitchFamily="34" charset="0"/>
              <a:cs typeface="Microsoft Sans Serif" panose="020B0604020202020204" pitchFamily="34" charset="0"/>
            </a:endParaRPr>
          </a:p>
          <a:p>
            <a:pPr algn="just"/>
            <a:r>
              <a:rPr lang="en-US" sz="2400" dirty="0" smtClean="0">
                <a:latin typeface="Georgia" panose="02040502050405020303" pitchFamily="18" charset="0"/>
                <a:ea typeface="Microsoft Sans Serif" panose="020B0604020202020204" pitchFamily="34" charset="0"/>
                <a:cs typeface="Microsoft Sans Serif" panose="020B0604020202020204" pitchFamily="34"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r>
              <a:rPr lang="en-US" dirty="0" smtClean="0">
                <a:latin typeface="Georgia" panose="02040502050405020303" pitchFamily="18" charset="0"/>
                <a:ea typeface="Microsoft Sans Serif" panose="020B0604020202020204" pitchFamily="34" charset="0"/>
                <a:cs typeface="Microsoft Sans Serif" panose="020B0604020202020204" pitchFamily="34" charset="0"/>
              </a:rPr>
              <a:t>: </a:t>
            </a:r>
          </a:p>
          <a:p>
            <a:pPr algn="just"/>
            <a:endParaRPr lang="en-US" dirty="0" smtClean="0">
              <a:latin typeface="Georgia" panose="02040502050405020303" pitchFamily="18" charset="0"/>
              <a:ea typeface="Microsoft Sans Serif" panose="020B0604020202020204" pitchFamily="34" charset="0"/>
              <a:cs typeface="Microsoft Sans Serif" panose="020B0604020202020204" pitchFamily="34" charset="0"/>
            </a:endParaRPr>
          </a:p>
          <a:p>
            <a:pPr marL="342900" indent="-342900" algn="just">
              <a:buFont typeface="Wingdings" panose="05000000000000000000" pitchFamily="2" charset="2"/>
              <a:buChar char="Ø"/>
            </a:pPr>
            <a:r>
              <a:rPr lang="en-US" sz="2400" b="1" dirty="0" smtClean="0">
                <a:latin typeface="Georgia" panose="02040502050405020303" pitchFamily="18" charset="0"/>
                <a:ea typeface="Microsoft Sans Serif" panose="020B0604020202020204" pitchFamily="34" charset="0"/>
                <a:cs typeface="Microsoft Sans Serif" panose="020B0604020202020204" pitchFamily="34" charset="0"/>
              </a:rPr>
              <a:t>Which variables are important to predict the price of variable? </a:t>
            </a:r>
          </a:p>
          <a:p>
            <a:pPr marL="342900" indent="-342900" algn="just">
              <a:buFont typeface="Wingdings" panose="05000000000000000000" pitchFamily="2" charset="2"/>
              <a:buChar char="Ø"/>
            </a:pPr>
            <a:endParaRPr lang="en-US" sz="2400" b="1" dirty="0" smtClean="0">
              <a:latin typeface="Georgia" panose="02040502050405020303" pitchFamily="18" charset="0"/>
              <a:ea typeface="Microsoft Sans Serif" panose="020B0604020202020204" pitchFamily="34" charset="0"/>
              <a:cs typeface="Microsoft Sans Serif" panose="020B0604020202020204" pitchFamily="34" charset="0"/>
            </a:endParaRPr>
          </a:p>
          <a:p>
            <a:pPr marL="342900" indent="-342900" algn="just">
              <a:buFont typeface="Wingdings" panose="05000000000000000000" pitchFamily="2" charset="2"/>
              <a:buChar char="Ø"/>
            </a:pPr>
            <a:r>
              <a:rPr lang="en-US" sz="2400" b="1" dirty="0" smtClean="0">
                <a:latin typeface="Georgia" panose="02040502050405020303" pitchFamily="18" charset="0"/>
                <a:ea typeface="Microsoft Sans Serif" panose="020B0604020202020204" pitchFamily="34" charset="0"/>
                <a:cs typeface="Microsoft Sans Serif" panose="020B0604020202020204" pitchFamily="34" charset="0"/>
              </a:rPr>
              <a:t>How do these variables describe the price of the house?</a:t>
            </a:r>
            <a:endParaRPr lang="en-IN" sz="2400" b="1" dirty="0" smtClean="0">
              <a:latin typeface="Georgia" panose="02040502050405020303" pitchFamily="18" charset="0"/>
              <a:ea typeface="Microsoft Sans Serif" panose="020B0604020202020204" pitchFamily="34" charset="0"/>
              <a:cs typeface="Microsoft Sans Serif" panose="020B0604020202020204" pitchFamily="34" charset="0"/>
            </a:endParaRPr>
          </a:p>
          <a:p>
            <a:endParaRPr lang="en-IN" dirty="0" smtClean="0"/>
          </a:p>
          <a:p>
            <a:endParaRPr lang="en-US" dirty="0"/>
          </a:p>
        </p:txBody>
      </p:sp>
    </p:spTree>
    <p:extLst>
      <p:ext uri="{BB962C8B-B14F-4D97-AF65-F5344CB8AC3E}">
        <p14:creationId xmlns:p14="http://schemas.microsoft.com/office/powerpoint/2010/main" val="3740573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083" y="365760"/>
            <a:ext cx="10663311" cy="646331"/>
          </a:xfrm>
          <a:prstGeom prst="rect">
            <a:avLst/>
          </a:prstGeom>
          <a:noFill/>
        </p:spPr>
        <p:txBody>
          <a:bodyPr wrap="square" rtlCol="0">
            <a:spAutoFit/>
          </a:bodyPr>
          <a:lstStyle/>
          <a:p>
            <a:r>
              <a:rPr lang="en-US" sz="3600" dirty="0" smtClean="0">
                <a:latin typeface="Georgia" panose="02040502050405020303" pitchFamily="18" charset="0"/>
              </a:rPr>
              <a:t>Gradient Boosting </a:t>
            </a:r>
            <a:r>
              <a:rPr lang="en-US" sz="3600" dirty="0" err="1" smtClean="0">
                <a:latin typeface="Georgia" panose="02040502050405020303" pitchFamily="18" charset="0"/>
              </a:rPr>
              <a:t>Regressor</a:t>
            </a:r>
            <a:endParaRPr lang="en-US"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059" y="1231184"/>
            <a:ext cx="6161990" cy="5268090"/>
          </a:xfrm>
          <a:prstGeom prst="rect">
            <a:avLst/>
          </a:prstGeom>
        </p:spPr>
      </p:pic>
      <p:sp>
        <p:nvSpPr>
          <p:cNvPr id="4" name="TextBox 3"/>
          <p:cNvSpPr txBox="1"/>
          <p:nvPr/>
        </p:nvSpPr>
        <p:spPr>
          <a:xfrm>
            <a:off x="7272997" y="1012091"/>
            <a:ext cx="4628271" cy="3139321"/>
          </a:xfrm>
          <a:prstGeom prst="rect">
            <a:avLst/>
          </a:prstGeom>
          <a:noFill/>
        </p:spPr>
        <p:txBody>
          <a:bodyPr wrap="square" rtlCol="0">
            <a:spAutoFit/>
          </a:bodyPr>
          <a:lstStyle/>
          <a:p>
            <a:r>
              <a:rPr lang="en-IN" sz="3600" dirty="0">
                <a:solidFill>
                  <a:srgbClr val="000000"/>
                </a:solidFill>
                <a:latin typeface="Georgia" panose="02040502050405020303" pitchFamily="18" charset="0"/>
                <a:ea typeface="Calibri" panose="020F0502020204030204" pitchFamily="34" charset="0"/>
              </a:rPr>
              <a:t>Created Gradient Boosting </a:t>
            </a:r>
            <a:r>
              <a:rPr lang="en-IN" sz="3600" dirty="0" err="1">
                <a:solidFill>
                  <a:srgbClr val="000000"/>
                </a:solidFill>
                <a:latin typeface="Georgia" panose="02040502050405020303" pitchFamily="18" charset="0"/>
                <a:ea typeface="Calibri" panose="020F0502020204030204" pitchFamily="34" charset="0"/>
              </a:rPr>
              <a:t>Regressor</a:t>
            </a:r>
            <a:r>
              <a:rPr lang="en-IN" sz="3600" dirty="0">
                <a:solidFill>
                  <a:srgbClr val="000000"/>
                </a:solidFill>
                <a:latin typeface="Georgia" panose="02040502050405020303" pitchFamily="18" charset="0"/>
                <a:ea typeface="Calibri" panose="020F0502020204030204" pitchFamily="34" charset="0"/>
              </a:rPr>
              <a:t> model and getting </a:t>
            </a:r>
            <a:r>
              <a:rPr lang="en-IN" sz="3600" dirty="0" smtClean="0">
                <a:solidFill>
                  <a:srgbClr val="000000"/>
                </a:solidFill>
                <a:latin typeface="Georgia" panose="02040502050405020303" pitchFamily="18" charset="0"/>
                <a:ea typeface="Calibri" panose="020F0502020204030204" pitchFamily="34" charset="0"/>
              </a:rPr>
              <a:t>91.22% </a:t>
            </a:r>
            <a:r>
              <a:rPr lang="en-IN" sz="3600" dirty="0">
                <a:solidFill>
                  <a:srgbClr val="000000"/>
                </a:solidFill>
                <a:latin typeface="Georgia" panose="02040502050405020303" pitchFamily="18" charset="0"/>
                <a:ea typeface="Calibri" panose="020F0502020204030204" pitchFamily="34" charset="0"/>
              </a:rPr>
              <a:t>R2 score using this model</a:t>
            </a:r>
            <a:endParaRPr lang="en-IN" sz="3600" dirty="0" smtClean="0">
              <a:latin typeface="Georgia" panose="02040502050405020303" pitchFamily="18" charset="0"/>
            </a:endParaRPr>
          </a:p>
          <a:p>
            <a:endParaRPr lang="en-US" dirty="0"/>
          </a:p>
        </p:txBody>
      </p:sp>
    </p:spTree>
    <p:extLst>
      <p:ext uri="{BB962C8B-B14F-4D97-AF65-F5344CB8AC3E}">
        <p14:creationId xmlns:p14="http://schemas.microsoft.com/office/powerpoint/2010/main" val="23385402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4572" y="337625"/>
            <a:ext cx="10649244" cy="923330"/>
          </a:xfrm>
          <a:prstGeom prst="rect">
            <a:avLst/>
          </a:prstGeom>
          <a:noFill/>
        </p:spPr>
        <p:txBody>
          <a:bodyPr wrap="square" rtlCol="0">
            <a:spAutoFit/>
          </a:bodyPr>
          <a:lstStyle/>
          <a:p>
            <a:r>
              <a:rPr lang="en-US" sz="3600" dirty="0" smtClean="0">
                <a:latin typeface="Georgia" panose="02040502050405020303" pitchFamily="18" charset="0"/>
              </a:rPr>
              <a:t>Extreme Gradient Boosting </a:t>
            </a:r>
            <a:r>
              <a:rPr lang="en-US" sz="3600" dirty="0" err="1" smtClean="0">
                <a:latin typeface="Georgia" panose="02040502050405020303" pitchFamily="18" charset="0"/>
              </a:rPr>
              <a:t>Regressor</a:t>
            </a:r>
            <a:r>
              <a:rPr lang="en-US" sz="3600" dirty="0" smtClean="0">
                <a:latin typeface="Georgia" panose="02040502050405020303" pitchFamily="18" charset="0"/>
              </a:rPr>
              <a:t> (XGB):</a:t>
            </a:r>
            <a:endParaRPr lang="en-IN" sz="3600" dirty="0" smtClean="0">
              <a:latin typeface="Georgia" panose="02040502050405020303" pitchFamily="18" charset="0"/>
            </a:endParaRP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683" y="1260955"/>
            <a:ext cx="6012673" cy="4763165"/>
          </a:xfrm>
          <a:prstGeom prst="rect">
            <a:avLst/>
          </a:prstGeom>
        </p:spPr>
      </p:pic>
      <p:sp>
        <p:nvSpPr>
          <p:cNvPr id="4" name="TextBox 3"/>
          <p:cNvSpPr txBox="1"/>
          <p:nvPr/>
        </p:nvSpPr>
        <p:spPr>
          <a:xfrm>
            <a:off x="6724356" y="1260955"/>
            <a:ext cx="4965896" cy="4062651"/>
          </a:xfrm>
          <a:prstGeom prst="rect">
            <a:avLst/>
          </a:prstGeom>
          <a:noFill/>
        </p:spPr>
        <p:txBody>
          <a:bodyPr wrap="square" rtlCol="0">
            <a:spAutoFit/>
          </a:bodyPr>
          <a:lstStyle/>
          <a:p>
            <a:r>
              <a:rPr lang="en-IN" sz="4000" dirty="0">
                <a:solidFill>
                  <a:srgbClr val="000000"/>
                </a:solidFill>
                <a:latin typeface="Georgia" panose="02040502050405020303" pitchFamily="18" charset="0"/>
                <a:ea typeface="Calibri" panose="020F0502020204030204" pitchFamily="34" charset="0"/>
              </a:rPr>
              <a:t>Created Extreme Gradient Boosting </a:t>
            </a:r>
            <a:r>
              <a:rPr lang="en-IN" sz="4000" dirty="0" err="1">
                <a:solidFill>
                  <a:srgbClr val="000000"/>
                </a:solidFill>
                <a:latin typeface="Georgia" panose="02040502050405020303" pitchFamily="18" charset="0"/>
                <a:ea typeface="Calibri" panose="020F0502020204030204" pitchFamily="34" charset="0"/>
              </a:rPr>
              <a:t>Regressor</a:t>
            </a:r>
            <a:r>
              <a:rPr lang="en-IN" sz="4000" dirty="0">
                <a:solidFill>
                  <a:srgbClr val="000000"/>
                </a:solidFill>
                <a:latin typeface="Georgia" panose="02040502050405020303" pitchFamily="18" charset="0"/>
                <a:ea typeface="Calibri" panose="020F0502020204030204" pitchFamily="34" charset="0"/>
              </a:rPr>
              <a:t> model and getting </a:t>
            </a:r>
            <a:r>
              <a:rPr lang="en-IN" sz="4000" dirty="0" smtClean="0">
                <a:solidFill>
                  <a:srgbClr val="000000"/>
                </a:solidFill>
                <a:latin typeface="Georgia" panose="02040502050405020303" pitchFamily="18" charset="0"/>
                <a:ea typeface="Calibri" panose="020F0502020204030204" pitchFamily="34" charset="0"/>
              </a:rPr>
              <a:t>87.40% </a:t>
            </a:r>
            <a:r>
              <a:rPr lang="en-IN" sz="4000" dirty="0">
                <a:solidFill>
                  <a:srgbClr val="000000"/>
                </a:solidFill>
                <a:latin typeface="Georgia" panose="02040502050405020303" pitchFamily="18" charset="0"/>
                <a:ea typeface="Calibri" panose="020F0502020204030204" pitchFamily="34" charset="0"/>
              </a:rPr>
              <a:t>R2 score using this model.</a:t>
            </a:r>
            <a:endParaRPr lang="en-IN" sz="4000" dirty="0" smtClean="0">
              <a:latin typeface="Georgia" panose="02040502050405020303" pitchFamily="18" charset="0"/>
            </a:endParaRPr>
          </a:p>
          <a:p>
            <a:endParaRPr lang="en-US" dirty="0"/>
          </a:p>
        </p:txBody>
      </p:sp>
    </p:spTree>
    <p:extLst>
      <p:ext uri="{BB962C8B-B14F-4D97-AF65-F5344CB8AC3E}">
        <p14:creationId xmlns:p14="http://schemas.microsoft.com/office/powerpoint/2010/main" val="400300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9317" y="351692"/>
            <a:ext cx="10536701" cy="707886"/>
          </a:xfrm>
          <a:prstGeom prst="rect">
            <a:avLst/>
          </a:prstGeom>
          <a:noFill/>
        </p:spPr>
        <p:txBody>
          <a:bodyPr wrap="square" rtlCol="0">
            <a:spAutoFit/>
          </a:bodyPr>
          <a:lstStyle/>
          <a:p>
            <a:r>
              <a:rPr lang="en-US" sz="4000" dirty="0" smtClean="0">
                <a:latin typeface="Georgia" panose="02040502050405020303" pitchFamily="18" charset="0"/>
              </a:rPr>
              <a:t>Bagging </a:t>
            </a:r>
            <a:r>
              <a:rPr lang="en-US" sz="4000" dirty="0" err="1" smtClean="0">
                <a:latin typeface="Georgia" panose="02040502050405020303" pitchFamily="18" charset="0"/>
              </a:rPr>
              <a:t>Regressor</a:t>
            </a:r>
            <a:endParaRPr lang="en-US" sz="4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382" y="1547877"/>
            <a:ext cx="5625353" cy="5007668"/>
          </a:xfrm>
          <a:prstGeom prst="rect">
            <a:avLst/>
          </a:prstGeom>
        </p:spPr>
      </p:pic>
      <p:sp>
        <p:nvSpPr>
          <p:cNvPr id="4" name="TextBox 3"/>
          <p:cNvSpPr txBox="1"/>
          <p:nvPr/>
        </p:nvSpPr>
        <p:spPr>
          <a:xfrm>
            <a:off x="6611815" y="745588"/>
            <a:ext cx="4951828" cy="3754874"/>
          </a:xfrm>
          <a:prstGeom prst="rect">
            <a:avLst/>
          </a:prstGeom>
          <a:noFill/>
        </p:spPr>
        <p:txBody>
          <a:bodyPr wrap="square" rtlCol="0">
            <a:spAutoFit/>
          </a:bodyPr>
          <a:lstStyle/>
          <a:p>
            <a:r>
              <a:rPr lang="en-IN" sz="4400" dirty="0">
                <a:solidFill>
                  <a:srgbClr val="000000"/>
                </a:solidFill>
                <a:latin typeface="Georgia" panose="02040502050405020303" pitchFamily="18" charset="0"/>
                <a:ea typeface="Calibri" panose="020F0502020204030204" pitchFamily="34" charset="0"/>
              </a:rPr>
              <a:t>Created Bagging </a:t>
            </a:r>
            <a:r>
              <a:rPr lang="en-IN" sz="4400" dirty="0" err="1">
                <a:solidFill>
                  <a:srgbClr val="000000"/>
                </a:solidFill>
                <a:latin typeface="Georgia" panose="02040502050405020303" pitchFamily="18" charset="0"/>
                <a:ea typeface="Calibri" panose="020F0502020204030204" pitchFamily="34" charset="0"/>
              </a:rPr>
              <a:t>Regressor</a:t>
            </a:r>
            <a:r>
              <a:rPr lang="en-IN" sz="4400" dirty="0">
                <a:solidFill>
                  <a:srgbClr val="000000"/>
                </a:solidFill>
                <a:latin typeface="Georgia" panose="02040502050405020303" pitchFamily="18" charset="0"/>
                <a:ea typeface="Calibri" panose="020F0502020204030204" pitchFamily="34" charset="0"/>
              </a:rPr>
              <a:t> model and getting </a:t>
            </a:r>
            <a:r>
              <a:rPr lang="en-IN" sz="4400" dirty="0" smtClean="0">
                <a:solidFill>
                  <a:srgbClr val="000000"/>
                </a:solidFill>
                <a:latin typeface="Georgia" panose="02040502050405020303" pitchFamily="18" charset="0"/>
                <a:ea typeface="Calibri" panose="020F0502020204030204" pitchFamily="34" charset="0"/>
              </a:rPr>
              <a:t>87.95% R2 </a:t>
            </a:r>
            <a:r>
              <a:rPr lang="en-IN" sz="4400" dirty="0">
                <a:solidFill>
                  <a:srgbClr val="000000"/>
                </a:solidFill>
                <a:latin typeface="Georgia" panose="02040502050405020303" pitchFamily="18" charset="0"/>
                <a:ea typeface="Calibri" panose="020F0502020204030204" pitchFamily="34" charset="0"/>
              </a:rPr>
              <a:t>score using this model.</a:t>
            </a:r>
            <a:endParaRPr lang="en-IN" sz="4400" dirty="0" smtClean="0">
              <a:latin typeface="Georgia" panose="02040502050405020303" pitchFamily="18" charset="0"/>
            </a:endParaRPr>
          </a:p>
          <a:p>
            <a:endParaRPr lang="en-US" dirty="0"/>
          </a:p>
        </p:txBody>
      </p:sp>
    </p:spTree>
    <p:extLst>
      <p:ext uri="{BB962C8B-B14F-4D97-AF65-F5344CB8AC3E}">
        <p14:creationId xmlns:p14="http://schemas.microsoft.com/office/powerpoint/2010/main" val="29099606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1182" y="323557"/>
            <a:ext cx="11169747" cy="769441"/>
          </a:xfrm>
          <a:prstGeom prst="rect">
            <a:avLst/>
          </a:prstGeom>
          <a:noFill/>
        </p:spPr>
        <p:txBody>
          <a:bodyPr wrap="square" rtlCol="0">
            <a:spAutoFit/>
          </a:bodyPr>
          <a:lstStyle/>
          <a:p>
            <a:r>
              <a:rPr lang="en-IN" sz="4400" dirty="0" smtClean="0">
                <a:effectLst/>
                <a:latin typeface="Georgia" panose="02040502050405020303" pitchFamily="18" charset="0"/>
                <a:ea typeface="Calibri" panose="020F0502020204030204" pitchFamily="34" charset="0"/>
                <a:cs typeface="Calibri" panose="020F0502020204030204" pitchFamily="34" charset="0"/>
              </a:rPr>
              <a:t>Model Selection</a:t>
            </a:r>
            <a:endParaRPr lang="en-US" sz="4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878" y="1247259"/>
            <a:ext cx="5487166" cy="5111337"/>
          </a:xfrm>
          <a:prstGeom prst="rect">
            <a:avLst/>
          </a:prstGeom>
        </p:spPr>
      </p:pic>
      <p:sp>
        <p:nvSpPr>
          <p:cNvPr id="4" name="TextBox 3"/>
          <p:cNvSpPr txBox="1"/>
          <p:nvPr/>
        </p:nvSpPr>
        <p:spPr>
          <a:xfrm>
            <a:off x="6372665" y="576775"/>
            <a:ext cx="5613009" cy="4832092"/>
          </a:xfrm>
          <a:prstGeom prst="rect">
            <a:avLst/>
          </a:prstGeom>
          <a:noFill/>
        </p:spPr>
        <p:txBody>
          <a:bodyPr wrap="square" rtlCol="0">
            <a:spAutoFit/>
          </a:bodyPr>
          <a:lstStyle/>
          <a:p>
            <a:r>
              <a:rPr lang="en-IN" sz="2800" b="1" dirty="0">
                <a:latin typeface="Georgia" panose="02040502050405020303" pitchFamily="18" charset="0"/>
                <a:ea typeface="Calibri" panose="020F0502020204030204" pitchFamily="34" charset="0"/>
                <a:cs typeface="Calibri" panose="020F0502020204030204" pitchFamily="34" charset="0"/>
              </a:rPr>
              <a:t>From the difference between R2 score and Cross Validation score </a:t>
            </a:r>
            <a:r>
              <a:rPr lang="en-IN" sz="2800" b="1" dirty="0">
                <a:solidFill>
                  <a:srgbClr val="000000"/>
                </a:solidFill>
                <a:latin typeface="Georgia" panose="02040502050405020303" pitchFamily="18" charset="0"/>
                <a:ea typeface="Calibri" panose="020F0502020204030204" pitchFamily="34" charset="0"/>
                <a:cs typeface="Calibri" panose="020F0502020204030204" pitchFamily="34" charset="0"/>
              </a:rPr>
              <a:t>I can conclude that </a:t>
            </a:r>
            <a:r>
              <a:rPr lang="en-IN" sz="2800" b="1" dirty="0" smtClean="0">
                <a:solidFill>
                  <a:srgbClr val="000000"/>
                </a:solidFill>
                <a:latin typeface="Georgia" panose="02040502050405020303" pitchFamily="18" charset="0"/>
                <a:ea typeface="Calibri" panose="020F0502020204030204" pitchFamily="34" charset="0"/>
                <a:cs typeface="Calibri" panose="020F0502020204030204" pitchFamily="34" charset="0"/>
              </a:rPr>
              <a:t>Lasso </a:t>
            </a:r>
            <a:r>
              <a:rPr lang="en-IN" sz="2800" b="1" dirty="0" err="1">
                <a:solidFill>
                  <a:srgbClr val="000000"/>
                </a:solidFill>
                <a:latin typeface="Georgia" panose="02040502050405020303" pitchFamily="18" charset="0"/>
                <a:ea typeface="Calibri" panose="020F0502020204030204" pitchFamily="34" charset="0"/>
                <a:cs typeface="Calibri" panose="020F0502020204030204" pitchFamily="34" charset="0"/>
              </a:rPr>
              <a:t>Regressor</a:t>
            </a:r>
            <a:r>
              <a:rPr lang="en-IN" sz="2800" b="1" dirty="0">
                <a:solidFill>
                  <a:srgbClr val="000000"/>
                </a:solidFill>
                <a:latin typeface="Georgia" panose="02040502050405020303" pitchFamily="18" charset="0"/>
                <a:ea typeface="Calibri" panose="020F0502020204030204" pitchFamily="34" charset="0"/>
                <a:cs typeface="Calibri" panose="020F0502020204030204" pitchFamily="34" charset="0"/>
              </a:rPr>
              <a:t> as my best fitting model as it is giving less difference compare to other models. Let's perform </a:t>
            </a:r>
            <a:r>
              <a:rPr lang="en-IN" sz="2800" b="1" dirty="0" err="1">
                <a:solidFill>
                  <a:srgbClr val="000000"/>
                </a:solidFill>
                <a:latin typeface="Georgia" panose="02040502050405020303" pitchFamily="18" charset="0"/>
                <a:ea typeface="Calibri" panose="020F0502020204030204" pitchFamily="34" charset="0"/>
                <a:cs typeface="Calibri" panose="020F0502020204030204" pitchFamily="34" charset="0"/>
              </a:rPr>
              <a:t>Hyperparameter</a:t>
            </a:r>
            <a:r>
              <a:rPr lang="en-IN" sz="2800" b="1" dirty="0">
                <a:solidFill>
                  <a:srgbClr val="000000"/>
                </a:solidFill>
                <a:latin typeface="Georgia" panose="02040502050405020303" pitchFamily="18" charset="0"/>
                <a:ea typeface="Calibri" panose="020F0502020204030204" pitchFamily="34" charset="0"/>
                <a:cs typeface="Calibri" panose="020F0502020204030204" pitchFamily="34" charset="0"/>
              </a:rPr>
              <a:t> tuning to increase the model accuracy.</a:t>
            </a:r>
            <a:endParaRPr lang="en-IN" sz="2800" dirty="0">
              <a:latin typeface="Georgia" panose="02040502050405020303" pitchFamily="18" charset="0"/>
              <a:ea typeface="Calibri" panose="020F0502020204030204" pitchFamily="34" charset="0"/>
              <a:cs typeface="Times New Roman" panose="02020603050405020304" pitchFamily="18" charset="0"/>
            </a:endParaRPr>
          </a:p>
          <a:p>
            <a:endParaRPr lang="en-US" sz="2800" dirty="0"/>
          </a:p>
        </p:txBody>
      </p:sp>
    </p:spTree>
    <p:extLst>
      <p:ext uri="{BB962C8B-B14F-4D97-AF65-F5344CB8AC3E}">
        <p14:creationId xmlns:p14="http://schemas.microsoft.com/office/powerpoint/2010/main" val="27007606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0333" y="337625"/>
            <a:ext cx="10199077" cy="1323439"/>
          </a:xfrm>
          <a:prstGeom prst="rect">
            <a:avLst/>
          </a:prstGeom>
          <a:noFill/>
        </p:spPr>
        <p:txBody>
          <a:bodyPr wrap="square" rtlCol="0">
            <a:spAutoFit/>
          </a:bodyPr>
          <a:lstStyle/>
          <a:p>
            <a:r>
              <a:rPr lang="en-US" sz="4000" dirty="0" smtClean="0">
                <a:latin typeface="Georgia" panose="02040502050405020303" pitchFamily="18" charset="0"/>
              </a:rPr>
              <a:t>Creating Final Model After Tuning</a:t>
            </a:r>
            <a:endParaRPr lang="en-IN" sz="4000" dirty="0" smtClean="0">
              <a:latin typeface="Georgia" panose="02040502050405020303" pitchFamily="18" charset="0"/>
            </a:endParaRPr>
          </a:p>
          <a:p>
            <a:endParaRPr lang="en-US" sz="4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1" y="999344"/>
            <a:ext cx="6274845" cy="5584874"/>
          </a:xfrm>
          <a:prstGeom prst="rect">
            <a:avLst/>
          </a:prstGeom>
        </p:spPr>
      </p:pic>
      <p:sp>
        <p:nvSpPr>
          <p:cNvPr id="4" name="TextBox 3"/>
          <p:cNvSpPr txBox="1"/>
          <p:nvPr/>
        </p:nvSpPr>
        <p:spPr>
          <a:xfrm>
            <a:off x="6991643" y="1336431"/>
            <a:ext cx="4895557" cy="4801314"/>
          </a:xfrm>
          <a:prstGeom prst="rect">
            <a:avLst/>
          </a:prstGeom>
          <a:noFill/>
        </p:spPr>
        <p:txBody>
          <a:bodyPr wrap="square" rtlCol="0">
            <a:spAutoFit/>
          </a:bodyPr>
          <a:lstStyle/>
          <a:p>
            <a:r>
              <a:rPr lang="en-IN" sz="2400" b="1" dirty="0">
                <a:solidFill>
                  <a:srgbClr val="000000"/>
                </a:solidFill>
                <a:latin typeface="Georgia" panose="02040502050405020303" pitchFamily="18" charset="0"/>
                <a:ea typeface="Calibri" panose="020F0502020204030204" pitchFamily="34" charset="0"/>
              </a:rPr>
              <a:t>The R2 score of Bagging </a:t>
            </a:r>
            <a:r>
              <a:rPr lang="en-IN" sz="2400" b="1" dirty="0" err="1">
                <a:solidFill>
                  <a:srgbClr val="000000"/>
                </a:solidFill>
                <a:latin typeface="Georgia" panose="02040502050405020303" pitchFamily="18" charset="0"/>
                <a:ea typeface="Calibri" panose="020F0502020204030204" pitchFamily="34" charset="0"/>
              </a:rPr>
              <a:t>Regressor</a:t>
            </a:r>
            <a:r>
              <a:rPr lang="en-IN" sz="2400" b="1" dirty="0">
                <a:solidFill>
                  <a:srgbClr val="000000"/>
                </a:solidFill>
                <a:latin typeface="Georgia" panose="02040502050405020303" pitchFamily="18" charset="0"/>
                <a:ea typeface="Calibri" panose="020F0502020204030204" pitchFamily="34" charset="0"/>
              </a:rPr>
              <a:t> has been increased after tuning the model. It is giving R2 score as </a:t>
            </a:r>
            <a:r>
              <a:rPr lang="en-IN" sz="2400" b="1" dirty="0" smtClean="0">
                <a:solidFill>
                  <a:srgbClr val="000000"/>
                </a:solidFill>
                <a:latin typeface="Georgia" panose="02040502050405020303" pitchFamily="18" charset="0"/>
                <a:ea typeface="Calibri" panose="020F0502020204030204" pitchFamily="34" charset="0"/>
              </a:rPr>
              <a:t>82.03</a:t>
            </a:r>
            <a:r>
              <a:rPr lang="en-IN" sz="2400" b="1" dirty="0" smtClean="0">
                <a:solidFill>
                  <a:srgbClr val="000000"/>
                </a:solidFill>
                <a:latin typeface="Georgia" panose="02040502050405020303" pitchFamily="18" charset="0"/>
                <a:ea typeface="Calibri" panose="020F0502020204030204" pitchFamily="34" charset="0"/>
              </a:rPr>
              <a:t>% </a:t>
            </a:r>
            <a:r>
              <a:rPr lang="en-IN" sz="2400" b="1" dirty="0">
                <a:solidFill>
                  <a:srgbClr val="000000"/>
                </a:solidFill>
                <a:latin typeface="Georgia" panose="02040502050405020303" pitchFamily="18" charset="0"/>
                <a:ea typeface="Calibri" panose="020F0502020204030204" pitchFamily="34" charset="0"/>
              </a:rPr>
              <a:t>which is very good. The plot gives some strong linear between test and predicted values. Also, I can notice the MAE, MSE and RMSE values have been reduced. Which means the our model trained well.</a:t>
            </a:r>
            <a:endParaRPr lang="en-IN" sz="2400" b="1" dirty="0" smtClean="0">
              <a:latin typeface="Georgia" panose="02040502050405020303" pitchFamily="18" charset="0"/>
            </a:endParaRPr>
          </a:p>
          <a:p>
            <a:endParaRPr lang="en-US" dirty="0"/>
          </a:p>
        </p:txBody>
      </p:sp>
    </p:spTree>
    <p:extLst>
      <p:ext uri="{BB962C8B-B14F-4D97-AF65-F5344CB8AC3E}">
        <p14:creationId xmlns:p14="http://schemas.microsoft.com/office/powerpoint/2010/main" val="4881192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1692" y="379828"/>
            <a:ext cx="11479237" cy="954107"/>
          </a:xfrm>
          <a:prstGeom prst="rect">
            <a:avLst/>
          </a:prstGeom>
          <a:noFill/>
        </p:spPr>
        <p:txBody>
          <a:bodyPr wrap="square" rtlCol="0">
            <a:spAutoFit/>
          </a:bodyPr>
          <a:lstStyle/>
          <a:p>
            <a:r>
              <a:rPr lang="en-US" sz="2800" dirty="0" smtClean="0">
                <a:latin typeface="Georgia" panose="02040502050405020303" pitchFamily="18" charset="0"/>
              </a:rPr>
              <a:t>Saving the final model and predicting the sale price for test data</a:t>
            </a:r>
            <a:endParaRPr lang="en-IN" sz="2800" dirty="0" smtClean="0">
              <a:latin typeface="Georgia" panose="02040502050405020303" pitchFamily="18" charset="0"/>
            </a:endParaRPr>
          </a:p>
          <a:p>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167" y="997558"/>
            <a:ext cx="9777046" cy="4249691"/>
          </a:xfrm>
          <a:prstGeom prst="rect">
            <a:avLst/>
          </a:prstGeom>
        </p:spPr>
      </p:pic>
      <p:sp>
        <p:nvSpPr>
          <p:cNvPr id="4" name="TextBox 3"/>
          <p:cNvSpPr txBox="1"/>
          <p:nvPr/>
        </p:nvSpPr>
        <p:spPr>
          <a:xfrm>
            <a:off x="239150" y="5403314"/>
            <a:ext cx="11479237" cy="923330"/>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Georgia" panose="02040502050405020303" pitchFamily="18" charset="0"/>
                <a:ea typeface="Calibri" panose="020F0502020204030204" pitchFamily="34" charset="0"/>
                <a:cs typeface="Calibri" panose="020F0502020204030204" pitchFamily="34" charset="0"/>
              </a:rPr>
              <a:t>I have saved my final best model using </a:t>
            </a:r>
            <a:r>
              <a:rPr lang="en-IN" dirty="0" err="1">
                <a:latin typeface="Georgia" panose="02040502050405020303" pitchFamily="18" charset="0"/>
                <a:ea typeface="Calibri" panose="020F0502020204030204" pitchFamily="34" charset="0"/>
                <a:cs typeface="Calibri" panose="020F0502020204030204" pitchFamily="34" charset="0"/>
              </a:rPr>
              <a:t>joblib</a:t>
            </a:r>
            <a:r>
              <a:rPr lang="en-IN" dirty="0">
                <a:latin typeface="Georgia" panose="02040502050405020303" pitchFamily="18" charset="0"/>
                <a:ea typeface="Calibri" panose="020F0502020204030204" pitchFamily="34" charset="0"/>
                <a:cs typeface="Calibri" panose="020F0502020204030204" pitchFamily="34" charset="0"/>
              </a:rPr>
              <a:t> library in .</a:t>
            </a:r>
            <a:r>
              <a:rPr lang="en-IN" dirty="0" err="1">
                <a:latin typeface="Georgia" panose="02040502050405020303" pitchFamily="18" charset="0"/>
                <a:ea typeface="Calibri" panose="020F0502020204030204" pitchFamily="34" charset="0"/>
                <a:cs typeface="Calibri" panose="020F0502020204030204" pitchFamily="34" charset="0"/>
              </a:rPr>
              <a:t>pkl</a:t>
            </a:r>
            <a:r>
              <a:rPr lang="en-IN" dirty="0">
                <a:latin typeface="Georgia" panose="02040502050405020303" pitchFamily="18" charset="0"/>
                <a:ea typeface="Calibri" panose="020F0502020204030204" pitchFamily="34" charset="0"/>
                <a:cs typeface="Calibri" panose="020F0502020204030204" pitchFamily="34" charset="0"/>
              </a:rPr>
              <a:t> format, and loaded </a:t>
            </a:r>
            <a:r>
              <a:rPr lang="en-IN" dirty="0">
                <a:latin typeface="Georgia" panose="02040502050405020303"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IN" b="1" dirty="0">
                <a:latin typeface="Georgia" panose="02040502050405020303" pitchFamily="18" charset="0"/>
                <a:ea typeface="Calibri" panose="020F0502020204030204" pitchFamily="34" charset="0"/>
                <a:cs typeface="Calibri" panose="020F0502020204030204" pitchFamily="34" charset="0"/>
              </a:rPr>
              <a:t>I have predicted the </a:t>
            </a:r>
            <a:r>
              <a:rPr lang="en-IN" b="1" dirty="0" err="1">
                <a:latin typeface="Georgia" panose="02040502050405020303" pitchFamily="18" charset="0"/>
                <a:ea typeface="Calibri" panose="020F0502020204030204" pitchFamily="34" charset="0"/>
                <a:cs typeface="Calibri" panose="020F0502020204030204" pitchFamily="34" charset="0"/>
              </a:rPr>
              <a:t>SalePrice</a:t>
            </a:r>
            <a:r>
              <a:rPr lang="en-IN" b="1" dirty="0">
                <a:latin typeface="Georgia" panose="02040502050405020303" pitchFamily="18" charset="0"/>
                <a:ea typeface="Calibri" panose="020F0502020204030204" pitchFamily="34" charset="0"/>
                <a:cs typeface="Calibri" panose="020F0502020204030204" pitchFamily="34" charset="0"/>
              </a:rPr>
              <a:t> for test dataset using saved model of trained dataset and getting good predictions. I have saved my predictions in csv format for further analysis</a:t>
            </a:r>
            <a:endParaRPr lang="en-US" dirty="0"/>
          </a:p>
        </p:txBody>
      </p:sp>
    </p:spTree>
    <p:extLst>
      <p:ext uri="{BB962C8B-B14F-4D97-AF65-F5344CB8AC3E}">
        <p14:creationId xmlns:p14="http://schemas.microsoft.com/office/powerpoint/2010/main" val="27558849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4572" y="379828"/>
            <a:ext cx="10916530" cy="584775"/>
          </a:xfrm>
          <a:prstGeom prst="rect">
            <a:avLst/>
          </a:prstGeom>
          <a:noFill/>
        </p:spPr>
        <p:txBody>
          <a:bodyPr wrap="square" rtlCol="0">
            <a:spAutoFit/>
          </a:bodyPr>
          <a:lstStyle/>
          <a:p>
            <a:r>
              <a:rPr lang="en-US" sz="3200" dirty="0" smtClean="0">
                <a:latin typeface="Georgia" panose="02040502050405020303" pitchFamily="18" charset="0"/>
              </a:rPr>
              <a:t>Conclusion:</a:t>
            </a:r>
            <a:endParaRPr lang="en-IN" sz="3200" dirty="0" smtClean="0">
              <a:latin typeface="Georgia" panose="02040502050405020303" pitchFamily="18" charset="0"/>
            </a:endParaRPr>
          </a:p>
        </p:txBody>
      </p:sp>
      <p:sp>
        <p:nvSpPr>
          <p:cNvPr id="3" name="TextBox 2"/>
          <p:cNvSpPr txBox="1"/>
          <p:nvPr/>
        </p:nvSpPr>
        <p:spPr>
          <a:xfrm>
            <a:off x="534572" y="1083212"/>
            <a:ext cx="11099410" cy="5359791"/>
          </a:xfrm>
          <a:prstGeom prst="rect">
            <a:avLst/>
          </a:prstGeom>
          <a:noFill/>
        </p:spPr>
        <p:txBody>
          <a:bodyPr wrap="square" rtlCol="0">
            <a:spAutoFit/>
          </a:bodyPr>
          <a:lstStyle/>
          <a:p>
            <a:pPr marL="285750" indent="-285750" algn="just">
              <a:buFont typeface="Wingdings" panose="05000000000000000000" pitchFamily="2" charset="2"/>
              <a:buChar char="v"/>
            </a:pPr>
            <a:r>
              <a:rPr lang="en-IN" dirty="0">
                <a:latin typeface="Calibri" panose="020F0502020204030204" pitchFamily="34" charset="0"/>
                <a:ea typeface="Calibri" panose="020F0502020204030204" pitchFamily="34" charset="0"/>
                <a:cs typeface="Times New Roman" panose="02020603050405020304" pitchFamily="18" charset="0"/>
              </a:rPr>
              <a:t> </a:t>
            </a:r>
            <a:r>
              <a:rPr lang="en-IN" dirty="0">
                <a:latin typeface="Georgia" panose="02040502050405020303" pitchFamily="18" charset="0"/>
                <a:ea typeface="Calibri" panose="020F0502020204030204" pitchFamily="34" charset="0"/>
                <a:cs typeface="Times New Roman" panose="02020603050405020304" pitchFamily="18" charset="0"/>
              </a:rPr>
              <a:t>In this study, we have used multiple machine learning models to predict the house sale price. We have gone through the data analysis by performing feature engineering, finding the relation between features and label through visualizations. And got the important feature and we used these features as inputs to predict the price by building ML models. </a:t>
            </a:r>
          </a:p>
          <a:p>
            <a:pPr algn="just"/>
            <a:endParaRPr lang="en-IN" dirty="0">
              <a:latin typeface="Georgia" panose="02040502050405020303"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r>
              <a:rPr lang="en-IN" dirty="0">
                <a:latin typeface="Georgia" panose="02040502050405020303" pitchFamily="18" charset="0"/>
                <a:ea typeface="Calibri" panose="020F0502020204030204" pitchFamily="34" charset="0"/>
                <a:cs typeface="Times New Roman" panose="02020603050405020304" pitchFamily="18" charset="0"/>
              </a:rPr>
              <a:t>We have got good prediction results. After using hyper parameter tuning, the best model increased by 3% and the R2 score was 90% also the errors decreased which means no over-fitting issue. And predicted the sale price for test data using saved best model.</a:t>
            </a:r>
          </a:p>
          <a:p>
            <a:pPr algn="just"/>
            <a:endParaRPr lang="en-IN" dirty="0">
              <a:latin typeface="Georgia" panose="02040502050405020303"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r>
              <a:rPr lang="en-IN" dirty="0">
                <a:solidFill>
                  <a:srgbClr val="000000"/>
                </a:solidFill>
                <a:latin typeface="Georgia" panose="02040502050405020303" pitchFamily="18" charset="0"/>
                <a:ea typeface="Calibri" panose="020F0502020204030204" pitchFamily="34" charset="0"/>
                <a:cs typeface="Calibri" panose="020F0502020204030204" pitchFamily="34" charset="0"/>
              </a:rPr>
              <a:t>Finally, our aim is achieved by predicting the house price for the test data, I hope this will be further helps for sellers and buyers to understand the house marketing. The machine learning models and data analytic techniques will have an important role to play in this type of problems. It helps the customers to know the future price of the houses.</a:t>
            </a:r>
          </a:p>
          <a:p>
            <a:pPr algn="just"/>
            <a:endParaRPr lang="en-IN" dirty="0">
              <a:solidFill>
                <a:srgbClr val="000000"/>
              </a:solidFill>
              <a:latin typeface="Georgia" panose="02040502050405020303" pitchFamily="18"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r>
              <a:rPr lang="en-IN" dirty="0" smtClean="0">
                <a:effectLst/>
                <a:latin typeface="Georgia" panose="02040502050405020303" pitchFamily="18" charset="0"/>
                <a:ea typeface="Calibri" panose="020F0502020204030204" pitchFamily="34" charset="0"/>
                <a:cs typeface="Calibri" panose="020F0502020204030204" pitchFamily="34" charset="0"/>
              </a:rPr>
              <a:t>As a recommendation, </a:t>
            </a:r>
            <a:r>
              <a:rPr lang="en-IN" dirty="0" smtClean="0">
                <a:effectLst/>
                <a:latin typeface="Georgia" panose="02040502050405020303" pitchFamily="18" charset="0"/>
                <a:ea typeface="Calibri" panose="020F0502020204030204" pitchFamily="34" charset="0"/>
                <a:cs typeface="Times New Roman" panose="02020603050405020304" pitchFamily="18" charset="0"/>
              </a:rPr>
              <a:t>I advise to use this model by the people who want to buy a house in the area covered by the dataset to have an idea about the actual price. The model can be used also with datasets that cover different cities and areas provided that they contain the same features. I also suggest that people take into consideration the features that were deemed as most important as seen in this study might help them estimate the house price better</a:t>
            </a:r>
            <a:endParaRPr lang="en-US" dirty="0"/>
          </a:p>
        </p:txBody>
      </p:sp>
    </p:spTree>
    <p:extLst>
      <p:ext uri="{BB962C8B-B14F-4D97-AF65-F5344CB8AC3E}">
        <p14:creationId xmlns:p14="http://schemas.microsoft.com/office/powerpoint/2010/main" val="20159066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9724" y="1194806"/>
            <a:ext cx="4161716" cy="3631763"/>
          </a:xfrm>
          <a:prstGeom prst="rect">
            <a:avLst/>
          </a:prstGeom>
          <a:noFill/>
        </p:spPr>
        <p:txBody>
          <a:bodyPr wrap="none" lIns="91440" tIns="45720" rIns="91440" bIns="45720">
            <a:spAutoFit/>
          </a:bodyPr>
          <a:lstStyle/>
          <a:p>
            <a:pPr algn="ctr"/>
            <a:r>
              <a:rPr lang="en-US" sz="11500" b="0" cap="none" spc="0" dirty="0" smtClean="0">
                <a:ln w="0"/>
                <a:solidFill>
                  <a:schemeClr val="tx1"/>
                </a:solidFill>
                <a:effectLst>
                  <a:outerShdw blurRad="38100" dist="19050" dir="2700000" algn="tl" rotWithShape="0">
                    <a:schemeClr val="dk1">
                      <a:alpha val="40000"/>
                    </a:schemeClr>
                  </a:outerShdw>
                </a:effectLst>
              </a:rPr>
              <a:t>Thank </a:t>
            </a:r>
          </a:p>
          <a:p>
            <a:pPr algn="ctr"/>
            <a:r>
              <a:rPr lang="en-US" sz="11500" b="0" cap="none" spc="0" dirty="0" smtClean="0">
                <a:ln w="0"/>
                <a:solidFill>
                  <a:schemeClr val="tx1"/>
                </a:solidFill>
                <a:effectLst>
                  <a:outerShdw blurRad="38100" dist="19050" dir="2700000" algn="tl" rotWithShape="0">
                    <a:schemeClr val="dk1">
                      <a:alpha val="40000"/>
                    </a:schemeClr>
                  </a:outerShdw>
                </a:effectLst>
              </a:rPr>
              <a:t>you</a:t>
            </a:r>
            <a:endParaRPr lang="en-US" sz="115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57614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9483" y="393895"/>
            <a:ext cx="10002129" cy="1107996"/>
          </a:xfrm>
          <a:prstGeom prst="rect">
            <a:avLst/>
          </a:prstGeom>
          <a:noFill/>
        </p:spPr>
        <p:txBody>
          <a:bodyPr wrap="square" rtlCol="0">
            <a:spAutoFit/>
          </a:bodyPr>
          <a:lstStyle/>
          <a:p>
            <a:r>
              <a:rPr lang="en-US" sz="4800" dirty="0" smtClean="0">
                <a:solidFill>
                  <a:srgbClr val="FF0000"/>
                </a:solidFill>
                <a:latin typeface="Georgia" panose="02040502050405020303" pitchFamily="18" charset="0"/>
                <a:ea typeface="Microsoft Sans Serif" panose="020B0604020202020204" pitchFamily="34" charset="0"/>
                <a:cs typeface="Microsoft Sans Serif" panose="020B0604020202020204" pitchFamily="34" charset="0"/>
              </a:rPr>
              <a:t>What is Housing Price Prediction?</a:t>
            </a:r>
          </a:p>
          <a:p>
            <a:endParaRPr lang="en-US" dirty="0"/>
          </a:p>
        </p:txBody>
      </p:sp>
      <p:sp>
        <p:nvSpPr>
          <p:cNvPr id="3" name="TextBox 2"/>
          <p:cNvSpPr txBox="1"/>
          <p:nvPr/>
        </p:nvSpPr>
        <p:spPr>
          <a:xfrm>
            <a:off x="1139483" y="1501891"/>
            <a:ext cx="10170942" cy="4431983"/>
          </a:xfrm>
          <a:prstGeom prst="rect">
            <a:avLst/>
          </a:prstGeom>
          <a:noFill/>
        </p:spPr>
        <p:txBody>
          <a:bodyPr wrap="square" rtlCol="0">
            <a:spAutoFit/>
          </a:bodyPr>
          <a:lstStyle/>
          <a:p>
            <a:r>
              <a:rPr lang="en-IN" sz="4400" dirty="0" smtClean="0">
                <a:effectLst/>
                <a:latin typeface="Georgia" panose="02040502050405020303" pitchFamily="18" charset="0"/>
                <a:ea typeface="Microsoft Sans Serif" panose="020B0604020202020204" pitchFamily="34" charset="0"/>
                <a:cs typeface="Microsoft Sans Serif" panose="020B0604020202020204" pitchFamily="34" charset="0"/>
              </a:rPr>
              <a:t>The relationship between house prices and the economy is an important motivating factor for predicting house prices.</a:t>
            </a:r>
            <a:r>
              <a:rPr lang="en-US" sz="4400" dirty="0" smtClean="0">
                <a:latin typeface="Georgia" panose="02040502050405020303" pitchFamily="18" charset="0"/>
                <a:ea typeface="Microsoft Sans Serif" panose="020B0604020202020204" pitchFamily="34" charset="0"/>
                <a:cs typeface="Microsoft Sans Serif" panose="020B0604020202020204" pitchFamily="34" charset="0"/>
              </a:rPr>
              <a:t>The house price prediction helps the people to understand and know about the future price of the house. </a:t>
            </a:r>
            <a:endParaRPr lang="en-IN" sz="4400" dirty="0" smtClean="0">
              <a:latin typeface="Georgia" panose="02040502050405020303" pitchFamily="18" charset="0"/>
              <a:ea typeface="Microsoft Sans Serif" panose="020B0604020202020204" pitchFamily="34" charset="0"/>
              <a:cs typeface="Microsoft Sans Serif" panose="020B0604020202020204" pitchFamily="34" charset="0"/>
            </a:endParaRPr>
          </a:p>
          <a:p>
            <a:endParaRPr lang="en-US" dirty="0"/>
          </a:p>
        </p:txBody>
      </p:sp>
    </p:spTree>
    <p:extLst>
      <p:ext uri="{BB962C8B-B14F-4D97-AF65-F5344CB8AC3E}">
        <p14:creationId xmlns:p14="http://schemas.microsoft.com/office/powerpoint/2010/main" val="38725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234" y="351692"/>
            <a:ext cx="11324492" cy="923330"/>
          </a:xfrm>
          <a:prstGeom prst="rect">
            <a:avLst/>
          </a:prstGeom>
          <a:noFill/>
        </p:spPr>
        <p:txBody>
          <a:bodyPr wrap="square" rtlCol="0">
            <a:spAutoFit/>
          </a:bodyPr>
          <a:lstStyle/>
          <a:p>
            <a:r>
              <a:rPr lang="en-US" sz="3600" b="1" dirty="0" smtClean="0">
                <a:latin typeface="Georgia" panose="02040502050405020303" pitchFamily="18" charset="0"/>
              </a:rPr>
              <a:t>Data Analysis and Model Building Flowchart</a:t>
            </a:r>
            <a:endParaRPr lang="en-IN" sz="3600" b="1" dirty="0" smtClean="0">
              <a:latin typeface="Georgia" panose="02040502050405020303" pitchFamily="18" charset="0"/>
            </a:endParaRPr>
          </a:p>
          <a:p>
            <a:endParaRPr lang="en-US" dirty="0"/>
          </a:p>
        </p:txBody>
      </p:sp>
      <p:graphicFrame>
        <p:nvGraphicFramePr>
          <p:cNvPr id="4" name="Diagram 3"/>
          <p:cNvGraphicFramePr/>
          <p:nvPr>
            <p:extLst>
              <p:ext uri="{D42A27DB-BD31-4B8C-83A1-F6EECF244321}">
                <p14:modId xmlns:p14="http://schemas.microsoft.com/office/powerpoint/2010/main" val="3284625310"/>
              </p:ext>
            </p:extLst>
          </p:nvPr>
        </p:nvGraphicFramePr>
        <p:xfrm>
          <a:off x="597095" y="1041009"/>
          <a:ext cx="10980615" cy="5542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0463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4911" y="351692"/>
            <a:ext cx="10860258" cy="984885"/>
          </a:xfrm>
          <a:prstGeom prst="rect">
            <a:avLst/>
          </a:prstGeom>
          <a:noFill/>
        </p:spPr>
        <p:txBody>
          <a:bodyPr wrap="square" rtlCol="0">
            <a:spAutoFit/>
          </a:bodyPr>
          <a:lstStyle/>
          <a:p>
            <a:r>
              <a:rPr lang="en-US" sz="4000" dirty="0" smtClean="0">
                <a:solidFill>
                  <a:schemeClr val="tx1">
                    <a:lumMod val="95000"/>
                    <a:lumOff val="5000"/>
                  </a:schemeClr>
                </a:solidFill>
                <a:latin typeface="Georgia" panose="02040502050405020303" pitchFamily="18" charset="0"/>
              </a:rPr>
              <a:t>Exploratory Data Analysis (EDA) Steps</a:t>
            </a:r>
            <a:endParaRPr lang="en-IN" sz="4000" dirty="0" smtClean="0">
              <a:solidFill>
                <a:schemeClr val="tx1">
                  <a:lumMod val="95000"/>
                  <a:lumOff val="5000"/>
                </a:schemeClr>
              </a:solidFill>
              <a:latin typeface="Georgia" panose="02040502050405020303" pitchFamily="18" charset="0"/>
            </a:endParaRPr>
          </a:p>
          <a:p>
            <a:endParaRPr lang="en-US" dirty="0"/>
          </a:p>
        </p:txBody>
      </p:sp>
      <p:sp>
        <p:nvSpPr>
          <p:cNvPr id="3" name="TextBox 2"/>
          <p:cNvSpPr txBox="1"/>
          <p:nvPr/>
        </p:nvSpPr>
        <p:spPr>
          <a:xfrm>
            <a:off x="604911" y="1181686"/>
            <a:ext cx="11071274" cy="5447645"/>
          </a:xfrm>
          <a:prstGeom prst="rect">
            <a:avLst/>
          </a:prstGeom>
          <a:noFill/>
        </p:spPr>
        <p:txBody>
          <a:bodyPr wrap="square" rtlCol="0">
            <a:spAutoFit/>
          </a:bodyPr>
          <a:lstStyle/>
          <a:p>
            <a:pPr marL="342900" indent="-342900" algn="just">
              <a:buFont typeface="Wingdings" panose="05000000000000000000" pitchFamily="2" charset="2"/>
              <a:buChar char="Ø"/>
            </a:pPr>
            <a:r>
              <a:rPr lang="en-IN" sz="2400" dirty="0" smtClean="0">
                <a:effectLst/>
                <a:latin typeface="Georgia" panose="02040502050405020303" pitchFamily="18" charset="0"/>
                <a:ea typeface="Microsoft Sans Serif" panose="020B0604020202020204" pitchFamily="34" charset="0"/>
                <a:cs typeface="Microsoft Sans Serif" panose="020B0604020202020204" pitchFamily="34" charset="0"/>
              </a:rPr>
              <a:t>Firstly, I have imported the necessary libraries and imported both train and test datasets which were in csv format. And process both datasets simultaneously.</a:t>
            </a:r>
          </a:p>
          <a:p>
            <a:pPr algn="just"/>
            <a:endParaRPr lang="en-IN" sz="2400" dirty="0" smtClean="0">
              <a:effectLst/>
              <a:latin typeface="Georgia" panose="02040502050405020303" pitchFamily="18" charset="0"/>
              <a:ea typeface="Microsoft Sans Serif" panose="020B0604020202020204" pitchFamily="34" charset="0"/>
              <a:cs typeface="Microsoft Sans Serif" panose="020B0604020202020204" pitchFamily="34" charset="0"/>
            </a:endParaRPr>
          </a:p>
          <a:p>
            <a:pPr marL="342900" indent="-342900" algn="just">
              <a:buFont typeface="Wingdings" panose="05000000000000000000" pitchFamily="2" charset="2"/>
              <a:buChar char="Ø"/>
            </a:pPr>
            <a:r>
              <a:rPr lang="en-IN" sz="2400" dirty="0" smtClean="0">
                <a:effectLst/>
                <a:latin typeface="Georgia" panose="02040502050405020303" pitchFamily="18" charset="0"/>
                <a:ea typeface="Microsoft Sans Serif" panose="020B0604020202020204" pitchFamily="34" charset="0"/>
                <a:cs typeface="Microsoft Sans Serif" panose="020B0604020202020204" pitchFamily="34" charset="0"/>
              </a:rPr>
              <a:t>I have done some statistical analysis like checking shape, </a:t>
            </a:r>
            <a:r>
              <a:rPr lang="en-IN" sz="2400" dirty="0" err="1" smtClean="0">
                <a:effectLst/>
                <a:latin typeface="Georgia" panose="02040502050405020303" pitchFamily="18" charset="0"/>
                <a:ea typeface="Microsoft Sans Serif" panose="020B0604020202020204" pitchFamily="34" charset="0"/>
                <a:cs typeface="Microsoft Sans Serif" panose="020B0604020202020204" pitchFamily="34" charset="0"/>
              </a:rPr>
              <a:t>nunique</a:t>
            </a:r>
            <a:r>
              <a:rPr lang="en-IN" sz="2400" dirty="0" smtClean="0">
                <a:effectLst/>
                <a:latin typeface="Georgia" panose="02040502050405020303" pitchFamily="18" charset="0"/>
                <a:ea typeface="Microsoft Sans Serif" panose="020B0604020202020204" pitchFamily="34" charset="0"/>
                <a:cs typeface="Microsoft Sans Serif" panose="020B0604020202020204" pitchFamily="34" charset="0"/>
              </a:rPr>
              <a:t>, column names, data types of the features, info about the features, value counts etc.</a:t>
            </a:r>
          </a:p>
          <a:p>
            <a:pPr algn="just"/>
            <a:endParaRPr lang="en-IN" sz="2400" dirty="0" smtClean="0">
              <a:effectLst/>
              <a:latin typeface="Georgia" panose="02040502050405020303" pitchFamily="18" charset="0"/>
              <a:ea typeface="Microsoft Sans Serif" panose="020B0604020202020204" pitchFamily="34" charset="0"/>
              <a:cs typeface="Microsoft Sans Serif" panose="020B0604020202020204" pitchFamily="34" charset="0"/>
            </a:endParaRPr>
          </a:p>
          <a:p>
            <a:pPr marL="342900" indent="-342900" algn="just">
              <a:buFont typeface="Wingdings" panose="05000000000000000000" pitchFamily="2" charset="2"/>
              <a:buChar char="Ø"/>
            </a:pPr>
            <a:r>
              <a:rPr lang="en-IN" sz="2400" dirty="0" smtClean="0">
                <a:effectLst/>
                <a:latin typeface="Georgia" panose="02040502050405020303" pitchFamily="18" charset="0"/>
                <a:ea typeface="Microsoft Sans Serif" panose="020B0604020202020204" pitchFamily="34" charset="0"/>
                <a:cs typeface="Microsoft Sans Serif" panose="020B0604020202020204" pitchFamily="34" charset="0"/>
              </a:rPr>
              <a:t>I have dropped “Id” and “Utilities” columns from both the datasets. </a:t>
            </a:r>
            <a:r>
              <a:rPr lang="en-IN" sz="2400" dirty="0" smtClean="0">
                <a:latin typeface="Georgia" panose="02040502050405020303" pitchFamily="18" charset="0"/>
                <a:ea typeface="Microsoft Sans Serif" panose="020B0604020202020204" pitchFamily="34" charset="0"/>
                <a:cs typeface="Microsoft Sans Serif" panose="020B0604020202020204" pitchFamily="34" charset="0"/>
              </a:rPr>
              <a:t>Since t</a:t>
            </a:r>
            <a:r>
              <a:rPr lang="en-IN" sz="2400" dirty="0" smtClean="0">
                <a:effectLst/>
                <a:latin typeface="Georgia" panose="02040502050405020303" pitchFamily="18" charset="0"/>
                <a:ea typeface="Microsoft Sans Serif" panose="020B0604020202020204" pitchFamily="34" charset="0"/>
                <a:cs typeface="Microsoft Sans Serif" panose="020B0604020202020204" pitchFamily="34" charset="0"/>
              </a:rPr>
              <a:t>hey had no significance impact on the prediction.</a:t>
            </a:r>
          </a:p>
          <a:p>
            <a:pPr algn="just"/>
            <a:endParaRPr lang="en-IN" sz="2400" dirty="0" smtClean="0">
              <a:effectLst/>
              <a:latin typeface="Georgia" panose="02040502050405020303" pitchFamily="18" charset="0"/>
              <a:ea typeface="Microsoft Sans Serif" panose="020B0604020202020204" pitchFamily="34" charset="0"/>
              <a:cs typeface="Microsoft Sans Serif" panose="020B0604020202020204" pitchFamily="34" charset="0"/>
            </a:endParaRPr>
          </a:p>
          <a:p>
            <a:pPr marL="342900" indent="-342900" algn="just">
              <a:buFont typeface="Wingdings" panose="05000000000000000000" pitchFamily="2" charset="2"/>
              <a:buChar char="Ø"/>
            </a:pPr>
            <a:r>
              <a:rPr lang="en-IN" sz="2400" dirty="0" smtClean="0">
                <a:effectLst/>
                <a:latin typeface="Georgia" panose="02040502050405020303" pitchFamily="18" charset="0"/>
                <a:ea typeface="Microsoft Sans Serif" panose="020B0604020202020204" pitchFamily="34" charset="0"/>
                <a:cs typeface="Microsoft Sans Serif" panose="020B0604020202020204" pitchFamily="34" charset="0"/>
              </a:rPr>
              <a:t>While looking into the value count function I found some of the columns having more than 85% of zero values so, I dropped those columns from both the datasets as they might create skewness which will impact my model.</a:t>
            </a:r>
          </a:p>
          <a:p>
            <a:endParaRPr lang="en-IN" dirty="0" smtClean="0"/>
          </a:p>
          <a:p>
            <a:endParaRPr lang="en-US" dirty="0"/>
          </a:p>
        </p:txBody>
      </p:sp>
    </p:spTree>
    <p:extLst>
      <p:ext uri="{BB962C8B-B14F-4D97-AF65-F5344CB8AC3E}">
        <p14:creationId xmlns:p14="http://schemas.microsoft.com/office/powerpoint/2010/main" val="825449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7625" y="211017"/>
            <a:ext cx="10705513" cy="1200329"/>
          </a:xfrm>
          <a:prstGeom prst="rect">
            <a:avLst/>
          </a:prstGeom>
          <a:noFill/>
        </p:spPr>
        <p:txBody>
          <a:bodyPr wrap="square" rtlCol="0">
            <a:spAutoFit/>
          </a:bodyPr>
          <a:lstStyle/>
          <a:p>
            <a:r>
              <a:rPr lang="en-US" sz="3600" dirty="0" smtClean="0">
                <a:solidFill>
                  <a:schemeClr val="tx1">
                    <a:lumMod val="95000"/>
                    <a:lumOff val="5000"/>
                  </a:schemeClr>
                </a:solidFill>
                <a:latin typeface="Georgia" panose="02040502050405020303" pitchFamily="18" charset="0"/>
              </a:rPr>
              <a:t>Exploratory Data Analysis (EDA) Steps</a:t>
            </a:r>
            <a:endParaRPr lang="en-IN" sz="3600" dirty="0" smtClean="0">
              <a:solidFill>
                <a:schemeClr val="tx1">
                  <a:lumMod val="95000"/>
                  <a:lumOff val="5000"/>
                </a:schemeClr>
              </a:solidFill>
              <a:latin typeface="Georgia" panose="02040502050405020303" pitchFamily="18" charset="0"/>
            </a:endParaRPr>
          </a:p>
          <a:p>
            <a:endParaRPr lang="en-US" sz="3600" dirty="0"/>
          </a:p>
        </p:txBody>
      </p:sp>
      <p:sp>
        <p:nvSpPr>
          <p:cNvPr id="3" name="TextBox 2"/>
          <p:cNvSpPr txBox="1"/>
          <p:nvPr/>
        </p:nvSpPr>
        <p:spPr>
          <a:xfrm>
            <a:off x="520505" y="1026942"/>
            <a:ext cx="11183815" cy="6186309"/>
          </a:xfrm>
          <a:prstGeom prst="rect">
            <a:avLst/>
          </a:prstGeom>
          <a:noFill/>
        </p:spPr>
        <p:txBody>
          <a:bodyPr wrap="square" rtlCol="0">
            <a:spAutoFit/>
          </a:bodyPr>
          <a:lstStyle/>
          <a:p>
            <a:pPr marL="342900" indent="-342900" algn="just">
              <a:buFont typeface="Wingdings" panose="05000000000000000000" pitchFamily="2" charset="2"/>
              <a:buChar char="Ø"/>
            </a:pPr>
            <a:r>
              <a:rPr lang="en-IN" sz="200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I have done some feature extraction as the datasets contained some time variables like </a:t>
            </a:r>
            <a:r>
              <a:rPr lang="en-IN" sz="2000" dirty="0" err="1"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YearBuilt</a:t>
            </a:r>
            <a:r>
              <a:rPr lang="en-IN" sz="200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a:t>
            </a:r>
            <a:r>
              <a:rPr lang="en-IN" sz="2000" dirty="0" err="1"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YearRemodAdd</a:t>
            </a:r>
            <a:r>
              <a:rPr lang="en-IN" sz="200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a:t>
            </a:r>
            <a:r>
              <a:rPr lang="en-IN" sz="2000" dirty="0" err="1"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GarageYrBlt</a:t>
            </a:r>
            <a:r>
              <a:rPr lang="en-IN" sz="200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and </a:t>
            </a:r>
            <a:r>
              <a:rPr lang="en-IN" sz="2000" dirty="0" err="1"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YrSold</a:t>
            </a:r>
            <a:r>
              <a:rPr lang="en-IN" sz="200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Converting them into age seem more meaningful as they offer more information about the longevity of the features. </a:t>
            </a:r>
            <a:r>
              <a:rPr lang="en-IN" sz="2000" spc="-5" dirty="0" smtClean="0">
                <a:solidFill>
                  <a:srgbClr val="292929"/>
                </a:solidFill>
                <a:effectLst/>
                <a:latin typeface="Georgia" panose="02040502050405020303" pitchFamily="18" charset="0"/>
                <a:ea typeface="Microsoft Sans Serif" panose="020B0604020202020204" pitchFamily="34" charset="0"/>
                <a:cs typeface="Microsoft Sans Serif" panose="020B0604020202020204" pitchFamily="34" charset="0"/>
              </a:rPr>
              <a:t>It is analogous to the fact that, the statement “Mr. X died at the age of 66 years” holds more information for us than the statement “Mr. X died in the year 2019”. </a:t>
            </a:r>
            <a:r>
              <a:rPr lang="en-IN" sz="200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So, I have extracted age information from the </a:t>
            </a:r>
            <a:r>
              <a:rPr lang="en-IN" sz="2000" dirty="0" err="1"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datetime</a:t>
            </a:r>
            <a:r>
              <a:rPr lang="en-IN" sz="200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 variables by taking the difference in year between the year the house was built and year the house was sold and dropped the year columns.</a:t>
            </a:r>
          </a:p>
          <a:p>
            <a:pPr algn="just"/>
            <a:endParaRPr lang="en-IN" sz="2000" dirty="0" smtClean="0">
              <a:solidFill>
                <a:srgbClr val="000000"/>
              </a:solidFill>
              <a:latin typeface="Georgia" panose="02040502050405020303" pitchFamily="18" charset="0"/>
              <a:ea typeface="Microsoft Sans Serif" panose="020B0604020202020204" pitchFamily="34" charset="0"/>
              <a:cs typeface="Microsoft Sans Serif" panose="020B0604020202020204" pitchFamily="34" charset="0"/>
            </a:endParaRPr>
          </a:p>
          <a:p>
            <a:pPr marL="342900" indent="-342900" algn="just">
              <a:buFont typeface="Wingdings" panose="05000000000000000000" pitchFamily="2" charset="2"/>
              <a:buChar char="Ø"/>
            </a:pPr>
            <a:r>
              <a:rPr lang="en-IN" sz="200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I checked the null values and found them in some of the columns. So, I imputed null values present in categorical and numerical columns using mode and mean methods respectively. I found some columns having more than 80% of null values so, I dropped those columns to overcome with the skewness.</a:t>
            </a:r>
          </a:p>
          <a:p>
            <a:pPr algn="just"/>
            <a:endParaRPr lang="en-IN" sz="2000" dirty="0" smtClean="0">
              <a:solidFill>
                <a:srgbClr val="000000"/>
              </a:solidFill>
              <a:latin typeface="Georgia" panose="02040502050405020303" pitchFamily="18" charset="0"/>
              <a:ea typeface="Microsoft Sans Serif" panose="020B0604020202020204" pitchFamily="34" charset="0"/>
              <a:cs typeface="Microsoft Sans Serif" panose="020B0604020202020204" pitchFamily="34" charset="0"/>
            </a:endParaRPr>
          </a:p>
          <a:p>
            <a:pPr marL="342900" indent="-342900" algn="just">
              <a:buFont typeface="Wingdings" panose="05000000000000000000" pitchFamily="2" charset="2"/>
              <a:buChar char="Ø"/>
            </a:pPr>
            <a:r>
              <a:rPr lang="en-IN" sz="200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All these steps were performed to both train and test datasets</a:t>
            </a:r>
            <a:r>
              <a:rPr lang="en-IN" sz="2000" dirty="0" smtClean="0">
                <a:solidFill>
                  <a:srgbClr val="000000"/>
                </a:solidFill>
                <a:latin typeface="Georgia" panose="02040502050405020303" pitchFamily="18" charset="0"/>
                <a:ea typeface="Microsoft Sans Serif" panose="020B0604020202020204" pitchFamily="34" charset="0"/>
                <a:cs typeface="Microsoft Sans Serif" panose="020B0604020202020204" pitchFamily="34" charset="0"/>
              </a:rPr>
              <a:t> simultaneously.</a:t>
            </a:r>
          </a:p>
          <a:p>
            <a:pPr marL="342900" indent="-342900" algn="just">
              <a:buFont typeface="Wingdings" panose="05000000000000000000" pitchFamily="2" charset="2"/>
              <a:buChar char="Ø"/>
            </a:pPr>
            <a:endParaRPr lang="en-IN" sz="200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endParaRPr>
          </a:p>
          <a:p>
            <a:pPr marL="342900" indent="-342900" algn="just">
              <a:buFont typeface="Wingdings" panose="05000000000000000000" pitchFamily="2" charset="2"/>
              <a:buChar char="Ø"/>
            </a:pPr>
            <a:r>
              <a:rPr lang="en-IN" sz="2000" dirty="0" smtClean="0">
                <a:solidFill>
                  <a:srgbClr val="000000"/>
                </a:solidFill>
                <a:effectLst/>
                <a:latin typeface="Georgia" panose="02040502050405020303" pitchFamily="18" charset="0"/>
                <a:ea typeface="Microsoft Sans Serif" panose="020B0604020202020204" pitchFamily="34" charset="0"/>
                <a:cs typeface="Microsoft Sans Serif" panose="020B0604020202020204" pitchFamily="34" charset="0"/>
              </a:rPr>
              <a:t>To visualize the data, I have separated </a:t>
            </a:r>
            <a:r>
              <a:rPr lang="en-IN" sz="2000" dirty="0" smtClean="0">
                <a:solidFill>
                  <a:srgbClr val="000000"/>
                </a:solidFill>
                <a:latin typeface="Georgia" panose="02040502050405020303" pitchFamily="18" charset="0"/>
                <a:ea typeface="Microsoft Sans Serif" panose="020B0604020202020204" pitchFamily="34" charset="0"/>
                <a:cs typeface="Microsoft Sans Serif" panose="020B0604020202020204" pitchFamily="34" charset="0"/>
              </a:rPr>
              <a:t>categorical and numerical variables based on their types. That is categorical types as Nominal and Ordinal, numerical types as Continuous and Discrete.</a:t>
            </a:r>
            <a:endParaRPr lang="en-IN" sz="2000" dirty="0" smtClean="0">
              <a:effectLst/>
              <a:latin typeface="Georgia" panose="02040502050405020303" pitchFamily="18" charset="0"/>
              <a:ea typeface="Microsoft Sans Serif" panose="020B0604020202020204" pitchFamily="34" charset="0"/>
              <a:cs typeface="Microsoft Sans Serif" panose="020B0604020202020204" pitchFamily="34" charset="0"/>
            </a:endParaRPr>
          </a:p>
          <a:p>
            <a:endParaRPr lang="en-IN" dirty="0" smtClean="0"/>
          </a:p>
          <a:p>
            <a:endParaRPr lang="en-US" dirty="0"/>
          </a:p>
        </p:txBody>
      </p:sp>
    </p:spTree>
    <p:extLst>
      <p:ext uri="{BB962C8B-B14F-4D97-AF65-F5344CB8AC3E}">
        <p14:creationId xmlns:p14="http://schemas.microsoft.com/office/powerpoint/2010/main" val="3802436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1858" y="239151"/>
            <a:ext cx="10803988" cy="923330"/>
          </a:xfrm>
          <a:prstGeom prst="rect">
            <a:avLst/>
          </a:prstGeom>
          <a:noFill/>
        </p:spPr>
        <p:txBody>
          <a:bodyPr wrap="square" rtlCol="0">
            <a:spAutoFit/>
          </a:bodyPr>
          <a:lstStyle/>
          <a:p>
            <a:r>
              <a:rPr lang="en-IN" sz="3600" dirty="0" smtClean="0">
                <a:solidFill>
                  <a:srgbClr val="000000"/>
                </a:solidFill>
                <a:effectLst/>
                <a:latin typeface="Georgia" panose="02040502050405020303" pitchFamily="18" charset="0"/>
                <a:ea typeface="Times New Roman" panose="02020603050405020304" pitchFamily="18" charset="0"/>
              </a:rPr>
              <a:t>Visualizing Continuous Variables vs Sale Price</a:t>
            </a:r>
            <a:endParaRPr lang="en-IN" sz="3600" dirty="0" smtClean="0">
              <a:effectLst/>
              <a:latin typeface="Georgia" panose="02040502050405020303" pitchFamily="18" charset="0"/>
              <a:ea typeface="Times New Roman" panose="02020603050405020304" pitchFamily="18" charset="0"/>
            </a:endParaRP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57" y="1026487"/>
            <a:ext cx="11605846" cy="5233636"/>
          </a:xfrm>
          <a:prstGeom prst="rect">
            <a:avLst/>
          </a:prstGeom>
        </p:spPr>
      </p:pic>
    </p:spTree>
    <p:extLst>
      <p:ext uri="{BB962C8B-B14F-4D97-AF65-F5344CB8AC3E}">
        <p14:creationId xmlns:p14="http://schemas.microsoft.com/office/powerpoint/2010/main" val="104689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1934</Words>
  <Application>Microsoft Office PowerPoint</Application>
  <PresentationFormat>Widescreen</PresentationFormat>
  <Paragraphs>247</Paragraphs>
  <Slides>47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Arial</vt:lpstr>
      <vt:lpstr>Book Antiqua</vt:lpstr>
      <vt:lpstr>Calibri</vt:lpstr>
      <vt:lpstr>Calibri Light</vt:lpstr>
      <vt:lpstr>Cambria Math</vt:lpstr>
      <vt:lpstr>Georgia</vt:lpstr>
      <vt:lpstr>Helvetica Neue</vt:lpstr>
      <vt:lpstr>Microsoft Sans Serif</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9</cp:revision>
  <dcterms:created xsi:type="dcterms:W3CDTF">2022-08-31T16:42:26Z</dcterms:created>
  <dcterms:modified xsi:type="dcterms:W3CDTF">2022-08-31T17:59:33Z</dcterms:modified>
</cp:coreProperties>
</file>