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7" r:id="rId1"/>
  </p:sldMasterIdLst>
  <p:notesMasterIdLst>
    <p:notesMasterId r:id="rId42"/>
  </p:notesMasterIdLst>
  <p:sldIdLst>
    <p:sldId id="256" r:id="rId2"/>
    <p:sldId id="258" r:id="rId3"/>
    <p:sldId id="259" r:id="rId4"/>
    <p:sldId id="260" r:id="rId5"/>
    <p:sldId id="261" r:id="rId6"/>
    <p:sldId id="262" r:id="rId7"/>
    <p:sldId id="263" r:id="rId8"/>
    <p:sldId id="264" r:id="rId9"/>
    <p:sldId id="286" r:id="rId10"/>
    <p:sldId id="287" r:id="rId11"/>
    <p:sldId id="288" r:id="rId12"/>
    <p:sldId id="289" r:id="rId13"/>
    <p:sldId id="290" r:id="rId14"/>
    <p:sldId id="265" r:id="rId15"/>
    <p:sldId id="266" r:id="rId16"/>
    <p:sldId id="267" r:id="rId17"/>
    <p:sldId id="268" r:id="rId18"/>
    <p:sldId id="269" r:id="rId19"/>
    <p:sldId id="270" r:id="rId20"/>
    <p:sldId id="271" r:id="rId21"/>
    <p:sldId id="272" r:id="rId22"/>
    <p:sldId id="273" r:id="rId23"/>
    <p:sldId id="274" r:id="rId24"/>
    <p:sldId id="275" r:id="rId25"/>
    <p:sldId id="293" r:id="rId26"/>
    <p:sldId id="292" r:id="rId27"/>
    <p:sldId id="294" r:id="rId28"/>
    <p:sldId id="296" r:id="rId29"/>
    <p:sldId id="295" r:id="rId30"/>
    <p:sldId id="297" r:id="rId31"/>
    <p:sldId id="276" r:id="rId32"/>
    <p:sldId id="277" r:id="rId33"/>
    <p:sldId id="278" r:id="rId34"/>
    <p:sldId id="281" r:id="rId35"/>
    <p:sldId id="282" r:id="rId36"/>
    <p:sldId id="283" r:id="rId37"/>
    <p:sldId id="284" r:id="rId38"/>
    <p:sldId id="285" r:id="rId39"/>
    <p:sldId id="257" r:id="rId40"/>
    <p:sldId id="291"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32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E1E68B-188C-44E2-9C94-270B8D17D7E8}" type="datetimeFigureOut">
              <a:rPr lang="en-US" smtClean="0"/>
              <a:t>1/17/2014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F2E6C4-69A1-421A-B2AA-F5B32FE777EE}" type="slidenum">
              <a:rPr lang="en-US" smtClean="0"/>
              <a:t>‹#›</a:t>
            </a:fld>
            <a:endParaRPr lang="en-US"/>
          </a:p>
        </p:txBody>
      </p:sp>
    </p:spTree>
    <p:extLst>
      <p:ext uri="{BB962C8B-B14F-4D97-AF65-F5344CB8AC3E}">
        <p14:creationId xmlns:p14="http://schemas.microsoft.com/office/powerpoint/2010/main" val="153950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F2E6C4-69A1-421A-B2AA-F5B32FE777EE}" type="slidenum">
              <a:rPr lang="en-US" smtClean="0"/>
              <a:t>1</a:t>
            </a:fld>
            <a:endParaRPr lang="en-US"/>
          </a:p>
        </p:txBody>
      </p:sp>
    </p:spTree>
    <p:extLst>
      <p:ext uri="{BB962C8B-B14F-4D97-AF65-F5344CB8AC3E}">
        <p14:creationId xmlns:p14="http://schemas.microsoft.com/office/powerpoint/2010/main" val="1272129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0A27551A-E9FB-41CB-BF3C-943F2D1E8868}" type="datetimeFigureOut">
              <a:rPr lang="en-US" smtClean="0"/>
              <a:pPr>
                <a:defRPr/>
              </a:pPr>
              <a:t>1/17/2014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F5A8CB9-E59B-4599-A6F7-6D5FF3F982CA}" type="slidenum">
              <a:rPr lang="en-US" smtClean="0"/>
              <a:pPr/>
              <a:t>‹#›</a:t>
            </a:fld>
            <a:endParaRPr lang="en-US"/>
          </a:p>
        </p:txBody>
      </p:sp>
    </p:spTree>
    <p:extLst>
      <p:ext uri="{BB962C8B-B14F-4D97-AF65-F5344CB8AC3E}">
        <p14:creationId xmlns:p14="http://schemas.microsoft.com/office/powerpoint/2010/main" val="100648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pPr>
              <a:defRPr/>
            </a:pPr>
            <a:fld id="{BEEA6642-0966-4180-B7FD-4A43403CACC1}" type="datetimeFigureOut">
              <a:rPr lang="en-US" smtClean="0"/>
              <a:pPr>
                <a:defRPr/>
              </a:pPr>
              <a:t>1/17/2014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67A65A60-B13C-4EC4-BBB6-5EAE9083D7DD}" type="slidenum">
              <a:rPr lang="en-US" smtClean="0"/>
              <a:pPr/>
              <a:t>‹#›</a:t>
            </a:fld>
            <a:endParaRPr lang="en-US"/>
          </a:p>
        </p:txBody>
      </p:sp>
    </p:spTree>
    <p:extLst>
      <p:ext uri="{BB962C8B-B14F-4D97-AF65-F5344CB8AC3E}">
        <p14:creationId xmlns:p14="http://schemas.microsoft.com/office/powerpoint/2010/main" val="955461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BEEA6642-0966-4180-B7FD-4A43403CACC1}" type="datetimeFigureOut">
              <a:rPr lang="en-US" smtClean="0"/>
              <a:pPr>
                <a:defRPr/>
              </a:pPr>
              <a:t>1/17/2014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7A65A60-B13C-4EC4-BBB6-5EAE9083D7DD}" type="slidenum">
              <a:rPr lang="en-US" smtClean="0"/>
              <a:pPr/>
              <a:t>‹#›</a:t>
            </a:fld>
            <a:endParaRPr lang="en-US"/>
          </a:p>
        </p:txBody>
      </p:sp>
    </p:spTree>
    <p:extLst>
      <p:ext uri="{BB962C8B-B14F-4D97-AF65-F5344CB8AC3E}">
        <p14:creationId xmlns:p14="http://schemas.microsoft.com/office/powerpoint/2010/main" val="4114216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BEEA6642-0966-4180-B7FD-4A43403CACC1}" type="datetimeFigureOut">
              <a:rPr lang="en-US" smtClean="0"/>
              <a:pPr>
                <a:defRPr/>
              </a:pPr>
              <a:t>1/17/2014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7A65A60-B13C-4EC4-BBB6-5EAE9083D7DD}" type="slidenum">
              <a:rPr lang="en-US" smtClean="0"/>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64182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BEEA6642-0966-4180-B7FD-4A43403CACC1}" type="datetimeFigureOut">
              <a:rPr lang="en-US" smtClean="0"/>
              <a:pPr>
                <a:defRPr/>
              </a:pPr>
              <a:t>1/17/2014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7A65A60-B13C-4EC4-BBB6-5EAE9083D7DD}" type="slidenum">
              <a:rPr lang="en-US" smtClean="0"/>
              <a:pPr/>
              <a:t>‹#›</a:t>
            </a:fld>
            <a:endParaRPr lang="en-US"/>
          </a:p>
        </p:txBody>
      </p:sp>
    </p:spTree>
    <p:extLst>
      <p:ext uri="{BB962C8B-B14F-4D97-AF65-F5344CB8AC3E}">
        <p14:creationId xmlns:p14="http://schemas.microsoft.com/office/powerpoint/2010/main" val="860399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BEEA6642-0966-4180-B7FD-4A43403CACC1}" type="datetimeFigureOut">
              <a:rPr lang="en-US" smtClean="0"/>
              <a:pPr>
                <a:defRPr/>
              </a:pPr>
              <a:t>1/17/2014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7A65A60-B13C-4EC4-BBB6-5EAE9083D7DD}" type="slidenum">
              <a:rPr lang="en-US" smtClean="0"/>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52763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BEEA6642-0966-4180-B7FD-4A43403CACC1}" type="datetimeFigureOut">
              <a:rPr lang="en-US" smtClean="0"/>
              <a:pPr>
                <a:defRPr/>
              </a:pPr>
              <a:t>1/17/2014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7A65A60-B13C-4EC4-BBB6-5EAE9083D7DD}" type="slidenum">
              <a:rPr lang="en-US" smtClean="0"/>
              <a:pPr/>
              <a:t>‹#›</a:t>
            </a:fld>
            <a:endParaRPr lang="en-US"/>
          </a:p>
        </p:txBody>
      </p:sp>
    </p:spTree>
    <p:extLst>
      <p:ext uri="{BB962C8B-B14F-4D97-AF65-F5344CB8AC3E}">
        <p14:creationId xmlns:p14="http://schemas.microsoft.com/office/powerpoint/2010/main" val="771050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F66B9BBF-43B7-41F4-89DE-E685FCED2DE2}" type="datetimeFigureOut">
              <a:rPr lang="en-US" smtClean="0"/>
              <a:pPr>
                <a:defRPr/>
              </a:pPr>
              <a:t>1/17/2014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94356BF-2E82-4A4A-9916-D42E75D5A3B0}" type="slidenum">
              <a:rPr lang="en-US" smtClean="0"/>
              <a:pPr/>
              <a:t>‹#›</a:t>
            </a:fld>
            <a:endParaRPr lang="en-US"/>
          </a:p>
        </p:txBody>
      </p:sp>
    </p:spTree>
    <p:extLst>
      <p:ext uri="{BB962C8B-B14F-4D97-AF65-F5344CB8AC3E}">
        <p14:creationId xmlns:p14="http://schemas.microsoft.com/office/powerpoint/2010/main" val="9002555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07ED90D8-96CE-4335-BD00-170AC91CD84E}" type="datetimeFigureOut">
              <a:rPr lang="en-US" smtClean="0"/>
              <a:pPr>
                <a:defRPr/>
              </a:pPr>
              <a:t>1/17/2014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23881E6-6105-43BF-8254-AB9B3BB9653F}" type="slidenum">
              <a:rPr lang="en-US" smtClean="0"/>
              <a:pPr/>
              <a:t>‹#›</a:t>
            </a:fld>
            <a:endParaRPr lang="en-US"/>
          </a:p>
        </p:txBody>
      </p:sp>
    </p:spTree>
    <p:extLst>
      <p:ext uri="{BB962C8B-B14F-4D97-AF65-F5344CB8AC3E}">
        <p14:creationId xmlns:p14="http://schemas.microsoft.com/office/powerpoint/2010/main" val="2209953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CD5C14C0-2005-4811-A125-9D2B6EB04AE3}" type="datetimeFigureOut">
              <a:rPr lang="en-US" smtClean="0"/>
              <a:pPr>
                <a:defRPr/>
              </a:pPr>
              <a:t>1/17/2014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440AC8C-904C-47F5-A5D7-47592147F149}" type="slidenum">
              <a:rPr lang="en-US" smtClean="0"/>
              <a:pPr/>
              <a:t>‹#›</a:t>
            </a:fld>
            <a:endParaRPr lang="en-US"/>
          </a:p>
        </p:txBody>
      </p:sp>
    </p:spTree>
    <p:extLst>
      <p:ext uri="{BB962C8B-B14F-4D97-AF65-F5344CB8AC3E}">
        <p14:creationId xmlns:p14="http://schemas.microsoft.com/office/powerpoint/2010/main" val="2199114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72B3A835-3BCC-4547-AD9E-4F1BB3B9E97C}" type="datetimeFigureOut">
              <a:rPr lang="en-US" smtClean="0"/>
              <a:pPr>
                <a:defRPr/>
              </a:pPr>
              <a:t>1/17/2014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5C7B4002-54DC-4AFC-91D8-3A2EEF85BBD2}" type="slidenum">
              <a:rPr lang="en-US" smtClean="0"/>
              <a:pPr/>
              <a:t>‹#›</a:t>
            </a:fld>
            <a:endParaRPr lang="en-US"/>
          </a:p>
        </p:txBody>
      </p:sp>
    </p:spTree>
    <p:extLst>
      <p:ext uri="{BB962C8B-B14F-4D97-AF65-F5344CB8AC3E}">
        <p14:creationId xmlns:p14="http://schemas.microsoft.com/office/powerpoint/2010/main" val="3062318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AFFCE88B-E2AC-4683-B1B4-B4EAF928350E}" type="datetimeFigureOut">
              <a:rPr lang="en-US" smtClean="0"/>
              <a:pPr>
                <a:defRPr/>
              </a:pPr>
              <a:t>1/17/2014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9BEB7A1-35CB-4959-8B0D-A89F85A4228A}" type="slidenum">
              <a:rPr lang="en-US" smtClean="0"/>
              <a:pPr/>
              <a:t>‹#›</a:t>
            </a:fld>
            <a:endParaRPr lang="en-US"/>
          </a:p>
        </p:txBody>
      </p:sp>
    </p:spTree>
    <p:extLst>
      <p:ext uri="{BB962C8B-B14F-4D97-AF65-F5344CB8AC3E}">
        <p14:creationId xmlns:p14="http://schemas.microsoft.com/office/powerpoint/2010/main" val="149799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0FA61452-25BD-43C9-A2FE-B6C4B3A7D372}" type="datetimeFigureOut">
              <a:rPr lang="en-US" smtClean="0"/>
              <a:pPr>
                <a:defRPr/>
              </a:pPr>
              <a:t>1/17/2014</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A152E43B-3C0A-4A94-9AF5-7DE3509AE9D3}" type="slidenum">
              <a:rPr lang="en-US" smtClean="0"/>
              <a:pPr/>
              <a:t>‹#›</a:t>
            </a:fld>
            <a:endParaRPr lang="en-US"/>
          </a:p>
        </p:txBody>
      </p:sp>
    </p:spTree>
    <p:extLst>
      <p:ext uri="{BB962C8B-B14F-4D97-AF65-F5344CB8AC3E}">
        <p14:creationId xmlns:p14="http://schemas.microsoft.com/office/powerpoint/2010/main" val="3523939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92745D03-9CC2-490D-88E0-56CD0278C4C8}" type="datetimeFigureOut">
              <a:rPr lang="en-US" smtClean="0"/>
              <a:pPr>
                <a:defRPr/>
              </a:pPr>
              <a:t>1/17/2014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F87B1740-CBAE-45A0-BCBE-4D09362CA73F}" type="slidenum">
              <a:rPr lang="en-US" smtClean="0"/>
              <a:pPr/>
              <a:t>‹#›</a:t>
            </a:fld>
            <a:endParaRPr lang="en-US"/>
          </a:p>
        </p:txBody>
      </p:sp>
    </p:spTree>
    <p:extLst>
      <p:ext uri="{BB962C8B-B14F-4D97-AF65-F5344CB8AC3E}">
        <p14:creationId xmlns:p14="http://schemas.microsoft.com/office/powerpoint/2010/main" val="3067148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FB19580-3CDF-4856-88A8-C2380D9A3C1E}" type="datetimeFigureOut">
              <a:rPr lang="en-US" smtClean="0"/>
              <a:pPr>
                <a:defRPr/>
              </a:pPr>
              <a:t>1/17/2014</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20A02C0A-7AE7-49FF-B538-12B596E2F298}" type="slidenum">
              <a:rPr lang="en-US" smtClean="0"/>
              <a:pPr/>
              <a:t>‹#›</a:t>
            </a:fld>
            <a:endParaRPr lang="en-US"/>
          </a:p>
        </p:txBody>
      </p:sp>
    </p:spTree>
    <p:extLst>
      <p:ext uri="{BB962C8B-B14F-4D97-AF65-F5344CB8AC3E}">
        <p14:creationId xmlns:p14="http://schemas.microsoft.com/office/powerpoint/2010/main" val="1006730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265933F4-CCB8-45C4-AA54-E06EC40C9951}" type="datetimeFigureOut">
              <a:rPr lang="en-US" smtClean="0"/>
              <a:pPr>
                <a:defRPr/>
              </a:pPr>
              <a:t>1/17/2014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49D58A5-6A61-4F73-AA39-4DA458905EED}" type="slidenum">
              <a:rPr lang="en-US" smtClean="0"/>
              <a:pPr/>
              <a:t>‹#›</a:t>
            </a:fld>
            <a:endParaRPr lang="en-US"/>
          </a:p>
        </p:txBody>
      </p:sp>
    </p:spTree>
    <p:extLst>
      <p:ext uri="{BB962C8B-B14F-4D97-AF65-F5344CB8AC3E}">
        <p14:creationId xmlns:p14="http://schemas.microsoft.com/office/powerpoint/2010/main" val="3363269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D75470F7-55A9-40A4-A1D1-B7CE800376E9}" type="datetimeFigureOut">
              <a:rPr lang="en-US" smtClean="0"/>
              <a:pPr>
                <a:defRPr/>
              </a:pPr>
              <a:t>1/17/2014</a:t>
            </a:fld>
            <a:endParaRPr lang="en-US"/>
          </a:p>
        </p:txBody>
      </p:sp>
      <p:sp>
        <p:nvSpPr>
          <p:cNvPr id="6" name="Footer Placeholder 5"/>
          <p:cNvSpPr>
            <a:spLocks noGrp="1"/>
          </p:cNvSpPr>
          <p:nvPr>
            <p:ph type="ftr" sz="quarter" idx="11"/>
          </p:nvPr>
        </p:nvSpPr>
        <p:spPr>
          <a:xfrm>
            <a:off x="533400" y="6172200"/>
            <a:ext cx="5811724" cy="365125"/>
          </a:xfrm>
        </p:spPr>
        <p:txBody>
          <a:bodyPr/>
          <a:lstStyle/>
          <a:p>
            <a:pPr>
              <a:defRPr/>
            </a:pPr>
            <a:endParaRPr lang="en-US"/>
          </a:p>
        </p:txBody>
      </p:sp>
      <p:sp>
        <p:nvSpPr>
          <p:cNvPr id="7" name="Slide Number Placeholder 6"/>
          <p:cNvSpPr>
            <a:spLocks noGrp="1"/>
          </p:cNvSpPr>
          <p:nvPr>
            <p:ph type="sldNum" sz="quarter" idx="12"/>
          </p:nvPr>
        </p:nvSpPr>
        <p:spPr/>
        <p:txBody>
          <a:bodyPr/>
          <a:lstStyle/>
          <a:p>
            <a:fld id="{13D6E007-6E1E-4C92-AC98-E407F3FC71B7}" type="slidenum">
              <a:rPr lang="en-US" smtClean="0"/>
              <a:pPr/>
              <a:t>‹#›</a:t>
            </a:fld>
            <a:endParaRPr lang="en-US"/>
          </a:p>
        </p:txBody>
      </p:sp>
    </p:spTree>
    <p:extLst>
      <p:ext uri="{BB962C8B-B14F-4D97-AF65-F5344CB8AC3E}">
        <p14:creationId xmlns:p14="http://schemas.microsoft.com/office/powerpoint/2010/main" val="590544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a:defRPr/>
            </a:pPr>
            <a:fld id="{BEEA6642-0966-4180-B7FD-4A43403CACC1}" type="datetimeFigureOut">
              <a:rPr lang="en-US" smtClean="0"/>
              <a:pPr>
                <a:defRPr/>
              </a:pPr>
              <a:t>1/17/2014</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a:defRPr/>
            </a:pPr>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67A65A60-B13C-4EC4-BBB6-5EAE9083D7DD}" type="slidenum">
              <a:rPr lang="en-US" smtClean="0"/>
              <a:pPr/>
              <a:t>‹#›</a:t>
            </a:fld>
            <a:endParaRPr lang="en-US"/>
          </a:p>
        </p:txBody>
      </p:sp>
    </p:spTree>
    <p:extLst>
      <p:ext uri="{BB962C8B-B14F-4D97-AF65-F5344CB8AC3E}">
        <p14:creationId xmlns:p14="http://schemas.microsoft.com/office/powerpoint/2010/main" val="3010860976"/>
      </p:ext>
    </p:extLst>
  </p:cSld>
  <p:clrMap bg1="dk1" tx1="lt1" bg2="dk2" tx2="lt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 id="2147484069" r:id="rId12"/>
    <p:sldLayoutId id="2147484070" r:id="rId13"/>
    <p:sldLayoutId id="2147484071" r:id="rId14"/>
    <p:sldLayoutId id="2147484072" r:id="rId15"/>
    <p:sldLayoutId id="2147484073" r:id="rId16"/>
    <p:sldLayoutId id="2147484074"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3"/>
          <p:cNvSpPr>
            <a:spLocks noGrp="1"/>
          </p:cNvSpPr>
          <p:nvPr>
            <p:ph type="title"/>
          </p:nvPr>
        </p:nvSpPr>
        <p:spPr/>
        <p:txBody>
          <a:bodyPr>
            <a:normAutofit fontScale="90000"/>
          </a:bodyPr>
          <a:lstStyle/>
          <a:p>
            <a:pPr fontAlgn="auto">
              <a:spcAft>
                <a:spcPts val="0"/>
              </a:spcAft>
              <a:defRPr/>
            </a:pPr>
            <a:r>
              <a:rPr lang="en-US" sz="4800" b="1" dirty="0" smtClean="0">
                <a:solidFill>
                  <a:srgbClr val="FF0000"/>
                </a:solidFill>
              </a:rPr>
              <a:t>Introduction to Computing</a:t>
            </a:r>
          </a:p>
        </p:txBody>
      </p:sp>
      <p:sp>
        <p:nvSpPr>
          <p:cNvPr id="2051" name="Content Placeholder 4"/>
          <p:cNvSpPr>
            <a:spLocks noGrp="1"/>
          </p:cNvSpPr>
          <p:nvPr>
            <p:ph idx="1"/>
          </p:nvPr>
        </p:nvSpPr>
        <p:spPr/>
        <p:txBody>
          <a:bodyPr/>
          <a:lstStyle/>
          <a:p>
            <a:pPr fontAlgn="auto">
              <a:buFont typeface="Arial" charset="0"/>
              <a:buNone/>
              <a:defRPr/>
            </a:pPr>
            <a:endParaRPr lang="en-US" smtClean="0"/>
          </a:p>
          <a:p>
            <a:pPr fontAlgn="auto">
              <a:buFont typeface="Arial" charset="0"/>
              <a:buNone/>
              <a:defRPr/>
            </a:pPr>
            <a:endParaRPr lang="en-US" smtClean="0"/>
          </a:p>
          <a:p>
            <a:pPr algn="ctr" fontAlgn="auto">
              <a:buFont typeface="Arial" charset="0"/>
              <a:buNone/>
              <a:defRPr/>
            </a:pPr>
            <a:r>
              <a:rPr lang="en-US" smtClean="0"/>
              <a:t>CHAPTER  -  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74638"/>
            <a:ext cx="8229600" cy="258762"/>
          </a:xfrm>
        </p:spPr>
        <p:txBody>
          <a:bodyPr>
            <a:normAutofit fontScale="90000"/>
          </a:bodyPr>
          <a:lstStyle/>
          <a:p>
            <a:pPr algn="r" fontAlgn="auto">
              <a:spcAft>
                <a:spcPts val="0"/>
              </a:spcAft>
              <a:defRPr/>
            </a:pPr>
            <a:r>
              <a:rPr lang="en-US" sz="2800" smtClean="0"/>
              <a:t>…Continue</a:t>
            </a:r>
          </a:p>
        </p:txBody>
      </p:sp>
      <p:sp>
        <p:nvSpPr>
          <p:cNvPr id="11267" name="Content Placeholder 2"/>
          <p:cNvSpPr>
            <a:spLocks noGrp="1"/>
          </p:cNvSpPr>
          <p:nvPr>
            <p:ph idx="1"/>
          </p:nvPr>
        </p:nvSpPr>
        <p:spPr>
          <a:xfrm>
            <a:off x="609600" y="2971800"/>
            <a:ext cx="8153400" cy="3657600"/>
          </a:xfrm>
        </p:spPr>
        <p:txBody>
          <a:bodyPr>
            <a:normAutofit fontScale="92500"/>
          </a:bodyPr>
          <a:lstStyle/>
          <a:p>
            <a:pPr marL="514350" indent="-514350" algn="just" fontAlgn="auto">
              <a:buFont typeface="Arial" charset="0"/>
              <a:buAutoNum type="arabicPeriod" startAt="2"/>
              <a:defRPr/>
            </a:pPr>
            <a:r>
              <a:rPr lang="en-US" sz="2800" b="1" smtClean="0"/>
              <a:t>Napier’s Bones </a:t>
            </a:r>
            <a:r>
              <a:rPr lang="en-US" sz="2800" smtClean="0"/>
              <a:t>was a mechanical device built for the purpose of multiplication in 1617 AD. by an English mathematician John Napier.</a:t>
            </a:r>
          </a:p>
          <a:p>
            <a:pPr marL="514350" indent="-514350" algn="just" fontAlgn="auto">
              <a:buFont typeface="Arial" charset="0"/>
              <a:buAutoNum type="arabicPeriod" startAt="2"/>
              <a:defRPr/>
            </a:pPr>
            <a:r>
              <a:rPr lang="en-US" sz="2600" b="1" smtClean="0"/>
              <a:t>Slide Rule </a:t>
            </a:r>
            <a:r>
              <a:rPr lang="en-US" sz="2600" smtClean="0"/>
              <a:t>was developed by an English mathematician Edmund Gunter in the 16th century. Using the slide rule, one could perform operations like addition, subtraction, multiplication and division. It was used extensively till late 1970s. Figure 1.2 shows a slide rule.</a:t>
            </a:r>
          </a:p>
        </p:txBody>
      </p:sp>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685800"/>
            <a:ext cx="5029200"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152400"/>
            <a:ext cx="8229600" cy="457200"/>
          </a:xfrm>
        </p:spPr>
        <p:txBody>
          <a:bodyPr>
            <a:normAutofit fontScale="90000"/>
          </a:bodyPr>
          <a:lstStyle/>
          <a:p>
            <a:pPr algn="r" fontAlgn="auto">
              <a:spcAft>
                <a:spcPts val="0"/>
              </a:spcAft>
              <a:defRPr/>
            </a:pPr>
            <a:r>
              <a:rPr lang="en-US" sz="3200" smtClean="0"/>
              <a:t>…Continue</a:t>
            </a:r>
          </a:p>
        </p:txBody>
      </p:sp>
      <p:sp>
        <p:nvSpPr>
          <p:cNvPr id="3" name="Content Placeholder 2"/>
          <p:cNvSpPr>
            <a:spLocks noGrp="1"/>
          </p:cNvSpPr>
          <p:nvPr>
            <p:ph idx="1"/>
          </p:nvPr>
        </p:nvSpPr>
        <p:spPr>
          <a:xfrm>
            <a:off x="381000" y="2667000"/>
            <a:ext cx="8305800" cy="3459163"/>
          </a:xfrm>
        </p:spPr>
        <p:txBody>
          <a:bodyPr>
            <a:normAutofit fontScale="92500" lnSpcReduction="20000"/>
          </a:bodyPr>
          <a:lstStyle/>
          <a:p>
            <a:pPr marL="514350" indent="-514350" algn="just" fontAlgn="auto">
              <a:buFont typeface="Arial" charset="0"/>
              <a:buNone/>
              <a:defRPr/>
            </a:pPr>
            <a:r>
              <a:rPr lang="en-US" sz="2600" dirty="0" smtClean="0"/>
              <a:t>4.  </a:t>
            </a:r>
            <a:r>
              <a:rPr lang="en-US" sz="2600" b="1" dirty="0" smtClean="0"/>
              <a:t>Pascal’s Adding and Subtraction Machine </a:t>
            </a:r>
            <a:r>
              <a:rPr lang="en-US" sz="2600" dirty="0" smtClean="0"/>
              <a:t>was developed by </a:t>
            </a:r>
            <a:r>
              <a:rPr lang="en-US" sz="2600" dirty="0" err="1" smtClean="0"/>
              <a:t>Blaise</a:t>
            </a:r>
            <a:r>
              <a:rPr lang="en-US" sz="2600" dirty="0" smtClean="0"/>
              <a:t> Pascal. It could add and subtract. The machine consisted of wheels, gears and cylinders.</a:t>
            </a:r>
          </a:p>
          <a:p>
            <a:pPr marL="514350" indent="-514350" algn="just" fontAlgn="auto">
              <a:buFont typeface="Arial" charset="0"/>
              <a:buNone/>
              <a:defRPr/>
            </a:pPr>
            <a:endParaRPr lang="en-US" sz="2600" dirty="0" smtClean="0"/>
          </a:p>
          <a:p>
            <a:pPr marL="514350" indent="-514350" algn="just" fontAlgn="auto">
              <a:buFont typeface="Arial" charset="0"/>
              <a:buNone/>
              <a:defRPr/>
            </a:pPr>
            <a:r>
              <a:rPr lang="en-US" sz="2600" dirty="0" smtClean="0"/>
              <a:t>5. </a:t>
            </a:r>
            <a:r>
              <a:rPr lang="en-US" sz="2600" b="1" dirty="0" smtClean="0"/>
              <a:t>Leibniz’s Multiplication and Dividing Machine </a:t>
            </a:r>
            <a:r>
              <a:rPr lang="en-US" sz="2600" dirty="0" smtClean="0"/>
              <a:t>was a mechanical device that could both multiply and divide. The German philosopher and mathematician Gottfried Leibniz built it around 1673.</a:t>
            </a:r>
          </a:p>
          <a:p>
            <a:pPr algn="just" fontAlgn="auto">
              <a:defRPr/>
            </a:pPr>
            <a:endParaRPr lang="en-US" sz="2600" dirty="0"/>
          </a:p>
        </p:txBody>
      </p:sp>
      <p:pic>
        <p:nvPicPr>
          <p:cNvPr id="1536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762000"/>
            <a:ext cx="441960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74638"/>
            <a:ext cx="8229600" cy="487362"/>
          </a:xfrm>
        </p:spPr>
        <p:txBody>
          <a:bodyPr>
            <a:normAutofit fontScale="90000"/>
          </a:bodyPr>
          <a:lstStyle/>
          <a:p>
            <a:pPr algn="r" fontAlgn="auto">
              <a:spcAft>
                <a:spcPts val="0"/>
              </a:spcAft>
              <a:defRPr/>
            </a:pPr>
            <a:r>
              <a:rPr lang="en-US" sz="3200" smtClean="0"/>
              <a:t>…Continue</a:t>
            </a:r>
          </a:p>
        </p:txBody>
      </p:sp>
      <p:sp>
        <p:nvSpPr>
          <p:cNvPr id="13315" name="Content Placeholder 2"/>
          <p:cNvSpPr>
            <a:spLocks noGrp="1"/>
          </p:cNvSpPr>
          <p:nvPr>
            <p:ph idx="1"/>
          </p:nvPr>
        </p:nvSpPr>
        <p:spPr>
          <a:xfrm>
            <a:off x="457200" y="990600"/>
            <a:ext cx="8229600" cy="5562600"/>
          </a:xfrm>
        </p:spPr>
        <p:txBody>
          <a:bodyPr/>
          <a:lstStyle/>
          <a:p>
            <a:pPr algn="just" fontAlgn="auto">
              <a:buFont typeface="Arial" charset="0"/>
              <a:buNone/>
              <a:defRPr/>
            </a:pPr>
            <a:r>
              <a:rPr lang="en-US" sz="2600" b="1" smtClean="0"/>
              <a:t>6. Punch Card System </a:t>
            </a:r>
            <a:r>
              <a:rPr lang="en-US" sz="2600" smtClean="0"/>
              <a:t>was developed by Jacquard to control the power loom in 1801. He invented the punched card reader that could recognize the presence of hole in the punched card as binary one and the absence of the hole as binary zero. The 0s and 1s are the basis of the modern digital computer. A punched card is shown in Figure 1.3</a:t>
            </a:r>
            <a:r>
              <a:rPr lang="en-US" sz="2400" smtClean="0"/>
              <a:t>.</a:t>
            </a:r>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886200"/>
            <a:ext cx="4419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563562"/>
          </a:xfrm>
        </p:spPr>
        <p:txBody>
          <a:bodyPr>
            <a:normAutofit fontScale="90000"/>
          </a:bodyPr>
          <a:lstStyle/>
          <a:p>
            <a:pPr algn="r" fontAlgn="auto">
              <a:spcAft>
                <a:spcPts val="0"/>
              </a:spcAft>
              <a:defRPr/>
            </a:pPr>
            <a:r>
              <a:rPr lang="en-US" sz="3200" smtClean="0"/>
              <a:t>…Continue</a:t>
            </a:r>
          </a:p>
        </p:txBody>
      </p:sp>
      <p:sp>
        <p:nvSpPr>
          <p:cNvPr id="14339" name="Content Placeholder 2"/>
          <p:cNvSpPr>
            <a:spLocks noGrp="1"/>
          </p:cNvSpPr>
          <p:nvPr>
            <p:ph idx="1"/>
          </p:nvPr>
        </p:nvSpPr>
        <p:spPr>
          <a:xfrm>
            <a:off x="457200" y="914400"/>
            <a:ext cx="8229600" cy="5791200"/>
          </a:xfrm>
        </p:spPr>
        <p:txBody>
          <a:bodyPr>
            <a:normAutofit fontScale="92500" lnSpcReduction="10000"/>
          </a:bodyPr>
          <a:lstStyle/>
          <a:p>
            <a:pPr algn="just" fontAlgn="auto">
              <a:buFont typeface="Arial" charset="0"/>
              <a:buNone/>
              <a:defRPr/>
            </a:pPr>
            <a:r>
              <a:rPr lang="en-US" sz="2800" b="1" smtClean="0"/>
              <a:t>7. Babbage’s Analytical Engine </a:t>
            </a:r>
            <a:r>
              <a:rPr lang="en-US" sz="2800" smtClean="0"/>
              <a:t>An English man Charles Babbage built a mechanical machine to do complex mathematical calculations, in the year 1823. The machine was called as difference engine. Later, Charles Babbage and Lady Ada Lovelace developed a general-purpose calculating machine, the analytical engine. Charles Babbage is also called the father of computer.</a:t>
            </a:r>
          </a:p>
          <a:p>
            <a:pPr algn="just" fontAlgn="auto">
              <a:buFont typeface="Arial" charset="0"/>
              <a:buNone/>
              <a:defRPr/>
            </a:pPr>
            <a:endParaRPr lang="en-US" sz="2800" smtClean="0"/>
          </a:p>
          <a:p>
            <a:pPr algn="just" fontAlgn="auto">
              <a:buFont typeface="Arial" charset="0"/>
              <a:buNone/>
              <a:defRPr/>
            </a:pPr>
            <a:r>
              <a:rPr lang="en-US" sz="2800" b="1" smtClean="0"/>
              <a:t>8. Hollerith’s Punched Card Tabulating Machine </a:t>
            </a:r>
            <a:r>
              <a:rPr lang="en-US" sz="2800" smtClean="0"/>
              <a:t>was invented by Herman Hollerith. The machine could read the information from a punched card and process it electronically.</a:t>
            </a:r>
          </a:p>
          <a:p>
            <a:pPr fontAlgn="auto">
              <a:defRPr/>
            </a:pPr>
            <a:endParaRPr lang="en-US" sz="26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a:bodyPr>
          <a:lstStyle/>
          <a:p>
            <a:pPr fontAlgn="auto">
              <a:spcAft>
                <a:spcPts val="0"/>
              </a:spcAft>
              <a:defRPr/>
            </a:pPr>
            <a:r>
              <a:rPr lang="en-US" b="1" dirty="0" smtClean="0"/>
              <a:t>The Computer Generations</a:t>
            </a:r>
            <a:endParaRPr lang="en-US" dirty="0" smtClean="0"/>
          </a:p>
        </p:txBody>
      </p:sp>
      <p:sp>
        <p:nvSpPr>
          <p:cNvPr id="15363" name="Content Placeholder 4"/>
          <p:cNvSpPr>
            <a:spLocks noGrp="1"/>
          </p:cNvSpPr>
          <p:nvPr>
            <p:ph idx="1"/>
          </p:nvPr>
        </p:nvSpPr>
        <p:spPr>
          <a:xfrm>
            <a:off x="457200" y="990600"/>
            <a:ext cx="8229600" cy="5486400"/>
          </a:xfrm>
        </p:spPr>
        <p:txBody>
          <a:bodyPr>
            <a:normAutofit fontScale="92500" lnSpcReduction="10000"/>
          </a:bodyPr>
          <a:lstStyle/>
          <a:p>
            <a:pPr algn="just" fontAlgn="auto">
              <a:buFont typeface="Arial" charset="0"/>
              <a:buNone/>
              <a:defRPr/>
            </a:pPr>
            <a:r>
              <a:rPr lang="en-US" sz="2800" smtClean="0"/>
              <a:t>The development of computers has followed different steps in the terminology used and these steps of technological differences are called as GENERATIONS in computer terminology. There are totally five generations of computers till today.</a:t>
            </a:r>
          </a:p>
          <a:p>
            <a:pPr fontAlgn="auto">
              <a:buFont typeface="Arial" charset="0"/>
              <a:buNone/>
              <a:defRPr/>
            </a:pPr>
            <a:r>
              <a:rPr lang="en-US" sz="2800" b="1" smtClean="0"/>
              <a:t>1. First Generation Computers (1950's) :</a:t>
            </a:r>
          </a:p>
          <a:p>
            <a:pPr algn="just" fontAlgn="auto">
              <a:buFont typeface="Arial" charset="0"/>
              <a:buNone/>
              <a:defRPr/>
            </a:pPr>
            <a:r>
              <a:rPr lang="en-US" sz="2800" smtClean="0"/>
              <a:t> These computer which used vaccum tubes (valves) as major electronic component the advantage of vaccum tubes technology is that it made the advent of Electronic digital computer vaccum tubes were only electronic devices available during those days which made computing possible.</a:t>
            </a:r>
            <a:endParaRPr lang="en-US" sz="26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a:bodyPr>
          <a:lstStyle/>
          <a:p>
            <a:pPr algn="r" fontAlgn="auto">
              <a:spcAft>
                <a:spcPts val="0"/>
              </a:spcAft>
              <a:defRPr/>
            </a:pPr>
            <a:r>
              <a:rPr lang="en-US" dirty="0" smtClean="0"/>
              <a:t>…Continue</a:t>
            </a:r>
          </a:p>
        </p:txBody>
      </p:sp>
      <p:sp>
        <p:nvSpPr>
          <p:cNvPr id="5" name="Content Placeholder 4"/>
          <p:cNvSpPr>
            <a:spLocks noGrp="1"/>
          </p:cNvSpPr>
          <p:nvPr>
            <p:ph idx="1"/>
          </p:nvPr>
        </p:nvSpPr>
        <p:spPr>
          <a:xfrm>
            <a:off x="457200" y="1219200"/>
            <a:ext cx="8229600" cy="4906963"/>
          </a:xfrm>
        </p:spPr>
        <p:txBody>
          <a:bodyPr>
            <a:normAutofit fontScale="92500" lnSpcReduction="10000"/>
          </a:bodyPr>
          <a:lstStyle/>
          <a:p>
            <a:pPr fontAlgn="auto">
              <a:spcAft>
                <a:spcPts val="0"/>
              </a:spcAft>
              <a:buFont typeface="Arial" panose="020B0604020202020204" pitchFamily="34" charset="0"/>
              <a:buNone/>
              <a:defRPr/>
            </a:pPr>
            <a:r>
              <a:rPr lang="en-US" sz="2800" b="1" dirty="0" smtClean="0"/>
              <a:t>2. Second Generation Computers (1960's) :</a:t>
            </a:r>
          </a:p>
          <a:p>
            <a:pPr algn="just" fontAlgn="auto">
              <a:spcAft>
                <a:spcPts val="0"/>
              </a:spcAft>
              <a:buFont typeface="Arial" panose="020B0604020202020204" pitchFamily="34" charset="0"/>
              <a:buNone/>
              <a:defRPr/>
            </a:pPr>
            <a:r>
              <a:rPr lang="en-US" sz="2800" dirty="0" smtClean="0"/>
              <a:t>   With the development of Transistors and there use in circuits, magnetic core for memory storage, the </a:t>
            </a:r>
            <a:r>
              <a:rPr lang="en-US" sz="2800" dirty="0" err="1" smtClean="0"/>
              <a:t>vaccum</a:t>
            </a:r>
            <a:r>
              <a:rPr lang="en-US" sz="2800" dirty="0" smtClean="0"/>
              <a:t> tubes are replaced by transistors to arrive at 2nd generation of computers. The size of transistors is much smaller when compared to </a:t>
            </a:r>
            <a:r>
              <a:rPr lang="en-US" sz="2800" dirty="0" err="1" smtClean="0"/>
              <a:t>vaccum</a:t>
            </a:r>
            <a:r>
              <a:rPr lang="en-US" sz="2800" dirty="0" smtClean="0"/>
              <a:t> tubes, they consume less power, generated less heat and faster and reliable.</a:t>
            </a:r>
          </a:p>
          <a:p>
            <a:pPr algn="just" fontAlgn="auto">
              <a:spcAft>
                <a:spcPts val="0"/>
              </a:spcAft>
              <a:buFont typeface="Arial" panose="020B0604020202020204" pitchFamily="34" charset="0"/>
              <a:buNone/>
              <a:defRPr/>
            </a:pPr>
            <a:r>
              <a:rPr lang="en-US" sz="2800" b="1" dirty="0" smtClean="0"/>
              <a:t>Advantages : </a:t>
            </a:r>
            <a:r>
              <a:rPr lang="en-US" sz="2800" dirty="0" smtClean="0"/>
              <a:t>(1) Size of Computer has come down as well as power consumption.</a:t>
            </a:r>
          </a:p>
          <a:p>
            <a:pPr algn="just" fontAlgn="auto">
              <a:spcAft>
                <a:spcPts val="0"/>
              </a:spcAft>
              <a:buFont typeface="Arial" panose="020B0604020202020204" pitchFamily="34" charset="0"/>
              <a:buNone/>
              <a:defRPr/>
            </a:pPr>
            <a:r>
              <a:rPr lang="en-US" sz="2800" dirty="0" smtClean="0"/>
              <a:t>(2) The Cost of Computer reduced.</a:t>
            </a:r>
            <a:endParaRPr lang="en-US" sz="26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63562"/>
          </a:xfrm>
        </p:spPr>
        <p:txBody>
          <a:bodyPr>
            <a:normAutofit fontScale="90000"/>
          </a:bodyPr>
          <a:lstStyle/>
          <a:p>
            <a:pPr algn="r" fontAlgn="auto">
              <a:spcAft>
                <a:spcPts val="0"/>
              </a:spcAft>
              <a:defRPr/>
            </a:pPr>
            <a:r>
              <a:rPr lang="en-US" dirty="0" smtClean="0"/>
              <a:t>…Continue</a:t>
            </a:r>
          </a:p>
        </p:txBody>
      </p:sp>
      <p:sp>
        <p:nvSpPr>
          <p:cNvPr id="5" name="Content Placeholder 4"/>
          <p:cNvSpPr>
            <a:spLocks noGrp="1"/>
          </p:cNvSpPr>
          <p:nvPr>
            <p:ph idx="1"/>
          </p:nvPr>
        </p:nvSpPr>
        <p:spPr>
          <a:xfrm>
            <a:off x="457200" y="990600"/>
            <a:ext cx="8229600" cy="5334000"/>
          </a:xfrm>
        </p:spPr>
        <p:txBody>
          <a:bodyPr>
            <a:normAutofit fontScale="92500" lnSpcReduction="10000"/>
          </a:bodyPr>
          <a:lstStyle/>
          <a:p>
            <a:pPr fontAlgn="auto">
              <a:spcAft>
                <a:spcPts val="0"/>
              </a:spcAft>
              <a:buFont typeface="Arial" panose="020B0604020202020204" pitchFamily="34" charset="0"/>
              <a:buNone/>
              <a:defRPr/>
            </a:pPr>
            <a:r>
              <a:rPr lang="en-US" sz="2800" b="1" dirty="0" smtClean="0"/>
              <a:t>Third Generation Computers (1970's) :</a:t>
            </a:r>
          </a:p>
          <a:p>
            <a:pPr algn="just" fontAlgn="auto">
              <a:spcAft>
                <a:spcPts val="0"/>
              </a:spcAft>
              <a:buFont typeface="Arial" panose="020B0604020202020204" pitchFamily="34" charset="0"/>
              <a:buNone/>
              <a:defRPr/>
            </a:pPr>
            <a:r>
              <a:rPr lang="en-US" sz="2800" dirty="0" smtClean="0"/>
              <a:t>The development of silicon chips, the third generation of computers came into existence. These computers are used Integrated Circuits (IC's) of silicon chips, in the place of transistors. Each of these IC's consist of large number of chips in very small packages.</a:t>
            </a:r>
          </a:p>
          <a:p>
            <a:pPr algn="just" fontAlgn="auto">
              <a:spcAft>
                <a:spcPts val="0"/>
              </a:spcAft>
              <a:buFont typeface="Arial" panose="020B0604020202020204" pitchFamily="34" charset="0"/>
              <a:buNone/>
              <a:defRPr/>
            </a:pPr>
            <a:endParaRPr lang="en-US" sz="2800" dirty="0" smtClean="0"/>
          </a:p>
          <a:p>
            <a:pPr algn="just" fontAlgn="auto">
              <a:spcAft>
                <a:spcPts val="0"/>
              </a:spcAft>
              <a:buFont typeface="Arial" panose="020B0604020202020204" pitchFamily="34" charset="0"/>
              <a:buNone/>
              <a:defRPr/>
            </a:pPr>
            <a:r>
              <a:rPr lang="en-US" sz="2800" b="1" dirty="0" smtClean="0"/>
              <a:t>Advantage : </a:t>
            </a:r>
            <a:r>
              <a:rPr lang="en-US" sz="2800" dirty="0" smtClean="0"/>
              <a:t>The size of computers, cost, heat generation and power consumption decreased to great extent, speed and reliability increased as compared to previous generation. These machines used IC's with large scale Integration (LSI).</a:t>
            </a:r>
            <a:endParaRPr lang="en-US" sz="26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63562"/>
          </a:xfrm>
        </p:spPr>
        <p:txBody>
          <a:bodyPr>
            <a:normAutofit fontScale="90000"/>
          </a:bodyPr>
          <a:lstStyle/>
          <a:p>
            <a:pPr fontAlgn="auto">
              <a:spcAft>
                <a:spcPts val="0"/>
              </a:spcAft>
              <a:defRPr/>
            </a:pPr>
            <a:endParaRPr lang="en-US" dirty="0" smtClean="0"/>
          </a:p>
        </p:txBody>
      </p:sp>
      <p:sp>
        <p:nvSpPr>
          <p:cNvPr id="5" name="Content Placeholder 4"/>
          <p:cNvSpPr>
            <a:spLocks noGrp="1"/>
          </p:cNvSpPr>
          <p:nvPr>
            <p:ph idx="1"/>
          </p:nvPr>
        </p:nvSpPr>
        <p:spPr>
          <a:xfrm>
            <a:off x="457200" y="990600"/>
            <a:ext cx="8229600" cy="5410200"/>
          </a:xfrm>
        </p:spPr>
        <p:txBody>
          <a:bodyPr>
            <a:normAutofit fontScale="85000" lnSpcReduction="20000"/>
          </a:bodyPr>
          <a:lstStyle/>
          <a:p>
            <a:pPr fontAlgn="auto">
              <a:spcAft>
                <a:spcPts val="0"/>
              </a:spcAft>
              <a:buFont typeface="Arial" panose="020B0604020202020204" pitchFamily="34" charset="0"/>
              <a:buNone/>
              <a:defRPr/>
            </a:pPr>
            <a:r>
              <a:rPr lang="en-US" sz="2800" b="1" dirty="0" smtClean="0"/>
              <a:t>Fourth Generation (1980's) :</a:t>
            </a:r>
          </a:p>
          <a:p>
            <a:pPr fontAlgn="auto">
              <a:spcAft>
                <a:spcPts val="0"/>
              </a:spcAft>
              <a:buFont typeface="Arial" panose="020B0604020202020204" pitchFamily="34" charset="0"/>
              <a:buNone/>
              <a:defRPr/>
            </a:pPr>
            <a:r>
              <a:rPr lang="en-US" sz="2800" dirty="0" smtClean="0"/>
              <a:t>The Computers belonging to these generations used Integrated</a:t>
            </a:r>
          </a:p>
          <a:p>
            <a:pPr fontAlgn="auto">
              <a:spcAft>
                <a:spcPts val="0"/>
              </a:spcAft>
              <a:buFont typeface="Arial" panose="020B0604020202020204" pitchFamily="34" charset="0"/>
              <a:buNone/>
              <a:defRPr/>
            </a:pPr>
            <a:r>
              <a:rPr lang="en-US" sz="2800" dirty="0" smtClean="0"/>
              <a:t>circuits with Very Large Scale Integration (VLSI).</a:t>
            </a:r>
          </a:p>
          <a:p>
            <a:pPr fontAlgn="auto">
              <a:spcAft>
                <a:spcPts val="0"/>
              </a:spcAft>
              <a:buFont typeface="Arial" panose="020B0604020202020204" pitchFamily="34" charset="0"/>
              <a:buNone/>
              <a:defRPr/>
            </a:pPr>
            <a:r>
              <a:rPr lang="en-US" sz="2800" b="1" dirty="0" smtClean="0"/>
              <a:t>Advantages </a:t>
            </a:r>
            <a:r>
              <a:rPr lang="en-US" sz="2800" dirty="0" smtClean="0"/>
              <a:t>: 1) These computers have high processing powers, low maintenance, high reliability and very low power</a:t>
            </a:r>
          </a:p>
          <a:p>
            <a:pPr fontAlgn="auto">
              <a:spcAft>
                <a:spcPts val="0"/>
              </a:spcAft>
              <a:buFont typeface="Arial" panose="020B0604020202020204" pitchFamily="34" charset="0"/>
              <a:buNone/>
              <a:defRPr/>
            </a:pPr>
            <a:r>
              <a:rPr lang="en-US" sz="2800" dirty="0" smtClean="0"/>
              <a:t>   consumption.</a:t>
            </a:r>
          </a:p>
          <a:p>
            <a:pPr fontAlgn="auto">
              <a:spcAft>
                <a:spcPts val="0"/>
              </a:spcAft>
              <a:buFont typeface="Arial" panose="020B0604020202020204" pitchFamily="34" charset="0"/>
              <a:buNone/>
              <a:defRPr/>
            </a:pPr>
            <a:r>
              <a:rPr lang="en-US" sz="2800" dirty="0" smtClean="0"/>
              <a:t>2) The size &amp; cost of computers come down drastically</a:t>
            </a:r>
          </a:p>
          <a:p>
            <a:pPr fontAlgn="auto">
              <a:spcAft>
                <a:spcPts val="0"/>
              </a:spcAft>
              <a:buFont typeface="Arial" panose="020B0604020202020204" pitchFamily="34" charset="0"/>
              <a:buNone/>
              <a:defRPr/>
            </a:pPr>
            <a:endParaRPr lang="en-US" sz="2800" dirty="0" smtClean="0"/>
          </a:p>
          <a:p>
            <a:pPr fontAlgn="auto">
              <a:spcAft>
                <a:spcPts val="0"/>
              </a:spcAft>
              <a:buFont typeface="Arial" panose="020B0604020202020204" pitchFamily="34" charset="0"/>
              <a:buNone/>
              <a:defRPr/>
            </a:pPr>
            <a:r>
              <a:rPr lang="en-US" sz="2800" b="1" dirty="0" smtClean="0"/>
              <a:t>Fifth Generation (Late 1990's) :-</a:t>
            </a:r>
          </a:p>
          <a:p>
            <a:pPr fontAlgn="auto">
              <a:spcAft>
                <a:spcPts val="0"/>
              </a:spcAft>
              <a:buFont typeface="Arial" panose="020B0604020202020204" pitchFamily="34" charset="0"/>
              <a:buNone/>
              <a:defRPr/>
            </a:pPr>
            <a:r>
              <a:rPr lang="en-US" sz="2800" dirty="0" smtClean="0"/>
              <a:t>These computers use optic fiber technology to handle Artificial Intelligence, expert systems, Robotics etc., these computers have very processing speeds and are more reliable.</a:t>
            </a:r>
            <a:endParaRPr lang="en-US" sz="26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a:xfrm>
            <a:off x="457200" y="274638"/>
            <a:ext cx="8229600" cy="868362"/>
          </a:xfrm>
        </p:spPr>
        <p:txBody>
          <a:bodyPr/>
          <a:lstStyle/>
          <a:p>
            <a:pPr fontAlgn="auto">
              <a:spcAft>
                <a:spcPts val="0"/>
              </a:spcAft>
              <a:defRPr/>
            </a:pPr>
            <a:r>
              <a:rPr lang="en-US" b="1" smtClean="0"/>
              <a:t>Types of Computers</a:t>
            </a:r>
          </a:p>
        </p:txBody>
      </p:sp>
      <p:sp>
        <p:nvSpPr>
          <p:cNvPr id="19459" name="Content Placeholder 4"/>
          <p:cNvSpPr>
            <a:spLocks noGrp="1"/>
          </p:cNvSpPr>
          <p:nvPr>
            <p:ph idx="1"/>
          </p:nvPr>
        </p:nvSpPr>
        <p:spPr>
          <a:xfrm>
            <a:off x="457200" y="1143000"/>
            <a:ext cx="8229600" cy="5486400"/>
          </a:xfrm>
        </p:spPr>
        <p:txBody>
          <a:bodyPr>
            <a:normAutofit fontScale="92500" lnSpcReduction="10000"/>
          </a:bodyPr>
          <a:lstStyle/>
          <a:p>
            <a:pPr algn="just" fontAlgn="auto">
              <a:lnSpc>
                <a:spcPct val="150000"/>
              </a:lnSpc>
              <a:buFont typeface="Arial" charset="0"/>
              <a:buNone/>
              <a:defRPr/>
            </a:pPr>
            <a:r>
              <a:rPr lang="en-US" sz="2800" smtClean="0"/>
              <a:t>Computers in general can be classified into major categories based on.</a:t>
            </a:r>
          </a:p>
          <a:p>
            <a:pPr algn="just" fontAlgn="auto">
              <a:buFont typeface="Arial" charset="0"/>
              <a:buNone/>
              <a:defRPr/>
            </a:pPr>
            <a:r>
              <a:rPr lang="en-US" sz="2800" smtClean="0"/>
              <a:t>(a) According to the purpose of the computer.</a:t>
            </a:r>
          </a:p>
          <a:p>
            <a:pPr algn="just" fontAlgn="auto">
              <a:buFont typeface="Arial" charset="0"/>
              <a:buNone/>
              <a:defRPr/>
            </a:pPr>
            <a:r>
              <a:rPr lang="en-US" sz="2800" smtClean="0"/>
              <a:t>(b) According to the operation size of computer.</a:t>
            </a:r>
          </a:p>
          <a:p>
            <a:pPr algn="just" fontAlgn="auto">
              <a:buFont typeface="Arial" charset="0"/>
              <a:buNone/>
              <a:defRPr/>
            </a:pPr>
            <a:endParaRPr lang="en-US" sz="2800" smtClean="0"/>
          </a:p>
          <a:p>
            <a:pPr fontAlgn="auto">
              <a:buFont typeface="Arial" charset="0"/>
              <a:buNone/>
              <a:defRPr/>
            </a:pPr>
            <a:r>
              <a:rPr lang="en-US" sz="2800" b="1" smtClean="0"/>
              <a:t>(a) Classification as per purpose of the computer :</a:t>
            </a:r>
          </a:p>
          <a:p>
            <a:pPr fontAlgn="auto">
              <a:buFont typeface="Arial" charset="0"/>
              <a:buNone/>
              <a:defRPr/>
            </a:pPr>
            <a:r>
              <a:rPr lang="en-US" sz="2800" smtClean="0"/>
              <a:t>Classification of digital computer as per the purpose of their use</a:t>
            </a:r>
          </a:p>
          <a:p>
            <a:pPr fontAlgn="auto">
              <a:buFont typeface="Arial" charset="0"/>
              <a:buNone/>
              <a:defRPr/>
            </a:pPr>
            <a:r>
              <a:rPr lang="en-US" sz="2800" smtClean="0"/>
              <a:t>1. General purpose digital computers.</a:t>
            </a:r>
          </a:p>
          <a:p>
            <a:pPr fontAlgn="auto">
              <a:buFont typeface="Arial" charset="0"/>
              <a:buNone/>
              <a:defRPr/>
            </a:pPr>
            <a:r>
              <a:rPr lang="en-US" sz="2800" smtClean="0"/>
              <a:t>2. Special purpose digital computer.</a:t>
            </a:r>
            <a:endParaRPr lang="en-US" sz="26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487362"/>
          </a:xfrm>
        </p:spPr>
        <p:txBody>
          <a:bodyPr>
            <a:normAutofit fontScale="90000"/>
          </a:bodyPr>
          <a:lstStyle/>
          <a:p>
            <a:pPr algn="r" fontAlgn="auto">
              <a:spcAft>
                <a:spcPts val="0"/>
              </a:spcAft>
              <a:defRPr/>
            </a:pPr>
            <a:r>
              <a:rPr lang="en-US" dirty="0" smtClean="0"/>
              <a:t>…Continue</a:t>
            </a:r>
          </a:p>
        </p:txBody>
      </p:sp>
      <p:sp>
        <p:nvSpPr>
          <p:cNvPr id="5" name="Content Placeholder 4"/>
          <p:cNvSpPr>
            <a:spLocks noGrp="1"/>
          </p:cNvSpPr>
          <p:nvPr>
            <p:ph idx="1"/>
          </p:nvPr>
        </p:nvSpPr>
        <p:spPr>
          <a:xfrm>
            <a:off x="457200" y="914400"/>
            <a:ext cx="8229600" cy="5715000"/>
          </a:xfrm>
        </p:spPr>
        <p:txBody>
          <a:bodyPr>
            <a:noAutofit/>
          </a:bodyPr>
          <a:lstStyle/>
          <a:p>
            <a:pPr marL="514350" indent="-514350" algn="just" fontAlgn="auto">
              <a:spcAft>
                <a:spcPts val="0"/>
              </a:spcAft>
              <a:buFont typeface="Arial" panose="020B0604020202020204" pitchFamily="34" charset="0"/>
              <a:buAutoNum type="arabicPeriod"/>
              <a:defRPr/>
            </a:pPr>
            <a:r>
              <a:rPr lang="en-US" sz="2650" b="1" dirty="0" smtClean="0"/>
              <a:t>General Purpose digital computers : </a:t>
            </a:r>
            <a:r>
              <a:rPr lang="en-US" sz="2650" dirty="0" smtClean="0"/>
              <a:t>These computers are theoretically used for any type of applications. These computers can be used in solving a business Problem and also used to solve mathematical equation with same accuracy and consistency. Most of the computer now are general purpose digital computers. All the P.C's, which have become household affair.</a:t>
            </a:r>
          </a:p>
          <a:p>
            <a:pPr marL="514350" indent="-514350" algn="just" fontAlgn="auto">
              <a:spcAft>
                <a:spcPts val="0"/>
              </a:spcAft>
              <a:buFont typeface="Arial" panose="020B0604020202020204" pitchFamily="34" charset="0"/>
              <a:buNone/>
              <a:defRPr/>
            </a:pPr>
            <a:endParaRPr lang="en-US" sz="2650" dirty="0" smtClean="0"/>
          </a:p>
          <a:p>
            <a:pPr algn="just" fontAlgn="auto">
              <a:spcAft>
                <a:spcPts val="0"/>
              </a:spcAft>
              <a:buFont typeface="Arial" panose="020B0604020202020204" pitchFamily="34" charset="0"/>
              <a:buNone/>
              <a:defRPr/>
            </a:pPr>
            <a:r>
              <a:rPr lang="en-US" sz="2650" b="1" dirty="0" smtClean="0"/>
              <a:t>2. Special Purpose Computers : </a:t>
            </a:r>
            <a:r>
              <a:rPr lang="en-US" sz="2650" dirty="0" smtClean="0"/>
              <a:t>These digital computer are designed, made and used for any specific job. These are usually used for those purposes which are critical and need great accuracy and response like Satellite launching weather forecasting etc.</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title"/>
          </p:nvPr>
        </p:nvSpPr>
        <p:spPr/>
        <p:txBody>
          <a:bodyPr>
            <a:normAutofit/>
          </a:bodyPr>
          <a:lstStyle/>
          <a:p>
            <a:pPr fontAlgn="auto">
              <a:spcAft>
                <a:spcPts val="0"/>
              </a:spcAft>
              <a:defRPr/>
            </a:pPr>
            <a:r>
              <a:rPr lang="en-US" b="1" smtClean="0"/>
              <a:t>Introduction of Computer</a:t>
            </a:r>
            <a:endParaRPr lang="en-US" smtClean="0"/>
          </a:p>
        </p:txBody>
      </p:sp>
      <p:sp>
        <p:nvSpPr>
          <p:cNvPr id="3075" name="Content Placeholder 4"/>
          <p:cNvSpPr>
            <a:spLocks noGrp="1"/>
          </p:cNvSpPr>
          <p:nvPr>
            <p:ph idx="1"/>
          </p:nvPr>
        </p:nvSpPr>
        <p:spPr>
          <a:xfrm>
            <a:off x="457200" y="1600200"/>
            <a:ext cx="8382000" cy="5029200"/>
          </a:xfrm>
        </p:spPr>
        <p:txBody>
          <a:bodyPr>
            <a:normAutofit lnSpcReduction="10000"/>
          </a:bodyPr>
          <a:lstStyle/>
          <a:p>
            <a:pPr marL="514350" indent="-514350" algn="just" fontAlgn="auto">
              <a:lnSpc>
                <a:spcPct val="150000"/>
              </a:lnSpc>
              <a:buFont typeface="Arial" charset="0"/>
              <a:buNone/>
              <a:defRPr/>
            </a:pPr>
            <a:r>
              <a:rPr lang="en-US" sz="2800" smtClean="0"/>
              <a:t>Computer  is </a:t>
            </a:r>
          </a:p>
          <a:p>
            <a:pPr marL="514350" indent="-514350" algn="just" fontAlgn="auto">
              <a:lnSpc>
                <a:spcPct val="150000"/>
              </a:lnSpc>
              <a:buFont typeface="Calibri" pitchFamily="34" charset="0"/>
              <a:buAutoNum type="arabicPeriod"/>
              <a:defRPr/>
            </a:pPr>
            <a:r>
              <a:rPr lang="en-US" sz="2800" smtClean="0"/>
              <a:t>An electronic device that stores, retrieves,</a:t>
            </a:r>
          </a:p>
          <a:p>
            <a:pPr marL="514350" indent="-514350" algn="just" fontAlgn="auto">
              <a:lnSpc>
                <a:spcPct val="150000"/>
              </a:lnSpc>
              <a:buFont typeface="Arial" charset="0"/>
              <a:buNone/>
              <a:defRPr/>
            </a:pPr>
            <a:r>
              <a:rPr lang="en-US" sz="2800" smtClean="0"/>
              <a:t>    and processes data, and can be programmed with instructions. </a:t>
            </a:r>
          </a:p>
          <a:p>
            <a:pPr marL="514350" indent="-514350" algn="just" fontAlgn="auto">
              <a:lnSpc>
                <a:spcPct val="150000"/>
              </a:lnSpc>
              <a:buFont typeface="Arial" charset="0"/>
              <a:buNone/>
              <a:defRPr/>
            </a:pPr>
            <a:r>
              <a:rPr lang="en-US" sz="2800" smtClean="0"/>
              <a:t>2. A computer is composed of hardware and</a:t>
            </a:r>
          </a:p>
          <a:p>
            <a:pPr marL="514350" indent="-514350" algn="just" fontAlgn="auto">
              <a:lnSpc>
                <a:spcPct val="150000"/>
              </a:lnSpc>
              <a:buFont typeface="Arial" charset="0"/>
              <a:buNone/>
              <a:defRPr/>
            </a:pPr>
            <a:r>
              <a:rPr lang="en-US" sz="2800" smtClean="0"/>
              <a:t>   software, and can exist in a variety of sizes and configurations.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457200" y="274638"/>
            <a:ext cx="8229600" cy="563562"/>
          </a:xfrm>
        </p:spPr>
        <p:txBody>
          <a:bodyPr>
            <a:normAutofit fontScale="90000"/>
          </a:bodyPr>
          <a:lstStyle/>
          <a:p>
            <a:pPr algn="r" fontAlgn="auto">
              <a:spcAft>
                <a:spcPts val="0"/>
              </a:spcAft>
              <a:defRPr/>
            </a:pPr>
            <a:r>
              <a:rPr lang="en-US" sz="3200" smtClean="0"/>
              <a:t>…Continue</a:t>
            </a:r>
          </a:p>
        </p:txBody>
      </p:sp>
      <p:sp>
        <p:nvSpPr>
          <p:cNvPr id="5" name="Content Placeholder 4"/>
          <p:cNvSpPr>
            <a:spLocks noGrp="1"/>
          </p:cNvSpPr>
          <p:nvPr>
            <p:ph idx="1"/>
          </p:nvPr>
        </p:nvSpPr>
        <p:spPr>
          <a:xfrm>
            <a:off x="381000" y="762000"/>
            <a:ext cx="8458200" cy="5943600"/>
          </a:xfrm>
        </p:spPr>
        <p:txBody>
          <a:bodyPr>
            <a:normAutofit fontScale="70000" lnSpcReduction="20000"/>
          </a:bodyPr>
          <a:lstStyle/>
          <a:p>
            <a:pPr fontAlgn="auto">
              <a:spcAft>
                <a:spcPts val="0"/>
              </a:spcAft>
              <a:buFont typeface="Arial" panose="020B0604020202020204" pitchFamily="34" charset="0"/>
              <a:buNone/>
              <a:defRPr/>
            </a:pPr>
            <a:r>
              <a:rPr lang="en-US" sz="2800" b="1" dirty="0" smtClean="0"/>
              <a:t>(b) According to size and capabilities</a:t>
            </a:r>
          </a:p>
          <a:p>
            <a:pPr fontAlgn="auto">
              <a:spcAft>
                <a:spcPts val="0"/>
              </a:spcAft>
              <a:buFont typeface="Arial" panose="020B0604020202020204" pitchFamily="34" charset="0"/>
              <a:buNone/>
              <a:defRPr/>
            </a:pPr>
            <a:r>
              <a:rPr lang="en-US" sz="2800" dirty="0" smtClean="0"/>
              <a:t>1. Super Computers</a:t>
            </a:r>
          </a:p>
          <a:p>
            <a:pPr fontAlgn="auto">
              <a:spcAft>
                <a:spcPts val="0"/>
              </a:spcAft>
              <a:buFont typeface="Arial" panose="020B0604020202020204" pitchFamily="34" charset="0"/>
              <a:buNone/>
              <a:defRPr/>
            </a:pPr>
            <a:r>
              <a:rPr lang="en-US" sz="2800" dirty="0" smtClean="0"/>
              <a:t>2. Main frame Computer</a:t>
            </a:r>
          </a:p>
          <a:p>
            <a:pPr fontAlgn="auto">
              <a:spcAft>
                <a:spcPts val="0"/>
              </a:spcAft>
              <a:buFont typeface="Arial" panose="020B0604020202020204" pitchFamily="34" charset="0"/>
              <a:buNone/>
              <a:defRPr/>
            </a:pPr>
            <a:r>
              <a:rPr lang="en-US" sz="2800" dirty="0" smtClean="0"/>
              <a:t>3. Medium scale Computer</a:t>
            </a:r>
          </a:p>
          <a:p>
            <a:pPr fontAlgn="auto">
              <a:spcAft>
                <a:spcPts val="0"/>
              </a:spcAft>
              <a:buFont typeface="Arial" panose="020B0604020202020204" pitchFamily="34" charset="0"/>
              <a:buNone/>
              <a:defRPr/>
            </a:pPr>
            <a:r>
              <a:rPr lang="en-US" sz="2800" dirty="0" smtClean="0"/>
              <a:t>4. Mini Computers</a:t>
            </a:r>
          </a:p>
          <a:p>
            <a:pPr fontAlgn="auto">
              <a:spcAft>
                <a:spcPts val="0"/>
              </a:spcAft>
              <a:buFont typeface="Arial" panose="020B0604020202020204" pitchFamily="34" charset="0"/>
              <a:buNone/>
              <a:defRPr/>
            </a:pPr>
            <a:r>
              <a:rPr lang="en-US" sz="2800" dirty="0" smtClean="0"/>
              <a:t>5. Micro Computers.</a:t>
            </a:r>
          </a:p>
          <a:p>
            <a:pPr fontAlgn="auto">
              <a:spcAft>
                <a:spcPts val="0"/>
              </a:spcAft>
              <a:buFont typeface="Arial" panose="020B0604020202020204" pitchFamily="34" charset="0"/>
              <a:buNone/>
              <a:defRPr/>
            </a:pPr>
            <a:endParaRPr lang="en-US" sz="2800" dirty="0" smtClean="0"/>
          </a:p>
          <a:p>
            <a:pPr marL="514350" indent="-514350" algn="just" fontAlgn="auto">
              <a:spcAft>
                <a:spcPts val="0"/>
              </a:spcAft>
              <a:buFont typeface="Arial" panose="020B0604020202020204" pitchFamily="34" charset="0"/>
              <a:buAutoNum type="arabicParenBoth"/>
              <a:defRPr/>
            </a:pPr>
            <a:r>
              <a:rPr lang="en-US" sz="3400" b="1" dirty="0" smtClean="0"/>
              <a:t>Super Computers : </a:t>
            </a:r>
            <a:r>
              <a:rPr lang="en-US" sz="3400" dirty="0" smtClean="0"/>
              <a:t>These computers are characterized as being the fastest, with very high processing speed, very large size, most powerful. There are widely used in complex scientific applications like processing geological data, weather data, genetic engineering etc. </a:t>
            </a:r>
          </a:p>
          <a:p>
            <a:pPr marL="514350" indent="-514350" algn="just" fontAlgn="auto">
              <a:spcAft>
                <a:spcPts val="0"/>
              </a:spcAft>
              <a:buFont typeface="Arial" panose="020B0604020202020204" pitchFamily="34" charset="0"/>
              <a:buNone/>
              <a:defRPr/>
            </a:pPr>
            <a:r>
              <a:rPr lang="en-US" sz="3400" dirty="0" smtClean="0"/>
              <a:t>          These computers with 16 microprocessors, will recognize words </a:t>
            </a:r>
            <a:r>
              <a:rPr lang="en-US" sz="3400" dirty="0" err="1" smtClean="0"/>
              <a:t>upto</a:t>
            </a:r>
            <a:r>
              <a:rPr lang="en-US" sz="3400" dirty="0" smtClean="0"/>
              <a:t> length 64 bits and more. The speed of calculation is </a:t>
            </a:r>
            <a:r>
              <a:rPr lang="en-US" sz="3400" dirty="0" err="1" smtClean="0"/>
              <a:t>upto</a:t>
            </a:r>
            <a:r>
              <a:rPr lang="en-US" sz="3400" dirty="0" smtClean="0"/>
              <a:t> 1.2 billion instructions/second, and they can take input from more than 1000 individual work station.</a:t>
            </a:r>
          </a:p>
          <a:p>
            <a:pPr algn="just" fontAlgn="auto">
              <a:spcAft>
                <a:spcPts val="0"/>
              </a:spcAft>
              <a:buFont typeface="Arial" panose="020B0604020202020204" pitchFamily="34" charset="0"/>
              <a:buNone/>
              <a:defRPr/>
            </a:pPr>
            <a:r>
              <a:rPr lang="en-US" sz="3400" dirty="0" smtClean="0"/>
              <a:t>Ex. PARAM developed in India.</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a:xfrm>
            <a:off x="457200" y="274638"/>
            <a:ext cx="8229600" cy="715962"/>
          </a:xfrm>
        </p:spPr>
        <p:txBody>
          <a:bodyPr/>
          <a:lstStyle/>
          <a:p>
            <a:pPr algn="r" fontAlgn="auto">
              <a:spcAft>
                <a:spcPts val="0"/>
              </a:spcAft>
              <a:defRPr/>
            </a:pPr>
            <a:r>
              <a:rPr lang="en-US" sz="3200" smtClean="0"/>
              <a:t>…Continue</a:t>
            </a:r>
          </a:p>
        </p:txBody>
      </p:sp>
      <p:sp>
        <p:nvSpPr>
          <p:cNvPr id="5" name="Content Placeholder 4"/>
          <p:cNvSpPr>
            <a:spLocks noGrp="1"/>
          </p:cNvSpPr>
          <p:nvPr>
            <p:ph idx="1"/>
          </p:nvPr>
        </p:nvSpPr>
        <p:spPr>
          <a:xfrm>
            <a:off x="457200" y="1143000"/>
            <a:ext cx="8229600" cy="5334000"/>
          </a:xfrm>
        </p:spPr>
        <p:txBody>
          <a:bodyPr>
            <a:normAutofit fontScale="92500" lnSpcReduction="10000"/>
          </a:bodyPr>
          <a:lstStyle/>
          <a:p>
            <a:pPr algn="just" fontAlgn="auto">
              <a:spcAft>
                <a:spcPts val="0"/>
              </a:spcAft>
              <a:buFont typeface="Arial" panose="020B0604020202020204" pitchFamily="34" charset="0"/>
              <a:buNone/>
              <a:defRPr/>
            </a:pPr>
            <a:r>
              <a:rPr lang="en-US" sz="2800" b="1" dirty="0" smtClean="0"/>
              <a:t>(2) Mainframe Computers : </a:t>
            </a:r>
            <a:r>
              <a:rPr lang="en-US" sz="2800" dirty="0" smtClean="0"/>
              <a:t>These Computer will has capability to support many peripheral devices and terminals, which can process several Million Instructions / second (MIPS), as well which support 1000 remote systems, these computers are mostly used for Railway reservation etc.</a:t>
            </a:r>
          </a:p>
          <a:p>
            <a:pPr algn="just" fontAlgn="auto">
              <a:spcAft>
                <a:spcPts val="0"/>
              </a:spcAft>
              <a:buFont typeface="Arial" panose="020B0604020202020204" pitchFamily="34" charset="0"/>
              <a:buNone/>
              <a:defRPr/>
            </a:pPr>
            <a:endParaRPr lang="en-US" sz="2800" dirty="0" smtClean="0"/>
          </a:p>
          <a:p>
            <a:pPr algn="just" fontAlgn="auto">
              <a:spcAft>
                <a:spcPts val="0"/>
              </a:spcAft>
              <a:buFont typeface="Arial" panose="020B0604020202020204" pitchFamily="34" charset="0"/>
              <a:buNone/>
              <a:defRPr/>
            </a:pPr>
            <a:r>
              <a:rPr lang="en-US" sz="2800" b="1" dirty="0" smtClean="0"/>
              <a:t>(3) Medium Scale (size) Computers : </a:t>
            </a:r>
            <a:r>
              <a:rPr lang="en-US" sz="2800" dirty="0" smtClean="0"/>
              <a:t>These computers are mini versions of mainframe computers, they are relatively smaller than mainframes and have less processing power than Mainframes their processing speed support up to 200 remote systems.</a:t>
            </a:r>
            <a:endParaRPr lang="en-US" sz="26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63562"/>
          </a:xfrm>
        </p:spPr>
        <p:txBody>
          <a:bodyPr>
            <a:normAutofit fontScale="90000"/>
          </a:bodyPr>
          <a:lstStyle/>
          <a:p>
            <a:pPr fontAlgn="auto">
              <a:spcAft>
                <a:spcPts val="0"/>
              </a:spcAft>
              <a:defRPr/>
            </a:pPr>
            <a:endParaRPr lang="en-US" dirty="0" smtClean="0"/>
          </a:p>
        </p:txBody>
      </p:sp>
      <p:sp>
        <p:nvSpPr>
          <p:cNvPr id="5" name="Content Placeholder 4"/>
          <p:cNvSpPr>
            <a:spLocks noGrp="1"/>
          </p:cNvSpPr>
          <p:nvPr>
            <p:ph idx="1"/>
          </p:nvPr>
        </p:nvSpPr>
        <p:spPr>
          <a:xfrm>
            <a:off x="457200" y="990600"/>
            <a:ext cx="8229600" cy="5486400"/>
          </a:xfrm>
        </p:spPr>
        <p:txBody>
          <a:bodyPr>
            <a:normAutofit fontScale="92500" lnSpcReduction="10000"/>
          </a:bodyPr>
          <a:lstStyle/>
          <a:p>
            <a:pPr algn="just" fontAlgn="auto">
              <a:spcAft>
                <a:spcPts val="0"/>
              </a:spcAft>
              <a:buFont typeface="Arial" panose="020B0604020202020204" pitchFamily="34" charset="0"/>
              <a:buNone/>
              <a:defRPr/>
            </a:pPr>
            <a:r>
              <a:rPr lang="en-US" sz="2800" b="1" dirty="0" smtClean="0"/>
              <a:t>(4) Mini Computers : </a:t>
            </a:r>
            <a:r>
              <a:rPr lang="en-US" sz="2800" dirty="0" smtClean="0"/>
              <a:t>These computer are smaller and less expensive than Mainframe and medium sized computers. They are relatively faster it can support about 10-20 user terminals. These computers are generally easy to use. They can handle database, statistical problems Accounting etc.</a:t>
            </a:r>
          </a:p>
          <a:p>
            <a:pPr algn="just" fontAlgn="auto">
              <a:spcAft>
                <a:spcPts val="0"/>
              </a:spcAft>
              <a:buFont typeface="Arial" panose="020B0604020202020204" pitchFamily="34" charset="0"/>
              <a:buNone/>
              <a:defRPr/>
            </a:pPr>
            <a:endParaRPr lang="en-US" sz="2800" dirty="0" smtClean="0"/>
          </a:p>
          <a:p>
            <a:pPr algn="just" fontAlgn="auto">
              <a:spcAft>
                <a:spcPts val="0"/>
              </a:spcAft>
              <a:buFont typeface="Arial" panose="020B0604020202020204" pitchFamily="34" charset="0"/>
              <a:buNone/>
              <a:defRPr/>
            </a:pPr>
            <a:r>
              <a:rPr lang="en-US" sz="2800" b="1" dirty="0" smtClean="0"/>
              <a:t>(5) Micro Computer : </a:t>
            </a:r>
            <a:r>
              <a:rPr lang="en-US" sz="2800" dirty="0" smtClean="0"/>
              <a:t>These are the mostly used category of computes called as personal computers (PC's). The word Micro suggests only the size, but not the capacity. They are capable to do all input - output operations. They can also be connected to peripheral devices.</a:t>
            </a:r>
            <a:endParaRPr lang="en-US" sz="26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fontAlgn="auto">
              <a:spcAft>
                <a:spcPts val="0"/>
              </a:spcAft>
              <a:defRPr/>
            </a:pPr>
            <a:r>
              <a:rPr lang="en-US" b="1" smtClean="0"/>
              <a:t>Hardware</a:t>
            </a:r>
          </a:p>
        </p:txBody>
      </p:sp>
      <p:sp>
        <p:nvSpPr>
          <p:cNvPr id="24579" name="Content Placeholder 6"/>
          <p:cNvSpPr>
            <a:spLocks noGrp="1"/>
          </p:cNvSpPr>
          <p:nvPr>
            <p:ph sz="half" idx="13"/>
          </p:nvPr>
        </p:nvSpPr>
        <p:spPr>
          <a:xfrm>
            <a:off x="3810000" y="1600200"/>
            <a:ext cx="5105400" cy="4525963"/>
          </a:xfrm>
        </p:spPr>
        <p:txBody>
          <a:bodyPr/>
          <a:lstStyle/>
          <a:p>
            <a:pPr algn="just" fontAlgn="auto">
              <a:defRPr/>
            </a:pPr>
            <a:endParaRPr lang="en-US" smtClean="0"/>
          </a:p>
          <a:p>
            <a:pPr algn="just" fontAlgn="auto">
              <a:defRPr/>
            </a:pPr>
            <a:endParaRPr lang="en-US" smtClean="0"/>
          </a:p>
          <a:p>
            <a:pPr algn="just" fontAlgn="auto">
              <a:defRPr/>
            </a:pPr>
            <a:r>
              <a:rPr lang="en-US" smtClean="0"/>
              <a:t>The term hardware refers to the physical components of your computer such as the system unit, mouse, keyboard, monitor etc.</a:t>
            </a:r>
          </a:p>
        </p:txBody>
      </p:sp>
      <p:pic>
        <p:nvPicPr>
          <p:cNvPr id="27650" name="Picture 2"/>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914400" y="2362200"/>
            <a:ext cx="2667000" cy="2895600"/>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p:txBody>
          <a:bodyPr/>
          <a:lstStyle/>
          <a:p>
            <a:pPr fontAlgn="auto">
              <a:spcAft>
                <a:spcPts val="0"/>
              </a:spcAft>
              <a:defRPr/>
            </a:pPr>
            <a:r>
              <a:rPr lang="en-US" sz="3600" b="1" smtClean="0"/>
              <a:t>Software</a:t>
            </a:r>
          </a:p>
        </p:txBody>
      </p:sp>
      <p:sp>
        <p:nvSpPr>
          <p:cNvPr id="25603" name="Content Placeholder 6"/>
          <p:cNvSpPr>
            <a:spLocks noGrp="1"/>
          </p:cNvSpPr>
          <p:nvPr>
            <p:ph sz="half" idx="13"/>
          </p:nvPr>
        </p:nvSpPr>
        <p:spPr>
          <a:xfrm>
            <a:off x="3124200" y="1600200"/>
            <a:ext cx="5562600" cy="4525963"/>
          </a:xfrm>
        </p:spPr>
        <p:txBody>
          <a:bodyPr>
            <a:normAutofit fontScale="92500"/>
          </a:bodyPr>
          <a:lstStyle/>
          <a:p>
            <a:pPr algn="just" fontAlgn="auto">
              <a:defRPr/>
            </a:pPr>
            <a:r>
              <a:rPr lang="en-US" sz="2400" smtClean="0"/>
              <a:t>The software is the instructions that makes the computer work. Software is held either on your computers hard disk, CD-ROM,DVD or on a diskette (floppy disk) and is loaded (i.e. copied) from the disk into the computers RAM (Random Access Memory),as and when required.</a:t>
            </a:r>
          </a:p>
          <a:p>
            <a:pPr algn="just" fontAlgn="auto">
              <a:buFont typeface="Arial" charset="0"/>
              <a:buNone/>
              <a:defRPr/>
            </a:pPr>
            <a:endParaRPr lang="en-US" sz="2400" smtClean="0"/>
          </a:p>
          <a:p>
            <a:pPr fontAlgn="auto">
              <a:defRPr/>
            </a:pPr>
            <a:r>
              <a:rPr lang="en-US" sz="2400" smtClean="0"/>
              <a:t>The capability of computer depends upon the software components.</a:t>
            </a:r>
          </a:p>
        </p:txBody>
      </p:sp>
      <p:pic>
        <p:nvPicPr>
          <p:cNvPr id="28674" name="Picture 2"/>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457200" y="2209800"/>
            <a:ext cx="2438400" cy="2819400"/>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3"/>
          <p:cNvSpPr>
            <a:spLocks noGrp="1"/>
          </p:cNvSpPr>
          <p:nvPr>
            <p:ph type="title"/>
          </p:nvPr>
        </p:nvSpPr>
        <p:spPr>
          <a:xfrm>
            <a:off x="457200" y="274638"/>
            <a:ext cx="8229600" cy="563562"/>
          </a:xfrm>
        </p:spPr>
        <p:txBody>
          <a:bodyPr>
            <a:normAutofit fontScale="90000"/>
          </a:bodyPr>
          <a:lstStyle/>
          <a:p>
            <a:pPr fontAlgn="auto">
              <a:spcAft>
                <a:spcPts val="0"/>
              </a:spcAft>
              <a:defRPr/>
            </a:pPr>
            <a:r>
              <a:rPr lang="en-US" sz="3600" smtClean="0"/>
              <a:t>Two Major Types of SW</a:t>
            </a:r>
            <a:endParaRPr lang="en-US" sz="3600" b="1" smtClean="0"/>
          </a:p>
        </p:txBody>
      </p:sp>
      <p:sp>
        <p:nvSpPr>
          <p:cNvPr id="26627" name="Content Placeholder 4"/>
          <p:cNvSpPr>
            <a:spLocks noGrp="1"/>
          </p:cNvSpPr>
          <p:nvPr>
            <p:ph idx="1"/>
          </p:nvPr>
        </p:nvSpPr>
        <p:spPr>
          <a:xfrm>
            <a:off x="457200" y="914400"/>
            <a:ext cx="8229600" cy="5715000"/>
          </a:xfrm>
        </p:spPr>
        <p:txBody>
          <a:bodyPr>
            <a:normAutofit lnSpcReduction="10000"/>
          </a:bodyPr>
          <a:lstStyle/>
          <a:p>
            <a:pPr fontAlgn="auto">
              <a:defRPr/>
            </a:pPr>
            <a:r>
              <a:rPr lang="en-US" sz="2800" b="1" smtClean="0">
                <a:solidFill>
                  <a:srgbClr val="C00000"/>
                </a:solidFill>
              </a:rPr>
              <a:t>System SW</a:t>
            </a:r>
          </a:p>
          <a:p>
            <a:pPr lvl="1" fontAlgn="auto">
              <a:defRPr/>
            </a:pPr>
            <a:r>
              <a:rPr lang="en-US" sz="2400" smtClean="0"/>
              <a:t>Programs that generally perform the background tasks in a computer.  These programs, many times, talk directly to the HW</a:t>
            </a:r>
          </a:p>
          <a:p>
            <a:pPr fontAlgn="auto">
              <a:defRPr/>
            </a:pPr>
            <a:endParaRPr lang="en-US" sz="1200" smtClean="0"/>
          </a:p>
          <a:p>
            <a:pPr fontAlgn="auto">
              <a:defRPr/>
            </a:pPr>
            <a:r>
              <a:rPr lang="en-US" sz="2800" b="1" smtClean="0">
                <a:solidFill>
                  <a:srgbClr val="C00000"/>
                </a:solidFill>
              </a:rPr>
              <a:t>Application SW</a:t>
            </a:r>
          </a:p>
          <a:p>
            <a:pPr lvl="1" algn="just" fontAlgn="auto">
              <a:defRPr/>
            </a:pPr>
            <a:r>
              <a:rPr lang="en-US" sz="2600" smtClean="0"/>
              <a:t>Programs that generally interact with the user to perform work that is useful to the user.  These programs generally talk to the HW through the assistance of system SW</a:t>
            </a:r>
          </a:p>
          <a:p>
            <a:pPr fontAlgn="auto">
              <a:defRPr/>
            </a:pPr>
            <a:endParaRPr lang="en-US" sz="1200" smtClean="0"/>
          </a:p>
          <a:p>
            <a:pPr fontAlgn="auto">
              <a:defRPr/>
            </a:pPr>
            <a:r>
              <a:rPr lang="en-US" sz="2800" smtClean="0"/>
              <a:t>The diagram on the screen shows the relationship between HW and these two types of SW</a:t>
            </a:r>
          </a:p>
          <a:p>
            <a:pPr algn="just" fontAlgn="auto">
              <a:buFont typeface="Wingdings" pitchFamily="2" charset="2"/>
              <a:buChar char="Ø"/>
              <a:defRPr/>
            </a:pPr>
            <a:endParaRPr lang="en-US" sz="26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274638"/>
            <a:ext cx="8229600" cy="715962"/>
          </a:xfrm>
        </p:spPr>
        <p:txBody>
          <a:bodyPr/>
          <a:lstStyle/>
          <a:p>
            <a:pPr fontAlgn="auto">
              <a:spcAft>
                <a:spcPts val="0"/>
              </a:spcAft>
              <a:defRPr/>
            </a:pPr>
            <a:r>
              <a:rPr lang="en-US" sz="3600" smtClean="0"/>
              <a:t>Diagram</a:t>
            </a:r>
            <a:endParaRPr lang="en-IN" sz="3600" smtClean="0"/>
          </a:p>
        </p:txBody>
      </p:sp>
      <p:pic>
        <p:nvPicPr>
          <p:cNvPr id="30722" name="Picture 2"/>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tretch>
            <a:fillRect/>
          </a:stretch>
        </p:blipFill>
        <p:spPr bwMode="auto">
          <a:xfrm>
            <a:off x="4662488" y="1135841"/>
            <a:ext cx="3948112" cy="2554317"/>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4"/>
          <p:cNvSpPr>
            <a:spLocks noGrp="1"/>
          </p:cNvSpPr>
          <p:nvPr>
            <p:ph type="title"/>
          </p:nvPr>
        </p:nvSpPr>
        <p:spPr>
          <a:xfrm>
            <a:off x="457200" y="274638"/>
            <a:ext cx="8229600" cy="792162"/>
          </a:xfrm>
        </p:spPr>
        <p:txBody>
          <a:bodyPr/>
          <a:lstStyle/>
          <a:p>
            <a:pPr fontAlgn="auto">
              <a:spcAft>
                <a:spcPts val="0"/>
              </a:spcAft>
              <a:defRPr/>
            </a:pPr>
            <a:r>
              <a:rPr lang="en-US" sz="3600" b="1" smtClean="0"/>
              <a:t>Firmware</a:t>
            </a:r>
            <a:endParaRPr lang="en-IN" sz="3600" b="1" smtClean="0"/>
          </a:p>
        </p:txBody>
      </p:sp>
      <p:sp>
        <p:nvSpPr>
          <p:cNvPr id="6" name="Content Placeholder 5"/>
          <p:cNvSpPr>
            <a:spLocks noGrp="1"/>
          </p:cNvSpPr>
          <p:nvPr>
            <p:ph idx="1"/>
          </p:nvPr>
        </p:nvSpPr>
        <p:spPr>
          <a:xfrm>
            <a:off x="457200" y="1143000"/>
            <a:ext cx="8229600" cy="5181600"/>
          </a:xfrm>
        </p:spPr>
        <p:txBody>
          <a:bodyPr>
            <a:normAutofit lnSpcReduction="10000"/>
          </a:bodyPr>
          <a:lstStyle/>
          <a:p>
            <a:pPr marL="450850" indent="-450850" fontAlgn="auto">
              <a:defRPr/>
            </a:pPr>
            <a:r>
              <a:rPr lang="en-US" sz="2600" dirty="0" smtClean="0"/>
              <a:t>OS components that are stored permanently on chip (ROM) and not on the disk drive</a:t>
            </a:r>
          </a:p>
          <a:p>
            <a:pPr marL="450850" indent="-450850" fontAlgn="auto">
              <a:defRPr/>
            </a:pPr>
            <a:endParaRPr lang="en-US" sz="2600" dirty="0" smtClean="0"/>
          </a:p>
          <a:p>
            <a:pPr marL="450850" indent="-450850" fontAlgn="auto">
              <a:defRPr/>
            </a:pPr>
            <a:r>
              <a:rPr lang="en-US" sz="2600" dirty="0" smtClean="0"/>
              <a:t>When a computer is powered-on, firmware is the first program that it always executes</a:t>
            </a:r>
          </a:p>
          <a:p>
            <a:pPr marL="450850" indent="-450850" fontAlgn="auto">
              <a:defRPr/>
            </a:pPr>
            <a:endParaRPr lang="en-US" sz="2600" dirty="0" smtClean="0"/>
          </a:p>
          <a:p>
            <a:pPr marL="450850" indent="-450850" fontAlgn="auto">
              <a:defRPr/>
            </a:pPr>
            <a:r>
              <a:rPr lang="en-US" sz="2600" dirty="0" smtClean="0"/>
              <a:t>Firmware consists of startup and a few low-level I/O routines that assist the computer in finding out and executing the rest of the OS</a:t>
            </a:r>
          </a:p>
          <a:p>
            <a:pPr marL="450850" indent="-450850" fontAlgn="auto">
              <a:defRPr/>
            </a:pPr>
            <a:endParaRPr lang="en-US" sz="2600" dirty="0" smtClean="0"/>
          </a:p>
          <a:p>
            <a:pPr marL="450850" indent="-450850" fontAlgn="auto">
              <a:defRPr/>
            </a:pPr>
            <a:r>
              <a:rPr lang="en-US" sz="2600" dirty="0" smtClean="0"/>
              <a:t>On IBM-compatible PC’s, it is called </a:t>
            </a:r>
            <a:r>
              <a:rPr lang="en-US" sz="2600" b="1" dirty="0" smtClean="0"/>
              <a:t>BIOS </a:t>
            </a:r>
          </a:p>
          <a:p>
            <a:pPr fontAlgn="auto">
              <a:defRPr/>
            </a:pPr>
            <a:endParaRPr lang="en-IN" sz="2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4"/>
          <p:cNvSpPr>
            <a:spLocks noGrp="1"/>
          </p:cNvSpPr>
          <p:nvPr>
            <p:ph type="title"/>
          </p:nvPr>
        </p:nvSpPr>
        <p:spPr>
          <a:xfrm>
            <a:off x="457200" y="274638"/>
            <a:ext cx="8229600" cy="792162"/>
          </a:xfrm>
        </p:spPr>
        <p:txBody>
          <a:bodyPr/>
          <a:lstStyle/>
          <a:p>
            <a:pPr fontAlgn="auto">
              <a:spcAft>
                <a:spcPts val="0"/>
              </a:spcAft>
              <a:defRPr/>
            </a:pPr>
            <a:r>
              <a:rPr lang="en-US" b="1" smtClean="0"/>
              <a:t>Utilities</a:t>
            </a:r>
            <a:endParaRPr lang="en-IN" b="1" smtClean="0"/>
          </a:p>
        </p:txBody>
      </p:sp>
      <p:sp>
        <p:nvSpPr>
          <p:cNvPr id="6" name="Content Placeholder 5"/>
          <p:cNvSpPr>
            <a:spLocks noGrp="1"/>
          </p:cNvSpPr>
          <p:nvPr>
            <p:ph idx="1"/>
          </p:nvPr>
        </p:nvSpPr>
        <p:spPr>
          <a:xfrm>
            <a:off x="457200" y="1219200"/>
            <a:ext cx="8229600" cy="4906963"/>
          </a:xfrm>
        </p:spPr>
        <p:txBody>
          <a:bodyPr/>
          <a:lstStyle/>
          <a:p>
            <a:pPr marL="609600" indent="-609600" algn="just" fontAlgn="auto">
              <a:buFontTx/>
              <a:buNone/>
              <a:defRPr/>
            </a:pPr>
            <a:r>
              <a:rPr lang="en-US" dirty="0" smtClean="0"/>
              <a:t>Computer programs that perform a particular function related to computer system management and maintenance</a:t>
            </a:r>
          </a:p>
          <a:p>
            <a:pPr marL="609600" indent="-609600" algn="just" fontAlgn="auto">
              <a:buFontTx/>
              <a:buNone/>
              <a:defRPr/>
            </a:pPr>
            <a:endParaRPr lang="en-US" dirty="0" smtClean="0"/>
          </a:p>
          <a:p>
            <a:pPr marL="609600" indent="-609600" algn="just" fontAlgn="auto">
              <a:buFontTx/>
              <a:buNone/>
              <a:defRPr/>
            </a:pPr>
            <a:r>
              <a:rPr lang="en-US" dirty="0" smtClean="0"/>
              <a:t>Examples:</a:t>
            </a:r>
          </a:p>
          <a:p>
            <a:pPr marL="609600" indent="-609600" algn="just" fontAlgn="auto">
              <a:buFontTx/>
              <a:buNone/>
              <a:defRPr/>
            </a:pPr>
            <a:endParaRPr lang="en-US" sz="1400" dirty="0" smtClean="0"/>
          </a:p>
          <a:p>
            <a:pPr marL="1216025" lvl="1" indent="-533400" algn="just" fontAlgn="auto">
              <a:buFontTx/>
              <a:buNone/>
              <a:defRPr/>
            </a:pPr>
            <a:r>
              <a:rPr lang="en-US" dirty="0" smtClean="0"/>
              <a:t>1.  	Anti-virus SW</a:t>
            </a:r>
          </a:p>
          <a:p>
            <a:pPr marL="1216025" lvl="1" indent="-533400" algn="just" fontAlgn="auto">
              <a:buFontTx/>
              <a:buNone/>
              <a:defRPr/>
            </a:pPr>
            <a:r>
              <a:rPr lang="en-US" dirty="0" smtClean="0"/>
              <a:t>2.  	Data compression SW</a:t>
            </a:r>
          </a:p>
          <a:p>
            <a:pPr marL="1216025" lvl="1" indent="-533400" algn="just" fontAlgn="auto">
              <a:buFontTx/>
              <a:buAutoNum type="arabicPeriod" startAt="3"/>
              <a:defRPr/>
            </a:pPr>
            <a:r>
              <a:rPr lang="en-US" dirty="0" smtClean="0"/>
              <a:t>Disk optimization SW</a:t>
            </a:r>
          </a:p>
          <a:p>
            <a:pPr marL="1216025" lvl="1" indent="-533400" algn="just" fontAlgn="auto">
              <a:buFontTx/>
              <a:buAutoNum type="arabicPeriod" startAt="3"/>
              <a:defRPr/>
            </a:pPr>
            <a:r>
              <a:rPr lang="en-US" dirty="0" smtClean="0"/>
              <a:t>Disk backup SW</a:t>
            </a:r>
          </a:p>
          <a:p>
            <a:pPr fontAlgn="auto">
              <a:defRPr/>
            </a:pP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4"/>
          <p:cNvSpPr>
            <a:spLocks noGrp="1"/>
          </p:cNvSpPr>
          <p:nvPr>
            <p:ph type="title"/>
          </p:nvPr>
        </p:nvSpPr>
        <p:spPr>
          <a:xfrm>
            <a:off x="457200" y="274638"/>
            <a:ext cx="8229600" cy="944562"/>
          </a:xfrm>
        </p:spPr>
        <p:txBody>
          <a:bodyPr/>
          <a:lstStyle/>
          <a:p>
            <a:pPr fontAlgn="auto">
              <a:spcAft>
                <a:spcPts val="0"/>
              </a:spcAft>
              <a:defRPr/>
            </a:pPr>
            <a:r>
              <a:rPr lang="en-US" b="1" smtClean="0"/>
              <a:t>Device Drivers</a:t>
            </a:r>
            <a:endParaRPr lang="en-IN" b="1" smtClean="0"/>
          </a:p>
        </p:txBody>
      </p:sp>
      <p:sp>
        <p:nvSpPr>
          <p:cNvPr id="30723" name="Content Placeholder 5"/>
          <p:cNvSpPr>
            <a:spLocks noGrp="1"/>
          </p:cNvSpPr>
          <p:nvPr>
            <p:ph idx="1"/>
          </p:nvPr>
        </p:nvSpPr>
        <p:spPr>
          <a:xfrm>
            <a:off x="457200" y="1219200"/>
            <a:ext cx="8229600" cy="4906963"/>
          </a:xfrm>
        </p:spPr>
        <p:txBody>
          <a:bodyPr/>
          <a:lstStyle/>
          <a:p>
            <a:pPr algn="just" fontAlgn="auto">
              <a:defRPr/>
            </a:pPr>
            <a:r>
              <a:rPr lang="en-US" smtClean="0"/>
              <a:t>A computer program that facilitates the communication between the computer and a peripheral device (e.g. printer, mouse, etc.)</a:t>
            </a:r>
          </a:p>
          <a:p>
            <a:pPr algn="just" fontAlgn="auto">
              <a:defRPr/>
            </a:pPr>
            <a:endParaRPr lang="en-US" smtClean="0"/>
          </a:p>
          <a:p>
            <a:pPr algn="just" fontAlgn="auto">
              <a:defRPr/>
            </a:pPr>
            <a:r>
              <a:rPr lang="en-US" smtClean="0"/>
              <a:t>It takes the instructions and/or data from the computer and converts them into a form that is readily understood by a peripheral device, and vice versa</a:t>
            </a:r>
          </a:p>
          <a:p>
            <a:pPr algn="just" fontAlgn="auto">
              <a:defRPr/>
            </a:pPr>
            <a:endParaRPr lang="en-IN"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title"/>
          </p:nvPr>
        </p:nvSpPr>
        <p:spPr>
          <a:xfrm>
            <a:off x="457200" y="274638"/>
            <a:ext cx="8229600" cy="944562"/>
          </a:xfrm>
        </p:spPr>
        <p:txBody>
          <a:bodyPr/>
          <a:lstStyle/>
          <a:p>
            <a:pPr algn="r" fontAlgn="auto">
              <a:spcAft>
                <a:spcPts val="0"/>
              </a:spcAft>
              <a:defRPr/>
            </a:pPr>
            <a:r>
              <a:rPr lang="en-US" smtClean="0"/>
              <a:t>…Continue</a:t>
            </a:r>
          </a:p>
        </p:txBody>
      </p:sp>
      <p:sp>
        <p:nvSpPr>
          <p:cNvPr id="4099" name="Content Placeholder 4"/>
          <p:cNvSpPr>
            <a:spLocks noGrp="1"/>
          </p:cNvSpPr>
          <p:nvPr>
            <p:ph idx="1"/>
          </p:nvPr>
        </p:nvSpPr>
        <p:spPr/>
        <p:txBody>
          <a:bodyPr/>
          <a:lstStyle/>
          <a:p>
            <a:pPr fontAlgn="auto">
              <a:defRPr/>
            </a:pPr>
            <a:r>
              <a:rPr lang="en-US" smtClean="0"/>
              <a:t>During the processing the computer has to perform various functions like</a:t>
            </a:r>
          </a:p>
          <a:p>
            <a:pPr algn="just" fontAlgn="auto">
              <a:buFont typeface="Arial" charset="0"/>
              <a:buNone/>
              <a:defRPr/>
            </a:pPr>
            <a:r>
              <a:rPr lang="en-US" smtClean="0"/>
              <a:t>(i) Accepting Instructions &amp; data from the user.</a:t>
            </a:r>
          </a:p>
          <a:p>
            <a:pPr algn="just" fontAlgn="auto">
              <a:buFont typeface="Arial" charset="0"/>
              <a:buNone/>
              <a:defRPr/>
            </a:pPr>
            <a:r>
              <a:rPr lang="en-US" smtClean="0"/>
              <a:t>(ii) Performing various arithmetic and Logical operations as per Instructions given.</a:t>
            </a:r>
          </a:p>
          <a:p>
            <a:pPr algn="just" fontAlgn="auto">
              <a:buFont typeface="Arial" charset="0"/>
              <a:buNone/>
              <a:defRPr/>
            </a:pPr>
            <a:r>
              <a:rPr lang="en-US" smtClean="0"/>
              <a:t>(iii) Presenting the Information or Output to the user.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274638"/>
            <a:ext cx="8229600" cy="868362"/>
          </a:xfrm>
        </p:spPr>
        <p:txBody>
          <a:bodyPr/>
          <a:lstStyle/>
          <a:p>
            <a:pPr fontAlgn="auto">
              <a:spcAft>
                <a:spcPts val="0"/>
              </a:spcAft>
              <a:defRPr/>
            </a:pPr>
            <a:r>
              <a:rPr lang="en-US" b="1" smtClean="0"/>
              <a:t>Application Software</a:t>
            </a:r>
            <a:endParaRPr lang="en-IN" b="1" smtClean="0"/>
          </a:p>
        </p:txBody>
      </p:sp>
      <p:sp>
        <p:nvSpPr>
          <p:cNvPr id="31747" name="Content Placeholder 2"/>
          <p:cNvSpPr>
            <a:spLocks noGrp="1"/>
          </p:cNvSpPr>
          <p:nvPr>
            <p:ph idx="1"/>
          </p:nvPr>
        </p:nvSpPr>
        <p:spPr>
          <a:xfrm>
            <a:off x="457200" y="1219200"/>
            <a:ext cx="8229600" cy="4906963"/>
          </a:xfrm>
        </p:spPr>
        <p:txBody>
          <a:bodyPr/>
          <a:lstStyle/>
          <a:p>
            <a:pPr fontAlgn="auto">
              <a:buFont typeface="Wingdings" pitchFamily="2" charset="2"/>
              <a:buChar char="v"/>
              <a:tabLst>
                <a:tab pos="4521200" algn="l"/>
              </a:tabLst>
              <a:defRPr/>
            </a:pPr>
            <a:r>
              <a:rPr lang="en-US" sz="2800" smtClean="0"/>
              <a:t>Application software makes computer popular and easy to use </a:t>
            </a:r>
          </a:p>
          <a:p>
            <a:pPr fontAlgn="auto">
              <a:buFont typeface="Wingdings" pitchFamily="2" charset="2"/>
              <a:buChar char="v"/>
              <a:tabLst>
                <a:tab pos="4521200" algn="l"/>
              </a:tabLst>
              <a:defRPr/>
            </a:pPr>
            <a:r>
              <a:rPr lang="en-US" sz="2800" smtClean="0"/>
              <a:t>Common application software:</a:t>
            </a:r>
          </a:p>
          <a:p>
            <a:pPr lvl="1" fontAlgn="auto">
              <a:tabLst>
                <a:tab pos="4521200" algn="l"/>
              </a:tabLst>
              <a:defRPr/>
            </a:pPr>
            <a:r>
              <a:rPr lang="en-US" smtClean="0"/>
              <a:t>Microsoft Word, WordPerfect</a:t>
            </a:r>
          </a:p>
          <a:p>
            <a:pPr lvl="1" fontAlgn="auto">
              <a:tabLst>
                <a:tab pos="4521200" algn="l"/>
              </a:tabLst>
              <a:defRPr/>
            </a:pPr>
            <a:r>
              <a:rPr lang="en-US" smtClean="0"/>
              <a:t>PowerPoint</a:t>
            </a:r>
          </a:p>
          <a:p>
            <a:pPr lvl="1" fontAlgn="auto">
              <a:tabLst>
                <a:tab pos="4521200" algn="l"/>
              </a:tabLst>
              <a:defRPr/>
            </a:pPr>
            <a:r>
              <a:rPr lang="en-US" smtClean="0"/>
              <a:t>Netscape, Internet Explorer</a:t>
            </a:r>
          </a:p>
          <a:p>
            <a:pPr lvl="1" fontAlgn="auto">
              <a:tabLst>
                <a:tab pos="4521200" algn="l"/>
              </a:tabLst>
              <a:defRPr/>
            </a:pPr>
            <a:r>
              <a:rPr lang="en-US" smtClean="0"/>
              <a:t>PhotoShop, Photo-Paint</a:t>
            </a:r>
          </a:p>
          <a:p>
            <a:pPr lvl="1" fontAlgn="auto">
              <a:tabLst>
                <a:tab pos="4521200" algn="l"/>
              </a:tabLst>
              <a:defRPr/>
            </a:pPr>
            <a:r>
              <a:rPr lang="en-US" smtClean="0"/>
              <a:t>Quick Time</a:t>
            </a:r>
          </a:p>
          <a:p>
            <a:pPr lvl="1" fontAlgn="auto">
              <a:tabLst>
                <a:tab pos="4521200" algn="l"/>
              </a:tabLst>
              <a:defRPr/>
            </a:pPr>
            <a:r>
              <a:rPr lang="en-US" smtClean="0"/>
              <a:t>Dreamweaver</a:t>
            </a:r>
          </a:p>
          <a:p>
            <a:pPr fontAlgn="auto">
              <a:buFont typeface="Wingdings" pitchFamily="2" charset="2"/>
              <a:buChar char="v"/>
              <a:tabLst>
                <a:tab pos="4521200" algn="l"/>
              </a:tabLst>
              <a:defRPr/>
            </a:pPr>
            <a:endParaRPr lang="en-IN" sz="28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3"/>
          <p:cNvSpPr>
            <a:spLocks noGrp="1"/>
          </p:cNvSpPr>
          <p:nvPr>
            <p:ph type="title"/>
          </p:nvPr>
        </p:nvSpPr>
        <p:spPr>
          <a:xfrm>
            <a:off x="457200" y="274638"/>
            <a:ext cx="8229600" cy="563562"/>
          </a:xfrm>
        </p:spPr>
        <p:txBody>
          <a:bodyPr>
            <a:normAutofit fontScale="90000"/>
          </a:bodyPr>
          <a:lstStyle/>
          <a:p>
            <a:pPr fontAlgn="auto">
              <a:spcAft>
                <a:spcPts val="0"/>
              </a:spcAft>
              <a:defRPr/>
            </a:pPr>
            <a:r>
              <a:rPr lang="en-US" sz="3600" b="1" smtClean="0"/>
              <a:t>Operating system</a:t>
            </a:r>
          </a:p>
        </p:txBody>
      </p:sp>
      <p:sp>
        <p:nvSpPr>
          <p:cNvPr id="32771" name="Content Placeholder 4"/>
          <p:cNvSpPr>
            <a:spLocks noGrp="1"/>
          </p:cNvSpPr>
          <p:nvPr>
            <p:ph idx="1"/>
          </p:nvPr>
        </p:nvSpPr>
        <p:spPr>
          <a:xfrm>
            <a:off x="457200" y="914400"/>
            <a:ext cx="8229600" cy="5715000"/>
          </a:xfrm>
        </p:spPr>
        <p:txBody>
          <a:bodyPr>
            <a:normAutofit fontScale="92500" lnSpcReduction="10000"/>
          </a:bodyPr>
          <a:lstStyle/>
          <a:p>
            <a:pPr algn="just" fontAlgn="auto">
              <a:buFont typeface="Wingdings" pitchFamily="2" charset="2"/>
              <a:buChar char="Ø"/>
              <a:defRPr/>
            </a:pPr>
            <a:r>
              <a:rPr lang="en-US" sz="2600" smtClean="0"/>
              <a:t>Which is set of programs that controls and support hardware and provide various services which are used for better performance of computer . The major functions of O.S are</a:t>
            </a:r>
          </a:p>
          <a:p>
            <a:pPr algn="just" fontAlgn="auto">
              <a:buFont typeface="Arial" charset="0"/>
              <a:buNone/>
              <a:defRPr/>
            </a:pPr>
            <a:r>
              <a:rPr lang="en-US" sz="2600" smtClean="0"/>
              <a:t>1. It assigns processors to tasks</a:t>
            </a:r>
          </a:p>
          <a:p>
            <a:pPr algn="just" fontAlgn="auto">
              <a:buFont typeface="Arial" charset="0"/>
              <a:buNone/>
              <a:defRPr/>
            </a:pPr>
            <a:r>
              <a:rPr lang="en-US" sz="2600" smtClean="0"/>
              <a:t>2. It manages memory and other storage areas</a:t>
            </a:r>
          </a:p>
          <a:p>
            <a:pPr algn="just" fontAlgn="auto">
              <a:buFont typeface="Arial" charset="0"/>
              <a:buNone/>
              <a:defRPr/>
            </a:pPr>
            <a:r>
              <a:rPr lang="en-US" sz="2600" smtClean="0"/>
              <a:t>3. It acts as a command interpreter</a:t>
            </a:r>
          </a:p>
          <a:p>
            <a:pPr algn="just" fontAlgn="auto">
              <a:buFont typeface="Arial" charset="0"/>
              <a:buNone/>
              <a:defRPr/>
            </a:pPr>
            <a:r>
              <a:rPr lang="en-US" sz="2600" smtClean="0"/>
              <a:t>4. File management</a:t>
            </a:r>
          </a:p>
          <a:p>
            <a:pPr algn="just" fontAlgn="auto">
              <a:buFont typeface="Arial" charset="0"/>
              <a:buNone/>
              <a:defRPr/>
            </a:pPr>
            <a:r>
              <a:rPr lang="en-US" sz="2600" smtClean="0"/>
              <a:t>5. Input-Output Management</a:t>
            </a:r>
          </a:p>
          <a:p>
            <a:pPr algn="just" fontAlgn="auto">
              <a:buFont typeface="Arial" charset="0"/>
              <a:buNone/>
              <a:defRPr/>
            </a:pPr>
            <a:r>
              <a:rPr lang="en-US" sz="2600" smtClean="0"/>
              <a:t>6. Establishing data security &amp; Integrity</a:t>
            </a:r>
          </a:p>
          <a:p>
            <a:pPr algn="just" fontAlgn="auto">
              <a:buFont typeface="Arial" charset="0"/>
              <a:buNone/>
              <a:defRPr/>
            </a:pPr>
            <a:r>
              <a:rPr lang="en-US" sz="2600" smtClean="0"/>
              <a:t>7. Maintains account of processor time for billing purposes.</a:t>
            </a:r>
          </a:p>
          <a:p>
            <a:pPr algn="just" fontAlgn="auto">
              <a:buFont typeface="Arial" charset="0"/>
              <a:buNone/>
              <a:defRPr/>
            </a:pPr>
            <a:r>
              <a:rPr lang="en-US" sz="2600" smtClean="0"/>
              <a:t>8. Provides data and time services etc.</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p:cNvSpPr>
          <p:nvPr>
            <p:ph type="title"/>
          </p:nvPr>
        </p:nvSpPr>
        <p:spPr>
          <a:xfrm>
            <a:off x="457200" y="274638"/>
            <a:ext cx="8229600" cy="563562"/>
          </a:xfrm>
        </p:spPr>
        <p:txBody>
          <a:bodyPr>
            <a:normAutofit fontScale="90000"/>
          </a:bodyPr>
          <a:lstStyle/>
          <a:p>
            <a:pPr fontAlgn="auto">
              <a:spcAft>
                <a:spcPts val="0"/>
              </a:spcAft>
              <a:defRPr/>
            </a:pPr>
            <a:endParaRPr lang="en-US" smtClean="0"/>
          </a:p>
        </p:txBody>
      </p:sp>
      <p:sp>
        <p:nvSpPr>
          <p:cNvPr id="22531" name="Content Placeholder 4"/>
          <p:cNvSpPr>
            <a:spLocks noGrp="1"/>
          </p:cNvSpPr>
          <p:nvPr>
            <p:ph idx="1"/>
          </p:nvPr>
        </p:nvSpPr>
        <p:spPr>
          <a:xfrm>
            <a:off x="457200" y="1143000"/>
            <a:ext cx="8229600" cy="4983163"/>
          </a:xfrm>
        </p:spPr>
        <p:txBody>
          <a:bodyPr/>
          <a:lstStyle/>
          <a:p>
            <a:pPr algn="just" fontAlgn="auto">
              <a:buFont typeface="Wingdings" pitchFamily="2" charset="2"/>
              <a:buChar char="Ø"/>
              <a:defRPr/>
            </a:pPr>
            <a:r>
              <a:rPr lang="en-US" sz="2800" dirty="0" smtClean="0"/>
              <a:t>The Operating systems can be classified as Single user and Multiuser (number of users working on it at a given point of time) and Multitasking operating systems,</a:t>
            </a:r>
          </a:p>
          <a:p>
            <a:pPr algn="just" fontAlgn="auto">
              <a:buFont typeface="Arial" charset="0"/>
              <a:buNone/>
              <a:defRPr/>
            </a:pPr>
            <a:endParaRPr lang="en-US" sz="2800" dirty="0" smtClean="0"/>
          </a:p>
          <a:p>
            <a:pPr marL="514350" indent="-514350" fontAlgn="auto">
              <a:buFont typeface="+mj-lt"/>
              <a:buAutoNum type="arabicPeriod"/>
              <a:defRPr/>
            </a:pPr>
            <a:r>
              <a:rPr lang="en-US" sz="2800" dirty="0" smtClean="0"/>
              <a:t>Single user Operating systems - MSDOS</a:t>
            </a:r>
          </a:p>
          <a:p>
            <a:pPr marL="514350" indent="-514350" fontAlgn="auto">
              <a:buFont typeface="+mj-lt"/>
              <a:buAutoNum type="arabicPeriod"/>
              <a:defRPr/>
            </a:pPr>
            <a:r>
              <a:rPr lang="nb-NO" sz="2800" dirty="0" smtClean="0"/>
              <a:t>Multi-user Operating System - UNIX, Linux etc</a:t>
            </a:r>
          </a:p>
          <a:p>
            <a:pPr marL="514350" indent="-514350" fontAlgn="auto">
              <a:buFont typeface="+mj-lt"/>
              <a:buAutoNum type="arabicPeriod"/>
              <a:defRPr/>
            </a:pPr>
            <a:r>
              <a:rPr lang="en-US" sz="2800" dirty="0" smtClean="0"/>
              <a:t>Multitasking Operating System - Windows</a:t>
            </a:r>
            <a:endParaRPr lang="en-US" sz="26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title"/>
          </p:nvPr>
        </p:nvSpPr>
        <p:spPr>
          <a:xfrm>
            <a:off x="457200" y="152400"/>
            <a:ext cx="8229600" cy="381000"/>
          </a:xfrm>
        </p:spPr>
        <p:txBody>
          <a:bodyPr>
            <a:normAutofit fontScale="90000"/>
          </a:bodyPr>
          <a:lstStyle/>
          <a:p>
            <a:pPr fontAlgn="auto">
              <a:spcAft>
                <a:spcPts val="0"/>
              </a:spcAft>
              <a:defRPr/>
            </a:pPr>
            <a:r>
              <a:rPr lang="en-US" sz="3600" b="1" smtClean="0"/>
              <a:t>Operating system concepts</a:t>
            </a:r>
            <a:endParaRPr lang="en-US" sz="3600" smtClean="0"/>
          </a:p>
        </p:txBody>
      </p:sp>
      <p:sp>
        <p:nvSpPr>
          <p:cNvPr id="34819" name="Content Placeholder 4"/>
          <p:cNvSpPr>
            <a:spLocks noGrp="1"/>
          </p:cNvSpPr>
          <p:nvPr>
            <p:ph idx="1"/>
          </p:nvPr>
        </p:nvSpPr>
        <p:spPr>
          <a:xfrm>
            <a:off x="228600" y="457200"/>
            <a:ext cx="8610600" cy="6400800"/>
          </a:xfrm>
        </p:spPr>
        <p:txBody>
          <a:bodyPr>
            <a:normAutofit fontScale="92500" lnSpcReduction="10000"/>
          </a:bodyPr>
          <a:lstStyle/>
          <a:p>
            <a:pPr algn="just" fontAlgn="auto">
              <a:buFont typeface="Wingdings" pitchFamily="2" charset="2"/>
              <a:buChar char="Ø"/>
              <a:defRPr/>
            </a:pPr>
            <a:r>
              <a:rPr lang="en-US" sz="2600" smtClean="0"/>
              <a:t>User programs interact with operating system using set of extended instructions. These instructions are called “system calls”. These system calls are used to create, delete and use various software objects that are  manages by the Operating systems. </a:t>
            </a:r>
          </a:p>
          <a:p>
            <a:pPr fontAlgn="auto">
              <a:buFont typeface="Arial" charset="0"/>
              <a:buNone/>
              <a:defRPr/>
            </a:pPr>
            <a:r>
              <a:rPr lang="en-US" sz="2600" smtClean="0"/>
              <a:t>The following are common in any Operating system.</a:t>
            </a:r>
          </a:p>
          <a:p>
            <a:pPr fontAlgn="auto">
              <a:buFont typeface="Arial" charset="0"/>
              <a:buNone/>
              <a:defRPr/>
            </a:pPr>
            <a:r>
              <a:rPr lang="en-US" sz="2200" smtClean="0"/>
              <a:t>1. Process</a:t>
            </a:r>
          </a:p>
          <a:p>
            <a:pPr fontAlgn="auto">
              <a:buFont typeface="Arial" charset="0"/>
              <a:buNone/>
              <a:defRPr/>
            </a:pPr>
            <a:r>
              <a:rPr lang="en-US" sz="2200" smtClean="0"/>
              <a:t>2. Files</a:t>
            </a:r>
          </a:p>
          <a:p>
            <a:pPr fontAlgn="auto">
              <a:buFont typeface="Arial" charset="0"/>
              <a:buNone/>
              <a:defRPr/>
            </a:pPr>
            <a:r>
              <a:rPr lang="en-US" sz="2200" smtClean="0"/>
              <a:t>3. System Calls</a:t>
            </a:r>
          </a:p>
          <a:p>
            <a:pPr fontAlgn="auto">
              <a:buFont typeface="Arial" charset="0"/>
              <a:buNone/>
              <a:defRPr/>
            </a:pPr>
            <a:r>
              <a:rPr lang="en-US" sz="2200" smtClean="0"/>
              <a:t>4. The shell</a:t>
            </a:r>
          </a:p>
          <a:p>
            <a:pPr fontAlgn="auto">
              <a:buFont typeface="Arial" charset="0"/>
              <a:buNone/>
              <a:defRPr/>
            </a:pPr>
            <a:r>
              <a:rPr lang="en-US" sz="2200" smtClean="0"/>
              <a:t>5. Booting Process i. Boot Strap Loader</a:t>
            </a:r>
          </a:p>
          <a:p>
            <a:pPr lvl="1" fontAlgn="auto">
              <a:buFont typeface="Arial" charset="0"/>
              <a:buNone/>
              <a:defRPr/>
            </a:pPr>
            <a:r>
              <a:rPr lang="en-US" sz="2000" smtClean="0"/>
              <a:t>i. Check Programs</a:t>
            </a:r>
          </a:p>
          <a:p>
            <a:pPr lvl="1" fontAlgn="auto">
              <a:buFont typeface="Arial" charset="0"/>
              <a:buNone/>
              <a:defRPr/>
            </a:pPr>
            <a:r>
              <a:rPr lang="en-US" sz="2000" smtClean="0"/>
              <a:t>ii. Monitor Program</a:t>
            </a:r>
          </a:p>
          <a:p>
            <a:pPr lvl="1" fontAlgn="auto">
              <a:buFont typeface="Arial" charset="0"/>
              <a:buNone/>
              <a:defRPr/>
            </a:pPr>
            <a:r>
              <a:rPr lang="en-US" sz="2000" smtClean="0"/>
              <a:t>iii. Basic input/output System(BIOS) Program</a:t>
            </a:r>
          </a:p>
          <a:p>
            <a:pPr lvl="1" fontAlgn="auto">
              <a:buFont typeface="Arial" charset="0"/>
              <a:buNone/>
              <a:defRPr/>
            </a:pPr>
            <a:r>
              <a:rPr lang="en-US" sz="2000" smtClean="0"/>
              <a:t>iv. Utility Programs</a:t>
            </a:r>
          </a:p>
          <a:p>
            <a:pPr lvl="1" fontAlgn="auto">
              <a:buFont typeface="Arial" charset="0"/>
              <a:buNone/>
              <a:defRPr/>
            </a:pPr>
            <a:r>
              <a:rPr lang="en-US" sz="2000" smtClean="0"/>
              <a:t>v. File Maintenance Programs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
          <p:cNvSpPr>
            <a:spLocks noGrp="1"/>
          </p:cNvSpPr>
          <p:nvPr>
            <p:ph type="title"/>
          </p:nvPr>
        </p:nvSpPr>
        <p:spPr>
          <a:xfrm>
            <a:off x="457200" y="152400"/>
            <a:ext cx="8229600" cy="609600"/>
          </a:xfrm>
        </p:spPr>
        <p:txBody>
          <a:bodyPr/>
          <a:lstStyle/>
          <a:p>
            <a:pPr fontAlgn="auto">
              <a:spcAft>
                <a:spcPts val="0"/>
              </a:spcAft>
              <a:defRPr/>
            </a:pPr>
            <a:r>
              <a:rPr lang="en-US" sz="3200" b="1" smtClean="0"/>
              <a:t>APPLICATIONS OF COMPUTERS</a:t>
            </a:r>
          </a:p>
        </p:txBody>
      </p:sp>
      <p:sp>
        <p:nvSpPr>
          <p:cNvPr id="35843" name="Content Placeholder 4"/>
          <p:cNvSpPr>
            <a:spLocks noGrp="1"/>
          </p:cNvSpPr>
          <p:nvPr>
            <p:ph idx="1"/>
          </p:nvPr>
        </p:nvSpPr>
        <p:spPr>
          <a:xfrm>
            <a:off x="457200" y="762000"/>
            <a:ext cx="8305800" cy="5943600"/>
          </a:xfrm>
        </p:spPr>
        <p:txBody>
          <a:bodyPr/>
          <a:lstStyle/>
          <a:p>
            <a:pPr marL="457200" indent="-457200" algn="just" fontAlgn="auto">
              <a:buFont typeface="Calibri" pitchFamily="34" charset="0"/>
              <a:buAutoNum type="arabicPeriod"/>
              <a:defRPr/>
            </a:pPr>
            <a:r>
              <a:rPr lang="en-US" sz="2400" smtClean="0"/>
              <a:t>For a user, computer is a tool that provides the desired information, whenever needed. </a:t>
            </a:r>
          </a:p>
          <a:p>
            <a:pPr marL="457200" indent="-457200" algn="just" fontAlgn="auto">
              <a:buFont typeface="Calibri" pitchFamily="34" charset="0"/>
              <a:buAutoNum type="arabicPeriod"/>
              <a:defRPr/>
            </a:pPr>
            <a:r>
              <a:rPr lang="en-US" sz="2400" smtClean="0"/>
              <a:t>You may use computer to get information about the reservation of tickets (railways, airplanes and cinema halls), books in a library, medical history of a person, a place in a map, or the dictionary meaning of a word. </a:t>
            </a:r>
          </a:p>
          <a:p>
            <a:pPr marL="457200" indent="-457200" algn="just" fontAlgn="auto">
              <a:buFont typeface="Calibri" pitchFamily="34" charset="0"/>
              <a:buAutoNum type="arabicPeriod"/>
              <a:defRPr/>
            </a:pPr>
            <a:r>
              <a:rPr lang="en-US" sz="2400" smtClean="0"/>
              <a:t>The information may be presented to you in the form of text, images, video clips, etc.</a:t>
            </a:r>
          </a:p>
        </p:txBody>
      </p:sp>
      <p:pic>
        <p:nvPicPr>
          <p:cNvPr id="389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886200"/>
            <a:ext cx="53340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3"/>
          <p:cNvSpPr>
            <a:spLocks noGrp="1"/>
          </p:cNvSpPr>
          <p:nvPr>
            <p:ph type="title"/>
          </p:nvPr>
        </p:nvSpPr>
        <p:spPr>
          <a:xfrm>
            <a:off x="457200" y="274638"/>
            <a:ext cx="8229600" cy="411162"/>
          </a:xfrm>
        </p:spPr>
        <p:txBody>
          <a:bodyPr>
            <a:normAutofit fontScale="90000"/>
          </a:bodyPr>
          <a:lstStyle/>
          <a:p>
            <a:pPr algn="r" fontAlgn="auto">
              <a:spcAft>
                <a:spcPts val="0"/>
              </a:spcAft>
              <a:defRPr/>
            </a:pPr>
            <a:r>
              <a:rPr lang="en-US" sz="3200" smtClean="0"/>
              <a:t>…Continue</a:t>
            </a:r>
          </a:p>
        </p:txBody>
      </p:sp>
      <p:sp>
        <p:nvSpPr>
          <p:cNvPr id="36867" name="Content Placeholder 4"/>
          <p:cNvSpPr>
            <a:spLocks noGrp="1"/>
          </p:cNvSpPr>
          <p:nvPr>
            <p:ph idx="1"/>
          </p:nvPr>
        </p:nvSpPr>
        <p:spPr>
          <a:xfrm>
            <a:off x="304800" y="609600"/>
            <a:ext cx="8382000" cy="6019800"/>
          </a:xfrm>
        </p:spPr>
        <p:txBody>
          <a:bodyPr>
            <a:normAutofit fontScale="92500" lnSpcReduction="10000"/>
          </a:bodyPr>
          <a:lstStyle/>
          <a:p>
            <a:pPr marL="514350" indent="-514350" fontAlgn="auto">
              <a:buFont typeface="Calibri" pitchFamily="34" charset="0"/>
              <a:buAutoNum type="arabicPeriod"/>
              <a:defRPr/>
            </a:pPr>
            <a:r>
              <a:rPr lang="en-US" sz="2600" b="1" smtClean="0"/>
              <a:t>PC at Home : </a:t>
            </a:r>
            <a:r>
              <a:rPr lang="en-US" sz="2800" smtClean="0"/>
              <a:t>Common uses for the computer within the home</a:t>
            </a:r>
          </a:p>
          <a:p>
            <a:pPr marL="971550" lvl="1" indent="-571500" fontAlgn="auto">
              <a:buFont typeface="Calibri" pitchFamily="34" charset="0"/>
              <a:buAutoNum type="romanLcPeriod"/>
              <a:defRPr/>
            </a:pPr>
            <a:r>
              <a:rPr lang="en-US" sz="2400" smtClean="0"/>
              <a:t> Computer games</a:t>
            </a:r>
          </a:p>
          <a:p>
            <a:pPr marL="971550" lvl="1" indent="-571500" fontAlgn="auto">
              <a:buFont typeface="Calibri" pitchFamily="34" charset="0"/>
              <a:buAutoNum type="romanLcPeriod"/>
              <a:defRPr/>
            </a:pPr>
            <a:r>
              <a:rPr lang="en-US" sz="2400" smtClean="0"/>
              <a:t> Working from Home</a:t>
            </a:r>
          </a:p>
          <a:p>
            <a:pPr marL="971550" lvl="1" indent="-571500" fontAlgn="auto">
              <a:buFont typeface="Calibri" pitchFamily="34" charset="0"/>
              <a:buAutoNum type="romanLcPeriod"/>
              <a:defRPr/>
            </a:pPr>
            <a:r>
              <a:rPr lang="en-US" sz="2400" smtClean="0"/>
              <a:t> Banking from Home</a:t>
            </a:r>
          </a:p>
          <a:p>
            <a:pPr marL="971550" lvl="1" indent="-571500" fontAlgn="auto">
              <a:buFont typeface="Calibri" pitchFamily="34" charset="0"/>
              <a:buAutoNum type="romanLcPeriod"/>
              <a:defRPr/>
            </a:pPr>
            <a:r>
              <a:rPr lang="en-US" sz="2400" smtClean="0"/>
              <a:t> Connecting to the Web</a:t>
            </a:r>
            <a:endParaRPr lang="en-US" sz="2200" b="1" smtClean="0"/>
          </a:p>
          <a:p>
            <a:pPr marL="971550" lvl="1" indent="-571500" algn="just" fontAlgn="auto">
              <a:buFont typeface="Arial" charset="0"/>
              <a:buNone/>
              <a:defRPr/>
            </a:pPr>
            <a:r>
              <a:rPr lang="en-US" sz="2400" b="1" smtClean="0"/>
              <a:t>2. Education </a:t>
            </a:r>
            <a:r>
              <a:rPr lang="en-US" sz="2400" smtClean="0"/>
              <a:t>Computers are extensively used, as a tool and as an aid, for imparting education. Educators use computers to prepare notes and presentations of their lectures. Computers are used to develop computer-based training packages, to provide distance education using the e-learning software, and to conduct online examinations. Researchers use computers to get easy access to conference and journal details and to get global access to the research material.</a:t>
            </a:r>
            <a:r>
              <a:rPr lang="en-US" sz="2200" b="1" smtClean="0"/>
              <a:t> </a:t>
            </a:r>
            <a:endParaRPr lang="en-US" sz="24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3"/>
          <p:cNvSpPr>
            <a:spLocks noGrp="1"/>
          </p:cNvSpPr>
          <p:nvPr>
            <p:ph type="title"/>
          </p:nvPr>
        </p:nvSpPr>
        <p:spPr>
          <a:xfrm>
            <a:off x="457200" y="274638"/>
            <a:ext cx="8229600" cy="487362"/>
          </a:xfrm>
        </p:spPr>
        <p:txBody>
          <a:bodyPr>
            <a:normAutofit fontScale="90000"/>
          </a:bodyPr>
          <a:lstStyle/>
          <a:p>
            <a:pPr algn="r" fontAlgn="auto">
              <a:spcAft>
                <a:spcPts val="0"/>
              </a:spcAft>
              <a:defRPr/>
            </a:pPr>
            <a:r>
              <a:rPr lang="en-US" sz="3200" smtClean="0"/>
              <a:t>…Continue</a:t>
            </a:r>
          </a:p>
        </p:txBody>
      </p:sp>
      <p:sp>
        <p:nvSpPr>
          <p:cNvPr id="37891" name="Content Placeholder 4"/>
          <p:cNvSpPr>
            <a:spLocks noGrp="1"/>
          </p:cNvSpPr>
          <p:nvPr>
            <p:ph idx="1"/>
          </p:nvPr>
        </p:nvSpPr>
        <p:spPr>
          <a:xfrm>
            <a:off x="457200" y="990600"/>
            <a:ext cx="8229600" cy="5410200"/>
          </a:xfrm>
        </p:spPr>
        <p:txBody>
          <a:bodyPr>
            <a:normAutofit fontScale="92500" lnSpcReduction="10000"/>
          </a:bodyPr>
          <a:lstStyle/>
          <a:p>
            <a:pPr algn="just" fontAlgn="auto">
              <a:buFont typeface="Arial" charset="0"/>
              <a:buNone/>
              <a:defRPr/>
            </a:pPr>
            <a:r>
              <a:rPr lang="en-US" sz="2800" b="1" smtClean="0"/>
              <a:t>3. Entertainment</a:t>
            </a:r>
            <a:r>
              <a:rPr lang="en-US" sz="2800" smtClean="0"/>
              <a:t> Computers have had a major impact on the entertainment industry. The user can download and view movies, play games, chat, book tickets for cinema halls, use multimedia for making movies, incorporate visual and sound effects using computers, etc. The users can also listen to music, download and share music, create music using computers, etc.</a:t>
            </a:r>
          </a:p>
          <a:p>
            <a:pPr algn="just" fontAlgn="auto">
              <a:buFont typeface="Arial" charset="0"/>
              <a:buNone/>
              <a:defRPr/>
            </a:pPr>
            <a:r>
              <a:rPr lang="en-US" sz="2800" b="1" smtClean="0"/>
              <a:t>4. Sports</a:t>
            </a:r>
            <a:r>
              <a:rPr lang="en-US" sz="2800" smtClean="0"/>
              <a:t> A computer can be used to watch a game, view the scores, improve the game, play games (like chess, etc.) and create games. They are also used for the purposes of training players.</a:t>
            </a:r>
          </a:p>
          <a:p>
            <a:pPr fontAlgn="auto">
              <a:defRPr/>
            </a:pPr>
            <a:endParaRPr lang="en-US" sz="260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3"/>
          <p:cNvSpPr>
            <a:spLocks noGrp="1"/>
          </p:cNvSpPr>
          <p:nvPr>
            <p:ph type="title"/>
          </p:nvPr>
        </p:nvSpPr>
        <p:spPr>
          <a:xfrm>
            <a:off x="457200" y="274638"/>
            <a:ext cx="8229600" cy="334962"/>
          </a:xfrm>
        </p:spPr>
        <p:txBody>
          <a:bodyPr>
            <a:normAutofit fontScale="90000"/>
          </a:bodyPr>
          <a:lstStyle/>
          <a:p>
            <a:pPr algn="r" fontAlgn="auto">
              <a:spcAft>
                <a:spcPts val="0"/>
              </a:spcAft>
              <a:defRPr/>
            </a:pPr>
            <a:r>
              <a:rPr lang="en-US" sz="3200" smtClean="0"/>
              <a:t>…Continue</a:t>
            </a:r>
          </a:p>
        </p:txBody>
      </p:sp>
      <p:sp>
        <p:nvSpPr>
          <p:cNvPr id="38915" name="Content Placeholder 4"/>
          <p:cNvSpPr>
            <a:spLocks noGrp="1"/>
          </p:cNvSpPr>
          <p:nvPr>
            <p:ph idx="1"/>
          </p:nvPr>
        </p:nvSpPr>
        <p:spPr>
          <a:xfrm>
            <a:off x="457200" y="762000"/>
            <a:ext cx="8229600" cy="5364163"/>
          </a:xfrm>
        </p:spPr>
        <p:txBody>
          <a:bodyPr/>
          <a:lstStyle/>
          <a:p>
            <a:pPr algn="just" fontAlgn="auto">
              <a:buFont typeface="Arial" charset="0"/>
              <a:buNone/>
              <a:defRPr/>
            </a:pPr>
            <a:r>
              <a:rPr lang="en-US" sz="2400" b="1" smtClean="0"/>
              <a:t>5. Advertising </a:t>
            </a:r>
            <a:r>
              <a:rPr lang="en-US" sz="2400" smtClean="0"/>
              <a:t>Computer is a powerful advertising media. Advertisement can be displayed on different websites, electronic-mails can be sent and reviews of a product by different customers can be posted. Computers are also used to create an advertisement using the visual and the sound effects. For the advertisers, computer is a medium via which the advertisements can be viewed globally. Web advertising has become a significant factor in the marketing plans of almost all companies. In fact, the business model of Google is mainly dependent on web advertising for generating revenues.</a:t>
            </a:r>
          </a:p>
          <a:p>
            <a:pPr algn="just" fontAlgn="auto">
              <a:buFont typeface="Arial" charset="0"/>
              <a:buNone/>
              <a:defRPr/>
            </a:pPr>
            <a:endParaRPr lang="en-US" sz="24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3"/>
          <p:cNvSpPr>
            <a:spLocks noGrp="1"/>
          </p:cNvSpPr>
          <p:nvPr>
            <p:ph type="title"/>
          </p:nvPr>
        </p:nvSpPr>
        <p:spPr>
          <a:xfrm>
            <a:off x="457200" y="152400"/>
            <a:ext cx="8229600" cy="381000"/>
          </a:xfrm>
        </p:spPr>
        <p:txBody>
          <a:bodyPr>
            <a:normAutofit fontScale="90000"/>
          </a:bodyPr>
          <a:lstStyle/>
          <a:p>
            <a:pPr algn="r" fontAlgn="auto">
              <a:spcAft>
                <a:spcPts val="0"/>
              </a:spcAft>
              <a:defRPr/>
            </a:pPr>
            <a:r>
              <a:rPr lang="en-US" sz="3200" smtClean="0"/>
              <a:t>…Continue</a:t>
            </a:r>
          </a:p>
        </p:txBody>
      </p:sp>
      <p:sp>
        <p:nvSpPr>
          <p:cNvPr id="30723" name="Content Placeholder 4"/>
          <p:cNvSpPr>
            <a:spLocks noGrp="1"/>
          </p:cNvSpPr>
          <p:nvPr>
            <p:ph idx="1"/>
          </p:nvPr>
        </p:nvSpPr>
        <p:spPr>
          <a:xfrm>
            <a:off x="228600" y="609600"/>
            <a:ext cx="8686800" cy="6019800"/>
          </a:xfrm>
        </p:spPr>
        <p:txBody>
          <a:bodyPr>
            <a:normAutofit fontScale="92500" lnSpcReduction="10000"/>
          </a:bodyPr>
          <a:lstStyle/>
          <a:p>
            <a:pPr algn="just" fontAlgn="auto">
              <a:buFont typeface="Arial" charset="0"/>
              <a:buNone/>
              <a:defRPr/>
            </a:pPr>
            <a:r>
              <a:rPr lang="en-US" sz="2400" b="1" dirty="0" smtClean="0"/>
              <a:t>6. </a:t>
            </a:r>
            <a:r>
              <a:rPr lang="en-US" sz="2350" b="1" dirty="0" smtClean="0"/>
              <a:t>Medicine </a:t>
            </a:r>
            <a:r>
              <a:rPr lang="en-US" sz="2350" dirty="0" smtClean="0"/>
              <a:t>Medical researchers and practitioners use computers to access information about the advances in medical research or to take opinion of doctors globally. The medical history of patients is stored in the computers. Computers are also an integral part of various kinds of sophisticated medical equipments like ultrasound machine, CAT scan machine, MRI scan machine, etc. Computers also provide assistance to the medical surgeons during critical surgery operations like laparoscopic operations, etc.</a:t>
            </a:r>
          </a:p>
          <a:p>
            <a:pPr algn="just" fontAlgn="auto">
              <a:buFont typeface="Arial" charset="0"/>
              <a:buNone/>
              <a:defRPr/>
            </a:pPr>
            <a:r>
              <a:rPr lang="en-US" sz="2350" b="1" dirty="0" smtClean="0"/>
              <a:t>7. Science and Engineering </a:t>
            </a:r>
            <a:r>
              <a:rPr lang="en-US" sz="2350" dirty="0" smtClean="0"/>
              <a:t>Scientists and engineers use computers for performing complex scientific calculations, for designing and making drawings (CAD/CAM applications) and also for simulating and testing the designs. Computers are used for storing the complex data, performing complex calculations and for visualizing 3-dimensional objects. Complex scientific applications like the launch of the rockets, space exploration, etc., are not possible without the computers.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3"/>
          <p:cNvSpPr>
            <a:spLocks noGrp="1"/>
          </p:cNvSpPr>
          <p:nvPr>
            <p:ph type="title"/>
          </p:nvPr>
        </p:nvSpPr>
        <p:spPr>
          <a:xfrm>
            <a:off x="457200" y="274638"/>
            <a:ext cx="8229600" cy="487362"/>
          </a:xfrm>
        </p:spPr>
        <p:txBody>
          <a:bodyPr>
            <a:normAutofit fontScale="90000"/>
          </a:bodyPr>
          <a:lstStyle/>
          <a:p>
            <a:pPr algn="r" fontAlgn="auto">
              <a:spcAft>
                <a:spcPts val="0"/>
              </a:spcAft>
              <a:defRPr/>
            </a:pPr>
            <a:r>
              <a:rPr lang="en-US" sz="2800" smtClean="0"/>
              <a:t>…Continue</a:t>
            </a:r>
          </a:p>
        </p:txBody>
      </p:sp>
      <p:sp>
        <p:nvSpPr>
          <p:cNvPr id="40963" name="Content Placeholder 4"/>
          <p:cNvSpPr>
            <a:spLocks noGrp="1"/>
          </p:cNvSpPr>
          <p:nvPr>
            <p:ph idx="1"/>
          </p:nvPr>
        </p:nvSpPr>
        <p:spPr>
          <a:xfrm>
            <a:off x="304800" y="914400"/>
            <a:ext cx="8610600" cy="5638800"/>
          </a:xfrm>
        </p:spPr>
        <p:txBody>
          <a:bodyPr/>
          <a:lstStyle/>
          <a:p>
            <a:pPr algn="just" fontAlgn="auto">
              <a:buFont typeface="Arial" charset="0"/>
              <a:buNone/>
              <a:defRPr/>
            </a:pPr>
            <a:r>
              <a:rPr lang="en-US" sz="2400" b="1" smtClean="0"/>
              <a:t>8. Government </a:t>
            </a:r>
            <a:r>
              <a:rPr lang="en-US" sz="2400" smtClean="0"/>
              <a:t>The government uses computers to manage its own operations and also for e-governance. The websites of the different government departments provide information to the users. Computers are used for the filing of income tax return, paying taxes, online submission of water and electricity bills, for the access of land record details, etc. The police department uses computers to search for criminals using fingerprint matching, etc.</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p:txBody>
          <a:bodyPr>
            <a:normAutofit/>
          </a:bodyPr>
          <a:lstStyle/>
          <a:p>
            <a:pPr fontAlgn="auto">
              <a:spcAft>
                <a:spcPts val="0"/>
              </a:spcAft>
              <a:defRPr/>
            </a:pPr>
            <a:r>
              <a:rPr lang="en-US" sz="2400" b="1" dirty="0" smtClean="0"/>
              <a:t>Characteristics of a Computer</a:t>
            </a:r>
            <a:endParaRPr lang="en-US" sz="2400" dirty="0" smtClean="0"/>
          </a:p>
        </p:txBody>
      </p:sp>
      <p:sp>
        <p:nvSpPr>
          <p:cNvPr id="5" name="Content Placeholder 4"/>
          <p:cNvSpPr>
            <a:spLocks noGrp="1"/>
          </p:cNvSpPr>
          <p:nvPr>
            <p:ph idx="1"/>
          </p:nvPr>
        </p:nvSpPr>
        <p:spPr>
          <a:xfrm>
            <a:off x="457200" y="1295400"/>
            <a:ext cx="8382000" cy="5181600"/>
          </a:xfrm>
        </p:spPr>
        <p:txBody>
          <a:bodyPr/>
          <a:lstStyle/>
          <a:p>
            <a:pPr fontAlgn="auto">
              <a:spcAft>
                <a:spcPts val="0"/>
              </a:spcAft>
              <a:buFont typeface="Arial" panose="020B0604020202020204" pitchFamily="34" charset="0"/>
              <a:buNone/>
              <a:defRPr/>
            </a:pPr>
            <a:r>
              <a:rPr lang="en-US" sz="2000" dirty="0" smtClean="0"/>
              <a:t>The Characteristics which make computer  indispensable are:</a:t>
            </a:r>
          </a:p>
          <a:p>
            <a:pPr marL="514350" indent="-514350" algn="just" fontAlgn="auto">
              <a:spcAft>
                <a:spcPts val="0"/>
              </a:spcAft>
              <a:buFont typeface="Arial" panose="020B0604020202020204" pitchFamily="34" charset="0"/>
              <a:buAutoNum type="arabicParenR"/>
              <a:defRPr/>
            </a:pPr>
            <a:r>
              <a:rPr lang="en-US" sz="2000" b="1" dirty="0" smtClean="0"/>
              <a:t>Speed :- </a:t>
            </a:r>
            <a:r>
              <a:rPr lang="en-US" sz="2000" dirty="0" smtClean="0"/>
              <a:t>The computer is able to process the date and give the output in fractions of seconds such that required information is given to the user on time enabling the user to take right decisions on right time. A powerful computer is capable of executing about 3 million calculations per second.</a:t>
            </a:r>
          </a:p>
          <a:p>
            <a:pPr marL="514350" indent="-514350" algn="just" fontAlgn="auto">
              <a:spcAft>
                <a:spcPts val="0"/>
              </a:spcAft>
              <a:buFont typeface="Arial" panose="020B0604020202020204" pitchFamily="34" charset="0"/>
              <a:buNone/>
              <a:defRPr/>
            </a:pPr>
            <a:endParaRPr lang="en-US" sz="2000" dirty="0" smtClean="0"/>
          </a:p>
          <a:p>
            <a:pPr algn="just" fontAlgn="auto">
              <a:spcAft>
                <a:spcPts val="0"/>
              </a:spcAft>
              <a:buFont typeface="Arial" panose="020B0604020202020204" pitchFamily="34" charset="0"/>
              <a:buNone/>
              <a:defRPr/>
            </a:pPr>
            <a:r>
              <a:rPr lang="en-US" sz="2000" b="1" dirty="0" smtClean="0"/>
              <a:t>2) Accuracy :- </a:t>
            </a:r>
            <a:r>
              <a:rPr lang="en-US" sz="2000" dirty="0" smtClean="0"/>
              <a:t>Inspite of its high speed of processing, the computers accuracy is consistently high enough which avoids any errors. If it all there are errors, they are due to errors in instructions given by the programmer.</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274638"/>
            <a:ext cx="8229600" cy="563562"/>
          </a:xfrm>
        </p:spPr>
        <p:txBody>
          <a:bodyPr>
            <a:normAutofit fontScale="90000"/>
          </a:bodyPr>
          <a:lstStyle/>
          <a:p>
            <a:pPr fontAlgn="auto">
              <a:spcAft>
                <a:spcPts val="0"/>
              </a:spcAft>
              <a:defRPr/>
            </a:pPr>
            <a:r>
              <a:rPr lang="en-US" sz="3200" b="1" smtClean="0"/>
              <a:t>Likes &amp; Dislikes of Computer</a:t>
            </a:r>
          </a:p>
        </p:txBody>
      </p:sp>
      <p:sp>
        <p:nvSpPr>
          <p:cNvPr id="41987" name="Content Placeholder 2"/>
          <p:cNvSpPr>
            <a:spLocks noGrp="1"/>
          </p:cNvSpPr>
          <p:nvPr>
            <p:ph idx="1"/>
          </p:nvPr>
        </p:nvSpPr>
        <p:spPr>
          <a:xfrm>
            <a:off x="457200" y="990600"/>
            <a:ext cx="8229600" cy="5486400"/>
          </a:xfrm>
        </p:spPr>
        <p:txBody>
          <a:bodyPr>
            <a:normAutofit lnSpcReduction="10000"/>
          </a:bodyPr>
          <a:lstStyle/>
          <a:p>
            <a:pPr marL="514350" indent="-514350" fontAlgn="auto">
              <a:buFont typeface="Wingdings" pitchFamily="2" charset="2"/>
              <a:buChar char="Ø"/>
              <a:defRPr/>
            </a:pPr>
            <a:r>
              <a:rPr lang="en-US" sz="2800" smtClean="0"/>
              <a:t>Things computer like:</a:t>
            </a:r>
          </a:p>
          <a:p>
            <a:pPr marL="971550" lvl="1" indent="-571500" fontAlgn="auto">
              <a:buFont typeface="Calibri" pitchFamily="34" charset="0"/>
              <a:buAutoNum type="romanLcPeriod"/>
              <a:defRPr/>
            </a:pPr>
            <a:r>
              <a:rPr lang="en-US" sz="2400" smtClean="0"/>
              <a:t> Good ventilation</a:t>
            </a:r>
          </a:p>
          <a:p>
            <a:pPr marL="971550" lvl="1" indent="-571500" fontAlgn="auto">
              <a:buFont typeface="Calibri" pitchFamily="34" charset="0"/>
              <a:buAutoNum type="romanLcPeriod"/>
              <a:defRPr/>
            </a:pPr>
            <a:r>
              <a:rPr lang="en-US" sz="2400" smtClean="0"/>
              <a:t> Clean environment</a:t>
            </a:r>
          </a:p>
          <a:p>
            <a:pPr marL="971550" lvl="1" indent="-571500" fontAlgn="auto">
              <a:buFont typeface="Calibri" pitchFamily="34" charset="0"/>
              <a:buAutoNum type="romanLcPeriod"/>
              <a:defRPr/>
            </a:pPr>
            <a:r>
              <a:rPr lang="en-US" sz="2400" smtClean="0"/>
              <a:t> Stable, vibration free surface</a:t>
            </a:r>
          </a:p>
          <a:p>
            <a:pPr marL="971550" lvl="1" indent="-571500" fontAlgn="auto">
              <a:buFont typeface="Arial" charset="0"/>
              <a:buNone/>
              <a:defRPr/>
            </a:pPr>
            <a:endParaRPr lang="en-US" sz="2400" smtClean="0"/>
          </a:p>
          <a:p>
            <a:pPr marL="514350" indent="-514350" fontAlgn="auto">
              <a:buFont typeface="Wingdings" pitchFamily="2" charset="2"/>
              <a:buChar char="Ø"/>
              <a:defRPr/>
            </a:pPr>
            <a:r>
              <a:rPr lang="en-US" sz="2800" smtClean="0"/>
              <a:t> Things computer don’t like:</a:t>
            </a:r>
          </a:p>
          <a:p>
            <a:pPr marL="971550" lvl="1" indent="-571500" fontAlgn="auto">
              <a:buFont typeface="Calibri" pitchFamily="34" charset="0"/>
              <a:buAutoNum type="romanLcPeriod"/>
              <a:defRPr/>
            </a:pPr>
            <a:r>
              <a:rPr lang="en-US" sz="2400" smtClean="0"/>
              <a:t> Dust</a:t>
            </a:r>
          </a:p>
          <a:p>
            <a:pPr marL="971550" lvl="1" indent="-571500" fontAlgn="auto">
              <a:buFont typeface="Calibri" pitchFamily="34" charset="0"/>
              <a:buAutoNum type="romanLcPeriod"/>
              <a:defRPr/>
            </a:pPr>
            <a:r>
              <a:rPr lang="en-US" sz="2400" smtClean="0"/>
              <a:t> Drinking and eating over the keyboard</a:t>
            </a:r>
          </a:p>
          <a:p>
            <a:pPr marL="971550" lvl="1" indent="-571500" fontAlgn="auto">
              <a:buFont typeface="Calibri" pitchFamily="34" charset="0"/>
              <a:buAutoNum type="romanLcPeriod"/>
              <a:defRPr/>
            </a:pPr>
            <a:r>
              <a:rPr lang="en-US" sz="2400" smtClean="0"/>
              <a:t> Heat, Cold or Moisture</a:t>
            </a:r>
          </a:p>
          <a:p>
            <a:pPr marL="971550" lvl="1" indent="-571500" fontAlgn="auto">
              <a:buFont typeface="Calibri" pitchFamily="34" charset="0"/>
              <a:buAutoNum type="romanLcPeriod"/>
              <a:defRPr/>
            </a:pPr>
            <a:r>
              <a:rPr lang="en-US" sz="2400" smtClean="0"/>
              <a:t> Don’t place objects on top of monitors.</a:t>
            </a:r>
          </a:p>
          <a:p>
            <a:pPr marL="971550" lvl="1" indent="-571500" fontAlgn="auto">
              <a:buFont typeface="Calibri" pitchFamily="34" charset="0"/>
              <a:buAutoNum type="romanLcPeriod"/>
              <a:defRPr/>
            </a:pPr>
            <a:r>
              <a:rPr lang="en-US" sz="2400" smtClean="0"/>
              <a:t> Don’t place floppy disks near monitors.</a:t>
            </a:r>
            <a:endParaRPr lang="en-US" sz="22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title"/>
          </p:nvPr>
        </p:nvSpPr>
        <p:spPr>
          <a:xfrm>
            <a:off x="457200" y="274638"/>
            <a:ext cx="8229600" cy="868362"/>
          </a:xfrm>
        </p:spPr>
        <p:txBody>
          <a:bodyPr/>
          <a:lstStyle/>
          <a:p>
            <a:pPr algn="r" fontAlgn="auto">
              <a:spcAft>
                <a:spcPts val="0"/>
              </a:spcAft>
              <a:defRPr/>
            </a:pPr>
            <a:r>
              <a:rPr lang="en-US" smtClean="0"/>
              <a:t>…Continue</a:t>
            </a:r>
          </a:p>
        </p:txBody>
      </p:sp>
      <p:sp>
        <p:nvSpPr>
          <p:cNvPr id="5" name="Content Placeholder 4"/>
          <p:cNvSpPr>
            <a:spLocks noGrp="1"/>
          </p:cNvSpPr>
          <p:nvPr>
            <p:ph idx="1"/>
          </p:nvPr>
        </p:nvSpPr>
        <p:spPr>
          <a:xfrm>
            <a:off x="457200" y="1219200"/>
            <a:ext cx="8229600" cy="5105400"/>
          </a:xfrm>
        </p:spPr>
        <p:txBody>
          <a:bodyPr/>
          <a:lstStyle/>
          <a:p>
            <a:pPr algn="just" fontAlgn="auto">
              <a:spcAft>
                <a:spcPts val="0"/>
              </a:spcAft>
              <a:buFont typeface="Arial" panose="020B0604020202020204" pitchFamily="34" charset="0"/>
              <a:buNone/>
              <a:defRPr/>
            </a:pPr>
            <a:r>
              <a:rPr lang="en-US" b="1" dirty="0" smtClean="0"/>
              <a:t>3) Reliable :- </a:t>
            </a:r>
            <a:r>
              <a:rPr lang="en-US" dirty="0" smtClean="0"/>
              <a:t>The output generated by the computer is very reliable, but it is reliable only when the data, which is passing as input to the computer and the program, which gives instructions are correct and reliable.</a:t>
            </a:r>
          </a:p>
          <a:p>
            <a:pPr algn="just" fontAlgn="auto">
              <a:spcAft>
                <a:spcPts val="0"/>
              </a:spcAft>
              <a:buFont typeface="Arial" panose="020B0604020202020204" pitchFamily="34" charset="0"/>
              <a:buNone/>
              <a:defRPr/>
            </a:pPr>
            <a:endParaRPr lang="en-US" dirty="0" smtClean="0"/>
          </a:p>
          <a:p>
            <a:pPr algn="just" fontAlgn="auto">
              <a:spcAft>
                <a:spcPts val="0"/>
              </a:spcAft>
              <a:buFont typeface="Arial" panose="020B0604020202020204" pitchFamily="34" charset="0"/>
              <a:buNone/>
              <a:defRPr/>
            </a:pPr>
            <a:r>
              <a:rPr lang="en-US" b="1" dirty="0" smtClean="0"/>
              <a:t>4) Storage Capacity :- </a:t>
            </a:r>
            <a:r>
              <a:rPr lang="en-US" dirty="0" smtClean="0"/>
              <a:t>The computer has a provision to store large volumes of data in the small storage devices, which have capacity to store huge amounts of data and help the retrieval of data an easy task.</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title"/>
          </p:nvPr>
        </p:nvSpPr>
        <p:spPr>
          <a:xfrm>
            <a:off x="457200" y="274638"/>
            <a:ext cx="8229600" cy="868362"/>
          </a:xfrm>
        </p:spPr>
        <p:txBody>
          <a:bodyPr/>
          <a:lstStyle/>
          <a:p>
            <a:pPr algn="r" fontAlgn="auto">
              <a:spcAft>
                <a:spcPts val="0"/>
              </a:spcAft>
              <a:defRPr/>
            </a:pPr>
            <a:r>
              <a:rPr lang="en-US" smtClean="0"/>
              <a:t>…Continue</a:t>
            </a:r>
          </a:p>
        </p:txBody>
      </p:sp>
      <p:sp>
        <p:nvSpPr>
          <p:cNvPr id="5" name="Content Placeholder 4"/>
          <p:cNvSpPr>
            <a:spLocks noGrp="1"/>
          </p:cNvSpPr>
          <p:nvPr>
            <p:ph idx="1"/>
          </p:nvPr>
        </p:nvSpPr>
        <p:spPr/>
        <p:txBody>
          <a:bodyPr/>
          <a:lstStyle/>
          <a:p>
            <a:pPr algn="just" fontAlgn="auto">
              <a:spcAft>
                <a:spcPts val="0"/>
              </a:spcAft>
              <a:buFont typeface="Arial" panose="020B0604020202020204" pitchFamily="34" charset="0"/>
              <a:buNone/>
              <a:defRPr/>
            </a:pPr>
            <a:r>
              <a:rPr lang="en-US" b="1" dirty="0" smtClean="0"/>
              <a:t>5) Versatile :- </a:t>
            </a:r>
            <a:r>
              <a:rPr lang="en-US" dirty="0" smtClean="0"/>
              <a:t>The computer perform three basic operations</a:t>
            </a:r>
          </a:p>
          <a:p>
            <a:pPr algn="just" fontAlgn="auto">
              <a:spcAft>
                <a:spcPts val="0"/>
              </a:spcAft>
              <a:buFont typeface="Arial" panose="020B0604020202020204" pitchFamily="34" charset="0"/>
              <a:buNone/>
              <a:defRPr/>
            </a:pPr>
            <a:r>
              <a:rPr lang="en-US" dirty="0" smtClean="0"/>
              <a:t>1) It is capable to access and accept information through various input-output devices from the user.</a:t>
            </a:r>
          </a:p>
          <a:p>
            <a:pPr algn="just" fontAlgn="auto">
              <a:spcAft>
                <a:spcPts val="0"/>
              </a:spcAft>
              <a:buFont typeface="Arial" panose="020B0604020202020204" pitchFamily="34" charset="0"/>
              <a:buNone/>
              <a:defRPr/>
            </a:pPr>
            <a:r>
              <a:rPr lang="en-US" dirty="0" smtClean="0"/>
              <a:t>2) It performs basic Arithmetic and Logic operations on data as desired.</a:t>
            </a:r>
          </a:p>
          <a:p>
            <a:pPr algn="just" fontAlgn="auto">
              <a:spcAft>
                <a:spcPts val="0"/>
              </a:spcAft>
              <a:buFont typeface="Arial" panose="020B0604020202020204" pitchFamily="34" charset="0"/>
              <a:buNone/>
              <a:defRPr/>
            </a:pPr>
            <a:r>
              <a:rPr lang="en-US" dirty="0" smtClean="0"/>
              <a:t>3) It is capable to generate the desired output in the desired form.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63562"/>
          </a:xfrm>
        </p:spPr>
        <p:txBody>
          <a:bodyPr>
            <a:normAutofit fontScale="90000"/>
          </a:bodyPr>
          <a:lstStyle/>
          <a:p>
            <a:pPr fontAlgn="auto">
              <a:spcAft>
                <a:spcPts val="0"/>
              </a:spcAft>
              <a:defRPr/>
            </a:pPr>
            <a:endParaRPr lang="en-US" dirty="0" smtClean="0"/>
          </a:p>
        </p:txBody>
      </p:sp>
      <p:sp>
        <p:nvSpPr>
          <p:cNvPr id="8195" name="Content Placeholder 4"/>
          <p:cNvSpPr>
            <a:spLocks noGrp="1"/>
          </p:cNvSpPr>
          <p:nvPr>
            <p:ph idx="1"/>
          </p:nvPr>
        </p:nvSpPr>
        <p:spPr>
          <a:xfrm>
            <a:off x="304800" y="1066800"/>
            <a:ext cx="8534400" cy="5334000"/>
          </a:xfrm>
        </p:spPr>
        <p:txBody>
          <a:bodyPr/>
          <a:lstStyle/>
          <a:p>
            <a:pPr algn="just" fontAlgn="auto">
              <a:buFont typeface="Arial" charset="0"/>
              <a:buNone/>
              <a:defRPr/>
            </a:pPr>
            <a:r>
              <a:rPr lang="en-US" sz="2800" b="1" smtClean="0"/>
              <a:t>6) Automation :- </a:t>
            </a:r>
            <a:r>
              <a:rPr lang="en-US" sz="2800" smtClean="0"/>
              <a:t>Once the instructions fed into computer it works automatically without any human intervention until the completion of execution of program until meets logical instructions to terminate the job.</a:t>
            </a:r>
          </a:p>
          <a:p>
            <a:pPr algn="just" fontAlgn="auto">
              <a:buFont typeface="Arial" charset="0"/>
              <a:buNone/>
              <a:defRPr/>
            </a:pPr>
            <a:endParaRPr lang="en-US" sz="2800" smtClean="0"/>
          </a:p>
          <a:p>
            <a:pPr algn="just" fontAlgn="auto">
              <a:buFont typeface="Arial" charset="0"/>
              <a:buNone/>
              <a:defRPr/>
            </a:pPr>
            <a:r>
              <a:rPr lang="en-US" sz="2800" b="1" smtClean="0"/>
              <a:t>7) Diligent :- </a:t>
            </a:r>
            <a:r>
              <a:rPr lang="en-US" sz="2800" smtClean="0"/>
              <a:t>The computer performance is consistent even to all extent of more than 10 million calculations, it does each and every calculation with same speed and accuracy.</a:t>
            </a:r>
            <a:endParaRPr lang="en-US" sz="26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a:xfrm>
            <a:off x="457200" y="274638"/>
            <a:ext cx="8229600" cy="868362"/>
          </a:xfrm>
        </p:spPr>
        <p:txBody>
          <a:bodyPr/>
          <a:lstStyle/>
          <a:p>
            <a:pPr fontAlgn="auto">
              <a:spcAft>
                <a:spcPts val="0"/>
              </a:spcAft>
              <a:defRPr/>
            </a:pPr>
            <a:r>
              <a:rPr lang="en-US" b="1" smtClean="0"/>
              <a:t>Limitations of Computer</a:t>
            </a:r>
            <a:endParaRPr lang="en-US" smtClean="0"/>
          </a:p>
        </p:txBody>
      </p:sp>
      <p:sp>
        <p:nvSpPr>
          <p:cNvPr id="5" name="Content Placeholder 4"/>
          <p:cNvSpPr>
            <a:spLocks noGrp="1"/>
          </p:cNvSpPr>
          <p:nvPr>
            <p:ph idx="1"/>
          </p:nvPr>
        </p:nvSpPr>
        <p:spPr>
          <a:xfrm>
            <a:off x="457200" y="1066800"/>
            <a:ext cx="8229600" cy="5059363"/>
          </a:xfrm>
        </p:spPr>
        <p:txBody>
          <a:bodyPr>
            <a:normAutofit/>
          </a:bodyPr>
          <a:lstStyle/>
          <a:p>
            <a:pPr algn="just" fontAlgn="auto">
              <a:spcAft>
                <a:spcPts val="0"/>
              </a:spcAft>
              <a:buFont typeface="Arial" panose="020B0604020202020204" pitchFamily="34" charset="0"/>
              <a:buNone/>
              <a:defRPr/>
            </a:pPr>
            <a:r>
              <a:rPr lang="en-US" dirty="0" smtClean="0"/>
              <a:t>1) </a:t>
            </a:r>
            <a:r>
              <a:rPr lang="en-US" sz="2800" dirty="0" smtClean="0"/>
              <a:t>Computer does not work on itself, it requires set of instructions to be provided, else computer (Hardware) is waste.</a:t>
            </a:r>
          </a:p>
          <a:p>
            <a:pPr algn="just" fontAlgn="auto">
              <a:spcAft>
                <a:spcPts val="0"/>
              </a:spcAft>
              <a:buFont typeface="Arial" panose="020B0604020202020204" pitchFamily="34" charset="0"/>
              <a:buNone/>
              <a:defRPr/>
            </a:pPr>
            <a:r>
              <a:rPr lang="en-US" sz="2800" dirty="0" smtClean="0"/>
              <a:t>2) Computer are not intelligent, they have to be instructed about each and every step which they have to perform</a:t>
            </a:r>
          </a:p>
          <a:p>
            <a:pPr algn="just" fontAlgn="auto">
              <a:spcAft>
                <a:spcPts val="0"/>
              </a:spcAft>
              <a:buFont typeface="Arial" panose="020B0604020202020204" pitchFamily="34" charset="0"/>
              <a:buNone/>
              <a:defRPr/>
            </a:pPr>
            <a:r>
              <a:rPr lang="en-US" sz="2800" dirty="0" smtClean="0"/>
              <a:t>3) Computers cannot take decisions on its own, one has to program the computer to take an action if some conditional prevail.</a:t>
            </a:r>
          </a:p>
          <a:p>
            <a:pPr algn="just" fontAlgn="auto">
              <a:spcAft>
                <a:spcPts val="0"/>
              </a:spcAft>
              <a:buFont typeface="Arial" panose="020B0604020202020204" pitchFamily="34" charset="0"/>
              <a:buNone/>
              <a:defRPr/>
            </a:pPr>
            <a:r>
              <a:rPr lang="en-US" sz="2800" dirty="0" smtClean="0"/>
              <a:t>4) Computers, unlike humans cannot learn by experience.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229600" cy="715962"/>
          </a:xfrm>
        </p:spPr>
        <p:txBody>
          <a:bodyPr>
            <a:normAutofit fontScale="90000"/>
          </a:bodyPr>
          <a:lstStyle/>
          <a:p>
            <a:pPr fontAlgn="auto">
              <a:spcAft>
                <a:spcPts val="0"/>
              </a:spcAft>
              <a:defRPr/>
            </a:pPr>
            <a:r>
              <a:rPr lang="en-US" b="1" smtClean="0"/>
              <a:t>History of Computer</a:t>
            </a:r>
            <a:br>
              <a:rPr lang="en-US" b="1" smtClean="0"/>
            </a:br>
            <a:endParaRPr lang="en-US" smtClean="0"/>
          </a:p>
        </p:txBody>
      </p:sp>
      <p:sp>
        <p:nvSpPr>
          <p:cNvPr id="3" name="Content Placeholder 2"/>
          <p:cNvSpPr>
            <a:spLocks noGrp="1"/>
          </p:cNvSpPr>
          <p:nvPr>
            <p:ph idx="1"/>
          </p:nvPr>
        </p:nvSpPr>
        <p:spPr>
          <a:xfrm>
            <a:off x="304800" y="838200"/>
            <a:ext cx="8382000" cy="5486400"/>
          </a:xfrm>
        </p:spPr>
        <p:txBody>
          <a:bodyPr>
            <a:normAutofit fontScale="92500" lnSpcReduction="10000"/>
          </a:bodyPr>
          <a:lstStyle/>
          <a:p>
            <a:pPr algn="just" fontAlgn="auto">
              <a:defRPr/>
            </a:pPr>
            <a:r>
              <a:rPr lang="en-US" sz="2800" dirty="0" smtClean="0"/>
              <a:t>Until the development of the first generation computers based on vacuum tubes, there had been several developments in the computing technology related to the mechanical computing devices. The key developments that took place till the first computer was developed are as follow:</a:t>
            </a:r>
          </a:p>
          <a:p>
            <a:pPr marL="514350" indent="-514350" algn="just" fontAlgn="auto">
              <a:buFont typeface="+mj-lt"/>
              <a:buAutoNum type="arabicPeriod"/>
              <a:defRPr/>
            </a:pPr>
            <a:r>
              <a:rPr lang="en-US" sz="2800" b="1" dirty="0" smtClean="0"/>
              <a:t>Calculating Machines- </a:t>
            </a:r>
            <a:r>
              <a:rPr lang="en-US" sz="2600" dirty="0" smtClean="0"/>
              <a:t>ABACUS was the first mechanical calculating device for counting of large numbers. The word ABACUS means calculating board. It consists of bars in horizontal positions on which sets of beads are inserted. The horizontal bars have 10 beads each, representing units, tens, hundreds, etc. An abacus is shown in Figure 1.1</a:t>
            </a:r>
          </a:p>
          <a:p>
            <a:pPr marL="514350" indent="-514350" algn="just" fontAlgn="auto">
              <a:buFont typeface="+mj-lt"/>
              <a:buAutoNum type="arabicPeriod"/>
              <a:defRPr/>
            </a:pPr>
            <a:endParaRPr lang="en-US" sz="2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404</TotalTime>
  <Words>3076</Words>
  <Application>Microsoft Office PowerPoint</Application>
  <PresentationFormat>On-screen Show (4:3)</PresentationFormat>
  <Paragraphs>216</Paragraphs>
  <Slides>40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Century Gothic</vt:lpstr>
      <vt:lpstr>Wingdings</vt:lpstr>
      <vt:lpstr>Wingdings 3</vt:lpstr>
      <vt:lpstr>Slice</vt:lpstr>
      <vt:lpstr>Introduction to Computing</vt:lpstr>
      <vt:lpstr>Introduction of Computer</vt:lpstr>
      <vt:lpstr>…Continue</vt:lpstr>
      <vt:lpstr>Characteristics of a Computer</vt:lpstr>
      <vt:lpstr>…Continue</vt:lpstr>
      <vt:lpstr>…Continue</vt:lpstr>
      <vt:lpstr>PowerPoint Presentation</vt:lpstr>
      <vt:lpstr>Limitations of Computer</vt:lpstr>
      <vt:lpstr>History of Computer </vt:lpstr>
      <vt:lpstr>…Continue</vt:lpstr>
      <vt:lpstr>…Continue</vt:lpstr>
      <vt:lpstr>…Continue</vt:lpstr>
      <vt:lpstr>…Continue</vt:lpstr>
      <vt:lpstr>The Computer Generations</vt:lpstr>
      <vt:lpstr>…Continue</vt:lpstr>
      <vt:lpstr>…Continue</vt:lpstr>
      <vt:lpstr>PowerPoint Presentation</vt:lpstr>
      <vt:lpstr>Types of Computers</vt:lpstr>
      <vt:lpstr>…Continue</vt:lpstr>
      <vt:lpstr>…Continue</vt:lpstr>
      <vt:lpstr>…Continue</vt:lpstr>
      <vt:lpstr>PowerPoint Presentation</vt:lpstr>
      <vt:lpstr>Hardware</vt:lpstr>
      <vt:lpstr>Software</vt:lpstr>
      <vt:lpstr>Two Major Types of SW</vt:lpstr>
      <vt:lpstr>Diagram</vt:lpstr>
      <vt:lpstr>Firmware</vt:lpstr>
      <vt:lpstr>Utilities</vt:lpstr>
      <vt:lpstr>Device Drivers</vt:lpstr>
      <vt:lpstr>Application Software</vt:lpstr>
      <vt:lpstr>Operating system</vt:lpstr>
      <vt:lpstr>PowerPoint Presentation</vt:lpstr>
      <vt:lpstr>Operating system concepts</vt:lpstr>
      <vt:lpstr>APPLICATIONS OF COMPUTERS</vt:lpstr>
      <vt:lpstr>…Continue</vt:lpstr>
      <vt:lpstr>…Continue</vt:lpstr>
      <vt:lpstr>…Continue</vt:lpstr>
      <vt:lpstr>…Continue</vt:lpstr>
      <vt:lpstr>…Continue</vt:lpstr>
      <vt:lpstr>Likes &amp; Dislikes of Computer</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owner</dc:creator>
  <cp:lastModifiedBy>Sammie</cp:lastModifiedBy>
  <cp:revision>110</cp:revision>
  <dcterms:created xsi:type="dcterms:W3CDTF">2013-10-03T03:31:35Z</dcterms:created>
  <dcterms:modified xsi:type="dcterms:W3CDTF">2014-01-17T16:06:39Z</dcterms:modified>
</cp:coreProperties>
</file>