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F5C4B3-3036-4078-AA8C-3B2700A405A7}" type="doc">
      <dgm:prSet loTypeId="urn:microsoft.com/office/officeart/2005/8/layout/hierarchy1" loCatId="hierarchy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147BC603-18E8-4A87-AB8C-F746B6495333}">
      <dgm:prSet/>
      <dgm:spPr/>
      <dgm:t>
        <a:bodyPr/>
        <a:lstStyle/>
        <a:p>
          <a:r>
            <a:rPr lang="en-US" dirty="0"/>
            <a:t>1. Determine how care management of diabetic patients effects patient outcome.</a:t>
          </a:r>
        </a:p>
      </dgm:t>
    </dgm:pt>
    <dgm:pt modelId="{647FC411-10BD-4C2A-B894-83B662F9FFE1}" type="parTrans" cxnId="{67A26640-273C-439E-95BD-89CBBBA0516A}">
      <dgm:prSet/>
      <dgm:spPr/>
      <dgm:t>
        <a:bodyPr/>
        <a:lstStyle/>
        <a:p>
          <a:endParaRPr lang="en-US"/>
        </a:p>
      </dgm:t>
    </dgm:pt>
    <dgm:pt modelId="{3941A502-11FD-456E-9565-BF834F5DD9F1}" type="sibTrans" cxnId="{67A26640-273C-439E-95BD-89CBBBA0516A}">
      <dgm:prSet/>
      <dgm:spPr/>
      <dgm:t>
        <a:bodyPr/>
        <a:lstStyle/>
        <a:p>
          <a:endParaRPr lang="en-US"/>
        </a:p>
      </dgm:t>
    </dgm:pt>
    <dgm:pt modelId="{F6743F83-7922-4D24-8E98-20C388020128}">
      <dgm:prSet/>
      <dgm:spPr/>
      <dgm:t>
        <a:bodyPr/>
        <a:lstStyle/>
        <a:p>
          <a:r>
            <a:rPr lang="en-US" dirty="0"/>
            <a:t>2. Develop a model that targets diabetic patients and utilizes glucose measurements to predict patient outcome.</a:t>
          </a:r>
        </a:p>
      </dgm:t>
    </dgm:pt>
    <dgm:pt modelId="{B0DFB0CA-A3EB-45F5-8C97-FFED77B7B770}" type="parTrans" cxnId="{6DBF448D-5714-457C-8C87-C8E4252F3C9C}">
      <dgm:prSet/>
      <dgm:spPr/>
      <dgm:t>
        <a:bodyPr/>
        <a:lstStyle/>
        <a:p>
          <a:endParaRPr lang="en-US"/>
        </a:p>
      </dgm:t>
    </dgm:pt>
    <dgm:pt modelId="{3B9EE0F3-440B-4D77-961A-F8E51725AF95}" type="sibTrans" cxnId="{6DBF448D-5714-457C-8C87-C8E4252F3C9C}">
      <dgm:prSet/>
      <dgm:spPr/>
      <dgm:t>
        <a:bodyPr/>
        <a:lstStyle/>
        <a:p>
          <a:endParaRPr lang="en-US"/>
        </a:p>
      </dgm:t>
    </dgm:pt>
    <dgm:pt modelId="{B1612B51-00D8-42A8-A449-53F82015A64E}" type="pres">
      <dgm:prSet presAssocID="{10F5C4B3-3036-4078-AA8C-3B2700A405A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62208B0-4AA7-43A0-86F9-21DF6F7EFC49}" type="pres">
      <dgm:prSet presAssocID="{147BC603-18E8-4A87-AB8C-F746B6495333}" presName="hierRoot1" presStyleCnt="0"/>
      <dgm:spPr/>
    </dgm:pt>
    <dgm:pt modelId="{B8E9A194-A4A9-4662-877A-DF9B30F5B168}" type="pres">
      <dgm:prSet presAssocID="{147BC603-18E8-4A87-AB8C-F746B6495333}" presName="composite" presStyleCnt="0"/>
      <dgm:spPr/>
    </dgm:pt>
    <dgm:pt modelId="{B0DFCE04-5161-4521-8392-C807EC019481}" type="pres">
      <dgm:prSet presAssocID="{147BC603-18E8-4A87-AB8C-F746B6495333}" presName="background" presStyleLbl="node0" presStyleIdx="0" presStyleCnt="2"/>
      <dgm:spPr/>
    </dgm:pt>
    <dgm:pt modelId="{48147B85-DC8E-4395-8F77-F9FF289FB1B7}" type="pres">
      <dgm:prSet presAssocID="{147BC603-18E8-4A87-AB8C-F746B6495333}" presName="text" presStyleLbl="fgAcc0" presStyleIdx="0" presStyleCnt="2">
        <dgm:presLayoutVars>
          <dgm:chPref val="3"/>
        </dgm:presLayoutVars>
      </dgm:prSet>
      <dgm:spPr/>
    </dgm:pt>
    <dgm:pt modelId="{947C01FD-5BE3-49B2-96F8-931A310E5496}" type="pres">
      <dgm:prSet presAssocID="{147BC603-18E8-4A87-AB8C-F746B6495333}" presName="hierChild2" presStyleCnt="0"/>
      <dgm:spPr/>
    </dgm:pt>
    <dgm:pt modelId="{43ECBC3A-4F26-42B6-8A2A-34BDE47BF822}" type="pres">
      <dgm:prSet presAssocID="{F6743F83-7922-4D24-8E98-20C388020128}" presName="hierRoot1" presStyleCnt="0"/>
      <dgm:spPr/>
    </dgm:pt>
    <dgm:pt modelId="{7B15A7BC-53F1-4CC0-BD06-D4366B6D2259}" type="pres">
      <dgm:prSet presAssocID="{F6743F83-7922-4D24-8E98-20C388020128}" presName="composite" presStyleCnt="0"/>
      <dgm:spPr/>
    </dgm:pt>
    <dgm:pt modelId="{683F1263-1911-4685-9F47-0EBC472087E8}" type="pres">
      <dgm:prSet presAssocID="{F6743F83-7922-4D24-8E98-20C388020128}" presName="background" presStyleLbl="node0" presStyleIdx="1" presStyleCnt="2"/>
      <dgm:spPr/>
    </dgm:pt>
    <dgm:pt modelId="{E724846B-76AE-4B22-ABA6-EF0FBA26D7DF}" type="pres">
      <dgm:prSet presAssocID="{F6743F83-7922-4D24-8E98-20C388020128}" presName="text" presStyleLbl="fgAcc0" presStyleIdx="1" presStyleCnt="2">
        <dgm:presLayoutVars>
          <dgm:chPref val="3"/>
        </dgm:presLayoutVars>
      </dgm:prSet>
      <dgm:spPr/>
    </dgm:pt>
    <dgm:pt modelId="{9A8804E7-A6AE-4756-B109-DCC846D0789C}" type="pres">
      <dgm:prSet presAssocID="{F6743F83-7922-4D24-8E98-20C388020128}" presName="hierChild2" presStyleCnt="0"/>
      <dgm:spPr/>
    </dgm:pt>
  </dgm:ptLst>
  <dgm:cxnLst>
    <dgm:cxn modelId="{B1992E04-EF11-4648-B1AF-33B720913EE5}" type="presOf" srcId="{10F5C4B3-3036-4078-AA8C-3B2700A405A7}" destId="{B1612B51-00D8-42A8-A449-53F82015A64E}" srcOrd="0" destOrd="0" presId="urn:microsoft.com/office/officeart/2005/8/layout/hierarchy1"/>
    <dgm:cxn modelId="{67A26640-273C-439E-95BD-89CBBBA0516A}" srcId="{10F5C4B3-3036-4078-AA8C-3B2700A405A7}" destId="{147BC603-18E8-4A87-AB8C-F746B6495333}" srcOrd="0" destOrd="0" parTransId="{647FC411-10BD-4C2A-B894-83B662F9FFE1}" sibTransId="{3941A502-11FD-456E-9565-BF834F5DD9F1}"/>
    <dgm:cxn modelId="{12687647-E41D-452A-AD1F-C25629B6854D}" type="presOf" srcId="{147BC603-18E8-4A87-AB8C-F746B6495333}" destId="{48147B85-DC8E-4395-8F77-F9FF289FB1B7}" srcOrd="0" destOrd="0" presId="urn:microsoft.com/office/officeart/2005/8/layout/hierarchy1"/>
    <dgm:cxn modelId="{6DBF448D-5714-457C-8C87-C8E4252F3C9C}" srcId="{10F5C4B3-3036-4078-AA8C-3B2700A405A7}" destId="{F6743F83-7922-4D24-8E98-20C388020128}" srcOrd="1" destOrd="0" parTransId="{B0DFB0CA-A3EB-45F5-8C97-FFED77B7B770}" sibTransId="{3B9EE0F3-440B-4D77-961A-F8E51725AF95}"/>
    <dgm:cxn modelId="{CEFF0CB0-4A33-4D4B-9D7A-B7D2D6362086}" type="presOf" srcId="{F6743F83-7922-4D24-8E98-20C388020128}" destId="{E724846B-76AE-4B22-ABA6-EF0FBA26D7DF}" srcOrd="0" destOrd="0" presId="urn:microsoft.com/office/officeart/2005/8/layout/hierarchy1"/>
    <dgm:cxn modelId="{09AA2D7D-99DE-48D2-8BF5-DA870AA97023}" type="presParOf" srcId="{B1612B51-00D8-42A8-A449-53F82015A64E}" destId="{962208B0-4AA7-43A0-86F9-21DF6F7EFC49}" srcOrd="0" destOrd="0" presId="urn:microsoft.com/office/officeart/2005/8/layout/hierarchy1"/>
    <dgm:cxn modelId="{AF850ED4-5459-4C86-8C7E-FDF1E2BEAC4A}" type="presParOf" srcId="{962208B0-4AA7-43A0-86F9-21DF6F7EFC49}" destId="{B8E9A194-A4A9-4662-877A-DF9B30F5B168}" srcOrd="0" destOrd="0" presId="urn:microsoft.com/office/officeart/2005/8/layout/hierarchy1"/>
    <dgm:cxn modelId="{8F228395-7322-4272-8967-7CD04D55EAB4}" type="presParOf" srcId="{B8E9A194-A4A9-4662-877A-DF9B30F5B168}" destId="{B0DFCE04-5161-4521-8392-C807EC019481}" srcOrd="0" destOrd="0" presId="urn:microsoft.com/office/officeart/2005/8/layout/hierarchy1"/>
    <dgm:cxn modelId="{84FCC96C-BAAF-49F7-A80F-CA8F6B902DEE}" type="presParOf" srcId="{B8E9A194-A4A9-4662-877A-DF9B30F5B168}" destId="{48147B85-DC8E-4395-8F77-F9FF289FB1B7}" srcOrd="1" destOrd="0" presId="urn:microsoft.com/office/officeart/2005/8/layout/hierarchy1"/>
    <dgm:cxn modelId="{1B2F201A-3CCE-49BE-8953-686B7D032C4C}" type="presParOf" srcId="{962208B0-4AA7-43A0-86F9-21DF6F7EFC49}" destId="{947C01FD-5BE3-49B2-96F8-931A310E5496}" srcOrd="1" destOrd="0" presId="urn:microsoft.com/office/officeart/2005/8/layout/hierarchy1"/>
    <dgm:cxn modelId="{73BE90B6-68BA-4668-A382-3838A5F9B049}" type="presParOf" srcId="{B1612B51-00D8-42A8-A449-53F82015A64E}" destId="{43ECBC3A-4F26-42B6-8A2A-34BDE47BF822}" srcOrd="1" destOrd="0" presId="urn:microsoft.com/office/officeart/2005/8/layout/hierarchy1"/>
    <dgm:cxn modelId="{17F15E8F-7821-468B-A6A9-545ADAED4571}" type="presParOf" srcId="{43ECBC3A-4F26-42B6-8A2A-34BDE47BF822}" destId="{7B15A7BC-53F1-4CC0-BD06-D4366B6D2259}" srcOrd="0" destOrd="0" presId="urn:microsoft.com/office/officeart/2005/8/layout/hierarchy1"/>
    <dgm:cxn modelId="{0A31C389-CC42-451A-A00B-D0340CC00604}" type="presParOf" srcId="{7B15A7BC-53F1-4CC0-BD06-D4366B6D2259}" destId="{683F1263-1911-4685-9F47-0EBC472087E8}" srcOrd="0" destOrd="0" presId="urn:microsoft.com/office/officeart/2005/8/layout/hierarchy1"/>
    <dgm:cxn modelId="{5633C082-BBD7-4F66-9254-E05455B02079}" type="presParOf" srcId="{7B15A7BC-53F1-4CC0-BD06-D4366B6D2259}" destId="{E724846B-76AE-4B22-ABA6-EF0FBA26D7DF}" srcOrd="1" destOrd="0" presId="urn:microsoft.com/office/officeart/2005/8/layout/hierarchy1"/>
    <dgm:cxn modelId="{2C1A2D34-98A6-489B-BD6F-9D6CEE6F1329}" type="presParOf" srcId="{43ECBC3A-4F26-42B6-8A2A-34BDE47BF822}" destId="{9A8804E7-A6AE-4756-B109-DCC846D0789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B57FF5-0D42-49F4-8586-9D16FDDD501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1AFAEEF-0CD7-4BD8-81C2-AE354D675A24}">
      <dgm:prSet phldrT="[Text]"/>
      <dgm:spPr/>
      <dgm:t>
        <a:bodyPr/>
        <a:lstStyle/>
        <a:p>
          <a:r>
            <a:rPr lang="en-US" dirty="0"/>
            <a:t>Source</a:t>
          </a:r>
        </a:p>
      </dgm:t>
    </dgm:pt>
    <dgm:pt modelId="{D6F44141-3CC8-44A1-925B-02FB07DDD1BC}" type="parTrans" cxnId="{2B7D83B8-8B5F-45F9-80F7-3D51B10B708B}">
      <dgm:prSet/>
      <dgm:spPr/>
      <dgm:t>
        <a:bodyPr/>
        <a:lstStyle/>
        <a:p>
          <a:endParaRPr lang="en-US"/>
        </a:p>
      </dgm:t>
    </dgm:pt>
    <dgm:pt modelId="{95FB5409-8A28-4132-A86C-C49009867A67}" type="sibTrans" cxnId="{2B7D83B8-8B5F-45F9-80F7-3D51B10B708B}">
      <dgm:prSet/>
      <dgm:spPr/>
      <dgm:t>
        <a:bodyPr/>
        <a:lstStyle/>
        <a:p>
          <a:endParaRPr lang="en-US"/>
        </a:p>
      </dgm:t>
    </dgm:pt>
    <dgm:pt modelId="{48F5D0F4-5A63-46D2-AE59-F3A9066F36D9}">
      <dgm:prSet phldrT="[Text]"/>
      <dgm:spPr/>
      <dgm:t>
        <a:bodyPr/>
        <a:lstStyle/>
        <a:p>
          <a:r>
            <a:rPr lang="en-US" dirty="0"/>
            <a:t>Query </a:t>
          </a:r>
        </a:p>
      </dgm:t>
    </dgm:pt>
    <dgm:pt modelId="{D292EDDB-9AD8-41D1-8B14-18182C38A485}" type="parTrans" cxnId="{48B5B911-F59E-4A46-9AB2-5C65BB7CDEF5}">
      <dgm:prSet/>
      <dgm:spPr/>
      <dgm:t>
        <a:bodyPr/>
        <a:lstStyle/>
        <a:p>
          <a:endParaRPr lang="en-US"/>
        </a:p>
      </dgm:t>
    </dgm:pt>
    <dgm:pt modelId="{64B36027-0888-48D1-99B5-16DFC97857B3}" type="sibTrans" cxnId="{48B5B911-F59E-4A46-9AB2-5C65BB7CDEF5}">
      <dgm:prSet/>
      <dgm:spPr/>
      <dgm:t>
        <a:bodyPr/>
        <a:lstStyle/>
        <a:p>
          <a:endParaRPr lang="en-US"/>
        </a:p>
      </dgm:t>
    </dgm:pt>
    <dgm:pt modelId="{0ED38C03-A9F1-45E9-BCB4-F55B4A32DFAE}">
      <dgm:prSet phldrT="[Text]"/>
      <dgm:spPr/>
      <dgm:t>
        <a:bodyPr/>
        <a:lstStyle/>
        <a:p>
          <a:r>
            <a:rPr lang="en-US" dirty="0"/>
            <a:t>Visualize</a:t>
          </a:r>
        </a:p>
      </dgm:t>
    </dgm:pt>
    <dgm:pt modelId="{F008C449-C034-467B-8995-0651D73D4A63}" type="parTrans" cxnId="{D69BBD69-6322-429D-BE85-F1FF74303CDE}">
      <dgm:prSet/>
      <dgm:spPr/>
      <dgm:t>
        <a:bodyPr/>
        <a:lstStyle/>
        <a:p>
          <a:endParaRPr lang="en-US"/>
        </a:p>
      </dgm:t>
    </dgm:pt>
    <dgm:pt modelId="{162101A4-0AA4-43DA-A000-AD8542BBD84E}" type="sibTrans" cxnId="{D69BBD69-6322-429D-BE85-F1FF74303CDE}">
      <dgm:prSet/>
      <dgm:spPr/>
      <dgm:t>
        <a:bodyPr/>
        <a:lstStyle/>
        <a:p>
          <a:endParaRPr lang="en-US"/>
        </a:p>
      </dgm:t>
    </dgm:pt>
    <dgm:pt modelId="{A84F0CA0-2C07-4B47-A7D7-B0FDC4C3AD44}" type="pres">
      <dgm:prSet presAssocID="{B1B57FF5-0D42-49F4-8586-9D16FDDD5017}" presName="Name0" presStyleCnt="0">
        <dgm:presLayoutVars>
          <dgm:dir/>
          <dgm:animLvl val="lvl"/>
          <dgm:resizeHandles val="exact"/>
        </dgm:presLayoutVars>
      </dgm:prSet>
      <dgm:spPr/>
    </dgm:pt>
    <dgm:pt modelId="{C110E6EF-62E0-4DAD-B36E-649ECE359749}" type="pres">
      <dgm:prSet presAssocID="{71AFAEEF-0CD7-4BD8-81C2-AE354D675A24}" presName="parTxOnly" presStyleLbl="node1" presStyleIdx="0" presStyleCnt="3" custLinFactNeighborX="-821" custLinFactNeighborY="-96137">
        <dgm:presLayoutVars>
          <dgm:chMax val="0"/>
          <dgm:chPref val="0"/>
          <dgm:bulletEnabled val="1"/>
        </dgm:presLayoutVars>
      </dgm:prSet>
      <dgm:spPr/>
    </dgm:pt>
    <dgm:pt modelId="{A18E6352-3DE1-4E4F-B3D5-684338AD8F5F}" type="pres">
      <dgm:prSet presAssocID="{95FB5409-8A28-4132-A86C-C49009867A67}" presName="parTxOnlySpace" presStyleCnt="0"/>
      <dgm:spPr/>
    </dgm:pt>
    <dgm:pt modelId="{84B93B98-DC6F-4320-9554-6A1DFCB1F5C3}" type="pres">
      <dgm:prSet presAssocID="{48F5D0F4-5A63-46D2-AE59-F3A9066F36D9}" presName="parTxOnly" presStyleLbl="node1" presStyleIdx="1" presStyleCnt="3" custLinFactNeighborX="0" custLinFactNeighborY="-94465">
        <dgm:presLayoutVars>
          <dgm:chMax val="0"/>
          <dgm:chPref val="0"/>
          <dgm:bulletEnabled val="1"/>
        </dgm:presLayoutVars>
      </dgm:prSet>
      <dgm:spPr/>
    </dgm:pt>
    <dgm:pt modelId="{869BE5A4-8170-4C1B-82E2-224822A95DC4}" type="pres">
      <dgm:prSet presAssocID="{64B36027-0888-48D1-99B5-16DFC97857B3}" presName="parTxOnlySpace" presStyleCnt="0"/>
      <dgm:spPr/>
    </dgm:pt>
    <dgm:pt modelId="{C32D15B7-A56B-40DF-9556-30E95E59D003}" type="pres">
      <dgm:prSet presAssocID="{0ED38C03-A9F1-45E9-BCB4-F55B4A32DFAE}" presName="parTxOnly" presStyleLbl="node1" presStyleIdx="2" presStyleCnt="3" custLinFactNeighborX="821" custLinFactNeighborY="-93222">
        <dgm:presLayoutVars>
          <dgm:chMax val="0"/>
          <dgm:chPref val="0"/>
          <dgm:bulletEnabled val="1"/>
        </dgm:presLayoutVars>
      </dgm:prSet>
      <dgm:spPr/>
    </dgm:pt>
  </dgm:ptLst>
  <dgm:cxnLst>
    <dgm:cxn modelId="{48B5B911-F59E-4A46-9AB2-5C65BB7CDEF5}" srcId="{B1B57FF5-0D42-49F4-8586-9D16FDDD5017}" destId="{48F5D0F4-5A63-46D2-AE59-F3A9066F36D9}" srcOrd="1" destOrd="0" parTransId="{D292EDDB-9AD8-41D1-8B14-18182C38A485}" sibTransId="{64B36027-0888-48D1-99B5-16DFC97857B3}"/>
    <dgm:cxn modelId="{F7CBBF41-6A70-45A7-8B87-9768E3FACFB7}" type="presOf" srcId="{48F5D0F4-5A63-46D2-AE59-F3A9066F36D9}" destId="{84B93B98-DC6F-4320-9554-6A1DFCB1F5C3}" srcOrd="0" destOrd="0" presId="urn:microsoft.com/office/officeart/2005/8/layout/chevron1"/>
    <dgm:cxn modelId="{D69BBD69-6322-429D-BE85-F1FF74303CDE}" srcId="{B1B57FF5-0D42-49F4-8586-9D16FDDD5017}" destId="{0ED38C03-A9F1-45E9-BCB4-F55B4A32DFAE}" srcOrd="2" destOrd="0" parTransId="{F008C449-C034-467B-8995-0651D73D4A63}" sibTransId="{162101A4-0AA4-43DA-A000-AD8542BBD84E}"/>
    <dgm:cxn modelId="{2B7D83B8-8B5F-45F9-80F7-3D51B10B708B}" srcId="{B1B57FF5-0D42-49F4-8586-9D16FDDD5017}" destId="{71AFAEEF-0CD7-4BD8-81C2-AE354D675A24}" srcOrd="0" destOrd="0" parTransId="{D6F44141-3CC8-44A1-925B-02FB07DDD1BC}" sibTransId="{95FB5409-8A28-4132-A86C-C49009867A67}"/>
    <dgm:cxn modelId="{77500BCD-8C36-4585-86B2-1F9B6DED14C4}" type="presOf" srcId="{71AFAEEF-0CD7-4BD8-81C2-AE354D675A24}" destId="{C110E6EF-62E0-4DAD-B36E-649ECE359749}" srcOrd="0" destOrd="0" presId="urn:microsoft.com/office/officeart/2005/8/layout/chevron1"/>
    <dgm:cxn modelId="{33157FDA-7B2A-4733-B909-2E1F03D75588}" type="presOf" srcId="{0ED38C03-A9F1-45E9-BCB4-F55B4A32DFAE}" destId="{C32D15B7-A56B-40DF-9556-30E95E59D003}" srcOrd="0" destOrd="0" presId="urn:microsoft.com/office/officeart/2005/8/layout/chevron1"/>
    <dgm:cxn modelId="{192B02E8-BB8E-4E20-AF03-1DD10B081043}" type="presOf" srcId="{B1B57FF5-0D42-49F4-8586-9D16FDDD5017}" destId="{A84F0CA0-2C07-4B47-A7D7-B0FDC4C3AD44}" srcOrd="0" destOrd="0" presId="urn:microsoft.com/office/officeart/2005/8/layout/chevron1"/>
    <dgm:cxn modelId="{7734819D-8D35-4653-A8F7-DE0F5AE40423}" type="presParOf" srcId="{A84F0CA0-2C07-4B47-A7D7-B0FDC4C3AD44}" destId="{C110E6EF-62E0-4DAD-B36E-649ECE359749}" srcOrd="0" destOrd="0" presId="urn:microsoft.com/office/officeart/2005/8/layout/chevron1"/>
    <dgm:cxn modelId="{5E0F61FB-8D09-4B9D-96BA-B5467B39EC40}" type="presParOf" srcId="{A84F0CA0-2C07-4B47-A7D7-B0FDC4C3AD44}" destId="{A18E6352-3DE1-4E4F-B3D5-684338AD8F5F}" srcOrd="1" destOrd="0" presId="urn:microsoft.com/office/officeart/2005/8/layout/chevron1"/>
    <dgm:cxn modelId="{6396A655-40EE-4B1A-8411-FFBCFA892FCA}" type="presParOf" srcId="{A84F0CA0-2C07-4B47-A7D7-B0FDC4C3AD44}" destId="{84B93B98-DC6F-4320-9554-6A1DFCB1F5C3}" srcOrd="2" destOrd="0" presId="urn:microsoft.com/office/officeart/2005/8/layout/chevron1"/>
    <dgm:cxn modelId="{F3E7C9D7-EEE3-4CF9-80E9-31222E8BF043}" type="presParOf" srcId="{A84F0CA0-2C07-4B47-A7D7-B0FDC4C3AD44}" destId="{869BE5A4-8170-4C1B-82E2-224822A95DC4}" srcOrd="3" destOrd="0" presId="urn:microsoft.com/office/officeart/2005/8/layout/chevron1"/>
    <dgm:cxn modelId="{74E0FF9D-8A97-4DE4-9362-79FBE39396E0}" type="presParOf" srcId="{A84F0CA0-2C07-4B47-A7D7-B0FDC4C3AD44}" destId="{C32D15B7-A56B-40DF-9556-30E95E59D003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DFCE04-5161-4521-8392-C807EC019481}">
      <dsp:nvSpPr>
        <dsp:cNvPr id="0" name=""/>
        <dsp:cNvSpPr/>
      </dsp:nvSpPr>
      <dsp:spPr>
        <a:xfrm>
          <a:off x="1283" y="372168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147B85-DC8E-4395-8F77-F9FF289FB1B7}">
      <dsp:nvSpPr>
        <dsp:cNvPr id="0" name=""/>
        <dsp:cNvSpPr/>
      </dsp:nvSpPr>
      <dsp:spPr>
        <a:xfrm>
          <a:off x="501904" y="847758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1. Determine how care management of diabetic patients effects patient outcome.</a:t>
          </a:r>
        </a:p>
      </dsp:txBody>
      <dsp:txXfrm>
        <a:off x="585701" y="931555"/>
        <a:ext cx="4337991" cy="2693452"/>
      </dsp:txXfrm>
    </dsp:sp>
    <dsp:sp modelId="{683F1263-1911-4685-9F47-0EBC472087E8}">
      <dsp:nvSpPr>
        <dsp:cNvPr id="0" name=""/>
        <dsp:cNvSpPr/>
      </dsp:nvSpPr>
      <dsp:spPr>
        <a:xfrm>
          <a:off x="5508110" y="372168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24846B-76AE-4B22-ABA6-EF0FBA26D7DF}">
      <dsp:nvSpPr>
        <dsp:cNvPr id="0" name=""/>
        <dsp:cNvSpPr/>
      </dsp:nvSpPr>
      <dsp:spPr>
        <a:xfrm>
          <a:off x="6008730" y="847758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2. Develop a model that targets diabetic patients and utilizes glucose measurements to predict patient outcome.</a:t>
          </a:r>
        </a:p>
      </dsp:txBody>
      <dsp:txXfrm>
        <a:off x="6092527" y="931555"/>
        <a:ext cx="4337991" cy="26934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10E6EF-62E0-4DAD-B36E-649ECE359749}">
      <dsp:nvSpPr>
        <dsp:cNvPr id="0" name=""/>
        <dsp:cNvSpPr/>
      </dsp:nvSpPr>
      <dsp:spPr>
        <a:xfrm>
          <a:off x="0" y="0"/>
          <a:ext cx="3753370" cy="15013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22" tIns="58674" rIns="58674" bIns="58674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Source</a:t>
          </a:r>
        </a:p>
      </dsp:txBody>
      <dsp:txXfrm>
        <a:off x="750674" y="0"/>
        <a:ext cx="2252022" cy="1501348"/>
      </dsp:txXfrm>
    </dsp:sp>
    <dsp:sp modelId="{84B93B98-DC6F-4320-9554-6A1DFCB1F5C3}">
      <dsp:nvSpPr>
        <dsp:cNvPr id="0" name=""/>
        <dsp:cNvSpPr/>
      </dsp:nvSpPr>
      <dsp:spPr>
        <a:xfrm>
          <a:off x="3381114" y="6746"/>
          <a:ext cx="3753370" cy="15013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22" tIns="58674" rIns="58674" bIns="58674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Query </a:t>
          </a:r>
        </a:p>
      </dsp:txBody>
      <dsp:txXfrm>
        <a:off x="4131788" y="6746"/>
        <a:ext cx="2252022" cy="1501348"/>
      </dsp:txXfrm>
    </dsp:sp>
    <dsp:sp modelId="{C32D15B7-A56B-40DF-9556-30E95E59D003}">
      <dsp:nvSpPr>
        <dsp:cNvPr id="0" name=""/>
        <dsp:cNvSpPr/>
      </dsp:nvSpPr>
      <dsp:spPr>
        <a:xfrm>
          <a:off x="6762229" y="25407"/>
          <a:ext cx="3753370" cy="15013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22" tIns="58674" rIns="58674" bIns="58674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Visualize</a:t>
          </a:r>
        </a:p>
      </dsp:txBody>
      <dsp:txXfrm>
        <a:off x="7512903" y="25407"/>
        <a:ext cx="2252022" cy="15013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55E9-2656-4CA6-B4B8-690A48373171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0574-6DD9-4D83-BDE2-4AA89EEB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5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55E9-2656-4CA6-B4B8-690A48373171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0574-6DD9-4D83-BDE2-4AA89EEB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44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55E9-2656-4CA6-B4B8-690A48373171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0574-6DD9-4D83-BDE2-4AA89EEB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751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55E9-2656-4CA6-B4B8-690A48373171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0574-6DD9-4D83-BDE2-4AA89EEB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71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55E9-2656-4CA6-B4B8-690A48373171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0574-6DD9-4D83-BDE2-4AA89EEB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49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55E9-2656-4CA6-B4B8-690A48373171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0574-6DD9-4D83-BDE2-4AA89EEB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393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55E9-2656-4CA6-B4B8-690A48373171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0574-6DD9-4D83-BDE2-4AA89EEB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190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55E9-2656-4CA6-B4B8-690A48373171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0574-6DD9-4D83-BDE2-4AA89EEB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661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55E9-2656-4CA6-B4B8-690A48373171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0574-6DD9-4D83-BDE2-4AA89EEB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31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55E9-2656-4CA6-B4B8-690A48373171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0574-6DD9-4D83-BDE2-4AA89EEB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29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55E9-2656-4CA6-B4B8-690A48373171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0574-6DD9-4D83-BDE2-4AA89EEB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5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F55E9-2656-4CA6-B4B8-690A48373171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C0574-6DD9-4D83-BDE2-4AA89EEB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6410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5.wmf"/><Relationship Id="rId5" Type="http://schemas.openxmlformats.org/officeDocument/2006/relationships/diagramQuickStyle" Target="../diagrams/quickStyle2.xml"/><Relationship Id="rId10" Type="http://schemas.openxmlformats.org/officeDocument/2006/relationships/oleObject" Target="../embeddings/oleObject2.bin"/><Relationship Id="rId4" Type="http://schemas.openxmlformats.org/officeDocument/2006/relationships/diagramLayout" Target="../diagrams/layout2.xml"/><Relationship Id="rId9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A5452-4F37-4EC2-8D9B-30753B8B1D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6" y="5091762"/>
            <a:ext cx="80794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 Diabetic Patient Mortality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14F66-BBF6-47D3-A286-29D5A23F9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84657" y="5091763"/>
            <a:ext cx="2974207" cy="1264587"/>
          </a:xfrm>
        </p:spPr>
        <p:txBody>
          <a:bodyPr anchor="ctr">
            <a:normAutofit/>
          </a:bodyPr>
          <a:lstStyle/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Ian Wittler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41104F-A2F7-415B-90B3-1B1B87428A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328" b="21716"/>
          <a:stretch/>
        </p:blipFill>
        <p:spPr>
          <a:xfrm>
            <a:off x="-3983" y="10"/>
            <a:ext cx="12192000" cy="457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562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E3E4D-EA03-4E43-A177-13820E92D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9C918-00C7-4B55-9C6C-C6A829305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Diabetes Mellitus?</a:t>
            </a:r>
          </a:p>
          <a:p>
            <a:r>
              <a:rPr lang="en-US" dirty="0"/>
              <a:t>Objectives</a:t>
            </a:r>
          </a:p>
          <a:p>
            <a:r>
              <a:rPr lang="en-US" dirty="0"/>
              <a:t>Data Exploration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443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3FD42-8944-4BDA-AAF1-5E5687035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878" y="629266"/>
            <a:ext cx="6422849" cy="167660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Diabetes Mellitus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95B82D5-A8BB-45BF-BED8-C7B206892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rgbClr val="080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9">
            <a:extLst>
              <a:ext uri="{FF2B5EF4-FFF2-40B4-BE49-F238E27FC236}">
                <a16:creationId xmlns:a16="http://schemas.microsoft.com/office/drawing/2014/main" id="{296C61EC-FBF4-4216-BE67-6C864D30A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2" y="484632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99B6CF-8067-4442-8C5C-5622AD965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632" y="803049"/>
            <a:ext cx="2470743" cy="2470743"/>
          </a:xfrm>
          <a:prstGeom prst="rect">
            <a:avLst/>
          </a:prstGeom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CFB199-B95D-49FB-B4D0-DC9E8C59A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672" y="3587162"/>
            <a:ext cx="3026663" cy="218676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F43D5-5C17-49E7-A6E4-9B662B2AB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880" y="2438400"/>
            <a:ext cx="6422848" cy="3785419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disease which results in the complications producing insulin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 million plus U.S. adults live with diabetes or prediabetes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3 main classifications: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1 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2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Gestational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165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95CFD8-E290-4ABE-A8FE-7D2E383C1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US"/>
              <a:t>Goals and Objectives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AF056AA-A990-4299-836E-D705EE5E53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8357938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0407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EF21B-7F80-42AF-9D9B-122F2A10E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and Visualization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2837FBAA-949C-491D-8CD4-1FC28989C3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625514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E34ACE34-B578-4508-9A20-059B9E018F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9068379"/>
              </p:ext>
            </p:extLst>
          </p:nvPr>
        </p:nvGraphicFramePr>
        <p:xfrm>
          <a:off x="6734296" y="5480876"/>
          <a:ext cx="1629855" cy="4977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Packager Shell Object" showAsIcon="1" r:id="rId8" imgW="1762200" imgH="538200" progId="Package">
                  <p:embed/>
                </p:oleObj>
              </mc:Choice>
              <mc:Fallback>
                <p:oleObj name="Packager Shell Object" showAsIcon="1" r:id="rId8" imgW="1762200" imgH="538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734296" y="5480876"/>
                        <a:ext cx="1629855" cy="49776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0895D29B-9895-4551-B0D5-F19D792442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653742"/>
              </p:ext>
            </p:extLst>
          </p:nvPr>
        </p:nvGraphicFramePr>
        <p:xfrm>
          <a:off x="6714511" y="4666759"/>
          <a:ext cx="1621042" cy="4977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Packager Shell Object" showAsIcon="1" r:id="rId10" imgW="1752480" imgH="538200" progId="Package">
                  <p:embed/>
                </p:oleObj>
              </mc:Choice>
              <mc:Fallback>
                <p:oleObj name="Packager Shell Object" showAsIcon="1" r:id="rId10" imgW="1752480" imgH="538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714511" y="4666759"/>
                        <a:ext cx="1621042" cy="49776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B2B09172-C977-481A-A6E9-A2AC9659E29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50791" y="4169066"/>
            <a:ext cx="3504416" cy="189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275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7437A-53AD-4C90-9519-DCE98C52A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1227" y="-390654"/>
            <a:ext cx="3273778" cy="2705453"/>
          </a:xfrm>
        </p:spPr>
        <p:txBody>
          <a:bodyPr>
            <a:normAutofit/>
          </a:bodyPr>
          <a:lstStyle/>
          <a:p>
            <a:r>
              <a:rPr lang="en-US" sz="3600" dirty="0"/>
              <a:t>Glucose Measurement Distribution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1EAFD12-9139-45EE-AEBC-A943B58EE3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76731" y="3385218"/>
            <a:ext cx="3460603" cy="31076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E0299B-0377-4AC4-9BD7-1074B67029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95" y="321343"/>
            <a:ext cx="8405137" cy="36576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713092D-3832-49E4-B5B1-F1913E9CD090}"/>
              </a:ext>
            </a:extLst>
          </p:cNvPr>
          <p:cNvSpPr txBox="1">
            <a:spLocks/>
          </p:cNvSpPr>
          <p:nvPr/>
        </p:nvSpPr>
        <p:spPr>
          <a:xfrm>
            <a:off x="3601726" y="4985548"/>
            <a:ext cx="4375005" cy="16925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Outcome Distribution</a:t>
            </a:r>
          </a:p>
        </p:txBody>
      </p:sp>
    </p:spTree>
    <p:extLst>
      <p:ext uri="{BB962C8B-B14F-4D97-AF65-F5344CB8AC3E}">
        <p14:creationId xmlns:p14="http://schemas.microsoft.com/office/powerpoint/2010/main" val="2021616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97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Package</vt:lpstr>
      <vt:lpstr>Modeling Diabetic Patient Mortality</vt:lpstr>
      <vt:lpstr>Introduction</vt:lpstr>
      <vt:lpstr>About Diabetes Mellitus </vt:lpstr>
      <vt:lpstr>Goals and Objectives</vt:lpstr>
      <vt:lpstr>Data Exploration and Visualization</vt:lpstr>
      <vt:lpstr>Glucose Measurement Distribution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Diabetic Patient Mortality</dc:title>
  <dc:creator>Ian Wittler</dc:creator>
  <cp:lastModifiedBy>Ian Wittler</cp:lastModifiedBy>
  <cp:revision>4</cp:revision>
  <dcterms:created xsi:type="dcterms:W3CDTF">2019-03-22T16:14:01Z</dcterms:created>
  <dcterms:modified xsi:type="dcterms:W3CDTF">2019-03-22T16:45:32Z</dcterms:modified>
</cp:coreProperties>
</file>