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69" r:id="rId8"/>
    <p:sldId id="262" r:id="rId9"/>
    <p:sldId id="271" r:id="rId10"/>
    <p:sldId id="268" r:id="rId11"/>
    <p:sldId id="272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5C4B3-3036-4078-AA8C-3B2700A405A7}" type="doc">
      <dgm:prSet loTypeId="urn:microsoft.com/office/officeart/2005/8/layout/hierarchy1" loCatId="hierarchy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47BC603-18E8-4A87-AB8C-F746B649533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Develop a model that utilizes glucose measurements to predict diabetic patient outcomes.</a:t>
          </a:r>
        </a:p>
      </dgm:t>
    </dgm:pt>
    <dgm:pt modelId="{647FC411-10BD-4C2A-B894-83B662F9FFE1}" type="parTrans" cxnId="{67A26640-273C-439E-95BD-89CBBBA0516A}">
      <dgm:prSet/>
      <dgm:spPr/>
      <dgm:t>
        <a:bodyPr/>
        <a:lstStyle/>
        <a:p>
          <a:endParaRPr lang="en-US"/>
        </a:p>
      </dgm:t>
    </dgm:pt>
    <dgm:pt modelId="{3941A502-11FD-456E-9565-BF834F5DD9F1}" type="sibTrans" cxnId="{67A26640-273C-439E-95BD-89CBBBA0516A}">
      <dgm:prSet/>
      <dgm:spPr/>
      <dgm:t>
        <a:bodyPr/>
        <a:lstStyle/>
        <a:p>
          <a:endParaRPr lang="en-US"/>
        </a:p>
      </dgm:t>
    </dgm:pt>
    <dgm:pt modelId="{F6743F83-7922-4D24-8E98-20C38802012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 Explore additional modeling applications for diabetes-related predictions. </a:t>
          </a:r>
        </a:p>
      </dgm:t>
    </dgm:pt>
    <dgm:pt modelId="{B0DFB0CA-A3EB-45F5-8C97-FFED77B7B770}" type="parTrans" cxnId="{6DBF448D-5714-457C-8C87-C8E4252F3C9C}">
      <dgm:prSet/>
      <dgm:spPr/>
      <dgm:t>
        <a:bodyPr/>
        <a:lstStyle/>
        <a:p>
          <a:endParaRPr lang="en-US"/>
        </a:p>
      </dgm:t>
    </dgm:pt>
    <dgm:pt modelId="{3B9EE0F3-440B-4D77-961A-F8E51725AF95}" type="sibTrans" cxnId="{6DBF448D-5714-457C-8C87-C8E4252F3C9C}">
      <dgm:prSet/>
      <dgm:spPr/>
      <dgm:t>
        <a:bodyPr/>
        <a:lstStyle/>
        <a:p>
          <a:endParaRPr lang="en-US"/>
        </a:p>
      </dgm:t>
    </dgm:pt>
    <dgm:pt modelId="{B1612B51-00D8-42A8-A449-53F82015A64E}" type="pres">
      <dgm:prSet presAssocID="{10F5C4B3-3036-4078-AA8C-3B2700A405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2208B0-4AA7-43A0-86F9-21DF6F7EFC49}" type="pres">
      <dgm:prSet presAssocID="{147BC603-18E8-4A87-AB8C-F746B6495333}" presName="hierRoot1" presStyleCnt="0"/>
      <dgm:spPr/>
    </dgm:pt>
    <dgm:pt modelId="{B8E9A194-A4A9-4662-877A-DF9B30F5B168}" type="pres">
      <dgm:prSet presAssocID="{147BC603-18E8-4A87-AB8C-F746B6495333}" presName="composite" presStyleCnt="0"/>
      <dgm:spPr/>
    </dgm:pt>
    <dgm:pt modelId="{B0DFCE04-5161-4521-8392-C807EC019481}" type="pres">
      <dgm:prSet presAssocID="{147BC603-18E8-4A87-AB8C-F746B6495333}" presName="background" presStyleLbl="node0" presStyleIdx="0" presStyleCnt="2"/>
      <dgm:spPr/>
    </dgm:pt>
    <dgm:pt modelId="{48147B85-DC8E-4395-8F77-F9FF289FB1B7}" type="pres">
      <dgm:prSet presAssocID="{147BC603-18E8-4A87-AB8C-F746B6495333}" presName="text" presStyleLbl="fgAcc0" presStyleIdx="0" presStyleCnt="2">
        <dgm:presLayoutVars>
          <dgm:chPref val="3"/>
        </dgm:presLayoutVars>
      </dgm:prSet>
      <dgm:spPr/>
    </dgm:pt>
    <dgm:pt modelId="{947C01FD-5BE3-49B2-96F8-931A310E5496}" type="pres">
      <dgm:prSet presAssocID="{147BC603-18E8-4A87-AB8C-F746B6495333}" presName="hierChild2" presStyleCnt="0"/>
      <dgm:spPr/>
    </dgm:pt>
    <dgm:pt modelId="{43ECBC3A-4F26-42B6-8A2A-34BDE47BF822}" type="pres">
      <dgm:prSet presAssocID="{F6743F83-7922-4D24-8E98-20C388020128}" presName="hierRoot1" presStyleCnt="0"/>
      <dgm:spPr/>
    </dgm:pt>
    <dgm:pt modelId="{7B15A7BC-53F1-4CC0-BD06-D4366B6D2259}" type="pres">
      <dgm:prSet presAssocID="{F6743F83-7922-4D24-8E98-20C388020128}" presName="composite" presStyleCnt="0"/>
      <dgm:spPr/>
    </dgm:pt>
    <dgm:pt modelId="{683F1263-1911-4685-9F47-0EBC472087E8}" type="pres">
      <dgm:prSet presAssocID="{F6743F83-7922-4D24-8E98-20C388020128}" presName="background" presStyleLbl="node0" presStyleIdx="1" presStyleCnt="2"/>
      <dgm:spPr/>
    </dgm:pt>
    <dgm:pt modelId="{E724846B-76AE-4B22-ABA6-EF0FBA26D7DF}" type="pres">
      <dgm:prSet presAssocID="{F6743F83-7922-4D24-8E98-20C388020128}" presName="text" presStyleLbl="fgAcc0" presStyleIdx="1" presStyleCnt="2">
        <dgm:presLayoutVars>
          <dgm:chPref val="3"/>
        </dgm:presLayoutVars>
      </dgm:prSet>
      <dgm:spPr/>
    </dgm:pt>
    <dgm:pt modelId="{9A8804E7-A6AE-4756-B109-DCC846D0789C}" type="pres">
      <dgm:prSet presAssocID="{F6743F83-7922-4D24-8E98-20C388020128}" presName="hierChild2" presStyleCnt="0"/>
      <dgm:spPr/>
    </dgm:pt>
  </dgm:ptLst>
  <dgm:cxnLst>
    <dgm:cxn modelId="{B1992E04-EF11-4648-B1AF-33B720913EE5}" type="presOf" srcId="{10F5C4B3-3036-4078-AA8C-3B2700A405A7}" destId="{B1612B51-00D8-42A8-A449-53F82015A64E}" srcOrd="0" destOrd="0" presId="urn:microsoft.com/office/officeart/2005/8/layout/hierarchy1"/>
    <dgm:cxn modelId="{67A26640-273C-439E-95BD-89CBBBA0516A}" srcId="{10F5C4B3-3036-4078-AA8C-3B2700A405A7}" destId="{147BC603-18E8-4A87-AB8C-F746B6495333}" srcOrd="0" destOrd="0" parTransId="{647FC411-10BD-4C2A-B894-83B662F9FFE1}" sibTransId="{3941A502-11FD-456E-9565-BF834F5DD9F1}"/>
    <dgm:cxn modelId="{12687647-E41D-452A-AD1F-C25629B6854D}" type="presOf" srcId="{147BC603-18E8-4A87-AB8C-F746B6495333}" destId="{48147B85-DC8E-4395-8F77-F9FF289FB1B7}" srcOrd="0" destOrd="0" presId="urn:microsoft.com/office/officeart/2005/8/layout/hierarchy1"/>
    <dgm:cxn modelId="{6DBF448D-5714-457C-8C87-C8E4252F3C9C}" srcId="{10F5C4B3-3036-4078-AA8C-3B2700A405A7}" destId="{F6743F83-7922-4D24-8E98-20C388020128}" srcOrd="1" destOrd="0" parTransId="{B0DFB0CA-A3EB-45F5-8C97-FFED77B7B770}" sibTransId="{3B9EE0F3-440B-4D77-961A-F8E51725AF95}"/>
    <dgm:cxn modelId="{CEFF0CB0-4A33-4D4B-9D7A-B7D2D6362086}" type="presOf" srcId="{F6743F83-7922-4D24-8E98-20C388020128}" destId="{E724846B-76AE-4B22-ABA6-EF0FBA26D7DF}" srcOrd="0" destOrd="0" presId="urn:microsoft.com/office/officeart/2005/8/layout/hierarchy1"/>
    <dgm:cxn modelId="{09AA2D7D-99DE-48D2-8BF5-DA870AA97023}" type="presParOf" srcId="{B1612B51-00D8-42A8-A449-53F82015A64E}" destId="{962208B0-4AA7-43A0-86F9-21DF6F7EFC49}" srcOrd="0" destOrd="0" presId="urn:microsoft.com/office/officeart/2005/8/layout/hierarchy1"/>
    <dgm:cxn modelId="{AF850ED4-5459-4C86-8C7E-FDF1E2BEAC4A}" type="presParOf" srcId="{962208B0-4AA7-43A0-86F9-21DF6F7EFC49}" destId="{B8E9A194-A4A9-4662-877A-DF9B30F5B168}" srcOrd="0" destOrd="0" presId="urn:microsoft.com/office/officeart/2005/8/layout/hierarchy1"/>
    <dgm:cxn modelId="{8F228395-7322-4272-8967-7CD04D55EAB4}" type="presParOf" srcId="{B8E9A194-A4A9-4662-877A-DF9B30F5B168}" destId="{B0DFCE04-5161-4521-8392-C807EC019481}" srcOrd="0" destOrd="0" presId="urn:microsoft.com/office/officeart/2005/8/layout/hierarchy1"/>
    <dgm:cxn modelId="{84FCC96C-BAAF-49F7-A80F-CA8F6B902DEE}" type="presParOf" srcId="{B8E9A194-A4A9-4662-877A-DF9B30F5B168}" destId="{48147B85-DC8E-4395-8F77-F9FF289FB1B7}" srcOrd="1" destOrd="0" presId="urn:microsoft.com/office/officeart/2005/8/layout/hierarchy1"/>
    <dgm:cxn modelId="{1B2F201A-3CCE-49BE-8953-686B7D032C4C}" type="presParOf" srcId="{962208B0-4AA7-43A0-86F9-21DF6F7EFC49}" destId="{947C01FD-5BE3-49B2-96F8-931A310E5496}" srcOrd="1" destOrd="0" presId="urn:microsoft.com/office/officeart/2005/8/layout/hierarchy1"/>
    <dgm:cxn modelId="{73BE90B6-68BA-4668-A382-3838A5F9B049}" type="presParOf" srcId="{B1612B51-00D8-42A8-A449-53F82015A64E}" destId="{43ECBC3A-4F26-42B6-8A2A-34BDE47BF822}" srcOrd="1" destOrd="0" presId="urn:microsoft.com/office/officeart/2005/8/layout/hierarchy1"/>
    <dgm:cxn modelId="{17F15E8F-7821-468B-A6A9-545ADAED4571}" type="presParOf" srcId="{43ECBC3A-4F26-42B6-8A2A-34BDE47BF822}" destId="{7B15A7BC-53F1-4CC0-BD06-D4366B6D2259}" srcOrd="0" destOrd="0" presId="urn:microsoft.com/office/officeart/2005/8/layout/hierarchy1"/>
    <dgm:cxn modelId="{0A31C389-CC42-451A-A00B-D0340CC00604}" type="presParOf" srcId="{7B15A7BC-53F1-4CC0-BD06-D4366B6D2259}" destId="{683F1263-1911-4685-9F47-0EBC472087E8}" srcOrd="0" destOrd="0" presId="urn:microsoft.com/office/officeart/2005/8/layout/hierarchy1"/>
    <dgm:cxn modelId="{5633C082-BBD7-4F66-9254-E05455B02079}" type="presParOf" srcId="{7B15A7BC-53F1-4CC0-BD06-D4366B6D2259}" destId="{E724846B-76AE-4B22-ABA6-EF0FBA26D7DF}" srcOrd="1" destOrd="0" presId="urn:microsoft.com/office/officeart/2005/8/layout/hierarchy1"/>
    <dgm:cxn modelId="{2C1A2D34-98A6-489B-BD6F-9D6CEE6F1329}" type="presParOf" srcId="{43ECBC3A-4F26-42B6-8A2A-34BDE47BF822}" destId="{9A8804E7-A6AE-4756-B109-DCC846D078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122A77-466C-4FA2-BA27-0728EAE17CBD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DA680A-CE57-4CCB-9C78-0ADC14C67C28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Source (MIMIC III)</a:t>
          </a:r>
        </a:p>
      </dgm:t>
    </dgm:pt>
    <dgm:pt modelId="{37A70590-4ADE-4FAC-9379-8CA138F4E9E8}" type="parTrans" cxnId="{32314D6D-9FDE-413E-8EAC-54AF87E9C03E}">
      <dgm:prSet/>
      <dgm:spPr/>
      <dgm:t>
        <a:bodyPr/>
        <a:lstStyle/>
        <a:p>
          <a:endParaRPr lang="en-US"/>
        </a:p>
      </dgm:t>
    </dgm:pt>
    <dgm:pt modelId="{14059A8F-5C80-44ED-A7D3-1E72833BA651}" type="sibTrans" cxnId="{32314D6D-9FDE-413E-8EAC-54AF87E9C03E}">
      <dgm:prSet/>
      <dgm:spPr/>
      <dgm:t>
        <a:bodyPr/>
        <a:lstStyle/>
        <a:p>
          <a:endParaRPr lang="en-US"/>
        </a:p>
      </dgm:t>
    </dgm:pt>
    <dgm:pt modelId="{08E4D32D-742C-47D5-8DD4-AC59E700FD47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Query</a:t>
          </a:r>
        </a:p>
      </dgm:t>
    </dgm:pt>
    <dgm:pt modelId="{EEAAEBE0-67A1-4B03-9FEF-FE64062C8607}" type="parTrans" cxnId="{53F6240F-8694-4802-BDAC-CDC9A8E2151A}">
      <dgm:prSet/>
      <dgm:spPr/>
      <dgm:t>
        <a:bodyPr/>
        <a:lstStyle/>
        <a:p>
          <a:endParaRPr lang="en-US"/>
        </a:p>
      </dgm:t>
    </dgm:pt>
    <dgm:pt modelId="{F35A492B-E616-466F-9F13-7C55681D9617}" type="sibTrans" cxnId="{53F6240F-8694-4802-BDAC-CDC9A8E2151A}">
      <dgm:prSet/>
      <dgm:spPr/>
      <dgm:t>
        <a:bodyPr/>
        <a:lstStyle/>
        <a:p>
          <a:endParaRPr lang="en-US"/>
        </a:p>
      </dgm:t>
    </dgm:pt>
    <dgm:pt modelId="{C6F516F3-2585-4B9C-B046-989242307FCC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Visualize</a:t>
          </a:r>
        </a:p>
      </dgm:t>
    </dgm:pt>
    <dgm:pt modelId="{26F68440-3D7A-4354-A445-66CF1A24FA9C}" type="parTrans" cxnId="{E0EA1E92-2A39-4E56-BBA6-08887AC663D2}">
      <dgm:prSet/>
      <dgm:spPr/>
      <dgm:t>
        <a:bodyPr/>
        <a:lstStyle/>
        <a:p>
          <a:endParaRPr lang="en-US"/>
        </a:p>
      </dgm:t>
    </dgm:pt>
    <dgm:pt modelId="{3EB462C1-4CDC-46EE-9EE1-FAC93AC028D4}" type="sibTrans" cxnId="{E0EA1E92-2A39-4E56-BBA6-08887AC663D2}">
      <dgm:prSet/>
      <dgm:spPr/>
      <dgm:t>
        <a:bodyPr/>
        <a:lstStyle/>
        <a:p>
          <a:endParaRPr lang="en-US"/>
        </a:p>
      </dgm:t>
    </dgm:pt>
    <dgm:pt modelId="{3106441C-1C06-4F2A-84E8-9249C7EB3E0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779CCCB-5FDA-422A-B914-0A9E0D753456}" type="parTrans" cxnId="{1DEBD01E-863D-45F7-AABD-1DDC0E9AC310}">
      <dgm:prSet/>
      <dgm:spPr/>
      <dgm:t>
        <a:bodyPr/>
        <a:lstStyle/>
        <a:p>
          <a:endParaRPr lang="en-US"/>
        </a:p>
      </dgm:t>
    </dgm:pt>
    <dgm:pt modelId="{AEA81A81-AFC6-4CD3-84BA-58F267926EA5}" type="sibTrans" cxnId="{1DEBD01E-863D-45F7-AABD-1DDC0E9AC310}">
      <dgm:prSet/>
      <dgm:spPr/>
      <dgm:t>
        <a:bodyPr/>
        <a:lstStyle/>
        <a:p>
          <a:endParaRPr lang="en-US"/>
        </a:p>
      </dgm:t>
    </dgm:pt>
    <dgm:pt modelId="{FC1D1A79-A281-4380-8FEA-53C635E7B439}" type="pres">
      <dgm:prSet presAssocID="{C1122A77-466C-4FA2-BA27-0728EAE17CBD}" presName="Name0" presStyleCnt="0">
        <dgm:presLayoutVars>
          <dgm:chMax val="7"/>
          <dgm:chPref val="5"/>
        </dgm:presLayoutVars>
      </dgm:prSet>
      <dgm:spPr/>
    </dgm:pt>
    <dgm:pt modelId="{5CAE5175-56B6-4123-83C2-9188F267E82C}" type="pres">
      <dgm:prSet presAssocID="{C1122A77-466C-4FA2-BA27-0728EAE17CBD}" presName="arrowNode" presStyleLbl="node1" presStyleIdx="0" presStyleCnt="1"/>
      <dgm:spPr/>
    </dgm:pt>
    <dgm:pt modelId="{64C8D78A-1C30-42B4-B3E6-564F18A0AA61}" type="pres">
      <dgm:prSet presAssocID="{17DA680A-CE57-4CCB-9C78-0ADC14C67C28}" presName="txNode1" presStyleLbl="revTx" presStyleIdx="0" presStyleCnt="4" custScaleX="227828">
        <dgm:presLayoutVars>
          <dgm:bulletEnabled val="1"/>
        </dgm:presLayoutVars>
      </dgm:prSet>
      <dgm:spPr/>
    </dgm:pt>
    <dgm:pt modelId="{04D2DE34-E264-433F-B038-C51CD94624F6}" type="pres">
      <dgm:prSet presAssocID="{08E4D32D-742C-47D5-8DD4-AC59E700FD47}" presName="txNode2" presStyleLbl="revTx" presStyleIdx="1" presStyleCnt="4">
        <dgm:presLayoutVars>
          <dgm:bulletEnabled val="1"/>
        </dgm:presLayoutVars>
      </dgm:prSet>
      <dgm:spPr/>
    </dgm:pt>
    <dgm:pt modelId="{8E515966-00FA-4435-A52C-C7BFE43BB3AF}" type="pres">
      <dgm:prSet presAssocID="{F35A492B-E616-466F-9F13-7C55681D9617}" presName="dotNode2" presStyleCnt="0"/>
      <dgm:spPr/>
    </dgm:pt>
    <dgm:pt modelId="{4A071783-F3E4-4ABC-A5A9-4CD81C261C24}" type="pres">
      <dgm:prSet presAssocID="{F35A492B-E616-466F-9F13-7C55681D9617}" presName="dotRepeatNode" presStyleLbl="fgShp" presStyleIdx="0" presStyleCnt="2"/>
      <dgm:spPr/>
    </dgm:pt>
    <dgm:pt modelId="{91828337-BBC9-4D22-AF7E-776218A2A1AD}" type="pres">
      <dgm:prSet presAssocID="{C6F516F3-2585-4B9C-B046-989242307FCC}" presName="txNode3" presStyleLbl="revTx" presStyleIdx="2" presStyleCnt="4">
        <dgm:presLayoutVars>
          <dgm:bulletEnabled val="1"/>
        </dgm:presLayoutVars>
      </dgm:prSet>
      <dgm:spPr/>
    </dgm:pt>
    <dgm:pt modelId="{CA26AE67-B611-4BD5-B4FB-8E6AE163E798}" type="pres">
      <dgm:prSet presAssocID="{3EB462C1-4CDC-46EE-9EE1-FAC93AC028D4}" presName="dotNode3" presStyleCnt="0"/>
      <dgm:spPr/>
    </dgm:pt>
    <dgm:pt modelId="{A3AB40D6-4FDF-4408-BED1-EA56A26E4E37}" type="pres">
      <dgm:prSet presAssocID="{3EB462C1-4CDC-46EE-9EE1-FAC93AC028D4}" presName="dotRepeatNode" presStyleLbl="fgShp" presStyleIdx="1" presStyleCnt="2"/>
      <dgm:spPr/>
    </dgm:pt>
    <dgm:pt modelId="{71D67A76-D744-415C-B108-48A1BBB0DA60}" type="pres">
      <dgm:prSet presAssocID="{3106441C-1C06-4F2A-84E8-9249C7EB3E04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53F6240F-8694-4802-BDAC-CDC9A8E2151A}" srcId="{C1122A77-466C-4FA2-BA27-0728EAE17CBD}" destId="{08E4D32D-742C-47D5-8DD4-AC59E700FD47}" srcOrd="1" destOrd="0" parTransId="{EEAAEBE0-67A1-4B03-9FEF-FE64062C8607}" sibTransId="{F35A492B-E616-466F-9F13-7C55681D9617}"/>
    <dgm:cxn modelId="{1DEBD01E-863D-45F7-AABD-1DDC0E9AC310}" srcId="{C1122A77-466C-4FA2-BA27-0728EAE17CBD}" destId="{3106441C-1C06-4F2A-84E8-9249C7EB3E04}" srcOrd="3" destOrd="0" parTransId="{9779CCCB-5FDA-422A-B914-0A9E0D753456}" sibTransId="{AEA81A81-AFC6-4CD3-84BA-58F267926EA5}"/>
    <dgm:cxn modelId="{43852F68-89AD-4501-8F01-857CFDA03705}" type="presOf" srcId="{17DA680A-CE57-4CCB-9C78-0ADC14C67C28}" destId="{64C8D78A-1C30-42B4-B3E6-564F18A0AA61}" srcOrd="0" destOrd="0" presId="urn:microsoft.com/office/officeart/2009/3/layout/DescendingProcess"/>
    <dgm:cxn modelId="{32314D6D-9FDE-413E-8EAC-54AF87E9C03E}" srcId="{C1122A77-466C-4FA2-BA27-0728EAE17CBD}" destId="{17DA680A-CE57-4CCB-9C78-0ADC14C67C28}" srcOrd="0" destOrd="0" parTransId="{37A70590-4ADE-4FAC-9379-8CA138F4E9E8}" sibTransId="{14059A8F-5C80-44ED-A7D3-1E72833BA651}"/>
    <dgm:cxn modelId="{D008A258-7EB2-491A-9481-C8B5C6381F29}" type="presOf" srcId="{08E4D32D-742C-47D5-8DD4-AC59E700FD47}" destId="{04D2DE34-E264-433F-B038-C51CD94624F6}" srcOrd="0" destOrd="0" presId="urn:microsoft.com/office/officeart/2009/3/layout/DescendingProcess"/>
    <dgm:cxn modelId="{C2CC5B8B-BEC3-4B46-8DC1-B512C1C571C5}" type="presOf" srcId="{3EB462C1-4CDC-46EE-9EE1-FAC93AC028D4}" destId="{A3AB40D6-4FDF-4408-BED1-EA56A26E4E37}" srcOrd="0" destOrd="0" presId="urn:microsoft.com/office/officeart/2009/3/layout/DescendingProcess"/>
    <dgm:cxn modelId="{E0EA1E92-2A39-4E56-BBA6-08887AC663D2}" srcId="{C1122A77-466C-4FA2-BA27-0728EAE17CBD}" destId="{C6F516F3-2585-4B9C-B046-989242307FCC}" srcOrd="2" destOrd="0" parTransId="{26F68440-3D7A-4354-A445-66CF1A24FA9C}" sibTransId="{3EB462C1-4CDC-46EE-9EE1-FAC93AC028D4}"/>
    <dgm:cxn modelId="{CF0A07D9-8E43-4A6E-944D-CC8E432751EA}" type="presOf" srcId="{C6F516F3-2585-4B9C-B046-989242307FCC}" destId="{91828337-BBC9-4D22-AF7E-776218A2A1AD}" srcOrd="0" destOrd="0" presId="urn:microsoft.com/office/officeart/2009/3/layout/DescendingProcess"/>
    <dgm:cxn modelId="{4BE5A4E4-BDAC-43E0-8278-A67FD9135717}" type="presOf" srcId="{F35A492B-E616-466F-9F13-7C55681D9617}" destId="{4A071783-F3E4-4ABC-A5A9-4CD81C261C24}" srcOrd="0" destOrd="0" presId="urn:microsoft.com/office/officeart/2009/3/layout/DescendingProcess"/>
    <dgm:cxn modelId="{3B6078E8-26C0-4F2B-8DBB-E2515338CD32}" type="presOf" srcId="{3106441C-1C06-4F2A-84E8-9249C7EB3E04}" destId="{71D67A76-D744-415C-B108-48A1BBB0DA60}" srcOrd="0" destOrd="0" presId="urn:microsoft.com/office/officeart/2009/3/layout/DescendingProcess"/>
    <dgm:cxn modelId="{8B0409FD-228B-4BC7-B107-05BAB85126B7}" type="presOf" srcId="{C1122A77-466C-4FA2-BA27-0728EAE17CBD}" destId="{FC1D1A79-A281-4380-8FEA-53C635E7B439}" srcOrd="0" destOrd="0" presId="urn:microsoft.com/office/officeart/2009/3/layout/DescendingProcess"/>
    <dgm:cxn modelId="{570DA2D3-D0C5-4905-B370-9BD5960CEF9E}" type="presParOf" srcId="{FC1D1A79-A281-4380-8FEA-53C635E7B439}" destId="{5CAE5175-56B6-4123-83C2-9188F267E82C}" srcOrd="0" destOrd="0" presId="urn:microsoft.com/office/officeart/2009/3/layout/DescendingProcess"/>
    <dgm:cxn modelId="{5BDBC206-75A2-4D14-AE38-068694CFCF37}" type="presParOf" srcId="{FC1D1A79-A281-4380-8FEA-53C635E7B439}" destId="{64C8D78A-1C30-42B4-B3E6-564F18A0AA61}" srcOrd="1" destOrd="0" presId="urn:microsoft.com/office/officeart/2009/3/layout/DescendingProcess"/>
    <dgm:cxn modelId="{40041C95-1A48-4D6D-A597-8A73943D7B42}" type="presParOf" srcId="{FC1D1A79-A281-4380-8FEA-53C635E7B439}" destId="{04D2DE34-E264-433F-B038-C51CD94624F6}" srcOrd="2" destOrd="0" presId="urn:microsoft.com/office/officeart/2009/3/layout/DescendingProcess"/>
    <dgm:cxn modelId="{79390F4F-084F-48AE-BA78-482C2BA680B5}" type="presParOf" srcId="{FC1D1A79-A281-4380-8FEA-53C635E7B439}" destId="{8E515966-00FA-4435-A52C-C7BFE43BB3AF}" srcOrd="3" destOrd="0" presId="urn:microsoft.com/office/officeart/2009/3/layout/DescendingProcess"/>
    <dgm:cxn modelId="{B9CE71C8-A5D1-412B-9512-E93C8FD85DDA}" type="presParOf" srcId="{8E515966-00FA-4435-A52C-C7BFE43BB3AF}" destId="{4A071783-F3E4-4ABC-A5A9-4CD81C261C24}" srcOrd="0" destOrd="0" presId="urn:microsoft.com/office/officeart/2009/3/layout/DescendingProcess"/>
    <dgm:cxn modelId="{D23C9D73-35AF-46AC-B3C7-1F3C10A7FDAC}" type="presParOf" srcId="{FC1D1A79-A281-4380-8FEA-53C635E7B439}" destId="{91828337-BBC9-4D22-AF7E-776218A2A1AD}" srcOrd="4" destOrd="0" presId="urn:microsoft.com/office/officeart/2009/3/layout/DescendingProcess"/>
    <dgm:cxn modelId="{CB8F72D4-94A5-4595-9158-8C3FA6311E9B}" type="presParOf" srcId="{FC1D1A79-A281-4380-8FEA-53C635E7B439}" destId="{CA26AE67-B611-4BD5-B4FB-8E6AE163E798}" srcOrd="5" destOrd="0" presId="urn:microsoft.com/office/officeart/2009/3/layout/DescendingProcess"/>
    <dgm:cxn modelId="{808C1284-1CBD-4850-9527-CF6612ACE404}" type="presParOf" srcId="{CA26AE67-B611-4BD5-B4FB-8E6AE163E798}" destId="{A3AB40D6-4FDF-4408-BED1-EA56A26E4E37}" srcOrd="0" destOrd="0" presId="urn:microsoft.com/office/officeart/2009/3/layout/DescendingProcess"/>
    <dgm:cxn modelId="{71F0B655-9A80-4183-BAF8-078D30B7D76F}" type="presParOf" srcId="{FC1D1A79-A281-4380-8FEA-53C635E7B439}" destId="{71D67A76-D744-415C-B108-48A1BBB0DA60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FCE04-5161-4521-8392-C807EC019481}">
      <dsp:nvSpPr>
        <dsp:cNvPr id="0" name=""/>
        <dsp:cNvSpPr/>
      </dsp:nvSpPr>
      <dsp:spPr>
        <a:xfrm>
          <a:off x="1283" y="37216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47B85-DC8E-4395-8F77-F9FF289FB1B7}">
      <dsp:nvSpPr>
        <dsp:cNvPr id="0" name=""/>
        <dsp:cNvSpPr/>
      </dsp:nvSpPr>
      <dsp:spPr>
        <a:xfrm>
          <a:off x="501904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Develop a model that utilizes glucose measurements to predict diabetic patient outcomes.</a:t>
          </a:r>
        </a:p>
      </dsp:txBody>
      <dsp:txXfrm>
        <a:off x="585701" y="931555"/>
        <a:ext cx="4337991" cy="2693452"/>
      </dsp:txXfrm>
    </dsp:sp>
    <dsp:sp modelId="{683F1263-1911-4685-9F47-0EBC472087E8}">
      <dsp:nvSpPr>
        <dsp:cNvPr id="0" name=""/>
        <dsp:cNvSpPr/>
      </dsp:nvSpPr>
      <dsp:spPr>
        <a:xfrm>
          <a:off x="5508110" y="37216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4846B-76AE-4B22-ABA6-EF0FBA26D7DF}">
      <dsp:nvSpPr>
        <dsp:cNvPr id="0" name=""/>
        <dsp:cNvSpPr/>
      </dsp:nvSpPr>
      <dsp:spPr>
        <a:xfrm>
          <a:off x="6008730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Explore additional modeling applications for diabetes-related predictions. </a:t>
          </a:r>
        </a:p>
      </dsp:txBody>
      <dsp:txXfrm>
        <a:off x="6092527" y="931555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E5175-56B6-4123-83C2-9188F267E82C}">
      <dsp:nvSpPr>
        <dsp:cNvPr id="0" name=""/>
        <dsp:cNvSpPr/>
      </dsp:nvSpPr>
      <dsp:spPr>
        <a:xfrm rot="4396374">
          <a:off x="1793080" y="981979"/>
          <a:ext cx="4259979" cy="2970804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71783-F3E4-4ABC-A5A9-4CD81C261C24}">
      <dsp:nvSpPr>
        <dsp:cNvPr id="0" name=""/>
        <dsp:cNvSpPr/>
      </dsp:nvSpPr>
      <dsp:spPr>
        <a:xfrm>
          <a:off x="3570728" y="1502141"/>
          <a:ext cx="107577" cy="10757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B40D6-4FDF-4408-BED1-EA56A26E4E37}">
      <dsp:nvSpPr>
        <dsp:cNvPr id="0" name=""/>
        <dsp:cNvSpPr/>
      </dsp:nvSpPr>
      <dsp:spPr>
        <a:xfrm>
          <a:off x="4507642" y="2415566"/>
          <a:ext cx="107577" cy="10757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8D78A-1C30-42B4-B3E6-564F18A0AA61}">
      <dsp:nvSpPr>
        <dsp:cNvPr id="0" name=""/>
        <dsp:cNvSpPr/>
      </dsp:nvSpPr>
      <dsp:spPr>
        <a:xfrm>
          <a:off x="223823" y="0"/>
          <a:ext cx="4575808" cy="78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Source (MIMIC III)</a:t>
          </a:r>
        </a:p>
      </dsp:txBody>
      <dsp:txXfrm>
        <a:off x="223823" y="0"/>
        <a:ext cx="4575808" cy="789562"/>
      </dsp:txXfrm>
    </dsp:sp>
    <dsp:sp modelId="{04D2DE34-E264-433F-B038-C51CD94624F6}">
      <dsp:nvSpPr>
        <dsp:cNvPr id="0" name=""/>
        <dsp:cNvSpPr/>
      </dsp:nvSpPr>
      <dsp:spPr>
        <a:xfrm>
          <a:off x="4167341" y="1161149"/>
          <a:ext cx="2768402" cy="78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Query</a:t>
          </a:r>
        </a:p>
      </dsp:txBody>
      <dsp:txXfrm>
        <a:off x="4167341" y="1161149"/>
        <a:ext cx="2768402" cy="789562"/>
      </dsp:txXfrm>
    </dsp:sp>
    <dsp:sp modelId="{91828337-BBC9-4D22-AF7E-776218A2A1AD}">
      <dsp:nvSpPr>
        <dsp:cNvPr id="0" name=""/>
        <dsp:cNvSpPr/>
      </dsp:nvSpPr>
      <dsp:spPr>
        <a:xfrm>
          <a:off x="1507503" y="2074574"/>
          <a:ext cx="2714119" cy="78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Visualize</a:t>
          </a:r>
        </a:p>
      </dsp:txBody>
      <dsp:txXfrm>
        <a:off x="1507503" y="2074574"/>
        <a:ext cx="2714119" cy="789562"/>
      </dsp:txXfrm>
    </dsp:sp>
    <dsp:sp modelId="{71D67A76-D744-415C-B108-48A1BBB0DA60}">
      <dsp:nvSpPr>
        <dsp:cNvPr id="0" name=""/>
        <dsp:cNvSpPr/>
      </dsp:nvSpPr>
      <dsp:spPr>
        <a:xfrm>
          <a:off x="4221623" y="4145200"/>
          <a:ext cx="2714119" cy="78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90" tIns="59690" rIns="59690" bIns="59690" numCol="1" spcCol="1270" anchor="t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 </a:t>
          </a:r>
        </a:p>
      </dsp:txBody>
      <dsp:txXfrm>
        <a:off x="4221623" y="4145200"/>
        <a:ext cx="2714119" cy="789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9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6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1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wmf"/><Relationship Id="rId5" Type="http://schemas.openxmlformats.org/officeDocument/2006/relationships/diagramQuickStyle" Target="../diagrams/quickStyle2.xml"/><Relationship Id="rId10" Type="http://schemas.openxmlformats.org/officeDocument/2006/relationships/oleObject" Target="../embeddings/oleObject2.bin"/><Relationship Id="rId4" Type="http://schemas.openxmlformats.org/officeDocument/2006/relationships/diagramLayout" Target="../diagrams/layout2.xml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5452-4F37-4EC2-8D9B-30753B8B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8509386" cy="1264588"/>
          </a:xfrm>
        </p:spPr>
        <p:txBody>
          <a:bodyPr anchor="ctr">
            <a:no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Diabetic Patient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14F66-BBF6-47D3-A286-29D5A23F9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5418" y="5767159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Wittler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1104F-A2F7-415B-90B3-1B1B87428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28" b="2171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0A17C4-E480-4E4C-AB0D-FF02A256F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714" y="4897248"/>
            <a:ext cx="1739821" cy="173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6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7F8B-AEC4-4D62-BE72-42B66DC5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Topics Investigated During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18E-2B73-4AF9-8CE9-AB7244A2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of different variables (ex. ICD9 codes) for patients who have diabetes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medical notes to predict diabetes code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consistency of ICD9 coding of individual diabetic patients over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3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94B8-A617-4E3B-BAE0-D6249CD7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DM2 ICD9 Coding Consistency Research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2BCCCE-79D9-4BEE-8167-488E27EAA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945718"/>
            <a:ext cx="6667500" cy="4286250"/>
          </a:xfrm>
        </p:spPr>
      </p:pic>
    </p:spTree>
    <p:extLst>
      <p:ext uri="{BB962C8B-B14F-4D97-AF65-F5344CB8AC3E}">
        <p14:creationId xmlns:p14="http://schemas.microsoft.com/office/powerpoint/2010/main" val="167487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48CF-7989-4C79-BAA1-925383F9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B31-538C-48F5-A63F-CF5E896E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models can beneficial to assist medical experts in decision making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vast amount of data currently available, data analysis and prediction to improve personalized health has a lot of room for growth.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NLP (Natural Language Processing) on the medical text of patients as additional features</a:t>
            </a:r>
          </a:p>
          <a:p>
            <a:pPr lvl="1"/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4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42BD9-BBCE-42D3-863E-9021D8B6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Science </a:t>
            </a: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US" sz="28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0308FAA8-6765-4C19-9089-F0B65DE7D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6" t="8579" r="1342" b="4395"/>
          <a:stretch/>
        </p:blipFill>
        <p:spPr>
          <a:xfrm>
            <a:off x="3512475" y="600364"/>
            <a:ext cx="8490573" cy="568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E3E4D-EA03-4E43-A177-13820E92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9C918-00C7-4B55-9C6C-C6A82930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Diabetes Mellitus?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Research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44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FD42-8944-4BDA-AAF1-5E568703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Diabetes Mellitus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080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B6CF-8067-4442-8C5C-5622AD96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32" y="803049"/>
            <a:ext cx="2470743" cy="2470743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FB199-B95D-49FB-B4D0-DC9E8C59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587162"/>
            <a:ext cx="3026663" cy="21867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43D5-5C17-49E7-A6E4-9B662B2A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006" y="2438400"/>
            <a:ext cx="6363721" cy="378541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disease where complications arise in  producing and using insulin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million plus U.S. adults live with diabetes or prediabetes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main classifications: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 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Gestational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5CFD8-E290-4ABE-A8FE-7D2E383C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Objectives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F056AA-A990-4299-836E-D705EE5E5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35944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40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B655450-8A1C-4660-8E50-E1DF349A3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260589"/>
              </p:ext>
            </p:extLst>
          </p:nvPr>
        </p:nvGraphicFramePr>
        <p:xfrm>
          <a:off x="1328614" y="1469293"/>
          <a:ext cx="7159567" cy="493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27EF21B-7F80-42AF-9D9B-122F2A10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Exploration and Visualization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34ACE34-B578-4508-9A20-059B9E018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93958"/>
              </p:ext>
            </p:extLst>
          </p:nvPr>
        </p:nvGraphicFramePr>
        <p:xfrm>
          <a:off x="6179944" y="5869184"/>
          <a:ext cx="2308235" cy="70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Packager Shell Object" showAsIcon="1" r:id="rId8" imgW="1762200" imgH="538200" progId="Package">
                  <p:embed/>
                </p:oleObj>
              </mc:Choice>
              <mc:Fallback>
                <p:oleObj name="Packager Shell Object" showAsIcon="1" r:id="rId8" imgW="176220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79944" y="5869184"/>
                        <a:ext cx="2308235" cy="70494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895D29B-9895-4551-B0D5-F19D79244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623717"/>
              </p:ext>
            </p:extLst>
          </p:nvPr>
        </p:nvGraphicFramePr>
        <p:xfrm>
          <a:off x="3762295" y="5869184"/>
          <a:ext cx="2292203" cy="70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Packager Shell Object" showAsIcon="1" r:id="rId10" imgW="1752480" imgH="538200" progId="Package">
                  <p:embed/>
                </p:oleObj>
              </mc:Choice>
              <mc:Fallback>
                <p:oleObj name="Packager Shell Object" showAsIcon="1" r:id="rId10" imgW="175248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62295" y="5869184"/>
                        <a:ext cx="2292203" cy="70494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12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065D-BF54-45FE-AEC0-656E7684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73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Feature Exploration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F3A3AB-33BE-43A0-8FD0-84622D5B3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77" y="2891068"/>
            <a:ext cx="5487650" cy="36584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91461D-6710-4D5A-AEB0-92D940B3EB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9" t="8510" r="14537" b="7890"/>
          <a:stretch/>
        </p:blipFill>
        <p:spPr>
          <a:xfrm>
            <a:off x="384373" y="1759591"/>
            <a:ext cx="5382666" cy="478991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2A3B966-26F7-4456-AFD0-E27B77ADC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80231"/>
              </p:ext>
            </p:extLst>
          </p:nvPr>
        </p:nvGraphicFramePr>
        <p:xfrm>
          <a:off x="6319977" y="622900"/>
          <a:ext cx="54876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748">
                  <a:extLst>
                    <a:ext uri="{9D8B030D-6E8A-4147-A177-3AD203B41FA5}">
                      <a16:colId xmlns:a16="http://schemas.microsoft.com/office/drawing/2014/main" val="398340560"/>
                    </a:ext>
                  </a:extLst>
                </a:gridCol>
                <a:gridCol w="3109902">
                  <a:extLst>
                    <a:ext uri="{9D8B030D-6E8A-4147-A177-3AD203B41FA5}">
                      <a16:colId xmlns:a16="http://schemas.microsoft.com/office/drawing/2014/main" val="1236396680"/>
                    </a:ext>
                  </a:extLst>
                </a:gridCol>
              </a:tblGrid>
              <a:tr h="231124">
                <a:tc>
                  <a:txBody>
                    <a:bodyPr/>
                    <a:lstStyle/>
                    <a:p>
                      <a:r>
                        <a:rPr lang="en-US" dirty="0"/>
                        <a:t>Associated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95584"/>
                  </a:ext>
                </a:extLst>
              </a:tr>
              <a:tr h="23112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Exhauster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29309"/>
                  </a:ext>
                </a:extLst>
              </a:tr>
              <a:tr h="23112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54388"/>
                  </a:ext>
                </a:extLst>
              </a:tr>
              <a:tr h="23112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Admission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75035"/>
                  </a:ext>
                </a:extLst>
              </a:tr>
              <a:tr h="231124">
                <a:tc>
                  <a:txBody>
                    <a:bodyPr/>
                    <a:lstStyle/>
                    <a:p>
                      <a:r>
                        <a:rPr lang="en-US" dirty="0"/>
                        <a:t>3-33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Glucose 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00921"/>
                  </a:ext>
                </a:extLst>
              </a:tr>
              <a:tr h="231124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Glucose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58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4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2F2C59-45F6-41A0-98A5-A6AA1FE233E3}"/>
              </a:ext>
            </a:extLst>
          </p:cNvPr>
          <p:cNvSpPr/>
          <p:nvPr/>
        </p:nvSpPr>
        <p:spPr>
          <a:xfrm>
            <a:off x="246457" y="2937017"/>
            <a:ext cx="11790033" cy="3657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BB306-9010-433D-93A8-B6465263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900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br>
              <a:rPr lang="en-US" sz="3600" u="sn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C0AD-D244-47CB-A538-821085AD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766"/>
            <a:ext cx="10515600" cy="435133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6F5D9A-8AA8-473C-9A83-75D5C8709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7" y="3089171"/>
            <a:ext cx="8942112" cy="3353292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7C15B8E-C2B8-45E4-9B11-09F359BBC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394" y="3241325"/>
            <a:ext cx="3395267" cy="30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2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5AD0-9450-4DF7-B9CB-E45E8682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8A1A-BA7F-48E4-94A3-F9DD16C4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	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0.693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 0.685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0.773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 0.761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Neural Network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0.771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 0.791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048D4-C475-4227-A7D8-3532EA079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3856460"/>
            <a:ext cx="5487650" cy="2636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FF85BC-A09C-4364-9C1E-CCD393F26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989" y="515566"/>
            <a:ext cx="7317124" cy="3124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956741-71AB-4C44-9BA4-5C9F586FC4E7}"/>
              </a:ext>
            </a:extLst>
          </p:cNvPr>
          <p:cNvSpPr/>
          <p:nvPr/>
        </p:nvSpPr>
        <p:spPr>
          <a:xfrm>
            <a:off x="5794442" y="681037"/>
            <a:ext cx="631525" cy="25319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5B57-F2B4-4105-AC41-7CBDA81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D51EE9-E07E-4421-8B6B-2418B7327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442" t="37740" r="55640" b="36013"/>
          <a:stretch/>
        </p:blipFill>
        <p:spPr>
          <a:xfrm>
            <a:off x="5810504" y="2121407"/>
            <a:ext cx="4592893" cy="3784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06F79-D220-42A5-8BAB-D4DA66D1C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6" t="33192" r="46674" b="41407"/>
          <a:stretch/>
        </p:blipFill>
        <p:spPr>
          <a:xfrm>
            <a:off x="764642" y="4440967"/>
            <a:ext cx="4082260" cy="21515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469272-F9D4-4541-8898-2B5218625D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48" t="34459" r="52631" b="40070"/>
          <a:stretch/>
        </p:blipFill>
        <p:spPr>
          <a:xfrm>
            <a:off x="764642" y="1517639"/>
            <a:ext cx="4082260" cy="27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3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26220</TotalTime>
  <Words>236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Packager Shell Object</vt:lpstr>
      <vt:lpstr>Package</vt:lpstr>
      <vt:lpstr>Modeling Diabetic Patient Mortality</vt:lpstr>
      <vt:lpstr>Outline</vt:lpstr>
      <vt:lpstr>About Diabetes Mellitus </vt:lpstr>
      <vt:lpstr>Goals and Objectives</vt:lpstr>
      <vt:lpstr>Feature Exploration and Visualization</vt:lpstr>
      <vt:lpstr>More Feature Exploration</vt:lpstr>
      <vt:lpstr> Feature Engineering </vt:lpstr>
      <vt:lpstr>Baseline Models</vt:lpstr>
      <vt:lpstr>Convolutional Neural Network Results</vt:lpstr>
      <vt:lpstr>Other Topics Investigated During Research </vt:lpstr>
      <vt:lpstr>DM2 ICD9 Coding Consistency Research</vt:lpstr>
      <vt:lpstr>Conclusion</vt:lpstr>
      <vt:lpstr>The Data Science Lifecycle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Diabetic Patient Mortality</dc:title>
  <dc:creator>Ian Wittler</dc:creator>
  <cp:lastModifiedBy>Ian Wittler</cp:lastModifiedBy>
  <cp:revision>33</cp:revision>
  <dcterms:created xsi:type="dcterms:W3CDTF">2019-03-29T20:44:14Z</dcterms:created>
  <dcterms:modified xsi:type="dcterms:W3CDTF">2019-04-17T01:57:17Z</dcterms:modified>
</cp:coreProperties>
</file>