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57" r:id="rId5"/>
    <p:sldId id="258" r:id="rId6"/>
    <p:sldId id="260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/>
            <a:t>1. Determine how care management of diabetic patients effects patient outcome.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/>
            <a:t>2. Develop a model that targets diabetic patients and utilizes glucose measurements to predict patient outcome.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57FF5-0D42-49F4-8586-9D16FDDD50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AFAEEF-0CD7-4BD8-81C2-AE354D675A24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D6F44141-3CC8-44A1-925B-02FB07DDD1BC}" type="parTrans" cxnId="{2B7D83B8-8B5F-45F9-80F7-3D51B10B708B}">
      <dgm:prSet/>
      <dgm:spPr/>
      <dgm:t>
        <a:bodyPr/>
        <a:lstStyle/>
        <a:p>
          <a:endParaRPr lang="en-US"/>
        </a:p>
      </dgm:t>
    </dgm:pt>
    <dgm:pt modelId="{95FB5409-8A28-4132-A86C-C49009867A67}" type="sibTrans" cxnId="{2B7D83B8-8B5F-45F9-80F7-3D51B10B708B}">
      <dgm:prSet/>
      <dgm:spPr/>
      <dgm:t>
        <a:bodyPr/>
        <a:lstStyle/>
        <a:p>
          <a:endParaRPr lang="en-US"/>
        </a:p>
      </dgm:t>
    </dgm:pt>
    <dgm:pt modelId="{48F5D0F4-5A63-46D2-AE59-F3A9066F36D9}">
      <dgm:prSet phldrT="[Text]"/>
      <dgm:spPr/>
      <dgm:t>
        <a:bodyPr/>
        <a:lstStyle/>
        <a:p>
          <a:r>
            <a:rPr lang="en-US" dirty="0"/>
            <a:t>Query </a:t>
          </a:r>
        </a:p>
      </dgm:t>
    </dgm:pt>
    <dgm:pt modelId="{D292EDDB-9AD8-41D1-8B14-18182C38A485}" type="parTrans" cxnId="{48B5B911-F59E-4A46-9AB2-5C65BB7CDEF5}">
      <dgm:prSet/>
      <dgm:spPr/>
      <dgm:t>
        <a:bodyPr/>
        <a:lstStyle/>
        <a:p>
          <a:endParaRPr lang="en-US"/>
        </a:p>
      </dgm:t>
    </dgm:pt>
    <dgm:pt modelId="{64B36027-0888-48D1-99B5-16DFC97857B3}" type="sibTrans" cxnId="{48B5B911-F59E-4A46-9AB2-5C65BB7CDEF5}">
      <dgm:prSet/>
      <dgm:spPr/>
      <dgm:t>
        <a:bodyPr/>
        <a:lstStyle/>
        <a:p>
          <a:endParaRPr lang="en-US"/>
        </a:p>
      </dgm:t>
    </dgm:pt>
    <dgm:pt modelId="{0ED38C03-A9F1-45E9-BCB4-F55B4A32DFAE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F008C449-C034-467B-8995-0651D73D4A63}" type="parTrans" cxnId="{D69BBD69-6322-429D-BE85-F1FF74303CDE}">
      <dgm:prSet/>
      <dgm:spPr/>
      <dgm:t>
        <a:bodyPr/>
        <a:lstStyle/>
        <a:p>
          <a:endParaRPr lang="en-US"/>
        </a:p>
      </dgm:t>
    </dgm:pt>
    <dgm:pt modelId="{162101A4-0AA4-43DA-A000-AD8542BBD84E}" type="sibTrans" cxnId="{D69BBD69-6322-429D-BE85-F1FF74303CDE}">
      <dgm:prSet/>
      <dgm:spPr/>
      <dgm:t>
        <a:bodyPr/>
        <a:lstStyle/>
        <a:p>
          <a:endParaRPr lang="en-US"/>
        </a:p>
      </dgm:t>
    </dgm:pt>
    <dgm:pt modelId="{A84F0CA0-2C07-4B47-A7D7-B0FDC4C3AD44}" type="pres">
      <dgm:prSet presAssocID="{B1B57FF5-0D42-49F4-8586-9D16FDDD5017}" presName="Name0" presStyleCnt="0">
        <dgm:presLayoutVars>
          <dgm:dir/>
          <dgm:animLvl val="lvl"/>
          <dgm:resizeHandles val="exact"/>
        </dgm:presLayoutVars>
      </dgm:prSet>
      <dgm:spPr/>
    </dgm:pt>
    <dgm:pt modelId="{C110E6EF-62E0-4DAD-B36E-649ECE359749}" type="pres">
      <dgm:prSet presAssocID="{71AFAEEF-0CD7-4BD8-81C2-AE354D675A24}" presName="parTxOnly" presStyleLbl="node1" presStyleIdx="0" presStyleCnt="3" custLinFactNeighborX="-821" custLinFactNeighborY="-96137">
        <dgm:presLayoutVars>
          <dgm:chMax val="0"/>
          <dgm:chPref val="0"/>
          <dgm:bulletEnabled val="1"/>
        </dgm:presLayoutVars>
      </dgm:prSet>
      <dgm:spPr/>
    </dgm:pt>
    <dgm:pt modelId="{A18E6352-3DE1-4E4F-B3D5-684338AD8F5F}" type="pres">
      <dgm:prSet presAssocID="{95FB5409-8A28-4132-A86C-C49009867A67}" presName="parTxOnlySpace" presStyleCnt="0"/>
      <dgm:spPr/>
    </dgm:pt>
    <dgm:pt modelId="{84B93B98-DC6F-4320-9554-6A1DFCB1F5C3}" type="pres">
      <dgm:prSet presAssocID="{48F5D0F4-5A63-46D2-AE59-F3A9066F36D9}" presName="parTxOnly" presStyleLbl="node1" presStyleIdx="1" presStyleCnt="3" custLinFactNeighborX="0" custLinFactNeighborY="-94465">
        <dgm:presLayoutVars>
          <dgm:chMax val="0"/>
          <dgm:chPref val="0"/>
          <dgm:bulletEnabled val="1"/>
        </dgm:presLayoutVars>
      </dgm:prSet>
      <dgm:spPr/>
    </dgm:pt>
    <dgm:pt modelId="{869BE5A4-8170-4C1B-82E2-224822A95DC4}" type="pres">
      <dgm:prSet presAssocID="{64B36027-0888-48D1-99B5-16DFC97857B3}" presName="parTxOnlySpace" presStyleCnt="0"/>
      <dgm:spPr/>
    </dgm:pt>
    <dgm:pt modelId="{C32D15B7-A56B-40DF-9556-30E95E59D003}" type="pres">
      <dgm:prSet presAssocID="{0ED38C03-A9F1-45E9-BCB4-F55B4A32DFAE}" presName="parTxOnly" presStyleLbl="node1" presStyleIdx="2" presStyleCnt="3" custLinFactNeighborX="821" custLinFactNeighborY="-93222">
        <dgm:presLayoutVars>
          <dgm:chMax val="0"/>
          <dgm:chPref val="0"/>
          <dgm:bulletEnabled val="1"/>
        </dgm:presLayoutVars>
      </dgm:prSet>
      <dgm:spPr/>
    </dgm:pt>
  </dgm:ptLst>
  <dgm:cxnLst>
    <dgm:cxn modelId="{48B5B911-F59E-4A46-9AB2-5C65BB7CDEF5}" srcId="{B1B57FF5-0D42-49F4-8586-9D16FDDD5017}" destId="{48F5D0F4-5A63-46D2-AE59-F3A9066F36D9}" srcOrd="1" destOrd="0" parTransId="{D292EDDB-9AD8-41D1-8B14-18182C38A485}" sibTransId="{64B36027-0888-48D1-99B5-16DFC97857B3}"/>
    <dgm:cxn modelId="{F7CBBF41-6A70-45A7-8B87-9768E3FACFB7}" type="presOf" srcId="{48F5D0F4-5A63-46D2-AE59-F3A9066F36D9}" destId="{84B93B98-DC6F-4320-9554-6A1DFCB1F5C3}" srcOrd="0" destOrd="0" presId="urn:microsoft.com/office/officeart/2005/8/layout/chevron1"/>
    <dgm:cxn modelId="{D69BBD69-6322-429D-BE85-F1FF74303CDE}" srcId="{B1B57FF5-0D42-49F4-8586-9D16FDDD5017}" destId="{0ED38C03-A9F1-45E9-BCB4-F55B4A32DFAE}" srcOrd="2" destOrd="0" parTransId="{F008C449-C034-467B-8995-0651D73D4A63}" sibTransId="{162101A4-0AA4-43DA-A000-AD8542BBD84E}"/>
    <dgm:cxn modelId="{2B7D83B8-8B5F-45F9-80F7-3D51B10B708B}" srcId="{B1B57FF5-0D42-49F4-8586-9D16FDDD5017}" destId="{71AFAEEF-0CD7-4BD8-81C2-AE354D675A24}" srcOrd="0" destOrd="0" parTransId="{D6F44141-3CC8-44A1-925B-02FB07DDD1BC}" sibTransId="{95FB5409-8A28-4132-A86C-C49009867A67}"/>
    <dgm:cxn modelId="{77500BCD-8C36-4585-86B2-1F9B6DED14C4}" type="presOf" srcId="{71AFAEEF-0CD7-4BD8-81C2-AE354D675A24}" destId="{C110E6EF-62E0-4DAD-B36E-649ECE359749}" srcOrd="0" destOrd="0" presId="urn:microsoft.com/office/officeart/2005/8/layout/chevron1"/>
    <dgm:cxn modelId="{33157FDA-7B2A-4733-B909-2E1F03D75588}" type="presOf" srcId="{0ED38C03-A9F1-45E9-BCB4-F55B4A32DFAE}" destId="{C32D15B7-A56B-40DF-9556-30E95E59D003}" srcOrd="0" destOrd="0" presId="urn:microsoft.com/office/officeart/2005/8/layout/chevron1"/>
    <dgm:cxn modelId="{192B02E8-BB8E-4E20-AF03-1DD10B081043}" type="presOf" srcId="{B1B57FF5-0D42-49F4-8586-9D16FDDD5017}" destId="{A84F0CA0-2C07-4B47-A7D7-B0FDC4C3AD44}" srcOrd="0" destOrd="0" presId="urn:microsoft.com/office/officeart/2005/8/layout/chevron1"/>
    <dgm:cxn modelId="{7734819D-8D35-4653-A8F7-DE0F5AE40423}" type="presParOf" srcId="{A84F0CA0-2C07-4B47-A7D7-B0FDC4C3AD44}" destId="{C110E6EF-62E0-4DAD-B36E-649ECE359749}" srcOrd="0" destOrd="0" presId="urn:microsoft.com/office/officeart/2005/8/layout/chevron1"/>
    <dgm:cxn modelId="{5E0F61FB-8D09-4B9D-96BA-B5467B39EC40}" type="presParOf" srcId="{A84F0CA0-2C07-4B47-A7D7-B0FDC4C3AD44}" destId="{A18E6352-3DE1-4E4F-B3D5-684338AD8F5F}" srcOrd="1" destOrd="0" presId="urn:microsoft.com/office/officeart/2005/8/layout/chevron1"/>
    <dgm:cxn modelId="{6396A655-40EE-4B1A-8411-FFBCFA892FCA}" type="presParOf" srcId="{A84F0CA0-2C07-4B47-A7D7-B0FDC4C3AD44}" destId="{84B93B98-DC6F-4320-9554-6A1DFCB1F5C3}" srcOrd="2" destOrd="0" presId="urn:microsoft.com/office/officeart/2005/8/layout/chevron1"/>
    <dgm:cxn modelId="{F3E7C9D7-EEE3-4CF9-80E9-31222E8BF043}" type="presParOf" srcId="{A84F0CA0-2C07-4B47-A7D7-B0FDC4C3AD44}" destId="{869BE5A4-8170-4C1B-82E2-224822A95DC4}" srcOrd="3" destOrd="0" presId="urn:microsoft.com/office/officeart/2005/8/layout/chevron1"/>
    <dgm:cxn modelId="{74E0FF9D-8A97-4DE4-9362-79FBE39396E0}" type="presParOf" srcId="{A84F0CA0-2C07-4B47-A7D7-B0FDC4C3AD44}" destId="{C32D15B7-A56B-40DF-9556-30E95E59D00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Determine how care management of diabetic patients effects patient outcome.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Develop a model that targets diabetic patients and utilizes glucose measurements to predict patient outcome.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E6EF-62E0-4DAD-B36E-649ECE359749}">
      <dsp:nvSpPr>
        <dsp:cNvPr id="0" name=""/>
        <dsp:cNvSpPr/>
      </dsp:nvSpPr>
      <dsp:spPr>
        <a:xfrm>
          <a:off x="0" y="0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Source</a:t>
          </a:r>
        </a:p>
      </dsp:txBody>
      <dsp:txXfrm>
        <a:off x="750674" y="0"/>
        <a:ext cx="2252022" cy="1501348"/>
      </dsp:txXfrm>
    </dsp:sp>
    <dsp:sp modelId="{84B93B98-DC6F-4320-9554-6A1DFCB1F5C3}">
      <dsp:nvSpPr>
        <dsp:cNvPr id="0" name=""/>
        <dsp:cNvSpPr/>
      </dsp:nvSpPr>
      <dsp:spPr>
        <a:xfrm>
          <a:off x="3381114" y="6746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Query </a:t>
          </a:r>
        </a:p>
      </dsp:txBody>
      <dsp:txXfrm>
        <a:off x="4131788" y="6746"/>
        <a:ext cx="2252022" cy="1501348"/>
      </dsp:txXfrm>
    </dsp:sp>
    <dsp:sp modelId="{C32D15B7-A56B-40DF-9556-30E95E59D003}">
      <dsp:nvSpPr>
        <dsp:cNvPr id="0" name=""/>
        <dsp:cNvSpPr/>
      </dsp:nvSpPr>
      <dsp:spPr>
        <a:xfrm>
          <a:off x="6762229" y="25407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Visualize</a:t>
          </a:r>
        </a:p>
      </dsp:txBody>
      <dsp:txXfrm>
        <a:off x="7512903" y="25407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8509386" cy="1264588"/>
          </a:xfrm>
        </p:spPr>
        <p:txBody>
          <a:bodyPr anchor="ctr">
            <a:no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568" y="5162074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D1BE-6004-4137-BD09-B7F55F08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Neural Networks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most basic neural network example">
            <a:extLst>
              <a:ext uri="{FF2B5EF4-FFF2-40B4-BE49-F238E27FC236}">
                <a16:creationId xmlns:a16="http://schemas.microsoft.com/office/drawing/2014/main" id="{886BB5B1-2F00-4630-B2A3-DB545F90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7" y="2741122"/>
            <a:ext cx="5455917" cy="33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41C78C1-9818-4174-B6D5-8EB93A5A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3711-7322-4FD2-9585-E1BD26AB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98A7-EFE4-4B37-B3A8-D48E59A5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and Accuracy of </a:t>
            </a:r>
            <a:r>
              <a:rPr lang="en-US" dirty="0" err="1"/>
              <a:t>Nerual</a:t>
            </a:r>
            <a:r>
              <a:rPr lang="en-US" dirty="0"/>
              <a:t> Network include confusion matrix and discuss what was added from this method </a:t>
            </a:r>
          </a:p>
        </p:txBody>
      </p:sp>
    </p:spTree>
    <p:extLst>
      <p:ext uri="{BB962C8B-B14F-4D97-AF65-F5344CB8AC3E}">
        <p14:creationId xmlns:p14="http://schemas.microsoft.com/office/powerpoint/2010/main" val="328017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8CF-7989-4C79-BAA1-925383F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B31-538C-48F5-A63F-CF5E896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Adress</a:t>
            </a:r>
            <a:r>
              <a:rPr lang="en-US" dirty="0"/>
              <a:t> the two goals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6134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2BD9-BBCE-42D3-863E-9021D8B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63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8FAA8-6765-4C19-9089-F0B65DE7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79"/>
          <a:stretch/>
        </p:blipFill>
        <p:spPr>
          <a:xfrm>
            <a:off x="2213674" y="1424473"/>
            <a:ext cx="7764651" cy="52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Conclusion/Discussion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where complications arise in  producing and using insulin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5793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37FBAA-949C-491D-8CD4-1FC28989C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255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13435"/>
              </p:ext>
            </p:extLst>
          </p:nvPr>
        </p:nvGraphicFramePr>
        <p:xfrm>
          <a:off x="8355338" y="4924130"/>
          <a:ext cx="1629855" cy="49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55338" y="4924130"/>
                        <a:ext cx="1629855" cy="49776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907583"/>
              </p:ext>
            </p:extLst>
          </p:nvPr>
        </p:nvGraphicFramePr>
        <p:xfrm>
          <a:off x="8364538" y="4168775"/>
          <a:ext cx="16208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64538" y="4168775"/>
                        <a:ext cx="1620837" cy="49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2B09172-C977-481A-A6E9-A2AC9659E2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1584" y="4169066"/>
            <a:ext cx="3504416" cy="18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437A-53AD-4C90-9519-DCE98C52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227" y="365125"/>
            <a:ext cx="3273778" cy="2705453"/>
          </a:xfrm>
        </p:spPr>
        <p:txBody>
          <a:bodyPr>
            <a:normAutofit/>
          </a:bodyPr>
          <a:lstStyle/>
          <a:p>
            <a:r>
              <a:rPr lang="en-US" sz="3600" u="sng" dirty="0"/>
              <a:t>Glucose Measurement Distribution</a:t>
            </a:r>
            <a:br>
              <a:rPr lang="en-US" sz="3600" u="sng" dirty="0"/>
            </a:br>
            <a:r>
              <a:rPr lang="en-US" sz="2800" dirty="0"/>
              <a:t>Feature Reduction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AFD12-9139-45EE-AEBC-A943B58E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8425" y="3385218"/>
            <a:ext cx="3460603" cy="310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0299B-0377-4AC4-9BD7-1074B67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" y="321343"/>
            <a:ext cx="8405137" cy="3657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13092D-3832-49E4-B5B1-F1913E9CD090}"/>
              </a:ext>
            </a:extLst>
          </p:cNvPr>
          <p:cNvSpPr txBox="1">
            <a:spLocks/>
          </p:cNvSpPr>
          <p:nvPr/>
        </p:nvSpPr>
        <p:spPr>
          <a:xfrm>
            <a:off x="3323820" y="4389650"/>
            <a:ext cx="4375005" cy="169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Outcome Distribution</a:t>
            </a:r>
            <a:endParaRPr lang="en-US" sz="2800" dirty="0"/>
          </a:p>
          <a:p>
            <a:r>
              <a:rPr lang="en-US" sz="2800" dirty="0"/>
              <a:t>Oversampling</a:t>
            </a:r>
          </a:p>
        </p:txBody>
      </p:sp>
    </p:spTree>
    <p:extLst>
      <p:ext uri="{BB962C8B-B14F-4D97-AF65-F5344CB8AC3E}">
        <p14:creationId xmlns:p14="http://schemas.microsoft.com/office/powerpoint/2010/main" val="20216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65D-BF54-45FE-AEC0-656E7684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E20B2-EC55-481C-9EF5-DCB564F8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9" y="1650034"/>
            <a:ext cx="5919029" cy="48428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89B9C-84E9-45C1-B3B8-D58120AD4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27" y="365125"/>
            <a:ext cx="5488573" cy="36590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08769-8D04-4BBD-BB80-BDAF0A1EFDBB}"/>
              </a:ext>
            </a:extLst>
          </p:cNvPr>
          <p:cNvSpPr txBox="1"/>
          <p:nvPr/>
        </p:nvSpPr>
        <p:spPr>
          <a:xfrm>
            <a:off x="6769914" y="4246106"/>
            <a:ext cx="4864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Exhauster Score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Admission Type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(3-7) – Glucose Measurements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– Glucose Range </a:t>
            </a:r>
          </a:p>
        </p:txBody>
      </p:sp>
    </p:spTree>
    <p:extLst>
      <p:ext uri="{BB962C8B-B14F-4D97-AF65-F5344CB8AC3E}">
        <p14:creationId xmlns:p14="http://schemas.microsoft.com/office/powerpoint/2010/main" val="2351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0-9450-4DF7-B9CB-E45E86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A1A-BA7F-48E4-94A3-F9DD16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Models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Results AUC and Accuracy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B291-D7E8-4C72-822F-DB79653F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89" y="850811"/>
            <a:ext cx="4503549" cy="28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174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Package</vt:lpstr>
      <vt:lpstr>Modeling Diabetic Patient Mortality</vt:lpstr>
      <vt:lpstr>The Data Science Process</vt:lpstr>
      <vt:lpstr>Outline</vt:lpstr>
      <vt:lpstr>About Diabetes Mellitus </vt:lpstr>
      <vt:lpstr>Goals and Objectives</vt:lpstr>
      <vt:lpstr>Data Mining and Visualization</vt:lpstr>
      <vt:lpstr>Glucose Measurement Distribution Feature Reduction</vt:lpstr>
      <vt:lpstr>Feature Exploration</vt:lpstr>
      <vt:lpstr>Modeling Techniques</vt:lpstr>
      <vt:lpstr>Neural Networks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4</cp:revision>
  <dcterms:created xsi:type="dcterms:W3CDTF">2019-03-23T02:10:19Z</dcterms:created>
  <dcterms:modified xsi:type="dcterms:W3CDTF">2019-03-23T22:38:27Z</dcterms:modified>
</cp:coreProperties>
</file>