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1250"/>
  <p:defaultTextStyle>
    <a:defPPr>
      <a:defRPr lang="en-US"/>
    </a:defPPr>
    <a:lvl1pPr marL="0" algn="l" defTabSz="1995118" rtl="0" eaLnBrk="1" latinLnBrk="0" hangingPunct="1">
      <a:defRPr sz="3927" kern="1200">
        <a:solidFill>
          <a:schemeClr val="tx1"/>
        </a:solidFill>
        <a:latin typeface="+mn-lt"/>
        <a:ea typeface="+mn-ea"/>
        <a:cs typeface="+mn-cs"/>
      </a:defRPr>
    </a:lvl1pPr>
    <a:lvl2pPr marL="997559" algn="l" defTabSz="1995118" rtl="0" eaLnBrk="1" latinLnBrk="0" hangingPunct="1">
      <a:defRPr sz="3927" kern="1200">
        <a:solidFill>
          <a:schemeClr val="tx1"/>
        </a:solidFill>
        <a:latin typeface="+mn-lt"/>
        <a:ea typeface="+mn-ea"/>
        <a:cs typeface="+mn-cs"/>
      </a:defRPr>
    </a:lvl2pPr>
    <a:lvl3pPr marL="1995118" algn="l" defTabSz="1995118" rtl="0" eaLnBrk="1" latinLnBrk="0" hangingPunct="1">
      <a:defRPr sz="3927" kern="1200">
        <a:solidFill>
          <a:schemeClr val="tx1"/>
        </a:solidFill>
        <a:latin typeface="+mn-lt"/>
        <a:ea typeface="+mn-ea"/>
        <a:cs typeface="+mn-cs"/>
      </a:defRPr>
    </a:lvl3pPr>
    <a:lvl4pPr marL="2992677" algn="l" defTabSz="1995118" rtl="0" eaLnBrk="1" latinLnBrk="0" hangingPunct="1">
      <a:defRPr sz="3927" kern="1200">
        <a:solidFill>
          <a:schemeClr val="tx1"/>
        </a:solidFill>
        <a:latin typeface="+mn-lt"/>
        <a:ea typeface="+mn-ea"/>
        <a:cs typeface="+mn-cs"/>
      </a:defRPr>
    </a:lvl4pPr>
    <a:lvl5pPr marL="3990236" algn="l" defTabSz="1995118" rtl="0" eaLnBrk="1" latinLnBrk="0" hangingPunct="1">
      <a:defRPr sz="3927" kern="1200">
        <a:solidFill>
          <a:schemeClr val="tx1"/>
        </a:solidFill>
        <a:latin typeface="+mn-lt"/>
        <a:ea typeface="+mn-ea"/>
        <a:cs typeface="+mn-cs"/>
      </a:defRPr>
    </a:lvl5pPr>
    <a:lvl6pPr marL="4987796" algn="l" defTabSz="1995118" rtl="0" eaLnBrk="1" latinLnBrk="0" hangingPunct="1">
      <a:defRPr sz="3927" kern="1200">
        <a:solidFill>
          <a:schemeClr val="tx1"/>
        </a:solidFill>
        <a:latin typeface="+mn-lt"/>
        <a:ea typeface="+mn-ea"/>
        <a:cs typeface="+mn-cs"/>
      </a:defRPr>
    </a:lvl6pPr>
    <a:lvl7pPr marL="5985355" algn="l" defTabSz="1995118" rtl="0" eaLnBrk="1" latinLnBrk="0" hangingPunct="1">
      <a:defRPr sz="3927" kern="1200">
        <a:solidFill>
          <a:schemeClr val="tx1"/>
        </a:solidFill>
        <a:latin typeface="+mn-lt"/>
        <a:ea typeface="+mn-ea"/>
        <a:cs typeface="+mn-cs"/>
      </a:defRPr>
    </a:lvl7pPr>
    <a:lvl8pPr marL="6982914" algn="l" defTabSz="1995118" rtl="0" eaLnBrk="1" latinLnBrk="0" hangingPunct="1">
      <a:defRPr sz="3927" kern="1200">
        <a:solidFill>
          <a:schemeClr val="tx1"/>
        </a:solidFill>
        <a:latin typeface="+mn-lt"/>
        <a:ea typeface="+mn-ea"/>
        <a:cs typeface="+mn-cs"/>
      </a:defRPr>
    </a:lvl8pPr>
    <a:lvl9pPr marL="7980473" algn="l" defTabSz="1995118" rtl="0" eaLnBrk="1" latinLnBrk="0" hangingPunct="1">
      <a:defRPr sz="392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6" userDrawn="1">
          <p15:clr>
            <a:srgbClr val="A4A3A4"/>
          </p15:clr>
        </p15:guide>
        <p15:guide id="2" pos="47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ittler" initials="IW" lastIdx="1" clrIdx="0">
    <p:extLst>
      <p:ext uri="{19B8F6BF-5375-455C-9EA6-DF929625EA0E}">
        <p15:presenceInfo xmlns:p15="http://schemas.microsoft.com/office/powerpoint/2012/main" userId="84ac0421c0e240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2058" y="378"/>
      </p:cViewPr>
      <p:guideLst>
        <p:guide orient="horz" pos="6286"/>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6"/>
            <a:ext cx="37307522" cy="8079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7"/>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2194560" y="7571236"/>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6"/>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0" y="1078219"/>
            <a:ext cx="43891200" cy="1763182"/>
          </a:xfrm>
        </p:spPr>
        <p:txBody>
          <a:bodyPr lIns="0" tIns="0" rIns="0" bIns="0"/>
          <a:lstStyle>
            <a:lvl1pPr>
              <a:defRPr sz="11457"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028142"/>
            <a:ext cx="43891200" cy="27884310"/>
          </a:xfrm>
          <a:custGeom>
            <a:avLst/>
            <a:gdLst/>
            <a:ahLst/>
            <a:cxnLst/>
            <a:rect l="l" t="t" r="r" b="b"/>
            <a:pathLst>
              <a:path w="20104100" h="12774930">
                <a:moveTo>
                  <a:pt x="0" y="12774478"/>
                </a:moveTo>
                <a:lnTo>
                  <a:pt x="20104099" y="12774478"/>
                </a:lnTo>
                <a:lnTo>
                  <a:pt x="20104099" y="0"/>
                </a:lnTo>
                <a:lnTo>
                  <a:pt x="0" y="0"/>
                </a:lnTo>
                <a:lnTo>
                  <a:pt x="0" y="12774478"/>
                </a:lnTo>
                <a:close/>
              </a:path>
            </a:pathLst>
          </a:custGeom>
          <a:solidFill>
            <a:srgbClr val="E4E8E8"/>
          </a:solidFill>
        </p:spPr>
        <p:txBody>
          <a:bodyPr wrap="square" lIns="0" tIns="0" rIns="0" bIns="0" rtlCol="0"/>
          <a:lstStyle/>
          <a:p>
            <a:endParaRPr sz="8576"/>
          </a:p>
        </p:txBody>
      </p:sp>
      <p:sp>
        <p:nvSpPr>
          <p:cNvPr id="17" name="bk object 17"/>
          <p:cNvSpPr/>
          <p:nvPr/>
        </p:nvSpPr>
        <p:spPr>
          <a:xfrm>
            <a:off x="0" y="5"/>
            <a:ext cx="43891200" cy="3829623"/>
          </a:xfrm>
          <a:custGeom>
            <a:avLst/>
            <a:gdLst/>
            <a:ahLst/>
            <a:cxnLst/>
            <a:rect l="l" t="t" r="r" b="b"/>
            <a:pathLst>
              <a:path w="20104100" h="1754505">
                <a:moveTo>
                  <a:pt x="0" y="1754221"/>
                </a:moveTo>
                <a:lnTo>
                  <a:pt x="20104099" y="1754221"/>
                </a:lnTo>
                <a:lnTo>
                  <a:pt x="20104099" y="0"/>
                </a:lnTo>
                <a:lnTo>
                  <a:pt x="0" y="0"/>
                </a:lnTo>
                <a:lnTo>
                  <a:pt x="0" y="1754221"/>
                </a:lnTo>
                <a:close/>
              </a:path>
            </a:pathLst>
          </a:custGeom>
          <a:solidFill>
            <a:srgbClr val="3A6BA1"/>
          </a:solidFill>
        </p:spPr>
        <p:txBody>
          <a:bodyPr wrap="square" lIns="0" tIns="0" rIns="0" bIns="0" rtlCol="0"/>
          <a:lstStyle/>
          <a:p>
            <a:endParaRPr sz="8576"/>
          </a:p>
        </p:txBody>
      </p:sp>
      <p:sp>
        <p:nvSpPr>
          <p:cNvPr id="18" name="bk object 18"/>
          <p:cNvSpPr/>
          <p:nvPr/>
        </p:nvSpPr>
        <p:spPr>
          <a:xfrm>
            <a:off x="762" y="3829011"/>
            <a:ext cx="43891200" cy="115041"/>
          </a:xfrm>
          <a:custGeom>
            <a:avLst/>
            <a:gdLst/>
            <a:ahLst/>
            <a:cxnLst/>
            <a:rect l="l" t="t" r="r" b="b"/>
            <a:pathLst>
              <a:path w="20104100" h="52705">
                <a:moveTo>
                  <a:pt x="0" y="52354"/>
                </a:moveTo>
                <a:lnTo>
                  <a:pt x="20104100" y="52354"/>
                </a:lnTo>
                <a:lnTo>
                  <a:pt x="20104100" y="0"/>
                </a:lnTo>
                <a:lnTo>
                  <a:pt x="0" y="0"/>
                </a:lnTo>
                <a:lnTo>
                  <a:pt x="0" y="52354"/>
                </a:lnTo>
                <a:close/>
              </a:path>
            </a:pathLst>
          </a:custGeom>
          <a:solidFill>
            <a:srgbClr val="00AFEA"/>
          </a:solidFill>
        </p:spPr>
        <p:txBody>
          <a:bodyPr wrap="square" lIns="0" tIns="0" rIns="0" bIns="0" rtlCol="0"/>
          <a:lstStyle/>
          <a:p>
            <a:endParaRPr sz="8576"/>
          </a:p>
        </p:txBody>
      </p:sp>
      <p:sp>
        <p:nvSpPr>
          <p:cNvPr id="2" name="Holder 2"/>
          <p:cNvSpPr>
            <a:spLocks noGrp="1"/>
          </p:cNvSpPr>
          <p:nvPr>
            <p:ph type="title"/>
          </p:nvPr>
        </p:nvSpPr>
        <p:spPr>
          <a:xfrm>
            <a:off x="0" y="1078219"/>
            <a:ext cx="43891200" cy="807913"/>
          </a:xfrm>
          <a:prstGeom prst="rect">
            <a:avLst/>
          </a:prstGeom>
        </p:spPr>
        <p:txBody>
          <a:bodyPr wrap="square" lIns="0" tIns="0" rIns="0" bIns="0">
            <a:spAutoFit/>
          </a:bodyPr>
          <a:lstStyle>
            <a:lvl1pPr>
              <a:defRPr sz="525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194560" y="7571236"/>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3"/>
            <a:ext cx="14045184" cy="604653"/>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3"/>
            <a:ext cx="10094976" cy="604653"/>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4/25/2019</a:t>
            </a:fld>
            <a:endParaRPr lang="en-US"/>
          </a:p>
        </p:txBody>
      </p:sp>
      <p:sp>
        <p:nvSpPr>
          <p:cNvPr id="6" name="Holder 6"/>
          <p:cNvSpPr>
            <a:spLocks noGrp="1"/>
          </p:cNvSpPr>
          <p:nvPr>
            <p:ph type="sldNum" sz="quarter" idx="7"/>
          </p:nvPr>
        </p:nvSpPr>
        <p:spPr>
          <a:xfrm>
            <a:off x="31601667" y="30614113"/>
            <a:ext cx="10094976" cy="604653"/>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26">
        <a:defRPr>
          <a:latin typeface="+mn-lt"/>
          <a:ea typeface="+mn-ea"/>
          <a:cs typeface="+mn-cs"/>
        </a:defRPr>
      </a:lvl2pPr>
      <a:lvl3pPr marL="1995651">
        <a:defRPr>
          <a:latin typeface="+mn-lt"/>
          <a:ea typeface="+mn-ea"/>
          <a:cs typeface="+mn-cs"/>
        </a:defRPr>
      </a:lvl3pPr>
      <a:lvl4pPr marL="2993477">
        <a:defRPr>
          <a:latin typeface="+mn-lt"/>
          <a:ea typeface="+mn-ea"/>
          <a:cs typeface="+mn-cs"/>
        </a:defRPr>
      </a:lvl4pPr>
      <a:lvl5pPr marL="3991303">
        <a:defRPr>
          <a:latin typeface="+mn-lt"/>
          <a:ea typeface="+mn-ea"/>
          <a:cs typeface="+mn-cs"/>
        </a:defRPr>
      </a:lvl5pPr>
      <a:lvl6pPr marL="4989128">
        <a:defRPr>
          <a:latin typeface="+mn-lt"/>
          <a:ea typeface="+mn-ea"/>
          <a:cs typeface="+mn-cs"/>
        </a:defRPr>
      </a:lvl6pPr>
      <a:lvl7pPr marL="5986954">
        <a:defRPr>
          <a:latin typeface="+mn-lt"/>
          <a:ea typeface="+mn-ea"/>
          <a:cs typeface="+mn-cs"/>
        </a:defRPr>
      </a:lvl7pPr>
      <a:lvl8pPr marL="6984780">
        <a:defRPr>
          <a:latin typeface="+mn-lt"/>
          <a:ea typeface="+mn-ea"/>
          <a:cs typeface="+mn-cs"/>
        </a:defRPr>
      </a:lvl8pPr>
      <a:lvl9pPr marL="7982605">
        <a:defRPr>
          <a:latin typeface="+mn-lt"/>
          <a:ea typeface="+mn-ea"/>
          <a:cs typeface="+mn-cs"/>
        </a:defRPr>
      </a:lvl9pPr>
    </p:bodyStyle>
    <p:otherStyle>
      <a:lvl1pPr marL="0">
        <a:defRPr>
          <a:latin typeface="+mn-lt"/>
          <a:ea typeface="+mn-ea"/>
          <a:cs typeface="+mn-cs"/>
        </a:defRPr>
      </a:lvl1pPr>
      <a:lvl2pPr marL="997826">
        <a:defRPr>
          <a:latin typeface="+mn-lt"/>
          <a:ea typeface="+mn-ea"/>
          <a:cs typeface="+mn-cs"/>
        </a:defRPr>
      </a:lvl2pPr>
      <a:lvl3pPr marL="1995651">
        <a:defRPr>
          <a:latin typeface="+mn-lt"/>
          <a:ea typeface="+mn-ea"/>
          <a:cs typeface="+mn-cs"/>
        </a:defRPr>
      </a:lvl3pPr>
      <a:lvl4pPr marL="2993477">
        <a:defRPr>
          <a:latin typeface="+mn-lt"/>
          <a:ea typeface="+mn-ea"/>
          <a:cs typeface="+mn-cs"/>
        </a:defRPr>
      </a:lvl4pPr>
      <a:lvl5pPr marL="3991303">
        <a:defRPr>
          <a:latin typeface="+mn-lt"/>
          <a:ea typeface="+mn-ea"/>
          <a:cs typeface="+mn-cs"/>
        </a:defRPr>
      </a:lvl5pPr>
      <a:lvl6pPr marL="4989128">
        <a:defRPr>
          <a:latin typeface="+mn-lt"/>
          <a:ea typeface="+mn-ea"/>
          <a:cs typeface="+mn-cs"/>
        </a:defRPr>
      </a:lvl6pPr>
      <a:lvl7pPr marL="5986954">
        <a:defRPr>
          <a:latin typeface="+mn-lt"/>
          <a:ea typeface="+mn-ea"/>
          <a:cs typeface="+mn-cs"/>
        </a:defRPr>
      </a:lvl7pPr>
      <a:lvl8pPr marL="6984780">
        <a:defRPr>
          <a:latin typeface="+mn-lt"/>
          <a:ea typeface="+mn-ea"/>
          <a:cs typeface="+mn-cs"/>
        </a:defRPr>
      </a:lvl8pPr>
      <a:lvl9pPr marL="798260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4106ADE-9F27-4221-8F1C-0B29D1FE2442}"/>
              </a:ext>
            </a:extLst>
          </p:cNvPr>
          <p:cNvSpPr/>
          <p:nvPr/>
        </p:nvSpPr>
        <p:spPr>
          <a:xfrm>
            <a:off x="14966521" y="5464233"/>
            <a:ext cx="13714561" cy="2667211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C82139F-49E5-4188-A091-F9FD129214F2}"/>
              </a:ext>
            </a:extLst>
          </p:cNvPr>
          <p:cNvSpPr/>
          <p:nvPr/>
        </p:nvSpPr>
        <p:spPr>
          <a:xfrm>
            <a:off x="29441380" y="5624403"/>
            <a:ext cx="13714561" cy="2669217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6B9C84A-B063-4AF1-81CC-E52E0BAA2A7E}"/>
              </a:ext>
            </a:extLst>
          </p:cNvPr>
          <p:cNvSpPr/>
          <p:nvPr/>
        </p:nvSpPr>
        <p:spPr>
          <a:xfrm>
            <a:off x="640246" y="5484285"/>
            <a:ext cx="13714561" cy="26672116"/>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p:nvPr/>
        </p:nvSpPr>
        <p:spPr>
          <a:xfrm>
            <a:off x="4620" y="3943286"/>
            <a:ext cx="43881960" cy="741669"/>
          </a:xfrm>
          <a:prstGeom prst="rect">
            <a:avLst/>
          </a:prstGeom>
          <a:solidFill>
            <a:srgbClr val="585858"/>
          </a:solidFill>
        </p:spPr>
        <p:txBody>
          <a:bodyPr vert="horz" wrap="square" lIns="0" tIns="185729" rIns="0" bIns="0" rtlCol="0">
            <a:spAutoFit/>
          </a:bodyPr>
          <a:lstStyle/>
          <a:p>
            <a:pPr marL="1248668">
              <a:spcBef>
                <a:spcPts val="1462"/>
              </a:spcBef>
            </a:pPr>
            <a:r>
              <a:rPr lang="en-US" sz="3601" b="1" dirty="0">
                <a:solidFill>
                  <a:srgbClr val="BEBEBE"/>
                </a:solidFill>
                <a:latin typeface="Arial"/>
                <a:cs typeface="Arial"/>
              </a:rPr>
              <a:t>Ian Wittler </a:t>
            </a:r>
            <a:r>
              <a:rPr sz="3601" b="1" dirty="0">
                <a:solidFill>
                  <a:srgbClr val="BEBEBE"/>
                </a:solidFill>
                <a:latin typeface="Arial"/>
                <a:cs typeface="Arial"/>
              </a:rPr>
              <a:t>| </a:t>
            </a:r>
            <a:r>
              <a:rPr sz="3601" b="1" spc="-11" dirty="0">
                <a:solidFill>
                  <a:srgbClr val="BEBEBE"/>
                </a:solidFill>
                <a:latin typeface="Arial"/>
                <a:cs typeface="Arial"/>
              </a:rPr>
              <a:t>Hood College </a:t>
            </a:r>
            <a:r>
              <a:rPr lang="en-US" sz="3601" b="1" dirty="0">
                <a:solidFill>
                  <a:srgbClr val="BEBEBE"/>
                </a:solidFill>
                <a:latin typeface="Arial"/>
                <a:cs typeface="Arial"/>
              </a:rPr>
              <a:t>of Frederick</a:t>
            </a:r>
            <a:r>
              <a:rPr lang="en-US" sz="3601" b="1" spc="153" dirty="0">
                <a:solidFill>
                  <a:srgbClr val="BEBEBE"/>
                </a:solidFill>
                <a:latin typeface="Arial"/>
                <a:cs typeface="Arial"/>
              </a:rPr>
              <a:t> </a:t>
            </a:r>
            <a:r>
              <a:rPr lang="en-US" sz="3601" b="1" dirty="0">
                <a:solidFill>
                  <a:srgbClr val="BEBEBE"/>
                </a:solidFill>
                <a:latin typeface="Arial"/>
                <a:cs typeface="Arial"/>
              </a:rPr>
              <a:t>Maryland</a:t>
            </a:r>
            <a:endParaRPr sz="3601" dirty="0">
              <a:latin typeface="Arial"/>
              <a:cs typeface="Arial"/>
            </a:endParaRPr>
          </a:p>
        </p:txBody>
      </p:sp>
      <p:sp>
        <p:nvSpPr>
          <p:cNvPr id="3" name="object 3"/>
          <p:cNvSpPr/>
          <p:nvPr/>
        </p:nvSpPr>
        <p:spPr>
          <a:xfrm>
            <a:off x="1147387" y="5668093"/>
            <a:ext cx="12798903" cy="1279889"/>
          </a:xfrm>
          <a:prstGeom prst="rect">
            <a:avLst/>
          </a:prstGeom>
          <a:blipFill>
            <a:blip r:embed="rId2" cstate="print"/>
            <a:stretch>
              <a:fillRect/>
            </a:stretch>
          </a:blipFill>
        </p:spPr>
        <p:txBody>
          <a:bodyPr wrap="square" lIns="0" tIns="0" rIns="0" bIns="0" rtlCol="0"/>
          <a:lstStyle/>
          <a:p>
            <a:endParaRPr sz="8576"/>
          </a:p>
        </p:txBody>
      </p:sp>
      <p:sp>
        <p:nvSpPr>
          <p:cNvPr id="4" name="object 4"/>
          <p:cNvSpPr txBox="1"/>
          <p:nvPr/>
        </p:nvSpPr>
        <p:spPr>
          <a:xfrm>
            <a:off x="1097497" y="5797993"/>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sz="5348" spc="11" dirty="0">
                <a:solidFill>
                  <a:srgbClr val="FFFFFF"/>
                </a:solidFill>
                <a:latin typeface="Times New Roman"/>
                <a:cs typeface="Times New Roman"/>
              </a:rPr>
              <a:t>Abstract</a:t>
            </a:r>
            <a:endParaRPr sz="5348" dirty="0">
              <a:latin typeface="Times New Roman"/>
              <a:cs typeface="Times New Roman"/>
            </a:endParaRPr>
          </a:p>
        </p:txBody>
      </p:sp>
      <p:sp>
        <p:nvSpPr>
          <p:cNvPr id="8" name="object 8"/>
          <p:cNvSpPr/>
          <p:nvPr/>
        </p:nvSpPr>
        <p:spPr>
          <a:xfrm>
            <a:off x="1442979" y="16964651"/>
            <a:ext cx="12798903" cy="1218943"/>
          </a:xfrm>
          <a:prstGeom prst="rect">
            <a:avLst/>
          </a:prstGeom>
          <a:blipFill>
            <a:blip r:embed="rId3" cstate="print"/>
            <a:stretch>
              <a:fillRect/>
            </a:stretch>
          </a:blipFill>
        </p:spPr>
        <p:txBody>
          <a:bodyPr wrap="square" lIns="0" tIns="0" rIns="0" bIns="0" rtlCol="0"/>
          <a:lstStyle/>
          <a:p>
            <a:endParaRPr sz="8576"/>
          </a:p>
        </p:txBody>
      </p:sp>
      <p:sp>
        <p:nvSpPr>
          <p:cNvPr id="10" name="object 10"/>
          <p:cNvSpPr/>
          <p:nvPr/>
        </p:nvSpPr>
        <p:spPr>
          <a:xfrm>
            <a:off x="15546153" y="5668093"/>
            <a:ext cx="12798903" cy="1218943"/>
          </a:xfrm>
          <a:prstGeom prst="rect">
            <a:avLst/>
          </a:prstGeom>
          <a:blipFill>
            <a:blip r:embed="rId4" cstate="print"/>
            <a:stretch>
              <a:fillRect/>
            </a:stretch>
          </a:blipFill>
        </p:spPr>
        <p:txBody>
          <a:bodyPr wrap="square" lIns="0" tIns="0" rIns="0" bIns="0" rtlCol="0"/>
          <a:lstStyle/>
          <a:p>
            <a:endParaRPr sz="8576"/>
          </a:p>
        </p:txBody>
      </p:sp>
      <p:sp>
        <p:nvSpPr>
          <p:cNvPr id="12" name="object 12"/>
          <p:cNvSpPr/>
          <p:nvPr/>
        </p:nvSpPr>
        <p:spPr>
          <a:xfrm>
            <a:off x="15618532" y="15054058"/>
            <a:ext cx="12798903" cy="1218943"/>
          </a:xfrm>
          <a:prstGeom prst="rect">
            <a:avLst/>
          </a:prstGeom>
          <a:blipFill>
            <a:blip r:embed="rId5" cstate="print"/>
            <a:stretch>
              <a:fillRect/>
            </a:stretch>
          </a:blipFill>
        </p:spPr>
        <p:txBody>
          <a:bodyPr wrap="square" lIns="0" tIns="0" rIns="0" bIns="0" rtlCol="0"/>
          <a:lstStyle/>
          <a:p>
            <a:endParaRPr sz="8576"/>
          </a:p>
        </p:txBody>
      </p:sp>
      <p:sp>
        <p:nvSpPr>
          <p:cNvPr id="17" name="object 17"/>
          <p:cNvSpPr/>
          <p:nvPr/>
        </p:nvSpPr>
        <p:spPr>
          <a:xfrm>
            <a:off x="29899210" y="18895153"/>
            <a:ext cx="12798903" cy="1218943"/>
          </a:xfrm>
          <a:prstGeom prst="rect">
            <a:avLst/>
          </a:prstGeom>
          <a:blipFill>
            <a:blip r:embed="rId5" cstate="print"/>
            <a:stretch>
              <a:fillRect/>
            </a:stretch>
          </a:blipFill>
        </p:spPr>
        <p:txBody>
          <a:bodyPr wrap="square" lIns="0" tIns="0" rIns="0" bIns="0" rtlCol="0"/>
          <a:lstStyle/>
          <a:p>
            <a:endParaRPr sz="8576"/>
          </a:p>
        </p:txBody>
      </p:sp>
      <p:sp>
        <p:nvSpPr>
          <p:cNvPr id="20" name="object 20"/>
          <p:cNvSpPr/>
          <p:nvPr/>
        </p:nvSpPr>
        <p:spPr>
          <a:xfrm>
            <a:off x="29899210" y="25029484"/>
            <a:ext cx="12798903" cy="1218943"/>
          </a:xfrm>
          <a:prstGeom prst="rect">
            <a:avLst/>
          </a:prstGeom>
          <a:blipFill>
            <a:blip r:embed="rId5" cstate="print"/>
            <a:stretch>
              <a:fillRect/>
            </a:stretch>
          </a:blipFill>
        </p:spPr>
        <p:txBody>
          <a:bodyPr wrap="square" lIns="0" tIns="0" rIns="0" bIns="0" rtlCol="0"/>
          <a:lstStyle/>
          <a:p>
            <a:endParaRPr sz="8576"/>
          </a:p>
        </p:txBody>
      </p:sp>
      <p:sp>
        <p:nvSpPr>
          <p:cNvPr id="24" name="object 24"/>
          <p:cNvSpPr txBox="1">
            <a:spLocks noGrp="1"/>
          </p:cNvSpPr>
          <p:nvPr>
            <p:ph type="title"/>
          </p:nvPr>
        </p:nvSpPr>
        <p:spPr>
          <a:xfrm>
            <a:off x="-2205180" y="1242645"/>
            <a:ext cx="46091760" cy="1795650"/>
          </a:xfrm>
          <a:prstGeom prst="rect">
            <a:avLst/>
          </a:prstGeom>
        </p:spPr>
        <p:txBody>
          <a:bodyPr vert="horz" wrap="square" lIns="0" tIns="31877" rIns="0" bIns="0" rtlCol="0">
            <a:spAutoFit/>
          </a:bodyPr>
          <a:lstStyle/>
          <a:p>
            <a:pPr marL="10772358" algn="l">
              <a:spcBef>
                <a:spcPts val="249"/>
              </a:spcBef>
            </a:pPr>
            <a:r>
              <a:rPr lang="en-US" spc="-22" dirty="0"/>
              <a:t>P</a:t>
            </a:r>
            <a:r>
              <a:rPr spc="-22" dirty="0"/>
              <a:t>redic</a:t>
            </a:r>
            <a:r>
              <a:rPr lang="en-US" spc="-22" dirty="0"/>
              <a:t>ting Mortality of Diabetic ICU Patients</a:t>
            </a:r>
            <a:endParaRPr spc="-249" dirty="0"/>
          </a:p>
        </p:txBody>
      </p:sp>
      <p:sp>
        <p:nvSpPr>
          <p:cNvPr id="56" name="object 56"/>
          <p:cNvSpPr/>
          <p:nvPr/>
        </p:nvSpPr>
        <p:spPr>
          <a:xfrm>
            <a:off x="15607101" y="21358941"/>
            <a:ext cx="12798903" cy="1218943"/>
          </a:xfrm>
          <a:prstGeom prst="rect">
            <a:avLst/>
          </a:prstGeom>
          <a:blipFill>
            <a:blip r:embed="rId5" cstate="print"/>
            <a:stretch>
              <a:fillRect/>
            </a:stretch>
          </a:blipFill>
        </p:spPr>
        <p:txBody>
          <a:bodyPr wrap="square" lIns="0" tIns="0" rIns="0" bIns="0" rtlCol="0"/>
          <a:lstStyle/>
          <a:p>
            <a:endParaRPr sz="8576"/>
          </a:p>
        </p:txBody>
      </p:sp>
      <p:pic>
        <p:nvPicPr>
          <p:cNvPr id="84" name="Picture 83">
            <a:extLst>
              <a:ext uri="{FF2B5EF4-FFF2-40B4-BE49-F238E27FC236}">
                <a16:creationId xmlns:a16="http://schemas.microsoft.com/office/drawing/2014/main" id="{B25A55FF-4F82-4751-849F-C42DDAA5FC5D}"/>
              </a:ext>
            </a:extLst>
          </p:cNvPr>
          <p:cNvPicPr>
            <a:picLocks noChangeAspect="1"/>
          </p:cNvPicPr>
          <p:nvPr/>
        </p:nvPicPr>
        <p:blipFill>
          <a:blip r:embed="rId6"/>
          <a:stretch>
            <a:fillRect/>
          </a:stretch>
        </p:blipFill>
        <p:spPr>
          <a:xfrm>
            <a:off x="3317438" y="761999"/>
            <a:ext cx="2667910" cy="2663761"/>
          </a:xfrm>
          <a:prstGeom prst="rect">
            <a:avLst/>
          </a:prstGeom>
        </p:spPr>
      </p:pic>
      <p:pic>
        <p:nvPicPr>
          <p:cNvPr id="85" name="Picture 84">
            <a:extLst>
              <a:ext uri="{FF2B5EF4-FFF2-40B4-BE49-F238E27FC236}">
                <a16:creationId xmlns:a16="http://schemas.microsoft.com/office/drawing/2014/main" id="{54D22D87-8DBB-4B96-B1BC-513D27328321}"/>
              </a:ext>
            </a:extLst>
          </p:cNvPr>
          <p:cNvPicPr>
            <a:picLocks noChangeAspect="1"/>
          </p:cNvPicPr>
          <p:nvPr/>
        </p:nvPicPr>
        <p:blipFill>
          <a:blip r:embed="rId7"/>
          <a:stretch>
            <a:fillRect/>
          </a:stretch>
        </p:blipFill>
        <p:spPr>
          <a:xfrm>
            <a:off x="38185624" y="845440"/>
            <a:ext cx="3127988" cy="2318569"/>
          </a:xfrm>
          <a:prstGeom prst="rect">
            <a:avLst/>
          </a:prstGeom>
        </p:spPr>
      </p:pic>
      <p:sp>
        <p:nvSpPr>
          <p:cNvPr id="91" name="TextBox 90">
            <a:extLst>
              <a:ext uri="{FF2B5EF4-FFF2-40B4-BE49-F238E27FC236}">
                <a16:creationId xmlns:a16="http://schemas.microsoft.com/office/drawing/2014/main" id="{2AAE6B51-D18F-4696-B356-ECEA22A77B4C}"/>
              </a:ext>
            </a:extLst>
          </p:cNvPr>
          <p:cNvSpPr txBox="1"/>
          <p:nvPr/>
        </p:nvSpPr>
        <p:spPr>
          <a:xfrm>
            <a:off x="1442979" y="6947982"/>
            <a:ext cx="12503311" cy="976164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Diabetes mellitus is a significant health problem that affects a large majority of patients. In many cases, diabetes is a gateway to more harmful health complications which are associated with longer hospital stays and increased mortality rates. In this paper, the MIMIC-III data set [1] is used to develop and train models that aim to predict mortality of diabetic patients. The models are driven by algorithms including: decision trees, random forests, and neural networks. The best performing model, the convolutional neural network, produced a 0.878 AUC score. In attempt to create a simplified model, the input features for were evaluated and reduced to 5 variables: admission type, age, </a:t>
            </a:r>
            <a:r>
              <a:rPr lang="en-US" dirty="0" err="1">
                <a:latin typeface="Times New Roman" panose="02020603050405020304" pitchFamily="18" charset="0"/>
                <a:cs typeface="Times New Roman" panose="02020603050405020304" pitchFamily="18" charset="0"/>
              </a:rPr>
              <a:t>Elixhauser</a:t>
            </a:r>
            <a:r>
              <a:rPr lang="en-US" dirty="0">
                <a:latin typeface="Times New Roman" panose="02020603050405020304" pitchFamily="18" charset="0"/>
                <a:cs typeface="Times New Roman" panose="02020603050405020304" pitchFamily="18" charset="0"/>
              </a:rPr>
              <a:t> score (comorbidity score), blood glucose measurements, and blood glucose range. By focusing strictly on diabetic patients, it can be assured that each patient's blood glucose levels were monitored throughout their stay.  </a:t>
            </a:r>
          </a:p>
        </p:txBody>
      </p:sp>
      <p:sp>
        <p:nvSpPr>
          <p:cNvPr id="92" name="object 4">
            <a:extLst>
              <a:ext uri="{FF2B5EF4-FFF2-40B4-BE49-F238E27FC236}">
                <a16:creationId xmlns:a16="http://schemas.microsoft.com/office/drawing/2014/main" id="{C1A2301A-088F-424E-B2CD-C5C8EBD359AB}"/>
              </a:ext>
            </a:extLst>
          </p:cNvPr>
          <p:cNvSpPr txBox="1"/>
          <p:nvPr/>
        </p:nvSpPr>
        <p:spPr>
          <a:xfrm>
            <a:off x="1146230" y="16935574"/>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 Visualization</a:t>
            </a:r>
            <a:endParaRPr sz="5348" dirty="0">
              <a:latin typeface="Times New Roman"/>
              <a:cs typeface="Times New Roman"/>
            </a:endParaRPr>
          </a:p>
        </p:txBody>
      </p:sp>
      <p:pic>
        <p:nvPicPr>
          <p:cNvPr id="94" name="Picture 93">
            <a:extLst>
              <a:ext uri="{FF2B5EF4-FFF2-40B4-BE49-F238E27FC236}">
                <a16:creationId xmlns:a16="http://schemas.microsoft.com/office/drawing/2014/main" id="{5AF8D9FE-3CD3-4EDE-A061-ED13528F92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10144" y="6844846"/>
            <a:ext cx="12450292" cy="4668859"/>
          </a:xfrm>
          <a:prstGeom prst="rect">
            <a:avLst/>
          </a:prstGeom>
        </p:spPr>
      </p:pic>
      <p:pic>
        <p:nvPicPr>
          <p:cNvPr id="96" name="Picture 95">
            <a:extLst>
              <a:ext uri="{FF2B5EF4-FFF2-40B4-BE49-F238E27FC236}">
                <a16:creationId xmlns:a16="http://schemas.microsoft.com/office/drawing/2014/main" id="{F9902560-8468-44BC-BDD0-A913B446B8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75780" y="22600954"/>
            <a:ext cx="6784656" cy="4523104"/>
          </a:xfrm>
          <a:prstGeom prst="rect">
            <a:avLst/>
          </a:prstGeom>
        </p:spPr>
      </p:pic>
      <p:pic>
        <p:nvPicPr>
          <p:cNvPr id="98" name="Picture 97">
            <a:extLst>
              <a:ext uri="{FF2B5EF4-FFF2-40B4-BE49-F238E27FC236}">
                <a16:creationId xmlns:a16="http://schemas.microsoft.com/office/drawing/2014/main" id="{1C627D11-B44E-4078-ACF9-6E9260030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435839" y="17201659"/>
            <a:ext cx="12798902" cy="2069525"/>
          </a:xfrm>
          <a:prstGeom prst="rect">
            <a:avLst/>
          </a:prstGeom>
        </p:spPr>
      </p:pic>
      <p:pic>
        <p:nvPicPr>
          <p:cNvPr id="100" name="Picture 99">
            <a:extLst>
              <a:ext uri="{FF2B5EF4-FFF2-40B4-BE49-F238E27FC236}">
                <a16:creationId xmlns:a16="http://schemas.microsoft.com/office/drawing/2014/main" id="{A6244250-A440-48CF-BDEE-D68364A557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33815" y="11074934"/>
            <a:ext cx="6784655" cy="4644636"/>
          </a:xfrm>
          <a:prstGeom prst="rect">
            <a:avLst/>
          </a:prstGeom>
        </p:spPr>
      </p:pic>
      <p:pic>
        <p:nvPicPr>
          <p:cNvPr id="102" name="Picture 101">
            <a:extLst>
              <a:ext uri="{FF2B5EF4-FFF2-40B4-BE49-F238E27FC236}">
                <a16:creationId xmlns:a16="http://schemas.microsoft.com/office/drawing/2014/main" id="{E0E60BB1-FBCB-4F9B-8E07-8FA853F4FA92}"/>
              </a:ext>
            </a:extLst>
          </p:cNvPr>
          <p:cNvPicPr>
            <a:picLocks noChangeAspect="1"/>
          </p:cNvPicPr>
          <p:nvPr/>
        </p:nvPicPr>
        <p:blipFill rotWithShape="1">
          <a:blip r:embed="rId12">
            <a:extLst>
              <a:ext uri="{28A0092B-C50C-407E-A947-70E740481C1C}">
                <a14:useLocalDpi xmlns:a14="http://schemas.microsoft.com/office/drawing/2010/main" val="0"/>
              </a:ext>
            </a:extLst>
          </a:blip>
          <a:srcRect l="1133" r="1799"/>
          <a:stretch/>
        </p:blipFill>
        <p:spPr>
          <a:xfrm>
            <a:off x="1019434" y="18079171"/>
            <a:ext cx="6980405" cy="2998294"/>
          </a:xfrm>
          <a:prstGeom prst="rect">
            <a:avLst/>
          </a:prstGeom>
        </p:spPr>
      </p:pic>
      <p:pic>
        <p:nvPicPr>
          <p:cNvPr id="108" name="Picture 107">
            <a:extLst>
              <a:ext uri="{FF2B5EF4-FFF2-40B4-BE49-F238E27FC236}">
                <a16:creationId xmlns:a16="http://schemas.microsoft.com/office/drawing/2014/main" id="{4CD8071F-5D8B-4226-9C62-43EC390D68A3}"/>
              </a:ext>
            </a:extLst>
          </p:cNvPr>
          <p:cNvPicPr>
            <a:picLocks noChangeAspect="1"/>
          </p:cNvPicPr>
          <p:nvPr/>
        </p:nvPicPr>
        <p:blipFill rotWithShape="1">
          <a:blip r:embed="rId13">
            <a:extLst>
              <a:ext uri="{28A0092B-C50C-407E-A947-70E740481C1C}">
                <a14:useLocalDpi xmlns:a14="http://schemas.microsoft.com/office/drawing/2010/main" val="0"/>
              </a:ext>
            </a:extLst>
          </a:blip>
          <a:srcRect l="17526"/>
          <a:stretch/>
        </p:blipFill>
        <p:spPr>
          <a:xfrm>
            <a:off x="36774956" y="11074934"/>
            <a:ext cx="5745895" cy="4644636"/>
          </a:xfrm>
          <a:prstGeom prst="rect">
            <a:avLst/>
          </a:prstGeom>
        </p:spPr>
      </p:pic>
      <p:pic>
        <p:nvPicPr>
          <p:cNvPr id="110" name="Picture 109">
            <a:extLst>
              <a:ext uri="{FF2B5EF4-FFF2-40B4-BE49-F238E27FC236}">
                <a16:creationId xmlns:a16="http://schemas.microsoft.com/office/drawing/2014/main" id="{F8543148-59CE-4DEA-9ABF-BC414D2D527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9434" y="21096811"/>
            <a:ext cx="6980405" cy="3045144"/>
          </a:xfrm>
          <a:prstGeom prst="rect">
            <a:avLst/>
          </a:prstGeom>
        </p:spPr>
      </p:pic>
      <p:sp>
        <p:nvSpPr>
          <p:cNvPr id="111" name="TextBox 110">
            <a:extLst>
              <a:ext uri="{FF2B5EF4-FFF2-40B4-BE49-F238E27FC236}">
                <a16:creationId xmlns:a16="http://schemas.microsoft.com/office/drawing/2014/main" id="{BD06DCFC-B9AB-4931-A383-844110894B56}"/>
              </a:ext>
            </a:extLst>
          </p:cNvPr>
          <p:cNvSpPr txBox="1"/>
          <p:nvPr/>
        </p:nvSpPr>
        <p:spPr>
          <a:xfrm>
            <a:off x="15546153" y="11536417"/>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3: Glucose Measurements per Stay </a:t>
            </a:r>
          </a:p>
        </p:txBody>
      </p:sp>
      <p:sp>
        <p:nvSpPr>
          <p:cNvPr id="113" name="TextBox 112">
            <a:extLst>
              <a:ext uri="{FF2B5EF4-FFF2-40B4-BE49-F238E27FC236}">
                <a16:creationId xmlns:a16="http://schemas.microsoft.com/office/drawing/2014/main" id="{8BFDDA6C-200C-429E-B0BB-A13720A84AEA}"/>
              </a:ext>
            </a:extLst>
          </p:cNvPr>
          <p:cNvSpPr txBox="1"/>
          <p:nvPr/>
        </p:nvSpPr>
        <p:spPr>
          <a:xfrm>
            <a:off x="8484476" y="31383367"/>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2: Mortality Distribution</a:t>
            </a:r>
          </a:p>
        </p:txBody>
      </p:sp>
      <p:sp>
        <p:nvSpPr>
          <p:cNvPr id="114" name="TextBox 113">
            <a:extLst>
              <a:ext uri="{FF2B5EF4-FFF2-40B4-BE49-F238E27FC236}">
                <a16:creationId xmlns:a16="http://schemas.microsoft.com/office/drawing/2014/main" id="{8F6E409F-E7A7-4B7E-AB01-CBC9805759B1}"/>
              </a:ext>
            </a:extLst>
          </p:cNvPr>
          <p:cNvSpPr txBox="1"/>
          <p:nvPr/>
        </p:nvSpPr>
        <p:spPr>
          <a:xfrm>
            <a:off x="29733815" y="15879399"/>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7: AUC Results</a:t>
            </a:r>
          </a:p>
        </p:txBody>
      </p:sp>
      <p:sp>
        <p:nvSpPr>
          <p:cNvPr id="115" name="TextBox 114">
            <a:extLst>
              <a:ext uri="{FF2B5EF4-FFF2-40B4-BE49-F238E27FC236}">
                <a16:creationId xmlns:a16="http://schemas.microsoft.com/office/drawing/2014/main" id="{299F5BD1-4021-43A4-8A4F-E171F9A48A3F}"/>
              </a:ext>
            </a:extLst>
          </p:cNvPr>
          <p:cNvSpPr txBox="1"/>
          <p:nvPr/>
        </p:nvSpPr>
        <p:spPr>
          <a:xfrm>
            <a:off x="36774956" y="15902649"/>
            <a:ext cx="579831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8: CNN Confusion Matrix </a:t>
            </a:r>
          </a:p>
        </p:txBody>
      </p:sp>
      <p:sp>
        <p:nvSpPr>
          <p:cNvPr id="116" name="TextBox 115">
            <a:extLst>
              <a:ext uri="{FF2B5EF4-FFF2-40B4-BE49-F238E27FC236}">
                <a16:creationId xmlns:a16="http://schemas.microsoft.com/office/drawing/2014/main" id="{A74C6C23-E3B6-43B3-B0BE-1608E2C2D0DF}"/>
              </a:ext>
            </a:extLst>
          </p:cNvPr>
          <p:cNvSpPr txBox="1"/>
          <p:nvPr/>
        </p:nvSpPr>
        <p:spPr>
          <a:xfrm>
            <a:off x="15422612" y="19336715"/>
            <a:ext cx="903642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4: Three Sample Rows of Input Features</a:t>
            </a:r>
          </a:p>
        </p:txBody>
      </p:sp>
      <p:sp>
        <p:nvSpPr>
          <p:cNvPr id="118" name="TextBox 117">
            <a:extLst>
              <a:ext uri="{FF2B5EF4-FFF2-40B4-BE49-F238E27FC236}">
                <a16:creationId xmlns:a16="http://schemas.microsoft.com/office/drawing/2014/main" id="{E2349BC6-FBFA-4C0B-8847-FBEF2C42CC5B}"/>
              </a:ext>
            </a:extLst>
          </p:cNvPr>
          <p:cNvSpPr txBox="1"/>
          <p:nvPr/>
        </p:nvSpPr>
        <p:spPr>
          <a:xfrm>
            <a:off x="945326" y="24136592"/>
            <a:ext cx="804627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1: Two Patient Glucose Measurements</a:t>
            </a:r>
          </a:p>
        </p:txBody>
      </p:sp>
      <p:sp>
        <p:nvSpPr>
          <p:cNvPr id="119" name="TextBox 118">
            <a:extLst>
              <a:ext uri="{FF2B5EF4-FFF2-40B4-BE49-F238E27FC236}">
                <a16:creationId xmlns:a16="http://schemas.microsoft.com/office/drawing/2014/main" id="{CE4D3585-A4E3-42B7-AE15-B44CD0DCF201}"/>
              </a:ext>
            </a:extLst>
          </p:cNvPr>
          <p:cNvSpPr txBox="1"/>
          <p:nvPr/>
        </p:nvSpPr>
        <p:spPr>
          <a:xfrm>
            <a:off x="21200603" y="27336793"/>
            <a:ext cx="7200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5: Feature Importance </a:t>
            </a:r>
          </a:p>
        </p:txBody>
      </p:sp>
      <p:sp>
        <p:nvSpPr>
          <p:cNvPr id="120" name="object 4">
            <a:extLst>
              <a:ext uri="{FF2B5EF4-FFF2-40B4-BE49-F238E27FC236}">
                <a16:creationId xmlns:a16="http://schemas.microsoft.com/office/drawing/2014/main" id="{9438C8FC-ACD5-4392-8A47-A6737D28F1FF}"/>
              </a:ext>
            </a:extLst>
          </p:cNvPr>
          <p:cNvSpPr txBox="1"/>
          <p:nvPr/>
        </p:nvSpPr>
        <p:spPr>
          <a:xfrm>
            <a:off x="15423771" y="5831113"/>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Preprocessing</a:t>
            </a:r>
            <a:endParaRPr sz="5348" dirty="0">
              <a:latin typeface="Times New Roman"/>
              <a:cs typeface="Times New Roman"/>
            </a:endParaRPr>
          </a:p>
        </p:txBody>
      </p:sp>
      <p:sp>
        <p:nvSpPr>
          <p:cNvPr id="121" name="object 4">
            <a:extLst>
              <a:ext uri="{FF2B5EF4-FFF2-40B4-BE49-F238E27FC236}">
                <a16:creationId xmlns:a16="http://schemas.microsoft.com/office/drawing/2014/main" id="{6B7A14F9-0029-47F6-BA66-086DD13B1B16}"/>
              </a:ext>
            </a:extLst>
          </p:cNvPr>
          <p:cNvSpPr txBox="1"/>
          <p:nvPr/>
        </p:nvSpPr>
        <p:spPr>
          <a:xfrm>
            <a:off x="15346262" y="28193236"/>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Data Splitting</a:t>
            </a:r>
            <a:endParaRPr sz="5348" dirty="0">
              <a:latin typeface="Times New Roman"/>
              <a:cs typeface="Times New Roman"/>
            </a:endParaRPr>
          </a:p>
        </p:txBody>
      </p:sp>
      <p:sp>
        <p:nvSpPr>
          <p:cNvPr id="122" name="TextBox 121">
            <a:extLst>
              <a:ext uri="{FF2B5EF4-FFF2-40B4-BE49-F238E27FC236}">
                <a16:creationId xmlns:a16="http://schemas.microsoft.com/office/drawing/2014/main" id="{5FD86A91-39F0-4570-A856-1A94DA4593D7}"/>
              </a:ext>
            </a:extLst>
          </p:cNvPr>
          <p:cNvSpPr txBox="1"/>
          <p:nvPr/>
        </p:nvSpPr>
        <p:spPr>
          <a:xfrm>
            <a:off x="1304065" y="18134931"/>
            <a:ext cx="12544166" cy="1278330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In the data set, 20% 			                         (11820/58976) of all          			         patients had diabetes 				         ICD9 codes. Figure 2 				         breaks down the diabetic 			         patients into two class: 				         alive (89.4%) and not 				         alive (10.6%). These 				         classes represent the 		                                         feature which will be 				             predicted from the models that are created. The imbalance of classes played a role into how the data was split and sampled. Another visualization tool, used for graphing patient’s blood glucose measurements, can be seen in figure 1.</a:t>
            </a:r>
          </a:p>
          <a:p>
            <a:r>
              <a:rPr lang="en-US" dirty="0">
                <a:latin typeface="Times New Roman" panose="02020603050405020304" pitchFamily="18" charset="0"/>
                <a:cs typeface="Times New Roman" panose="02020603050405020304" pitchFamily="18" charset="0"/>
              </a:rPr>
              <a:t>By observing these graphs, changes </a:t>
            </a:r>
          </a:p>
          <a:p>
            <a:r>
              <a:rPr lang="en-US" dirty="0">
                <a:latin typeface="Times New Roman" panose="02020603050405020304" pitchFamily="18" charset="0"/>
                <a:cs typeface="Times New Roman" panose="02020603050405020304" pitchFamily="18" charset="0"/>
              </a:rPr>
              <a:t>in patient’s blood glucose values</a:t>
            </a:r>
          </a:p>
          <a:p>
            <a:r>
              <a:rPr lang="en-US" dirty="0">
                <a:latin typeface="Times New Roman" panose="02020603050405020304" pitchFamily="18" charset="0"/>
                <a:cs typeface="Times New Roman" panose="02020603050405020304" pitchFamily="18" charset="0"/>
              </a:rPr>
              <a:t>are noticeable. With the above figure, </a:t>
            </a:r>
          </a:p>
          <a:p>
            <a:r>
              <a:rPr lang="en-US" dirty="0">
                <a:latin typeface="Times New Roman" panose="02020603050405020304" pitchFamily="18" charset="0"/>
                <a:cs typeface="Times New Roman" panose="02020603050405020304" pitchFamily="18" charset="0"/>
              </a:rPr>
              <a:t>the red line is used to represent </a:t>
            </a:r>
          </a:p>
          <a:p>
            <a:r>
              <a:rPr lang="en-US" dirty="0">
                <a:latin typeface="Times New Roman" panose="02020603050405020304" pitchFamily="18" charset="0"/>
                <a:cs typeface="Times New Roman" panose="02020603050405020304" pitchFamily="18" charset="0"/>
              </a:rPr>
              <a:t>dead patients and the green line to </a:t>
            </a:r>
          </a:p>
          <a:p>
            <a:r>
              <a:rPr lang="en-US" dirty="0">
                <a:latin typeface="Times New Roman" panose="02020603050405020304" pitchFamily="18" charset="0"/>
                <a:cs typeface="Times New Roman" panose="02020603050405020304" pitchFamily="18" charset="0"/>
              </a:rPr>
              <a:t>represent alive patients.</a:t>
            </a:r>
          </a:p>
        </p:txBody>
      </p:sp>
      <p:pic>
        <p:nvPicPr>
          <p:cNvPr id="124" name="Picture 123">
            <a:extLst>
              <a:ext uri="{FF2B5EF4-FFF2-40B4-BE49-F238E27FC236}">
                <a16:creationId xmlns:a16="http://schemas.microsoft.com/office/drawing/2014/main" id="{A00D60DE-3B59-4DE4-A2B4-DC57918008AA}"/>
              </a:ext>
            </a:extLst>
          </p:cNvPr>
          <p:cNvPicPr>
            <a:picLocks noChangeAspect="1"/>
          </p:cNvPicPr>
          <p:nvPr/>
        </p:nvPicPr>
        <p:blipFill rotWithShape="1">
          <a:blip r:embed="rId15">
            <a:extLst>
              <a:ext uri="{28A0092B-C50C-407E-A947-70E740481C1C}">
                <a14:useLocalDpi xmlns:a14="http://schemas.microsoft.com/office/drawing/2010/main" val="0"/>
              </a:ext>
            </a:extLst>
          </a:blip>
          <a:srcRect l="24207" t="5780" r="22340" b="3572"/>
          <a:stretch/>
        </p:blipFill>
        <p:spPr>
          <a:xfrm>
            <a:off x="9408130" y="26827732"/>
            <a:ext cx="3705322" cy="4189057"/>
          </a:xfrm>
          <a:prstGeom prst="rect">
            <a:avLst/>
          </a:prstGeom>
        </p:spPr>
      </p:pic>
      <p:sp>
        <p:nvSpPr>
          <p:cNvPr id="125" name="TextBox 124">
            <a:extLst>
              <a:ext uri="{FF2B5EF4-FFF2-40B4-BE49-F238E27FC236}">
                <a16:creationId xmlns:a16="http://schemas.microsoft.com/office/drawing/2014/main" id="{C2A0B167-BCCF-4B13-86EC-7FB92E4CB15E}"/>
              </a:ext>
            </a:extLst>
          </p:cNvPr>
          <p:cNvSpPr txBox="1"/>
          <p:nvPr/>
        </p:nvSpPr>
        <p:spPr>
          <a:xfrm>
            <a:off x="15346262" y="19900112"/>
            <a:ext cx="12798902" cy="613565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preprocessing and feature reduction was performed, the final data frame consisted of 5 variables (represented in figure 4). Additionally, feature importance for each of these variables was calculated (figure 5) to determine the driving factors of the models. The </a:t>
            </a:r>
            <a:r>
              <a:rPr lang="en-US" dirty="0" err="1">
                <a:latin typeface="Times New Roman" panose="02020603050405020304" pitchFamily="18" charset="0"/>
                <a:cs typeface="Times New Roman" panose="02020603050405020304" pitchFamily="18" charset="0"/>
              </a:rPr>
              <a:t>Elixhauster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score was the most </a:t>
            </a:r>
          </a:p>
          <a:p>
            <a:r>
              <a:rPr lang="en-US" dirty="0">
                <a:latin typeface="Times New Roman" panose="02020603050405020304" pitchFamily="18" charset="0"/>
                <a:cs typeface="Times New Roman" panose="02020603050405020304" pitchFamily="18" charset="0"/>
              </a:rPr>
              <a:t>impactful feature</a:t>
            </a:r>
          </a:p>
          <a:p>
            <a:r>
              <a:rPr lang="en-US" dirty="0">
                <a:latin typeface="Times New Roman" panose="02020603050405020304" pitchFamily="18" charset="0"/>
                <a:cs typeface="Times New Roman" panose="02020603050405020304" pitchFamily="18" charset="0"/>
              </a:rPr>
              <a:t>followed by age and then </a:t>
            </a:r>
          </a:p>
          <a:p>
            <a:r>
              <a:rPr lang="en-US" dirty="0">
                <a:latin typeface="Times New Roman" panose="02020603050405020304" pitchFamily="18" charset="0"/>
                <a:cs typeface="Times New Roman" panose="02020603050405020304" pitchFamily="18" charset="0"/>
              </a:rPr>
              <a:t>a steady drop off for the </a:t>
            </a:r>
          </a:p>
          <a:p>
            <a:r>
              <a:rPr lang="en-US" dirty="0">
                <a:latin typeface="Times New Roman" panose="02020603050405020304" pitchFamily="18" charset="0"/>
                <a:cs typeface="Times New Roman" panose="02020603050405020304" pitchFamily="18" charset="0"/>
              </a:rPr>
              <a:t>remaining features. </a:t>
            </a:r>
          </a:p>
        </p:txBody>
      </p:sp>
      <p:sp>
        <p:nvSpPr>
          <p:cNvPr id="126" name="TextBox 125">
            <a:extLst>
              <a:ext uri="{FF2B5EF4-FFF2-40B4-BE49-F238E27FC236}">
                <a16:creationId xmlns:a16="http://schemas.microsoft.com/office/drawing/2014/main" id="{4BF39D80-D2CE-4FEE-BCF1-C9454DF511B3}"/>
              </a:ext>
            </a:extLst>
          </p:cNvPr>
          <p:cNvSpPr txBox="1"/>
          <p:nvPr/>
        </p:nvSpPr>
        <p:spPr>
          <a:xfrm>
            <a:off x="15423770" y="12131709"/>
            <a:ext cx="12798902" cy="3718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data, the amount of blood glucose measurements varied widely between different patients seen in figure 3. To create a more structured input matrix, the blood glucose measurements of each patient was incorporated by simply using the last 30 measurements before discharge or death, as deemed to be the most impactful measurements. </a:t>
            </a:r>
          </a:p>
        </p:txBody>
      </p:sp>
      <p:sp>
        <p:nvSpPr>
          <p:cNvPr id="127" name="object 4">
            <a:extLst>
              <a:ext uri="{FF2B5EF4-FFF2-40B4-BE49-F238E27FC236}">
                <a16:creationId xmlns:a16="http://schemas.microsoft.com/office/drawing/2014/main" id="{9824D0EE-AABF-4409-920A-71F004CEC1EC}"/>
              </a:ext>
            </a:extLst>
          </p:cNvPr>
          <p:cNvSpPr txBox="1"/>
          <p:nvPr/>
        </p:nvSpPr>
        <p:spPr>
          <a:xfrm>
            <a:off x="15422612" y="16107240"/>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Data Description</a:t>
            </a:r>
            <a:endParaRPr sz="5348" dirty="0">
              <a:latin typeface="Times New Roman"/>
              <a:cs typeface="Times New Roman"/>
            </a:endParaRPr>
          </a:p>
        </p:txBody>
      </p:sp>
      <p:sp>
        <p:nvSpPr>
          <p:cNvPr id="128" name="TextBox 127">
            <a:extLst>
              <a:ext uri="{FF2B5EF4-FFF2-40B4-BE49-F238E27FC236}">
                <a16:creationId xmlns:a16="http://schemas.microsoft.com/office/drawing/2014/main" id="{6C46443F-24D2-4CF8-843F-9DA66E9B9DE4}"/>
              </a:ext>
            </a:extLst>
          </p:cNvPr>
          <p:cNvSpPr txBox="1"/>
          <p:nvPr/>
        </p:nvSpPr>
        <p:spPr>
          <a:xfrm>
            <a:off x="15346262" y="29262543"/>
            <a:ext cx="12798902" cy="250966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modeling the data, over-sampling was performed on the patients who did not live along with under-sampling on the patients who lived. The resulting data was split 70/15/15 training, validation, and testing.</a:t>
            </a:r>
          </a:p>
        </p:txBody>
      </p:sp>
      <p:sp>
        <p:nvSpPr>
          <p:cNvPr id="129" name="object 4">
            <a:extLst>
              <a:ext uri="{FF2B5EF4-FFF2-40B4-BE49-F238E27FC236}">
                <a16:creationId xmlns:a16="http://schemas.microsoft.com/office/drawing/2014/main" id="{8785F101-1452-4289-83DA-B7DB66496D05}"/>
              </a:ext>
            </a:extLst>
          </p:cNvPr>
          <p:cNvSpPr txBox="1"/>
          <p:nvPr/>
        </p:nvSpPr>
        <p:spPr>
          <a:xfrm>
            <a:off x="29720791" y="5755765"/>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Model Implementation</a:t>
            </a:r>
            <a:endParaRPr sz="5348" dirty="0">
              <a:latin typeface="Times New Roman"/>
              <a:cs typeface="Times New Roman"/>
            </a:endParaRPr>
          </a:p>
        </p:txBody>
      </p:sp>
      <p:sp>
        <p:nvSpPr>
          <p:cNvPr id="130" name="object 4">
            <a:extLst>
              <a:ext uri="{FF2B5EF4-FFF2-40B4-BE49-F238E27FC236}">
                <a16:creationId xmlns:a16="http://schemas.microsoft.com/office/drawing/2014/main" id="{7399EFC2-F3C8-49D1-914D-76678588418E}"/>
              </a:ext>
            </a:extLst>
          </p:cNvPr>
          <p:cNvSpPr txBox="1"/>
          <p:nvPr/>
        </p:nvSpPr>
        <p:spPr>
          <a:xfrm>
            <a:off x="29720791" y="9959304"/>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Results</a:t>
            </a:r>
            <a:endParaRPr sz="5348" dirty="0">
              <a:latin typeface="Times New Roman"/>
              <a:cs typeface="Times New Roman"/>
            </a:endParaRPr>
          </a:p>
        </p:txBody>
      </p:sp>
      <p:sp>
        <p:nvSpPr>
          <p:cNvPr id="132" name="TextBox 131">
            <a:extLst>
              <a:ext uri="{FF2B5EF4-FFF2-40B4-BE49-F238E27FC236}">
                <a16:creationId xmlns:a16="http://schemas.microsoft.com/office/drawing/2014/main" id="{E4B1E3A2-AD21-4D13-9700-74981479FA63}"/>
              </a:ext>
            </a:extLst>
          </p:cNvPr>
          <p:cNvSpPr txBox="1"/>
          <p:nvPr/>
        </p:nvSpPr>
        <p:spPr>
          <a:xfrm>
            <a:off x="29720791" y="6697175"/>
            <a:ext cx="12726348" cy="311399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Four types of modeling algorithms were used:</a:t>
            </a: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Decision Tree</a:t>
            </a: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Random Forest </a:t>
            </a: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Feed Forward Neural Network</a:t>
            </a:r>
          </a:p>
          <a:p>
            <a:pPr marL="571500" indent="-5715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Convolutional Neural Network (CNN)</a:t>
            </a:r>
          </a:p>
        </p:txBody>
      </p:sp>
      <p:sp>
        <p:nvSpPr>
          <p:cNvPr id="133" name="TextBox 132">
            <a:extLst>
              <a:ext uri="{FF2B5EF4-FFF2-40B4-BE49-F238E27FC236}">
                <a16:creationId xmlns:a16="http://schemas.microsoft.com/office/drawing/2014/main" id="{A6A3253D-6577-4D03-B49D-86089B471AA4}"/>
              </a:ext>
            </a:extLst>
          </p:cNvPr>
          <p:cNvSpPr txBox="1"/>
          <p:nvPr/>
        </p:nvSpPr>
        <p:spPr>
          <a:xfrm>
            <a:off x="29733815" y="16526550"/>
            <a:ext cx="12798902" cy="3718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four model were evaluated using AUC. The CNN produced the best results with a 0.878 score. The improvement in score obtained by using a CNN model which can detect different blood glucose patterns suggest that the measurements can serve as an important factor in modeling diabetic patient mortality. </a:t>
            </a:r>
          </a:p>
        </p:txBody>
      </p:sp>
      <p:sp>
        <p:nvSpPr>
          <p:cNvPr id="134" name="object 4">
            <a:extLst>
              <a:ext uri="{FF2B5EF4-FFF2-40B4-BE49-F238E27FC236}">
                <a16:creationId xmlns:a16="http://schemas.microsoft.com/office/drawing/2014/main" id="{B2D9BF13-A59D-46FF-A27A-12DBF85EAA4A}"/>
              </a:ext>
            </a:extLst>
          </p:cNvPr>
          <p:cNvSpPr txBox="1"/>
          <p:nvPr/>
        </p:nvSpPr>
        <p:spPr>
          <a:xfrm>
            <a:off x="29719633" y="20183046"/>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Future Work</a:t>
            </a:r>
            <a:endParaRPr sz="5348" dirty="0">
              <a:latin typeface="Times New Roman"/>
              <a:cs typeface="Times New Roman"/>
            </a:endParaRPr>
          </a:p>
        </p:txBody>
      </p:sp>
      <p:sp>
        <p:nvSpPr>
          <p:cNvPr id="135" name="object 4">
            <a:extLst>
              <a:ext uri="{FF2B5EF4-FFF2-40B4-BE49-F238E27FC236}">
                <a16:creationId xmlns:a16="http://schemas.microsoft.com/office/drawing/2014/main" id="{25EF17B3-5931-479D-B8AB-305F3D3DDFE4}"/>
              </a:ext>
            </a:extLst>
          </p:cNvPr>
          <p:cNvSpPr txBox="1"/>
          <p:nvPr/>
        </p:nvSpPr>
        <p:spPr>
          <a:xfrm>
            <a:off x="29719633" y="25395940"/>
            <a:ext cx="12800060" cy="856572"/>
          </a:xfrm>
          <a:prstGeom prst="rect">
            <a:avLst/>
          </a:prstGeom>
          <a:solidFill>
            <a:schemeClr val="tx1">
              <a:lumMod val="65000"/>
              <a:lumOff val="35000"/>
            </a:schemeClr>
          </a:solidFill>
        </p:spPr>
        <p:txBody>
          <a:bodyPr vert="horz" wrap="square" lIns="0" tIns="33265" rIns="0" bIns="0" rtlCol="0">
            <a:spAutoFit/>
          </a:bodyPr>
          <a:lstStyle/>
          <a:p>
            <a:pPr marL="271630" algn="ctr">
              <a:spcBef>
                <a:spcPts val="262"/>
              </a:spcBef>
            </a:pPr>
            <a:r>
              <a:rPr lang="en-US" sz="5348" spc="11" dirty="0">
                <a:solidFill>
                  <a:srgbClr val="FFFFFF"/>
                </a:solidFill>
                <a:latin typeface="Times New Roman"/>
                <a:cs typeface="Times New Roman"/>
              </a:rPr>
              <a:t>Acknowledgements and References</a:t>
            </a:r>
            <a:endParaRPr sz="5348" dirty="0">
              <a:latin typeface="Times New Roman"/>
              <a:cs typeface="Times New Roman"/>
            </a:endParaRPr>
          </a:p>
        </p:txBody>
      </p:sp>
      <p:sp>
        <p:nvSpPr>
          <p:cNvPr id="136" name="TextBox 135">
            <a:extLst>
              <a:ext uri="{FF2B5EF4-FFF2-40B4-BE49-F238E27FC236}">
                <a16:creationId xmlns:a16="http://schemas.microsoft.com/office/drawing/2014/main" id="{CB5B3E64-41A4-4823-99A1-EE2336C3949B}"/>
              </a:ext>
            </a:extLst>
          </p:cNvPr>
          <p:cNvSpPr txBox="1"/>
          <p:nvPr/>
        </p:nvSpPr>
        <p:spPr>
          <a:xfrm>
            <a:off x="29719633" y="21024140"/>
            <a:ext cx="12798902" cy="43226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Determining how blood glucose measurements can impact other hospital events such as a patient receiving medication, going into surgery, etc., could prove to be an interesting follow up study. This information could help to understand:</a:t>
            </a:r>
          </a:p>
          <a:p>
            <a:r>
              <a:rPr lang="en-US" dirty="0">
                <a:latin typeface="Times New Roman" panose="02020603050405020304" pitchFamily="18" charset="0"/>
                <a:cs typeface="Times New Roman" panose="02020603050405020304" pitchFamily="18" charset="0"/>
              </a:rPr>
              <a:t>1. What glucose treatments are most desired for positive outcomes and 2. How glucose measurement can be used to predict different events. </a:t>
            </a:r>
          </a:p>
        </p:txBody>
      </p:sp>
      <p:sp>
        <p:nvSpPr>
          <p:cNvPr id="137" name="Rectangle 136">
            <a:extLst>
              <a:ext uri="{FF2B5EF4-FFF2-40B4-BE49-F238E27FC236}">
                <a16:creationId xmlns:a16="http://schemas.microsoft.com/office/drawing/2014/main" id="{3478223D-7D9C-43AF-8079-8743F0DFEBF6}"/>
              </a:ext>
            </a:extLst>
          </p:cNvPr>
          <p:cNvSpPr/>
          <p:nvPr/>
        </p:nvSpPr>
        <p:spPr>
          <a:xfrm>
            <a:off x="9240" y="3816618"/>
            <a:ext cx="43881960" cy="12772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0BB641B1-D695-4920-A25F-06D762017CB6}"/>
              </a:ext>
            </a:extLst>
          </p:cNvPr>
          <p:cNvSpPr txBox="1"/>
          <p:nvPr/>
        </p:nvSpPr>
        <p:spPr>
          <a:xfrm>
            <a:off x="29733815" y="26297569"/>
            <a:ext cx="12798902" cy="250966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would like to express my very great appreciation to Dr. Liu, </a:t>
            </a:r>
            <a:r>
              <a:rPr lang="en-US" dirty="0" err="1">
                <a:latin typeface="Times New Roman" panose="02020603050405020304" pitchFamily="18" charset="0"/>
                <a:cs typeface="Times New Roman" panose="02020603050405020304" pitchFamily="18" charset="0"/>
              </a:rPr>
              <a:t>Xinlian</a:t>
            </a:r>
            <a:r>
              <a:rPr lang="en-US" dirty="0">
                <a:latin typeface="Times New Roman" panose="02020603050405020304" pitchFamily="18" charset="0"/>
                <a:cs typeface="Times New Roman" panose="02020603050405020304" pitchFamily="18" charset="0"/>
              </a:rPr>
              <a:t>, Dr. Dong, </a:t>
            </a:r>
            <a:r>
              <a:rPr lang="en-US" dirty="0" err="1">
                <a:latin typeface="Times New Roman" panose="02020603050405020304" pitchFamily="18" charset="0"/>
                <a:cs typeface="Times New Roman" panose="02020603050405020304" pitchFamily="18" charset="0"/>
              </a:rPr>
              <a:t>Aijuan</a:t>
            </a:r>
            <a:r>
              <a:rPr lang="en-US" dirty="0">
                <a:latin typeface="Times New Roman" panose="02020603050405020304" pitchFamily="18" charset="0"/>
                <a:cs typeface="Times New Roman" panose="02020603050405020304" pitchFamily="18" charset="0"/>
              </a:rPr>
              <a:t>,, Dr. Darby, Miranda, Dr. Kennedy, Linda, and Dr. Campbell, Andrew for their direction and expertise which positively impacted the quality of research.</a:t>
            </a:r>
          </a:p>
        </p:txBody>
      </p:sp>
      <p:sp>
        <p:nvSpPr>
          <p:cNvPr id="144" name="TextBox 143">
            <a:extLst>
              <a:ext uri="{FF2B5EF4-FFF2-40B4-BE49-F238E27FC236}">
                <a16:creationId xmlns:a16="http://schemas.microsoft.com/office/drawing/2014/main" id="{4A2AB430-D2C8-4D7C-8B96-113A6B25DD48}"/>
              </a:ext>
            </a:extLst>
          </p:cNvPr>
          <p:cNvSpPr txBox="1"/>
          <p:nvPr/>
        </p:nvSpPr>
        <p:spPr>
          <a:xfrm>
            <a:off x="29720698" y="29076449"/>
            <a:ext cx="12798902" cy="311399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Alistair E.W. Johnson et al. 2016. MIMIC-III, a freely accessible critical care database. (May 2016).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Rajsavi</a:t>
            </a:r>
            <a:r>
              <a:rPr lang="en-US" dirty="0">
                <a:latin typeface="Times New Roman" panose="02020603050405020304" pitchFamily="18" charset="0"/>
                <a:cs typeface="Times New Roman" panose="02020603050405020304" pitchFamily="18" charset="0"/>
              </a:rPr>
              <a:t> S. Anand et al. 2018. Predicting Mortality in Diabetic ICU Patients Using Machine Learning and Severity Indices. (May 2018).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TotalTime>
  <Words>609</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Predicting Mortality of Diabetic ICU Patients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Ian Wittler</dc:creator>
  <cp:lastModifiedBy>Ian Wittler</cp:lastModifiedBy>
  <cp:revision>22</cp:revision>
  <dcterms:created xsi:type="dcterms:W3CDTF">2019-04-25T17:20:07Z</dcterms:created>
  <dcterms:modified xsi:type="dcterms:W3CDTF">2019-04-26T15:54:17Z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2018-12-18T00:00:00Z</vt:filetime>
  </property>
  <property fmtid="{D5CDD505-2E9C-101B-9397-08002B2CF9AE}" pid="3" name="Creator">
    <vt:lpwstr>Microsoft® PowerPoint® 2016</vt:lpwstr>
  </property>
  <property fmtid="{D5CDD505-2E9C-101B-9397-08002B2CF9AE}" pid="4" name="LastSaved">
    <vt:filetime>2019-04-25T00:00:00Z</vt:filetime>
  </property>
</Properties>
</file>