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72" r:id="rId7"/>
    <p:sldId id="265" r:id="rId8"/>
    <p:sldId id="269" r:id="rId9"/>
    <p:sldId id="262" r:id="rId10"/>
    <p:sldId id="274" r:id="rId11"/>
    <p:sldId id="271" r:id="rId12"/>
    <p:sldId id="266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outcomes.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additional modeling applications for diabetes-related predictions.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2A77-466C-4FA2-BA27-0728EAE17CB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A680A-CE57-4CCB-9C78-0ADC14C67C2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gm:t>
    </dgm:pt>
    <dgm:pt modelId="{37A70590-4ADE-4FAC-9379-8CA138F4E9E8}" type="parTrans" cxnId="{32314D6D-9FDE-413E-8EAC-54AF87E9C03E}">
      <dgm:prSet/>
      <dgm:spPr/>
      <dgm:t>
        <a:bodyPr/>
        <a:lstStyle/>
        <a:p>
          <a:endParaRPr lang="en-US"/>
        </a:p>
      </dgm:t>
    </dgm:pt>
    <dgm:pt modelId="{14059A8F-5C80-44ED-A7D3-1E72833BA651}" type="sibTrans" cxnId="{32314D6D-9FDE-413E-8EAC-54AF87E9C03E}">
      <dgm:prSet/>
      <dgm:spPr/>
      <dgm:t>
        <a:bodyPr/>
        <a:lstStyle/>
        <a:p>
          <a:endParaRPr lang="en-US"/>
        </a:p>
      </dgm:t>
    </dgm:pt>
    <dgm:pt modelId="{08E4D32D-742C-47D5-8DD4-AC59E700FD4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gm:t>
    </dgm:pt>
    <dgm:pt modelId="{EEAAEBE0-67A1-4B03-9FEF-FE64062C8607}" type="parTrans" cxnId="{53F6240F-8694-4802-BDAC-CDC9A8E2151A}">
      <dgm:prSet/>
      <dgm:spPr/>
      <dgm:t>
        <a:bodyPr/>
        <a:lstStyle/>
        <a:p>
          <a:endParaRPr lang="en-US"/>
        </a:p>
      </dgm:t>
    </dgm:pt>
    <dgm:pt modelId="{F35A492B-E616-466F-9F13-7C55681D9617}" type="sibTrans" cxnId="{53F6240F-8694-4802-BDAC-CDC9A8E2151A}">
      <dgm:prSet/>
      <dgm:spPr/>
      <dgm:t>
        <a:bodyPr/>
        <a:lstStyle/>
        <a:p>
          <a:endParaRPr lang="en-US"/>
        </a:p>
      </dgm:t>
    </dgm:pt>
    <dgm:pt modelId="{C6F516F3-2585-4B9C-B046-989242307FCC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gm:t>
    </dgm:pt>
    <dgm:pt modelId="{26F68440-3D7A-4354-A445-66CF1A24FA9C}" type="parTrans" cxnId="{E0EA1E92-2A39-4E56-BBA6-08887AC663D2}">
      <dgm:prSet/>
      <dgm:spPr/>
      <dgm:t>
        <a:bodyPr/>
        <a:lstStyle/>
        <a:p>
          <a:endParaRPr lang="en-US"/>
        </a:p>
      </dgm:t>
    </dgm:pt>
    <dgm:pt modelId="{3EB462C1-4CDC-46EE-9EE1-FAC93AC028D4}" type="sibTrans" cxnId="{E0EA1E92-2A39-4E56-BBA6-08887AC663D2}">
      <dgm:prSet/>
      <dgm:spPr/>
      <dgm:t>
        <a:bodyPr/>
        <a:lstStyle/>
        <a:p>
          <a:endParaRPr lang="en-US"/>
        </a:p>
      </dgm:t>
    </dgm:pt>
    <dgm:pt modelId="{3106441C-1C06-4F2A-84E8-9249C7EB3E0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779CCCB-5FDA-422A-B914-0A9E0D753456}" type="parTrans" cxnId="{1DEBD01E-863D-45F7-AABD-1DDC0E9AC310}">
      <dgm:prSet/>
      <dgm:spPr/>
      <dgm:t>
        <a:bodyPr/>
        <a:lstStyle/>
        <a:p>
          <a:endParaRPr lang="en-US"/>
        </a:p>
      </dgm:t>
    </dgm:pt>
    <dgm:pt modelId="{AEA81A81-AFC6-4CD3-84BA-58F267926EA5}" type="sibTrans" cxnId="{1DEBD01E-863D-45F7-AABD-1DDC0E9AC310}">
      <dgm:prSet/>
      <dgm:spPr/>
      <dgm:t>
        <a:bodyPr/>
        <a:lstStyle/>
        <a:p>
          <a:endParaRPr lang="en-US"/>
        </a:p>
      </dgm:t>
    </dgm:pt>
    <dgm:pt modelId="{FC1D1A79-A281-4380-8FEA-53C635E7B439}" type="pres">
      <dgm:prSet presAssocID="{C1122A77-466C-4FA2-BA27-0728EAE17CBD}" presName="Name0" presStyleCnt="0">
        <dgm:presLayoutVars>
          <dgm:chMax val="7"/>
          <dgm:chPref val="5"/>
        </dgm:presLayoutVars>
      </dgm:prSet>
      <dgm:spPr/>
    </dgm:pt>
    <dgm:pt modelId="{5CAE5175-56B6-4123-83C2-9188F267E82C}" type="pres">
      <dgm:prSet presAssocID="{C1122A77-466C-4FA2-BA27-0728EAE17CBD}" presName="arrowNode" presStyleLbl="node1" presStyleIdx="0" presStyleCnt="1"/>
      <dgm:spPr/>
    </dgm:pt>
    <dgm:pt modelId="{64C8D78A-1C30-42B4-B3E6-564F18A0AA61}" type="pres">
      <dgm:prSet presAssocID="{17DA680A-CE57-4CCB-9C78-0ADC14C67C28}" presName="txNode1" presStyleLbl="revTx" presStyleIdx="0" presStyleCnt="4" custScaleX="227828">
        <dgm:presLayoutVars>
          <dgm:bulletEnabled val="1"/>
        </dgm:presLayoutVars>
      </dgm:prSet>
      <dgm:spPr/>
    </dgm:pt>
    <dgm:pt modelId="{04D2DE34-E264-433F-B038-C51CD94624F6}" type="pres">
      <dgm:prSet presAssocID="{08E4D32D-742C-47D5-8DD4-AC59E700FD47}" presName="txNode2" presStyleLbl="revTx" presStyleIdx="1" presStyleCnt="4">
        <dgm:presLayoutVars>
          <dgm:bulletEnabled val="1"/>
        </dgm:presLayoutVars>
      </dgm:prSet>
      <dgm:spPr/>
    </dgm:pt>
    <dgm:pt modelId="{8E515966-00FA-4435-A52C-C7BFE43BB3AF}" type="pres">
      <dgm:prSet presAssocID="{F35A492B-E616-466F-9F13-7C55681D9617}" presName="dotNode2" presStyleCnt="0"/>
      <dgm:spPr/>
    </dgm:pt>
    <dgm:pt modelId="{4A071783-F3E4-4ABC-A5A9-4CD81C261C24}" type="pres">
      <dgm:prSet presAssocID="{F35A492B-E616-466F-9F13-7C55681D9617}" presName="dotRepeatNode" presStyleLbl="fgShp" presStyleIdx="0" presStyleCnt="2"/>
      <dgm:spPr/>
    </dgm:pt>
    <dgm:pt modelId="{91828337-BBC9-4D22-AF7E-776218A2A1AD}" type="pres">
      <dgm:prSet presAssocID="{C6F516F3-2585-4B9C-B046-989242307FCC}" presName="txNode3" presStyleLbl="revTx" presStyleIdx="2" presStyleCnt="4">
        <dgm:presLayoutVars>
          <dgm:bulletEnabled val="1"/>
        </dgm:presLayoutVars>
      </dgm:prSet>
      <dgm:spPr/>
    </dgm:pt>
    <dgm:pt modelId="{CA26AE67-B611-4BD5-B4FB-8E6AE163E798}" type="pres">
      <dgm:prSet presAssocID="{3EB462C1-4CDC-46EE-9EE1-FAC93AC028D4}" presName="dotNode3" presStyleCnt="0"/>
      <dgm:spPr/>
    </dgm:pt>
    <dgm:pt modelId="{A3AB40D6-4FDF-4408-BED1-EA56A26E4E37}" type="pres">
      <dgm:prSet presAssocID="{3EB462C1-4CDC-46EE-9EE1-FAC93AC028D4}" presName="dotRepeatNode" presStyleLbl="fgShp" presStyleIdx="1" presStyleCnt="2"/>
      <dgm:spPr/>
    </dgm:pt>
    <dgm:pt modelId="{71D67A76-D744-415C-B108-48A1BBB0DA60}" type="pres">
      <dgm:prSet presAssocID="{3106441C-1C06-4F2A-84E8-9249C7EB3E04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53F6240F-8694-4802-BDAC-CDC9A8E2151A}" srcId="{C1122A77-466C-4FA2-BA27-0728EAE17CBD}" destId="{08E4D32D-742C-47D5-8DD4-AC59E700FD47}" srcOrd="1" destOrd="0" parTransId="{EEAAEBE0-67A1-4B03-9FEF-FE64062C8607}" sibTransId="{F35A492B-E616-466F-9F13-7C55681D9617}"/>
    <dgm:cxn modelId="{1DEBD01E-863D-45F7-AABD-1DDC0E9AC310}" srcId="{C1122A77-466C-4FA2-BA27-0728EAE17CBD}" destId="{3106441C-1C06-4F2A-84E8-9249C7EB3E04}" srcOrd="3" destOrd="0" parTransId="{9779CCCB-5FDA-422A-B914-0A9E0D753456}" sibTransId="{AEA81A81-AFC6-4CD3-84BA-58F267926EA5}"/>
    <dgm:cxn modelId="{43852F68-89AD-4501-8F01-857CFDA03705}" type="presOf" srcId="{17DA680A-CE57-4CCB-9C78-0ADC14C67C28}" destId="{64C8D78A-1C30-42B4-B3E6-564F18A0AA61}" srcOrd="0" destOrd="0" presId="urn:microsoft.com/office/officeart/2009/3/layout/DescendingProcess"/>
    <dgm:cxn modelId="{32314D6D-9FDE-413E-8EAC-54AF87E9C03E}" srcId="{C1122A77-466C-4FA2-BA27-0728EAE17CBD}" destId="{17DA680A-CE57-4CCB-9C78-0ADC14C67C28}" srcOrd="0" destOrd="0" parTransId="{37A70590-4ADE-4FAC-9379-8CA138F4E9E8}" sibTransId="{14059A8F-5C80-44ED-A7D3-1E72833BA651}"/>
    <dgm:cxn modelId="{D008A258-7EB2-491A-9481-C8B5C6381F29}" type="presOf" srcId="{08E4D32D-742C-47D5-8DD4-AC59E700FD47}" destId="{04D2DE34-E264-433F-B038-C51CD94624F6}" srcOrd="0" destOrd="0" presId="urn:microsoft.com/office/officeart/2009/3/layout/DescendingProcess"/>
    <dgm:cxn modelId="{C2CC5B8B-BEC3-4B46-8DC1-B512C1C571C5}" type="presOf" srcId="{3EB462C1-4CDC-46EE-9EE1-FAC93AC028D4}" destId="{A3AB40D6-4FDF-4408-BED1-EA56A26E4E37}" srcOrd="0" destOrd="0" presId="urn:microsoft.com/office/officeart/2009/3/layout/DescendingProcess"/>
    <dgm:cxn modelId="{E0EA1E92-2A39-4E56-BBA6-08887AC663D2}" srcId="{C1122A77-466C-4FA2-BA27-0728EAE17CBD}" destId="{C6F516F3-2585-4B9C-B046-989242307FCC}" srcOrd="2" destOrd="0" parTransId="{26F68440-3D7A-4354-A445-66CF1A24FA9C}" sibTransId="{3EB462C1-4CDC-46EE-9EE1-FAC93AC028D4}"/>
    <dgm:cxn modelId="{CF0A07D9-8E43-4A6E-944D-CC8E432751EA}" type="presOf" srcId="{C6F516F3-2585-4B9C-B046-989242307FCC}" destId="{91828337-BBC9-4D22-AF7E-776218A2A1AD}" srcOrd="0" destOrd="0" presId="urn:microsoft.com/office/officeart/2009/3/layout/DescendingProcess"/>
    <dgm:cxn modelId="{4BE5A4E4-BDAC-43E0-8278-A67FD9135717}" type="presOf" srcId="{F35A492B-E616-466F-9F13-7C55681D9617}" destId="{4A071783-F3E4-4ABC-A5A9-4CD81C261C24}" srcOrd="0" destOrd="0" presId="urn:microsoft.com/office/officeart/2009/3/layout/DescendingProcess"/>
    <dgm:cxn modelId="{3B6078E8-26C0-4F2B-8DBB-E2515338CD32}" type="presOf" srcId="{3106441C-1C06-4F2A-84E8-9249C7EB3E04}" destId="{71D67A76-D744-415C-B108-48A1BBB0DA60}" srcOrd="0" destOrd="0" presId="urn:microsoft.com/office/officeart/2009/3/layout/DescendingProcess"/>
    <dgm:cxn modelId="{8B0409FD-228B-4BC7-B107-05BAB85126B7}" type="presOf" srcId="{C1122A77-466C-4FA2-BA27-0728EAE17CBD}" destId="{FC1D1A79-A281-4380-8FEA-53C635E7B439}" srcOrd="0" destOrd="0" presId="urn:microsoft.com/office/officeart/2009/3/layout/DescendingProcess"/>
    <dgm:cxn modelId="{570DA2D3-D0C5-4905-B370-9BD5960CEF9E}" type="presParOf" srcId="{FC1D1A79-A281-4380-8FEA-53C635E7B439}" destId="{5CAE5175-56B6-4123-83C2-9188F267E82C}" srcOrd="0" destOrd="0" presId="urn:microsoft.com/office/officeart/2009/3/layout/DescendingProcess"/>
    <dgm:cxn modelId="{5BDBC206-75A2-4D14-AE38-068694CFCF37}" type="presParOf" srcId="{FC1D1A79-A281-4380-8FEA-53C635E7B439}" destId="{64C8D78A-1C30-42B4-B3E6-564F18A0AA61}" srcOrd="1" destOrd="0" presId="urn:microsoft.com/office/officeart/2009/3/layout/DescendingProcess"/>
    <dgm:cxn modelId="{40041C95-1A48-4D6D-A597-8A73943D7B42}" type="presParOf" srcId="{FC1D1A79-A281-4380-8FEA-53C635E7B439}" destId="{04D2DE34-E264-433F-B038-C51CD94624F6}" srcOrd="2" destOrd="0" presId="urn:microsoft.com/office/officeart/2009/3/layout/DescendingProcess"/>
    <dgm:cxn modelId="{79390F4F-084F-48AE-BA78-482C2BA680B5}" type="presParOf" srcId="{FC1D1A79-A281-4380-8FEA-53C635E7B439}" destId="{8E515966-00FA-4435-A52C-C7BFE43BB3AF}" srcOrd="3" destOrd="0" presId="urn:microsoft.com/office/officeart/2009/3/layout/DescendingProcess"/>
    <dgm:cxn modelId="{B9CE71C8-A5D1-412B-9512-E93C8FD85DDA}" type="presParOf" srcId="{8E515966-00FA-4435-A52C-C7BFE43BB3AF}" destId="{4A071783-F3E4-4ABC-A5A9-4CD81C261C24}" srcOrd="0" destOrd="0" presId="urn:microsoft.com/office/officeart/2009/3/layout/DescendingProcess"/>
    <dgm:cxn modelId="{D23C9D73-35AF-46AC-B3C7-1F3C10A7FDAC}" type="presParOf" srcId="{FC1D1A79-A281-4380-8FEA-53C635E7B439}" destId="{91828337-BBC9-4D22-AF7E-776218A2A1AD}" srcOrd="4" destOrd="0" presId="urn:microsoft.com/office/officeart/2009/3/layout/DescendingProcess"/>
    <dgm:cxn modelId="{CB8F72D4-94A5-4595-9158-8C3FA6311E9B}" type="presParOf" srcId="{FC1D1A79-A281-4380-8FEA-53C635E7B439}" destId="{CA26AE67-B611-4BD5-B4FB-8E6AE163E798}" srcOrd="5" destOrd="0" presId="urn:microsoft.com/office/officeart/2009/3/layout/DescendingProcess"/>
    <dgm:cxn modelId="{808C1284-1CBD-4850-9527-CF6612ACE404}" type="presParOf" srcId="{CA26AE67-B611-4BD5-B4FB-8E6AE163E798}" destId="{A3AB40D6-4FDF-4408-BED1-EA56A26E4E37}" srcOrd="0" destOrd="0" presId="urn:microsoft.com/office/officeart/2009/3/layout/DescendingProcess"/>
    <dgm:cxn modelId="{71F0B655-9A80-4183-BAF8-078D30B7D76F}" type="presParOf" srcId="{FC1D1A79-A281-4380-8FEA-53C635E7B439}" destId="{71D67A76-D744-415C-B108-48A1BBB0DA6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outcomes.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additional modeling applications for diabetes-related predictions.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5175-56B6-4123-83C2-9188F267E82C}">
      <dsp:nvSpPr>
        <dsp:cNvPr id="0" name=""/>
        <dsp:cNvSpPr/>
      </dsp:nvSpPr>
      <dsp:spPr>
        <a:xfrm rot="4396374">
          <a:off x="1793080" y="981979"/>
          <a:ext cx="4259979" cy="297080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71783-F3E4-4ABC-A5A9-4CD81C261C24}">
      <dsp:nvSpPr>
        <dsp:cNvPr id="0" name=""/>
        <dsp:cNvSpPr/>
      </dsp:nvSpPr>
      <dsp:spPr>
        <a:xfrm>
          <a:off x="3570728" y="1502141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B40D6-4FDF-4408-BED1-EA56A26E4E37}">
      <dsp:nvSpPr>
        <dsp:cNvPr id="0" name=""/>
        <dsp:cNvSpPr/>
      </dsp:nvSpPr>
      <dsp:spPr>
        <a:xfrm>
          <a:off x="4507642" y="2415566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D78A-1C30-42B4-B3E6-564F18A0AA61}">
      <dsp:nvSpPr>
        <dsp:cNvPr id="0" name=""/>
        <dsp:cNvSpPr/>
      </dsp:nvSpPr>
      <dsp:spPr>
        <a:xfrm>
          <a:off x="223823" y="0"/>
          <a:ext cx="4575808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sp:txBody>
      <dsp:txXfrm>
        <a:off x="223823" y="0"/>
        <a:ext cx="4575808" cy="789562"/>
      </dsp:txXfrm>
    </dsp:sp>
    <dsp:sp modelId="{04D2DE34-E264-433F-B038-C51CD94624F6}">
      <dsp:nvSpPr>
        <dsp:cNvPr id="0" name=""/>
        <dsp:cNvSpPr/>
      </dsp:nvSpPr>
      <dsp:spPr>
        <a:xfrm>
          <a:off x="4167341" y="1161149"/>
          <a:ext cx="2768402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sp:txBody>
      <dsp:txXfrm>
        <a:off x="4167341" y="1161149"/>
        <a:ext cx="2768402" cy="789562"/>
      </dsp:txXfrm>
    </dsp:sp>
    <dsp:sp modelId="{91828337-BBC9-4D22-AF7E-776218A2A1AD}">
      <dsp:nvSpPr>
        <dsp:cNvPr id="0" name=""/>
        <dsp:cNvSpPr/>
      </dsp:nvSpPr>
      <dsp:spPr>
        <a:xfrm>
          <a:off x="1507503" y="2074574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sp:txBody>
      <dsp:txXfrm>
        <a:off x="1507503" y="2074574"/>
        <a:ext cx="2714119" cy="789562"/>
      </dsp:txXfrm>
    </dsp:sp>
    <dsp:sp modelId="{71D67A76-D744-415C-B108-48A1BBB0DA60}">
      <dsp:nvSpPr>
        <dsp:cNvPr id="0" name=""/>
        <dsp:cNvSpPr/>
      </dsp:nvSpPr>
      <dsp:spPr>
        <a:xfrm>
          <a:off x="4221623" y="4145200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4221623" y="4145200"/>
        <a:ext cx="2714119" cy="78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5" y="5091762"/>
            <a:ext cx="9068499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Patient’s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418" y="5767159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A17C4-E480-4E4C-AB0D-FF02A256F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14" y="4897248"/>
            <a:ext cx="1739821" cy="17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978-A93D-462D-8D10-9C86ED1D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5F66-CC49-4102-A8AE-BF9E79EC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67606-A7CA-4323-96D1-2EE9F92E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69" y="1930393"/>
            <a:ext cx="7660262" cy="32713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D5F2C2-9142-42C2-9068-97F93E9E1F2D}"/>
              </a:ext>
            </a:extLst>
          </p:cNvPr>
          <p:cNvSpPr/>
          <p:nvPr/>
        </p:nvSpPr>
        <p:spPr>
          <a:xfrm>
            <a:off x="3403580" y="2163027"/>
            <a:ext cx="631525" cy="2736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57-F2B4-4105-AC41-7CBDA81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51EE9-E07E-4421-8B6B-2418B732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42" t="37740" r="55640" b="36013"/>
          <a:stretch/>
        </p:blipFill>
        <p:spPr>
          <a:xfrm>
            <a:off x="6455646" y="1475080"/>
            <a:ext cx="3699896" cy="3048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06F79-D220-42A5-8BAB-D4DA66D1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6" t="33192" r="46674" b="41407"/>
          <a:stretch/>
        </p:blipFill>
        <p:spPr>
          <a:xfrm>
            <a:off x="1492541" y="4523713"/>
            <a:ext cx="4082260" cy="2151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69272-F9D4-4541-8898-2B5218625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48" t="34459" r="52631" b="40070"/>
          <a:stretch/>
        </p:blipFill>
        <p:spPr>
          <a:xfrm>
            <a:off x="1492541" y="1475080"/>
            <a:ext cx="4082260" cy="27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can be beneficial in assisting medical experts in decision making.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vast amount of data currently available, data analysis and prediction to improve personalized health has a lot of room for growth.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 into mortality results in correlation to how strictly a patient’s glucose levels are monitored.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47E2-602B-4B40-B361-D3051639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04CF-2C02-49AE-860C-8422CB83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like to thank the following people for there assistance in this project: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Liu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Dong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Kennedy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Darby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Campbell</a:t>
            </a:r>
          </a:p>
        </p:txBody>
      </p:sp>
    </p:spTree>
    <p:extLst>
      <p:ext uri="{BB962C8B-B14F-4D97-AF65-F5344CB8AC3E}">
        <p14:creationId xmlns:p14="http://schemas.microsoft.com/office/powerpoint/2010/main" val="95171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" t="8579" r="1342" b="4395"/>
          <a:stretch/>
        </p:blipFill>
        <p:spPr>
          <a:xfrm>
            <a:off x="3512475" y="600364"/>
            <a:ext cx="8490573" cy="56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F8B-AEC4-4D62-BE72-42B66DC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Topics Investigated During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8E-2B73-4AF9-8CE9-AB7244A2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of different variables (ex. ICD9 codes) for patients who have 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medical notes to predict diabetes code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of ICD9 coding of individual diabetic patients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006" y="2438400"/>
            <a:ext cx="6363721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59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655450-8A1C-4660-8E50-E1DF349A3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540786"/>
              </p:ext>
            </p:extLst>
          </p:nvPr>
        </p:nvGraphicFramePr>
        <p:xfrm>
          <a:off x="-320829" y="1312555"/>
          <a:ext cx="7159567" cy="493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Measurement Visualization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02503"/>
              </p:ext>
            </p:extLst>
          </p:nvPr>
        </p:nvGraphicFramePr>
        <p:xfrm>
          <a:off x="4020495" y="5787927"/>
          <a:ext cx="2308235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20495" y="5787927"/>
                        <a:ext cx="2308235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10371"/>
              </p:ext>
            </p:extLst>
          </p:nvPr>
        </p:nvGraphicFramePr>
        <p:xfrm>
          <a:off x="1728292" y="5787927"/>
          <a:ext cx="2292203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8292" y="5787927"/>
                        <a:ext cx="2292203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DBCA7-44BD-4B98-926F-8A28C7259756}"/>
              </a:ext>
            </a:extLst>
          </p:cNvPr>
          <p:cNvSpPr/>
          <p:nvPr/>
        </p:nvSpPr>
        <p:spPr>
          <a:xfrm>
            <a:off x="6095999" y="1672397"/>
            <a:ext cx="5585388" cy="386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Mimic III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40,000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40-50GB of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Demographics, Vital Sign Measurements, Lab Results, Procedures, Medication, Medical Notes,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11,820 diabetic patients with 591,117 glucose measurements recorded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94B8-A617-4E3B-BAE0-D6249CD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ICD9 Coding Consistency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2BCCCE-79D9-4BEE-8167-488E27EAA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945718"/>
            <a:ext cx="6667500" cy="4286250"/>
          </a:xfrm>
        </p:spPr>
      </p:pic>
    </p:spTree>
    <p:extLst>
      <p:ext uri="{BB962C8B-B14F-4D97-AF65-F5344CB8AC3E}">
        <p14:creationId xmlns:p14="http://schemas.microsoft.com/office/powerpoint/2010/main" val="167487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F3A3AB-33BE-43A0-8FD0-84622D5B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3870"/>
            <a:ext cx="5487650" cy="3658433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A3B966-26F7-4456-AFD0-E27B77AD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69030"/>
              </p:ext>
            </p:extLst>
          </p:nvPr>
        </p:nvGraphicFramePr>
        <p:xfrm>
          <a:off x="6096000" y="729310"/>
          <a:ext cx="5487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748">
                  <a:extLst>
                    <a:ext uri="{9D8B030D-6E8A-4147-A177-3AD203B41FA5}">
                      <a16:colId xmlns:a16="http://schemas.microsoft.com/office/drawing/2014/main" val="398340560"/>
                    </a:ext>
                  </a:extLst>
                </a:gridCol>
                <a:gridCol w="3109902">
                  <a:extLst>
                    <a:ext uri="{9D8B030D-6E8A-4147-A177-3AD203B41FA5}">
                      <a16:colId xmlns:a16="http://schemas.microsoft.com/office/drawing/2014/main" val="1236396680"/>
                    </a:ext>
                  </a:extLst>
                </a:gridCol>
              </a:tblGrid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Associated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95584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29309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4388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Admission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75035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3-33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Glucose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00921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Glucose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87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8E51003-ED6D-4F31-B796-93D68247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325" r="13728" b="3114"/>
          <a:stretch/>
        </p:blipFill>
        <p:spPr>
          <a:xfrm>
            <a:off x="203647" y="1741856"/>
            <a:ext cx="5649710" cy="48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2F2C59-45F6-41A0-98A5-A6AA1FE233E3}"/>
              </a:ext>
            </a:extLst>
          </p:cNvPr>
          <p:cNvSpPr/>
          <p:nvPr/>
        </p:nvSpPr>
        <p:spPr>
          <a:xfrm>
            <a:off x="246457" y="2937017"/>
            <a:ext cx="11790033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B306-9010-433D-93A8-B646526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dirty="0"/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br>
              <a:rPr lang="en-US" sz="3600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C0AD-D244-47CB-A538-821085AD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766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F5D9A-8AA8-473C-9A83-75D5C870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" y="3089171"/>
            <a:ext cx="8942112" cy="33532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C15B8E-C2B8-45E4-9B11-09F359BB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76" y="3241325"/>
            <a:ext cx="3395267" cy="304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B01FE-6D17-4F5E-A9FC-6B16536DB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60" t="38899" r="43234" b="43486"/>
          <a:stretch/>
        </p:blipFill>
        <p:spPr>
          <a:xfrm>
            <a:off x="6269143" y="744789"/>
            <a:ext cx="5767347" cy="18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Decision Tree 	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0.693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0.685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Random Forest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0.761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0.771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0.791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48D4-C475-4227-A7D8-3532EA07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4" y="1027906"/>
            <a:ext cx="5487650" cy="2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28983</TotalTime>
  <Words>296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Packager Shell Object</vt:lpstr>
      <vt:lpstr>Package</vt:lpstr>
      <vt:lpstr>Modeling Diabetic Patient’s Mortality</vt:lpstr>
      <vt:lpstr>Outline</vt:lpstr>
      <vt:lpstr>About Diabetes Mellitus </vt:lpstr>
      <vt:lpstr>Goals and Objectives</vt:lpstr>
      <vt:lpstr>Glucose Measurement Visualization</vt:lpstr>
      <vt:lpstr>ICD9 Coding Consistency</vt:lpstr>
      <vt:lpstr>Data Exploration</vt:lpstr>
      <vt:lpstr> Data Exploration </vt:lpstr>
      <vt:lpstr>Baseline Models</vt:lpstr>
      <vt:lpstr>Convolutional Neural Network</vt:lpstr>
      <vt:lpstr>Final Results</vt:lpstr>
      <vt:lpstr>Conclusion</vt:lpstr>
      <vt:lpstr>Acknowledgments </vt:lpstr>
      <vt:lpstr>The Data Science Lifecycle</vt:lpstr>
      <vt:lpstr>Other Topics Investigated During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41</cp:revision>
  <dcterms:created xsi:type="dcterms:W3CDTF">2019-03-29T20:44:14Z</dcterms:created>
  <dcterms:modified xsi:type="dcterms:W3CDTF">2019-04-19T15:16:50Z</dcterms:modified>
</cp:coreProperties>
</file>