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1250"/>
  <p:defaultTextStyle>
    <a:defPPr>
      <a:defRPr lang="en-US"/>
    </a:defPPr>
    <a:lvl1pPr marL="0" algn="l" defTabSz="1995118" rtl="0" eaLnBrk="1" latinLnBrk="0" hangingPunct="1">
      <a:defRPr sz="3927" kern="1200">
        <a:solidFill>
          <a:schemeClr val="tx1"/>
        </a:solidFill>
        <a:latin typeface="+mn-lt"/>
        <a:ea typeface="+mn-ea"/>
        <a:cs typeface="+mn-cs"/>
      </a:defRPr>
    </a:lvl1pPr>
    <a:lvl2pPr marL="997559" algn="l" defTabSz="1995118" rtl="0" eaLnBrk="1" latinLnBrk="0" hangingPunct="1">
      <a:defRPr sz="3927" kern="1200">
        <a:solidFill>
          <a:schemeClr val="tx1"/>
        </a:solidFill>
        <a:latin typeface="+mn-lt"/>
        <a:ea typeface="+mn-ea"/>
        <a:cs typeface="+mn-cs"/>
      </a:defRPr>
    </a:lvl2pPr>
    <a:lvl3pPr marL="1995118" algn="l" defTabSz="1995118" rtl="0" eaLnBrk="1" latinLnBrk="0" hangingPunct="1">
      <a:defRPr sz="3927" kern="1200">
        <a:solidFill>
          <a:schemeClr val="tx1"/>
        </a:solidFill>
        <a:latin typeface="+mn-lt"/>
        <a:ea typeface="+mn-ea"/>
        <a:cs typeface="+mn-cs"/>
      </a:defRPr>
    </a:lvl3pPr>
    <a:lvl4pPr marL="2992677" algn="l" defTabSz="1995118" rtl="0" eaLnBrk="1" latinLnBrk="0" hangingPunct="1">
      <a:defRPr sz="3927" kern="1200">
        <a:solidFill>
          <a:schemeClr val="tx1"/>
        </a:solidFill>
        <a:latin typeface="+mn-lt"/>
        <a:ea typeface="+mn-ea"/>
        <a:cs typeface="+mn-cs"/>
      </a:defRPr>
    </a:lvl4pPr>
    <a:lvl5pPr marL="3990236" algn="l" defTabSz="1995118" rtl="0" eaLnBrk="1" latinLnBrk="0" hangingPunct="1">
      <a:defRPr sz="3927" kern="1200">
        <a:solidFill>
          <a:schemeClr val="tx1"/>
        </a:solidFill>
        <a:latin typeface="+mn-lt"/>
        <a:ea typeface="+mn-ea"/>
        <a:cs typeface="+mn-cs"/>
      </a:defRPr>
    </a:lvl5pPr>
    <a:lvl6pPr marL="4987796" algn="l" defTabSz="1995118" rtl="0" eaLnBrk="1" latinLnBrk="0" hangingPunct="1">
      <a:defRPr sz="3927" kern="1200">
        <a:solidFill>
          <a:schemeClr val="tx1"/>
        </a:solidFill>
        <a:latin typeface="+mn-lt"/>
        <a:ea typeface="+mn-ea"/>
        <a:cs typeface="+mn-cs"/>
      </a:defRPr>
    </a:lvl6pPr>
    <a:lvl7pPr marL="5985355" algn="l" defTabSz="1995118" rtl="0" eaLnBrk="1" latinLnBrk="0" hangingPunct="1">
      <a:defRPr sz="3927" kern="1200">
        <a:solidFill>
          <a:schemeClr val="tx1"/>
        </a:solidFill>
        <a:latin typeface="+mn-lt"/>
        <a:ea typeface="+mn-ea"/>
        <a:cs typeface="+mn-cs"/>
      </a:defRPr>
    </a:lvl7pPr>
    <a:lvl8pPr marL="6982914" algn="l" defTabSz="1995118" rtl="0" eaLnBrk="1" latinLnBrk="0" hangingPunct="1">
      <a:defRPr sz="3927" kern="1200">
        <a:solidFill>
          <a:schemeClr val="tx1"/>
        </a:solidFill>
        <a:latin typeface="+mn-lt"/>
        <a:ea typeface="+mn-ea"/>
        <a:cs typeface="+mn-cs"/>
      </a:defRPr>
    </a:lvl8pPr>
    <a:lvl9pPr marL="7980473" algn="l" defTabSz="1995118" rtl="0" eaLnBrk="1" latinLnBrk="0" hangingPunct="1">
      <a:defRPr sz="392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86" userDrawn="1">
          <p15:clr>
            <a:srgbClr val="A4A3A4"/>
          </p15:clr>
        </p15:guide>
        <p15:guide id="2" pos="47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ittler" initials="IW" lastIdx="1" clrIdx="0">
    <p:extLst>
      <p:ext uri="{19B8F6BF-5375-455C-9EA6-DF929625EA0E}">
        <p15:presenceInfo xmlns:p15="http://schemas.microsoft.com/office/powerpoint/2012/main" userId="84ac0421c0e240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762" y="-1074"/>
      </p:cViewPr>
      <p:guideLst>
        <p:guide orient="horz" pos="6286"/>
        <p:guide pos="4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6"/>
            <a:ext cx="37307522" cy="8079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7"/>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1078219"/>
            <a:ext cx="43891200" cy="1763182"/>
          </a:xfrm>
        </p:spPr>
        <p:txBody>
          <a:bodyPr lIns="0" tIns="0" rIns="0" bIns="0"/>
          <a:lstStyle>
            <a:lvl1pPr>
              <a:defRPr sz="11457"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1078219"/>
            <a:ext cx="43891200" cy="1763182"/>
          </a:xfrm>
        </p:spPr>
        <p:txBody>
          <a:bodyPr lIns="0" tIns="0" rIns="0" bIns="0"/>
          <a:lstStyle>
            <a:lvl1pPr>
              <a:defRPr sz="11457"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2194560" y="7571236"/>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6"/>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0" y="1078219"/>
            <a:ext cx="43891200" cy="1763182"/>
          </a:xfrm>
        </p:spPr>
        <p:txBody>
          <a:bodyPr lIns="0" tIns="0" rIns="0" bIns="0"/>
          <a:lstStyle>
            <a:lvl1pPr>
              <a:defRPr sz="11457"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028142"/>
            <a:ext cx="43891200" cy="27884310"/>
          </a:xfrm>
          <a:custGeom>
            <a:avLst/>
            <a:gdLst/>
            <a:ahLst/>
            <a:cxnLst/>
            <a:rect l="l" t="t" r="r" b="b"/>
            <a:pathLst>
              <a:path w="20104100" h="12774930">
                <a:moveTo>
                  <a:pt x="0" y="12774478"/>
                </a:moveTo>
                <a:lnTo>
                  <a:pt x="20104099" y="12774478"/>
                </a:lnTo>
                <a:lnTo>
                  <a:pt x="20104099" y="0"/>
                </a:lnTo>
                <a:lnTo>
                  <a:pt x="0" y="0"/>
                </a:lnTo>
                <a:lnTo>
                  <a:pt x="0" y="12774478"/>
                </a:lnTo>
                <a:close/>
              </a:path>
            </a:pathLst>
          </a:custGeom>
          <a:solidFill>
            <a:srgbClr val="E4E8E8"/>
          </a:solidFill>
        </p:spPr>
        <p:txBody>
          <a:bodyPr wrap="square" lIns="0" tIns="0" rIns="0" bIns="0" rtlCol="0"/>
          <a:lstStyle/>
          <a:p>
            <a:endParaRPr sz="8576"/>
          </a:p>
        </p:txBody>
      </p:sp>
      <p:sp>
        <p:nvSpPr>
          <p:cNvPr id="17" name="bk object 17"/>
          <p:cNvSpPr/>
          <p:nvPr/>
        </p:nvSpPr>
        <p:spPr>
          <a:xfrm>
            <a:off x="0" y="5"/>
            <a:ext cx="43891200" cy="3829623"/>
          </a:xfrm>
          <a:custGeom>
            <a:avLst/>
            <a:gdLst/>
            <a:ahLst/>
            <a:cxnLst/>
            <a:rect l="l" t="t" r="r" b="b"/>
            <a:pathLst>
              <a:path w="20104100" h="1754505">
                <a:moveTo>
                  <a:pt x="0" y="1754221"/>
                </a:moveTo>
                <a:lnTo>
                  <a:pt x="20104099" y="1754221"/>
                </a:lnTo>
                <a:lnTo>
                  <a:pt x="20104099" y="0"/>
                </a:lnTo>
                <a:lnTo>
                  <a:pt x="0" y="0"/>
                </a:lnTo>
                <a:lnTo>
                  <a:pt x="0" y="1754221"/>
                </a:lnTo>
                <a:close/>
              </a:path>
            </a:pathLst>
          </a:custGeom>
          <a:solidFill>
            <a:srgbClr val="3A6BA1"/>
          </a:solidFill>
        </p:spPr>
        <p:txBody>
          <a:bodyPr wrap="square" lIns="0" tIns="0" rIns="0" bIns="0" rtlCol="0"/>
          <a:lstStyle/>
          <a:p>
            <a:endParaRPr sz="8576"/>
          </a:p>
        </p:txBody>
      </p:sp>
      <p:sp>
        <p:nvSpPr>
          <p:cNvPr id="18" name="bk object 18"/>
          <p:cNvSpPr/>
          <p:nvPr/>
        </p:nvSpPr>
        <p:spPr>
          <a:xfrm>
            <a:off x="762" y="3829011"/>
            <a:ext cx="43891200" cy="115041"/>
          </a:xfrm>
          <a:custGeom>
            <a:avLst/>
            <a:gdLst/>
            <a:ahLst/>
            <a:cxnLst/>
            <a:rect l="l" t="t" r="r" b="b"/>
            <a:pathLst>
              <a:path w="20104100" h="52705">
                <a:moveTo>
                  <a:pt x="0" y="52354"/>
                </a:moveTo>
                <a:lnTo>
                  <a:pt x="20104100" y="52354"/>
                </a:lnTo>
                <a:lnTo>
                  <a:pt x="20104100" y="0"/>
                </a:lnTo>
                <a:lnTo>
                  <a:pt x="0" y="0"/>
                </a:lnTo>
                <a:lnTo>
                  <a:pt x="0" y="52354"/>
                </a:lnTo>
                <a:close/>
              </a:path>
            </a:pathLst>
          </a:custGeom>
          <a:solidFill>
            <a:srgbClr val="00AFEA"/>
          </a:solidFill>
        </p:spPr>
        <p:txBody>
          <a:bodyPr wrap="square" lIns="0" tIns="0" rIns="0" bIns="0" rtlCol="0"/>
          <a:lstStyle/>
          <a:p>
            <a:endParaRPr sz="8576"/>
          </a:p>
        </p:txBody>
      </p:sp>
      <p:sp>
        <p:nvSpPr>
          <p:cNvPr id="2" name="Holder 2"/>
          <p:cNvSpPr>
            <a:spLocks noGrp="1"/>
          </p:cNvSpPr>
          <p:nvPr>
            <p:ph type="title"/>
          </p:nvPr>
        </p:nvSpPr>
        <p:spPr>
          <a:xfrm>
            <a:off x="0" y="1078219"/>
            <a:ext cx="43891200" cy="807913"/>
          </a:xfrm>
          <a:prstGeom prst="rect">
            <a:avLst/>
          </a:prstGeom>
        </p:spPr>
        <p:txBody>
          <a:bodyPr wrap="square" lIns="0" tIns="0" rIns="0" bIns="0">
            <a:spAutoFit/>
          </a:bodyPr>
          <a:lstStyle>
            <a:lvl1pPr>
              <a:defRPr sz="525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194560" y="7571236"/>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3"/>
            <a:ext cx="14045184" cy="604653"/>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3"/>
            <a:ext cx="10094976" cy="604653"/>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4/26/2019</a:t>
            </a:fld>
            <a:endParaRPr lang="en-US"/>
          </a:p>
        </p:txBody>
      </p:sp>
      <p:sp>
        <p:nvSpPr>
          <p:cNvPr id="6" name="Holder 6"/>
          <p:cNvSpPr>
            <a:spLocks noGrp="1"/>
          </p:cNvSpPr>
          <p:nvPr>
            <p:ph type="sldNum" sz="quarter" idx="7"/>
          </p:nvPr>
        </p:nvSpPr>
        <p:spPr>
          <a:xfrm>
            <a:off x="31601667" y="30614113"/>
            <a:ext cx="10094976" cy="604653"/>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26">
        <a:defRPr>
          <a:latin typeface="+mn-lt"/>
          <a:ea typeface="+mn-ea"/>
          <a:cs typeface="+mn-cs"/>
        </a:defRPr>
      </a:lvl2pPr>
      <a:lvl3pPr marL="1995651">
        <a:defRPr>
          <a:latin typeface="+mn-lt"/>
          <a:ea typeface="+mn-ea"/>
          <a:cs typeface="+mn-cs"/>
        </a:defRPr>
      </a:lvl3pPr>
      <a:lvl4pPr marL="2993477">
        <a:defRPr>
          <a:latin typeface="+mn-lt"/>
          <a:ea typeface="+mn-ea"/>
          <a:cs typeface="+mn-cs"/>
        </a:defRPr>
      </a:lvl4pPr>
      <a:lvl5pPr marL="3991303">
        <a:defRPr>
          <a:latin typeface="+mn-lt"/>
          <a:ea typeface="+mn-ea"/>
          <a:cs typeface="+mn-cs"/>
        </a:defRPr>
      </a:lvl5pPr>
      <a:lvl6pPr marL="4989128">
        <a:defRPr>
          <a:latin typeface="+mn-lt"/>
          <a:ea typeface="+mn-ea"/>
          <a:cs typeface="+mn-cs"/>
        </a:defRPr>
      </a:lvl6pPr>
      <a:lvl7pPr marL="5986954">
        <a:defRPr>
          <a:latin typeface="+mn-lt"/>
          <a:ea typeface="+mn-ea"/>
          <a:cs typeface="+mn-cs"/>
        </a:defRPr>
      </a:lvl7pPr>
      <a:lvl8pPr marL="6984780">
        <a:defRPr>
          <a:latin typeface="+mn-lt"/>
          <a:ea typeface="+mn-ea"/>
          <a:cs typeface="+mn-cs"/>
        </a:defRPr>
      </a:lvl8pPr>
      <a:lvl9pPr marL="7982605">
        <a:defRPr>
          <a:latin typeface="+mn-lt"/>
          <a:ea typeface="+mn-ea"/>
          <a:cs typeface="+mn-cs"/>
        </a:defRPr>
      </a:lvl9pPr>
    </p:bodyStyle>
    <p:otherStyle>
      <a:lvl1pPr marL="0">
        <a:defRPr>
          <a:latin typeface="+mn-lt"/>
          <a:ea typeface="+mn-ea"/>
          <a:cs typeface="+mn-cs"/>
        </a:defRPr>
      </a:lvl1pPr>
      <a:lvl2pPr marL="997826">
        <a:defRPr>
          <a:latin typeface="+mn-lt"/>
          <a:ea typeface="+mn-ea"/>
          <a:cs typeface="+mn-cs"/>
        </a:defRPr>
      </a:lvl2pPr>
      <a:lvl3pPr marL="1995651">
        <a:defRPr>
          <a:latin typeface="+mn-lt"/>
          <a:ea typeface="+mn-ea"/>
          <a:cs typeface="+mn-cs"/>
        </a:defRPr>
      </a:lvl3pPr>
      <a:lvl4pPr marL="2993477">
        <a:defRPr>
          <a:latin typeface="+mn-lt"/>
          <a:ea typeface="+mn-ea"/>
          <a:cs typeface="+mn-cs"/>
        </a:defRPr>
      </a:lvl4pPr>
      <a:lvl5pPr marL="3991303">
        <a:defRPr>
          <a:latin typeface="+mn-lt"/>
          <a:ea typeface="+mn-ea"/>
          <a:cs typeface="+mn-cs"/>
        </a:defRPr>
      </a:lvl5pPr>
      <a:lvl6pPr marL="4989128">
        <a:defRPr>
          <a:latin typeface="+mn-lt"/>
          <a:ea typeface="+mn-ea"/>
          <a:cs typeface="+mn-cs"/>
        </a:defRPr>
      </a:lvl6pPr>
      <a:lvl7pPr marL="5986954">
        <a:defRPr>
          <a:latin typeface="+mn-lt"/>
          <a:ea typeface="+mn-ea"/>
          <a:cs typeface="+mn-cs"/>
        </a:defRPr>
      </a:lvl7pPr>
      <a:lvl8pPr marL="6984780">
        <a:defRPr>
          <a:latin typeface="+mn-lt"/>
          <a:ea typeface="+mn-ea"/>
          <a:cs typeface="+mn-cs"/>
        </a:defRPr>
      </a:lvl8pPr>
      <a:lvl9pPr marL="798260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4106ADE-9F27-4221-8F1C-0B29D1FE2442}"/>
              </a:ext>
            </a:extLst>
          </p:cNvPr>
          <p:cNvSpPr/>
          <p:nvPr/>
        </p:nvSpPr>
        <p:spPr>
          <a:xfrm>
            <a:off x="14966521" y="5464233"/>
            <a:ext cx="13714561" cy="26672116"/>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C82139F-49E5-4188-A091-F9FD129214F2}"/>
              </a:ext>
            </a:extLst>
          </p:cNvPr>
          <p:cNvSpPr/>
          <p:nvPr/>
        </p:nvSpPr>
        <p:spPr>
          <a:xfrm>
            <a:off x="29441380" y="5624403"/>
            <a:ext cx="13714561" cy="2669217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26B9C84A-B063-4AF1-81CC-E52E0BAA2A7E}"/>
              </a:ext>
            </a:extLst>
          </p:cNvPr>
          <p:cNvSpPr/>
          <p:nvPr/>
        </p:nvSpPr>
        <p:spPr>
          <a:xfrm>
            <a:off x="640246" y="5484285"/>
            <a:ext cx="13714561" cy="26672116"/>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p:nvPr/>
        </p:nvSpPr>
        <p:spPr>
          <a:xfrm>
            <a:off x="4620" y="3943286"/>
            <a:ext cx="43881960" cy="741669"/>
          </a:xfrm>
          <a:prstGeom prst="rect">
            <a:avLst/>
          </a:prstGeom>
          <a:solidFill>
            <a:srgbClr val="585858"/>
          </a:solidFill>
        </p:spPr>
        <p:txBody>
          <a:bodyPr vert="horz" wrap="square" lIns="0" tIns="185729" rIns="0" bIns="0" rtlCol="0">
            <a:spAutoFit/>
          </a:bodyPr>
          <a:lstStyle/>
          <a:p>
            <a:pPr marL="1248668">
              <a:spcBef>
                <a:spcPts val="1462"/>
              </a:spcBef>
            </a:pPr>
            <a:r>
              <a:rPr lang="en-US" sz="3601" b="1" dirty="0">
                <a:solidFill>
                  <a:srgbClr val="BEBEBE"/>
                </a:solidFill>
                <a:latin typeface="Arial"/>
                <a:cs typeface="Arial"/>
              </a:rPr>
              <a:t>Ian Wittler | Dr. </a:t>
            </a:r>
            <a:r>
              <a:rPr lang="en-US" sz="3601" b="1" dirty="0" err="1">
                <a:solidFill>
                  <a:srgbClr val="BEBEBE"/>
                </a:solidFill>
                <a:latin typeface="Arial"/>
                <a:cs typeface="Arial"/>
              </a:rPr>
              <a:t>Xinlian</a:t>
            </a:r>
            <a:r>
              <a:rPr lang="en-US" sz="3601" b="1" dirty="0">
                <a:solidFill>
                  <a:srgbClr val="BEBEBE"/>
                </a:solidFill>
                <a:latin typeface="Arial"/>
                <a:cs typeface="Arial"/>
              </a:rPr>
              <a:t> Liu | Dr. </a:t>
            </a:r>
            <a:r>
              <a:rPr lang="en-US" sz="3601" b="1" dirty="0" err="1">
                <a:solidFill>
                  <a:srgbClr val="BEBEBE"/>
                </a:solidFill>
                <a:latin typeface="Arial"/>
                <a:cs typeface="Arial"/>
              </a:rPr>
              <a:t>Aijuan</a:t>
            </a:r>
            <a:r>
              <a:rPr lang="en-US" sz="3601" b="1" dirty="0">
                <a:solidFill>
                  <a:srgbClr val="BEBEBE"/>
                </a:solidFill>
                <a:latin typeface="Arial"/>
                <a:cs typeface="Arial"/>
              </a:rPr>
              <a:t> Dong </a:t>
            </a:r>
            <a:r>
              <a:rPr sz="3601" b="1" dirty="0">
                <a:solidFill>
                  <a:srgbClr val="BEBEBE"/>
                </a:solidFill>
                <a:latin typeface="Arial"/>
                <a:cs typeface="Arial"/>
              </a:rPr>
              <a:t>| </a:t>
            </a:r>
            <a:r>
              <a:rPr sz="3601" b="1" spc="-11" dirty="0">
                <a:solidFill>
                  <a:srgbClr val="BEBEBE"/>
                </a:solidFill>
                <a:latin typeface="Arial"/>
                <a:cs typeface="Arial"/>
              </a:rPr>
              <a:t>Hood College </a:t>
            </a:r>
            <a:r>
              <a:rPr lang="en-US" sz="3601" b="1" dirty="0">
                <a:solidFill>
                  <a:srgbClr val="BEBEBE"/>
                </a:solidFill>
                <a:latin typeface="Arial"/>
                <a:cs typeface="Arial"/>
              </a:rPr>
              <a:t>of Frederick</a:t>
            </a:r>
            <a:r>
              <a:rPr lang="en-US" sz="3601" b="1" spc="153" dirty="0">
                <a:solidFill>
                  <a:srgbClr val="BEBEBE"/>
                </a:solidFill>
                <a:latin typeface="Arial"/>
                <a:cs typeface="Arial"/>
              </a:rPr>
              <a:t> </a:t>
            </a:r>
            <a:r>
              <a:rPr lang="en-US" sz="3601" b="1" dirty="0">
                <a:solidFill>
                  <a:srgbClr val="BEBEBE"/>
                </a:solidFill>
                <a:latin typeface="Arial"/>
                <a:cs typeface="Arial"/>
              </a:rPr>
              <a:t>Maryland</a:t>
            </a:r>
            <a:endParaRPr sz="3601" dirty="0">
              <a:latin typeface="Arial"/>
              <a:cs typeface="Arial"/>
            </a:endParaRPr>
          </a:p>
        </p:txBody>
      </p:sp>
      <p:sp>
        <p:nvSpPr>
          <p:cNvPr id="3" name="object 3"/>
          <p:cNvSpPr/>
          <p:nvPr/>
        </p:nvSpPr>
        <p:spPr>
          <a:xfrm>
            <a:off x="1147387" y="5668093"/>
            <a:ext cx="12798903" cy="1279889"/>
          </a:xfrm>
          <a:prstGeom prst="rect">
            <a:avLst/>
          </a:prstGeom>
          <a:blipFill>
            <a:blip r:embed="rId2" cstate="print"/>
            <a:stretch>
              <a:fillRect/>
            </a:stretch>
          </a:blipFill>
        </p:spPr>
        <p:txBody>
          <a:bodyPr wrap="square" lIns="0" tIns="0" rIns="0" bIns="0" rtlCol="0"/>
          <a:lstStyle/>
          <a:p>
            <a:endParaRPr sz="8576"/>
          </a:p>
        </p:txBody>
      </p:sp>
      <p:sp>
        <p:nvSpPr>
          <p:cNvPr id="4" name="object 4"/>
          <p:cNvSpPr txBox="1"/>
          <p:nvPr/>
        </p:nvSpPr>
        <p:spPr>
          <a:xfrm>
            <a:off x="1097497" y="5797993"/>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sz="5348" spc="11" dirty="0">
                <a:solidFill>
                  <a:srgbClr val="FFFFFF"/>
                </a:solidFill>
                <a:latin typeface="Times New Roman"/>
                <a:cs typeface="Times New Roman"/>
              </a:rPr>
              <a:t>Abstract</a:t>
            </a:r>
            <a:endParaRPr sz="5348" dirty="0">
              <a:latin typeface="Times New Roman"/>
              <a:cs typeface="Times New Roman"/>
            </a:endParaRPr>
          </a:p>
        </p:txBody>
      </p:sp>
      <p:sp>
        <p:nvSpPr>
          <p:cNvPr id="8" name="object 8"/>
          <p:cNvSpPr/>
          <p:nvPr/>
        </p:nvSpPr>
        <p:spPr>
          <a:xfrm>
            <a:off x="1442979" y="16964651"/>
            <a:ext cx="12798903" cy="1218943"/>
          </a:xfrm>
          <a:prstGeom prst="rect">
            <a:avLst/>
          </a:prstGeom>
          <a:blipFill>
            <a:blip r:embed="rId3" cstate="print"/>
            <a:stretch>
              <a:fillRect/>
            </a:stretch>
          </a:blipFill>
        </p:spPr>
        <p:txBody>
          <a:bodyPr wrap="square" lIns="0" tIns="0" rIns="0" bIns="0" rtlCol="0"/>
          <a:lstStyle/>
          <a:p>
            <a:endParaRPr sz="8576"/>
          </a:p>
        </p:txBody>
      </p:sp>
      <p:sp>
        <p:nvSpPr>
          <p:cNvPr id="10" name="object 10"/>
          <p:cNvSpPr/>
          <p:nvPr/>
        </p:nvSpPr>
        <p:spPr>
          <a:xfrm>
            <a:off x="15546153" y="5668093"/>
            <a:ext cx="12798903" cy="1218943"/>
          </a:xfrm>
          <a:prstGeom prst="rect">
            <a:avLst/>
          </a:prstGeom>
          <a:blipFill>
            <a:blip r:embed="rId4" cstate="print"/>
            <a:stretch>
              <a:fillRect/>
            </a:stretch>
          </a:blipFill>
        </p:spPr>
        <p:txBody>
          <a:bodyPr wrap="square" lIns="0" tIns="0" rIns="0" bIns="0" rtlCol="0"/>
          <a:lstStyle/>
          <a:p>
            <a:endParaRPr sz="8576"/>
          </a:p>
        </p:txBody>
      </p:sp>
      <p:sp>
        <p:nvSpPr>
          <p:cNvPr id="12" name="object 12"/>
          <p:cNvSpPr/>
          <p:nvPr/>
        </p:nvSpPr>
        <p:spPr>
          <a:xfrm>
            <a:off x="15618532" y="15054058"/>
            <a:ext cx="12798903" cy="1218943"/>
          </a:xfrm>
          <a:prstGeom prst="rect">
            <a:avLst/>
          </a:prstGeom>
          <a:blipFill>
            <a:blip r:embed="rId5" cstate="print"/>
            <a:stretch>
              <a:fillRect/>
            </a:stretch>
          </a:blipFill>
        </p:spPr>
        <p:txBody>
          <a:bodyPr wrap="square" lIns="0" tIns="0" rIns="0" bIns="0" rtlCol="0"/>
          <a:lstStyle/>
          <a:p>
            <a:endParaRPr sz="8576"/>
          </a:p>
        </p:txBody>
      </p:sp>
      <p:sp>
        <p:nvSpPr>
          <p:cNvPr id="17" name="object 17"/>
          <p:cNvSpPr/>
          <p:nvPr/>
        </p:nvSpPr>
        <p:spPr>
          <a:xfrm>
            <a:off x="29899210" y="18895153"/>
            <a:ext cx="12798903" cy="1218943"/>
          </a:xfrm>
          <a:prstGeom prst="rect">
            <a:avLst/>
          </a:prstGeom>
          <a:blipFill>
            <a:blip r:embed="rId5" cstate="print"/>
            <a:stretch>
              <a:fillRect/>
            </a:stretch>
          </a:blipFill>
        </p:spPr>
        <p:txBody>
          <a:bodyPr wrap="square" lIns="0" tIns="0" rIns="0" bIns="0" rtlCol="0"/>
          <a:lstStyle/>
          <a:p>
            <a:endParaRPr sz="8576"/>
          </a:p>
        </p:txBody>
      </p:sp>
      <p:sp>
        <p:nvSpPr>
          <p:cNvPr id="20" name="object 20"/>
          <p:cNvSpPr/>
          <p:nvPr/>
        </p:nvSpPr>
        <p:spPr>
          <a:xfrm>
            <a:off x="29899210" y="25029484"/>
            <a:ext cx="12798903" cy="1218943"/>
          </a:xfrm>
          <a:prstGeom prst="rect">
            <a:avLst/>
          </a:prstGeom>
          <a:blipFill>
            <a:blip r:embed="rId5" cstate="print"/>
            <a:stretch>
              <a:fillRect/>
            </a:stretch>
          </a:blipFill>
        </p:spPr>
        <p:txBody>
          <a:bodyPr wrap="square" lIns="0" tIns="0" rIns="0" bIns="0" rtlCol="0"/>
          <a:lstStyle/>
          <a:p>
            <a:endParaRPr sz="8576"/>
          </a:p>
        </p:txBody>
      </p:sp>
      <p:sp>
        <p:nvSpPr>
          <p:cNvPr id="24" name="object 24"/>
          <p:cNvSpPr txBox="1">
            <a:spLocks noGrp="1"/>
          </p:cNvSpPr>
          <p:nvPr>
            <p:ph type="title"/>
          </p:nvPr>
        </p:nvSpPr>
        <p:spPr>
          <a:xfrm>
            <a:off x="-2205180" y="1242645"/>
            <a:ext cx="46091760" cy="1795650"/>
          </a:xfrm>
          <a:prstGeom prst="rect">
            <a:avLst/>
          </a:prstGeom>
        </p:spPr>
        <p:txBody>
          <a:bodyPr vert="horz" wrap="square" lIns="0" tIns="31877" rIns="0" bIns="0" rtlCol="0">
            <a:spAutoFit/>
          </a:bodyPr>
          <a:lstStyle/>
          <a:p>
            <a:pPr marL="10772358" algn="l">
              <a:spcBef>
                <a:spcPts val="249"/>
              </a:spcBef>
            </a:pPr>
            <a:r>
              <a:rPr lang="en-US" spc="-22" dirty="0"/>
              <a:t>P</a:t>
            </a:r>
            <a:r>
              <a:rPr spc="-22" dirty="0"/>
              <a:t>redic</a:t>
            </a:r>
            <a:r>
              <a:rPr lang="en-US" spc="-22" dirty="0"/>
              <a:t>ting Mortality of Diabetic ICU Patients</a:t>
            </a:r>
            <a:endParaRPr spc="-249" dirty="0"/>
          </a:p>
        </p:txBody>
      </p:sp>
      <p:sp>
        <p:nvSpPr>
          <p:cNvPr id="56" name="object 56"/>
          <p:cNvSpPr/>
          <p:nvPr/>
        </p:nvSpPr>
        <p:spPr>
          <a:xfrm>
            <a:off x="15607101" y="21358941"/>
            <a:ext cx="12798903" cy="1218943"/>
          </a:xfrm>
          <a:prstGeom prst="rect">
            <a:avLst/>
          </a:prstGeom>
          <a:blipFill>
            <a:blip r:embed="rId5" cstate="print"/>
            <a:stretch>
              <a:fillRect/>
            </a:stretch>
          </a:blipFill>
        </p:spPr>
        <p:txBody>
          <a:bodyPr wrap="square" lIns="0" tIns="0" rIns="0" bIns="0" rtlCol="0"/>
          <a:lstStyle/>
          <a:p>
            <a:endParaRPr sz="8576"/>
          </a:p>
        </p:txBody>
      </p:sp>
      <p:pic>
        <p:nvPicPr>
          <p:cNvPr id="84" name="Picture 83">
            <a:extLst>
              <a:ext uri="{FF2B5EF4-FFF2-40B4-BE49-F238E27FC236}">
                <a16:creationId xmlns:a16="http://schemas.microsoft.com/office/drawing/2014/main" id="{B25A55FF-4F82-4751-849F-C42DDAA5FC5D}"/>
              </a:ext>
            </a:extLst>
          </p:cNvPr>
          <p:cNvPicPr>
            <a:picLocks noChangeAspect="1"/>
          </p:cNvPicPr>
          <p:nvPr/>
        </p:nvPicPr>
        <p:blipFill>
          <a:blip r:embed="rId6"/>
          <a:stretch>
            <a:fillRect/>
          </a:stretch>
        </p:blipFill>
        <p:spPr>
          <a:xfrm>
            <a:off x="3317438" y="761999"/>
            <a:ext cx="2667910" cy="2663761"/>
          </a:xfrm>
          <a:prstGeom prst="rect">
            <a:avLst/>
          </a:prstGeom>
        </p:spPr>
      </p:pic>
      <p:pic>
        <p:nvPicPr>
          <p:cNvPr id="85" name="Picture 84">
            <a:extLst>
              <a:ext uri="{FF2B5EF4-FFF2-40B4-BE49-F238E27FC236}">
                <a16:creationId xmlns:a16="http://schemas.microsoft.com/office/drawing/2014/main" id="{54D22D87-8DBB-4B96-B1BC-513D27328321}"/>
              </a:ext>
            </a:extLst>
          </p:cNvPr>
          <p:cNvPicPr>
            <a:picLocks noChangeAspect="1"/>
          </p:cNvPicPr>
          <p:nvPr/>
        </p:nvPicPr>
        <p:blipFill>
          <a:blip r:embed="rId7"/>
          <a:stretch>
            <a:fillRect/>
          </a:stretch>
        </p:blipFill>
        <p:spPr>
          <a:xfrm>
            <a:off x="38185624" y="845440"/>
            <a:ext cx="3127988" cy="2318569"/>
          </a:xfrm>
          <a:prstGeom prst="rect">
            <a:avLst/>
          </a:prstGeom>
        </p:spPr>
      </p:pic>
      <p:sp>
        <p:nvSpPr>
          <p:cNvPr id="91" name="TextBox 90">
            <a:extLst>
              <a:ext uri="{FF2B5EF4-FFF2-40B4-BE49-F238E27FC236}">
                <a16:creationId xmlns:a16="http://schemas.microsoft.com/office/drawing/2014/main" id="{2AAE6B51-D18F-4696-B356-ECEA22A77B4C}"/>
              </a:ext>
            </a:extLst>
          </p:cNvPr>
          <p:cNvSpPr txBox="1"/>
          <p:nvPr/>
        </p:nvSpPr>
        <p:spPr>
          <a:xfrm>
            <a:off x="1442979" y="6947982"/>
            <a:ext cx="12503311" cy="9210214"/>
          </a:xfrm>
          <a:prstGeom prst="rect">
            <a:avLst/>
          </a:prstGeom>
          <a:noFill/>
        </p:spPr>
        <p:txBody>
          <a:bodyPr wrap="square" rtlCol="0">
            <a:spAutoFit/>
          </a:bodyPr>
          <a:lstStyle/>
          <a:p>
            <a:r>
              <a:rPr lang="en-US" sz="3950" dirty="0">
                <a:latin typeface="Times New Roman" panose="02020603050405020304" pitchFamily="18" charset="0"/>
                <a:cs typeface="Times New Roman" panose="02020603050405020304" pitchFamily="18" charset="0"/>
              </a:rPr>
              <a:t>Diabetes mellitus (DM) is a major public health concern that requires continuing medical care. It is also a leading cause of other serious health complications associated with longer hospital stays and increased mortality rates. Fluctuation of blood glucose levels are easy to monitor.  Physicians manage patients' blood glucose to prevent or slow the progress of diabetes.  In this research, the MIMIC-III data set was used to develop and train multiple models that aimed to predict the mortality of DM patients.  Our deep learning model of convolutional neural network produced a 0.885 AUC score, above all baseline models we constructed, which include decision trees, random forests, and fully connected neural networks. By analyzing the features that drive these models, care management for diabetic patients in an ICU setting can be improved resulting in lowered mortality rates.</a:t>
            </a:r>
          </a:p>
        </p:txBody>
      </p:sp>
      <p:sp>
        <p:nvSpPr>
          <p:cNvPr id="92" name="object 4">
            <a:extLst>
              <a:ext uri="{FF2B5EF4-FFF2-40B4-BE49-F238E27FC236}">
                <a16:creationId xmlns:a16="http://schemas.microsoft.com/office/drawing/2014/main" id="{C1A2301A-088F-424E-B2CD-C5C8EBD359AB}"/>
              </a:ext>
            </a:extLst>
          </p:cNvPr>
          <p:cNvSpPr txBox="1"/>
          <p:nvPr/>
        </p:nvSpPr>
        <p:spPr>
          <a:xfrm>
            <a:off x="1146230" y="16935574"/>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 Visualization</a:t>
            </a:r>
            <a:endParaRPr sz="5348" dirty="0">
              <a:latin typeface="Times New Roman"/>
              <a:cs typeface="Times New Roman"/>
            </a:endParaRPr>
          </a:p>
        </p:txBody>
      </p:sp>
      <p:pic>
        <p:nvPicPr>
          <p:cNvPr id="94" name="Picture 93">
            <a:extLst>
              <a:ext uri="{FF2B5EF4-FFF2-40B4-BE49-F238E27FC236}">
                <a16:creationId xmlns:a16="http://schemas.microsoft.com/office/drawing/2014/main" id="{5AF8D9FE-3CD3-4EDE-A061-ED13528F92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10144" y="6844846"/>
            <a:ext cx="12450292" cy="4668859"/>
          </a:xfrm>
          <a:prstGeom prst="rect">
            <a:avLst/>
          </a:prstGeom>
        </p:spPr>
      </p:pic>
      <p:pic>
        <p:nvPicPr>
          <p:cNvPr id="98" name="Picture 97">
            <a:extLst>
              <a:ext uri="{FF2B5EF4-FFF2-40B4-BE49-F238E27FC236}">
                <a16:creationId xmlns:a16="http://schemas.microsoft.com/office/drawing/2014/main" id="{1C627D11-B44E-4078-ACF9-6E92600306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69967" y="18016783"/>
            <a:ext cx="12798902" cy="2069525"/>
          </a:xfrm>
          <a:prstGeom prst="rect">
            <a:avLst/>
          </a:prstGeom>
        </p:spPr>
      </p:pic>
      <p:pic>
        <p:nvPicPr>
          <p:cNvPr id="102" name="Picture 101">
            <a:extLst>
              <a:ext uri="{FF2B5EF4-FFF2-40B4-BE49-F238E27FC236}">
                <a16:creationId xmlns:a16="http://schemas.microsoft.com/office/drawing/2014/main" id="{E0E60BB1-FBCB-4F9B-8E07-8FA853F4FA92}"/>
              </a:ext>
            </a:extLst>
          </p:cNvPr>
          <p:cNvPicPr>
            <a:picLocks noChangeAspect="1"/>
          </p:cNvPicPr>
          <p:nvPr/>
        </p:nvPicPr>
        <p:blipFill rotWithShape="1">
          <a:blip r:embed="rId10">
            <a:extLst>
              <a:ext uri="{28A0092B-C50C-407E-A947-70E740481C1C}">
                <a14:useLocalDpi xmlns:a14="http://schemas.microsoft.com/office/drawing/2010/main" val="0"/>
              </a:ext>
            </a:extLst>
          </a:blip>
          <a:srcRect l="1133" r="1799"/>
          <a:stretch/>
        </p:blipFill>
        <p:spPr>
          <a:xfrm>
            <a:off x="1019434" y="18079171"/>
            <a:ext cx="6980405" cy="2998294"/>
          </a:xfrm>
          <a:prstGeom prst="rect">
            <a:avLst/>
          </a:prstGeom>
        </p:spPr>
      </p:pic>
      <p:pic>
        <p:nvPicPr>
          <p:cNvPr id="110" name="Picture 109">
            <a:extLst>
              <a:ext uri="{FF2B5EF4-FFF2-40B4-BE49-F238E27FC236}">
                <a16:creationId xmlns:a16="http://schemas.microsoft.com/office/drawing/2014/main" id="{F8543148-59CE-4DEA-9ABF-BC414D2D527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9434" y="21096811"/>
            <a:ext cx="6980405" cy="3045144"/>
          </a:xfrm>
          <a:prstGeom prst="rect">
            <a:avLst/>
          </a:prstGeom>
        </p:spPr>
      </p:pic>
      <p:sp>
        <p:nvSpPr>
          <p:cNvPr id="111" name="TextBox 110">
            <a:extLst>
              <a:ext uri="{FF2B5EF4-FFF2-40B4-BE49-F238E27FC236}">
                <a16:creationId xmlns:a16="http://schemas.microsoft.com/office/drawing/2014/main" id="{BD06DCFC-B9AB-4931-A383-844110894B56}"/>
              </a:ext>
            </a:extLst>
          </p:cNvPr>
          <p:cNvSpPr txBox="1"/>
          <p:nvPr/>
        </p:nvSpPr>
        <p:spPr>
          <a:xfrm>
            <a:off x="18148749" y="11639229"/>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3: Glucose Measurements per Stay </a:t>
            </a:r>
          </a:p>
        </p:txBody>
      </p:sp>
      <p:sp>
        <p:nvSpPr>
          <p:cNvPr id="113" name="TextBox 112">
            <a:extLst>
              <a:ext uri="{FF2B5EF4-FFF2-40B4-BE49-F238E27FC236}">
                <a16:creationId xmlns:a16="http://schemas.microsoft.com/office/drawing/2014/main" id="{8BFDDA6C-200C-429E-B0BB-A13720A84AEA}"/>
              </a:ext>
            </a:extLst>
          </p:cNvPr>
          <p:cNvSpPr txBox="1"/>
          <p:nvPr/>
        </p:nvSpPr>
        <p:spPr>
          <a:xfrm>
            <a:off x="8462143" y="31247493"/>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2: Mortality Distribution</a:t>
            </a:r>
          </a:p>
        </p:txBody>
      </p:sp>
      <p:sp>
        <p:nvSpPr>
          <p:cNvPr id="114" name="TextBox 113">
            <a:extLst>
              <a:ext uri="{FF2B5EF4-FFF2-40B4-BE49-F238E27FC236}">
                <a16:creationId xmlns:a16="http://schemas.microsoft.com/office/drawing/2014/main" id="{8F6E409F-E7A7-4B7E-AB01-CBC9805759B1}"/>
              </a:ext>
            </a:extLst>
          </p:cNvPr>
          <p:cNvSpPr txBox="1"/>
          <p:nvPr/>
        </p:nvSpPr>
        <p:spPr>
          <a:xfrm>
            <a:off x="29848713" y="14274613"/>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7: AUC Results</a:t>
            </a:r>
          </a:p>
        </p:txBody>
      </p:sp>
      <p:sp>
        <p:nvSpPr>
          <p:cNvPr id="115" name="TextBox 114">
            <a:extLst>
              <a:ext uri="{FF2B5EF4-FFF2-40B4-BE49-F238E27FC236}">
                <a16:creationId xmlns:a16="http://schemas.microsoft.com/office/drawing/2014/main" id="{299F5BD1-4021-43A4-8A4F-E171F9A48A3F}"/>
              </a:ext>
            </a:extLst>
          </p:cNvPr>
          <p:cNvSpPr txBox="1"/>
          <p:nvPr/>
        </p:nvSpPr>
        <p:spPr>
          <a:xfrm>
            <a:off x="36460507" y="14241776"/>
            <a:ext cx="579831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8: CNN Confusion Matrix </a:t>
            </a:r>
          </a:p>
        </p:txBody>
      </p:sp>
      <p:sp>
        <p:nvSpPr>
          <p:cNvPr id="116" name="TextBox 115">
            <a:extLst>
              <a:ext uri="{FF2B5EF4-FFF2-40B4-BE49-F238E27FC236}">
                <a16:creationId xmlns:a16="http://schemas.microsoft.com/office/drawing/2014/main" id="{A74C6C23-E3B6-43B3-B0BE-1608E2C2D0DF}"/>
              </a:ext>
            </a:extLst>
          </p:cNvPr>
          <p:cNvSpPr txBox="1"/>
          <p:nvPr/>
        </p:nvSpPr>
        <p:spPr>
          <a:xfrm>
            <a:off x="15357606" y="20193402"/>
            <a:ext cx="1000212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5: Three Sample Rows of Reduced Input Features</a:t>
            </a:r>
          </a:p>
        </p:txBody>
      </p:sp>
      <p:sp>
        <p:nvSpPr>
          <p:cNvPr id="118" name="TextBox 117">
            <a:extLst>
              <a:ext uri="{FF2B5EF4-FFF2-40B4-BE49-F238E27FC236}">
                <a16:creationId xmlns:a16="http://schemas.microsoft.com/office/drawing/2014/main" id="{E2349BC6-FBFA-4C0B-8847-FBEF2C42CC5B}"/>
              </a:ext>
            </a:extLst>
          </p:cNvPr>
          <p:cNvSpPr txBox="1"/>
          <p:nvPr/>
        </p:nvSpPr>
        <p:spPr>
          <a:xfrm>
            <a:off x="945326" y="24136592"/>
            <a:ext cx="804627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1: Two Patient Glucose Measurements</a:t>
            </a:r>
          </a:p>
        </p:txBody>
      </p:sp>
      <p:sp>
        <p:nvSpPr>
          <p:cNvPr id="119" name="TextBox 118">
            <a:extLst>
              <a:ext uri="{FF2B5EF4-FFF2-40B4-BE49-F238E27FC236}">
                <a16:creationId xmlns:a16="http://schemas.microsoft.com/office/drawing/2014/main" id="{CE4D3585-A4E3-42B7-AE15-B44CD0DCF201}"/>
              </a:ext>
            </a:extLst>
          </p:cNvPr>
          <p:cNvSpPr txBox="1"/>
          <p:nvPr/>
        </p:nvSpPr>
        <p:spPr>
          <a:xfrm>
            <a:off x="22469044" y="16416073"/>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4: Feature Importance </a:t>
            </a:r>
          </a:p>
        </p:txBody>
      </p:sp>
      <p:sp>
        <p:nvSpPr>
          <p:cNvPr id="120" name="object 4">
            <a:extLst>
              <a:ext uri="{FF2B5EF4-FFF2-40B4-BE49-F238E27FC236}">
                <a16:creationId xmlns:a16="http://schemas.microsoft.com/office/drawing/2014/main" id="{9438C8FC-ACD5-4392-8A47-A6737D28F1FF}"/>
              </a:ext>
            </a:extLst>
          </p:cNvPr>
          <p:cNvSpPr txBox="1"/>
          <p:nvPr/>
        </p:nvSpPr>
        <p:spPr>
          <a:xfrm>
            <a:off x="15423771" y="5831113"/>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Preprocessing</a:t>
            </a:r>
            <a:endParaRPr sz="5348" dirty="0">
              <a:latin typeface="Times New Roman"/>
              <a:cs typeface="Times New Roman"/>
            </a:endParaRPr>
          </a:p>
        </p:txBody>
      </p:sp>
      <p:sp>
        <p:nvSpPr>
          <p:cNvPr id="121" name="object 4">
            <a:extLst>
              <a:ext uri="{FF2B5EF4-FFF2-40B4-BE49-F238E27FC236}">
                <a16:creationId xmlns:a16="http://schemas.microsoft.com/office/drawing/2014/main" id="{6B7A14F9-0029-47F6-BA66-086DD13B1B16}"/>
              </a:ext>
            </a:extLst>
          </p:cNvPr>
          <p:cNvSpPr txBox="1"/>
          <p:nvPr/>
        </p:nvSpPr>
        <p:spPr>
          <a:xfrm>
            <a:off x="29847555" y="5947626"/>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Data Splitting</a:t>
            </a:r>
            <a:endParaRPr sz="5348" dirty="0">
              <a:latin typeface="Times New Roman"/>
              <a:cs typeface="Times New Roman"/>
            </a:endParaRPr>
          </a:p>
        </p:txBody>
      </p:sp>
      <p:sp>
        <p:nvSpPr>
          <p:cNvPr id="122" name="TextBox 121">
            <a:extLst>
              <a:ext uri="{FF2B5EF4-FFF2-40B4-BE49-F238E27FC236}">
                <a16:creationId xmlns:a16="http://schemas.microsoft.com/office/drawing/2014/main" id="{5FD86A91-39F0-4570-A856-1A94DA4593D7}"/>
              </a:ext>
            </a:extLst>
          </p:cNvPr>
          <p:cNvSpPr txBox="1"/>
          <p:nvPr/>
        </p:nvSpPr>
        <p:spPr>
          <a:xfrm>
            <a:off x="1304065" y="18134931"/>
            <a:ext cx="12544166" cy="1217897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In the data set, 20% 			                         (11820/58976) of all          			         patients had diabetes 				         ICD9 codes. Figure 2 				         breaks down the diabetic 			         patients into two class: 				         alive (89.4%) and not 				         alive (10.6%). These 				         classes represent				         what each model in this 	 		          research aims to predict. The imbalance of classes played a role into how the data was split and sampled before training. Another visualization tool, used for graphing patient’s blood glucose measurements, can be seen in figure 1. By observing these</a:t>
            </a:r>
          </a:p>
          <a:p>
            <a:r>
              <a:rPr lang="en-US" dirty="0">
                <a:latin typeface="Times New Roman" panose="02020603050405020304" pitchFamily="18" charset="0"/>
                <a:cs typeface="Times New Roman" panose="02020603050405020304" pitchFamily="18" charset="0"/>
              </a:rPr>
              <a:t>graphs, changes in patient’s blood </a:t>
            </a:r>
          </a:p>
          <a:p>
            <a:r>
              <a:rPr lang="en-US" dirty="0">
                <a:latin typeface="Times New Roman" panose="02020603050405020304" pitchFamily="18" charset="0"/>
                <a:cs typeface="Times New Roman" panose="02020603050405020304" pitchFamily="18" charset="0"/>
              </a:rPr>
              <a:t>glucose values are noticeable. With the</a:t>
            </a:r>
          </a:p>
          <a:p>
            <a:r>
              <a:rPr lang="en-US" dirty="0">
                <a:latin typeface="Times New Roman" panose="02020603050405020304" pitchFamily="18" charset="0"/>
                <a:cs typeface="Times New Roman" panose="02020603050405020304" pitchFamily="18" charset="0"/>
              </a:rPr>
              <a:t>above figure, the red line is used to</a:t>
            </a:r>
          </a:p>
          <a:p>
            <a:r>
              <a:rPr lang="en-US" dirty="0">
                <a:latin typeface="Times New Roman" panose="02020603050405020304" pitchFamily="18" charset="0"/>
                <a:cs typeface="Times New Roman" panose="02020603050405020304" pitchFamily="18" charset="0"/>
              </a:rPr>
              <a:t>represent dead patients and the green </a:t>
            </a:r>
          </a:p>
          <a:p>
            <a:r>
              <a:rPr lang="en-US" dirty="0">
                <a:latin typeface="Times New Roman" panose="02020603050405020304" pitchFamily="18" charset="0"/>
                <a:cs typeface="Times New Roman" panose="02020603050405020304" pitchFamily="18" charset="0"/>
              </a:rPr>
              <a:t>line to represent alive patients.</a:t>
            </a:r>
          </a:p>
        </p:txBody>
      </p:sp>
      <p:pic>
        <p:nvPicPr>
          <p:cNvPr id="124" name="Picture 123">
            <a:extLst>
              <a:ext uri="{FF2B5EF4-FFF2-40B4-BE49-F238E27FC236}">
                <a16:creationId xmlns:a16="http://schemas.microsoft.com/office/drawing/2014/main" id="{A00D60DE-3B59-4DE4-A2B4-DC57918008AA}"/>
              </a:ext>
            </a:extLst>
          </p:cNvPr>
          <p:cNvPicPr>
            <a:picLocks noChangeAspect="1"/>
          </p:cNvPicPr>
          <p:nvPr/>
        </p:nvPicPr>
        <p:blipFill rotWithShape="1">
          <a:blip r:embed="rId12">
            <a:extLst>
              <a:ext uri="{28A0092B-C50C-407E-A947-70E740481C1C}">
                <a14:useLocalDpi xmlns:a14="http://schemas.microsoft.com/office/drawing/2010/main" val="0"/>
              </a:ext>
            </a:extLst>
          </a:blip>
          <a:srcRect l="24207" t="5780" r="22340" b="3572"/>
          <a:stretch/>
        </p:blipFill>
        <p:spPr>
          <a:xfrm>
            <a:off x="9408130" y="26827732"/>
            <a:ext cx="3705322" cy="4189057"/>
          </a:xfrm>
          <a:prstGeom prst="rect">
            <a:avLst/>
          </a:prstGeom>
        </p:spPr>
      </p:pic>
      <p:sp>
        <p:nvSpPr>
          <p:cNvPr id="125" name="TextBox 124">
            <a:extLst>
              <a:ext uri="{FF2B5EF4-FFF2-40B4-BE49-F238E27FC236}">
                <a16:creationId xmlns:a16="http://schemas.microsoft.com/office/drawing/2014/main" id="{C2A0B167-BCCF-4B13-86EC-7FB92E4CB15E}"/>
              </a:ext>
            </a:extLst>
          </p:cNvPr>
          <p:cNvSpPr txBox="1"/>
          <p:nvPr/>
        </p:nvSpPr>
        <p:spPr>
          <a:xfrm>
            <a:off x="15369967" y="20783737"/>
            <a:ext cx="12798902" cy="1905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preprocessing and feature reduction was performed, the final data frame consisted of 5 variables (seen in figure 5).</a:t>
            </a:r>
          </a:p>
          <a:p>
            <a:r>
              <a:rPr lang="en-US" dirty="0">
                <a:latin typeface="Times New Roman" panose="02020603050405020304" pitchFamily="18" charset="0"/>
                <a:cs typeface="Times New Roman" panose="02020603050405020304" pitchFamily="18" charset="0"/>
              </a:rPr>
              <a:t> </a:t>
            </a:r>
          </a:p>
        </p:txBody>
      </p:sp>
      <p:sp>
        <p:nvSpPr>
          <p:cNvPr id="126" name="TextBox 125">
            <a:extLst>
              <a:ext uri="{FF2B5EF4-FFF2-40B4-BE49-F238E27FC236}">
                <a16:creationId xmlns:a16="http://schemas.microsoft.com/office/drawing/2014/main" id="{4BF39D80-D2CE-4FEE-BCF1-C9454DF511B3}"/>
              </a:ext>
            </a:extLst>
          </p:cNvPr>
          <p:cNvSpPr txBox="1"/>
          <p:nvPr/>
        </p:nvSpPr>
        <p:spPr>
          <a:xfrm>
            <a:off x="15354885" y="12432445"/>
            <a:ext cx="12798902" cy="492699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 was found that the final 30 </a:t>
            </a:r>
          </a:p>
          <a:p>
            <a:r>
              <a:rPr lang="en-US" dirty="0">
                <a:latin typeface="Times New Roman" panose="02020603050405020304" pitchFamily="18" charset="0"/>
                <a:cs typeface="Times New Roman" panose="02020603050405020304" pitchFamily="18" charset="0"/>
              </a:rPr>
              <a:t>blood glucose measurements </a:t>
            </a:r>
          </a:p>
          <a:p>
            <a:r>
              <a:rPr lang="en-US" dirty="0">
                <a:latin typeface="Times New Roman" panose="02020603050405020304" pitchFamily="18" charset="0"/>
                <a:cs typeface="Times New Roman" panose="02020603050405020304" pitchFamily="18" charset="0"/>
              </a:rPr>
              <a:t>before discharge or death were the</a:t>
            </a:r>
          </a:p>
          <a:p>
            <a:r>
              <a:rPr lang="en-US" dirty="0">
                <a:latin typeface="Times New Roman" panose="02020603050405020304" pitchFamily="18" charset="0"/>
                <a:cs typeface="Times New Roman" panose="02020603050405020304" pitchFamily="18" charset="0"/>
              </a:rPr>
              <a:t>most impactful measurements.</a:t>
            </a:r>
          </a:p>
          <a:p>
            <a:r>
              <a:rPr lang="en-US" dirty="0">
                <a:latin typeface="Times New Roman" panose="02020603050405020304" pitchFamily="18" charset="0"/>
                <a:cs typeface="Times New Roman" panose="02020603050405020304" pitchFamily="18" charset="0"/>
              </a:rPr>
              <a:t>Additionally, the </a:t>
            </a:r>
            <a:r>
              <a:rPr lang="en-US" dirty="0" err="1">
                <a:latin typeface="Times New Roman" panose="02020603050405020304" pitchFamily="18" charset="0"/>
                <a:cs typeface="Times New Roman" panose="02020603050405020304" pitchFamily="18" charset="0"/>
              </a:rPr>
              <a:t>Elixhauser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comorbidity score was the most</a:t>
            </a:r>
          </a:p>
          <a:p>
            <a:r>
              <a:rPr lang="en-US" dirty="0">
                <a:latin typeface="Times New Roman" panose="02020603050405020304" pitchFamily="18" charset="0"/>
                <a:cs typeface="Times New Roman" panose="02020603050405020304" pitchFamily="18" charset="0"/>
              </a:rPr>
              <a:t>important feature.</a:t>
            </a:r>
          </a:p>
          <a:p>
            <a:r>
              <a:rPr lang="en-US" dirty="0">
                <a:latin typeface="Times New Roman" panose="02020603050405020304" pitchFamily="18" charset="0"/>
                <a:cs typeface="Times New Roman" panose="02020603050405020304" pitchFamily="18" charset="0"/>
              </a:rPr>
              <a:t> </a:t>
            </a:r>
          </a:p>
        </p:txBody>
      </p:sp>
      <p:sp>
        <p:nvSpPr>
          <p:cNvPr id="127" name="object 4">
            <a:extLst>
              <a:ext uri="{FF2B5EF4-FFF2-40B4-BE49-F238E27FC236}">
                <a16:creationId xmlns:a16="http://schemas.microsoft.com/office/drawing/2014/main" id="{9824D0EE-AABF-4409-920A-71F004CEC1EC}"/>
              </a:ext>
            </a:extLst>
          </p:cNvPr>
          <p:cNvSpPr txBox="1"/>
          <p:nvPr/>
        </p:nvSpPr>
        <p:spPr>
          <a:xfrm>
            <a:off x="15354885" y="17053117"/>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Data Description</a:t>
            </a:r>
            <a:endParaRPr sz="5348" dirty="0">
              <a:latin typeface="Times New Roman"/>
              <a:cs typeface="Times New Roman"/>
            </a:endParaRPr>
          </a:p>
        </p:txBody>
      </p:sp>
      <p:sp>
        <p:nvSpPr>
          <p:cNvPr id="128" name="TextBox 127">
            <a:extLst>
              <a:ext uri="{FF2B5EF4-FFF2-40B4-BE49-F238E27FC236}">
                <a16:creationId xmlns:a16="http://schemas.microsoft.com/office/drawing/2014/main" id="{6C46443F-24D2-4CF8-843F-9DA66E9B9DE4}"/>
              </a:ext>
            </a:extLst>
          </p:cNvPr>
          <p:cNvSpPr txBox="1"/>
          <p:nvPr/>
        </p:nvSpPr>
        <p:spPr>
          <a:xfrm>
            <a:off x="29847555" y="6923508"/>
            <a:ext cx="12798902" cy="1905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data balancing purposes, a combination of over-sampling and under-sampling was performed. The resulting sampled data was split 70-15-15 training, testing, and validation.</a:t>
            </a:r>
          </a:p>
        </p:txBody>
      </p:sp>
      <p:sp>
        <p:nvSpPr>
          <p:cNvPr id="130" name="object 4">
            <a:extLst>
              <a:ext uri="{FF2B5EF4-FFF2-40B4-BE49-F238E27FC236}">
                <a16:creationId xmlns:a16="http://schemas.microsoft.com/office/drawing/2014/main" id="{7399EFC2-F3C8-49D1-914D-76678588418E}"/>
              </a:ext>
            </a:extLst>
          </p:cNvPr>
          <p:cNvSpPr txBox="1"/>
          <p:nvPr/>
        </p:nvSpPr>
        <p:spPr>
          <a:xfrm>
            <a:off x="29875629" y="8911941"/>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Results</a:t>
            </a:r>
            <a:endParaRPr sz="5348" dirty="0">
              <a:latin typeface="Times New Roman"/>
              <a:cs typeface="Times New Roman"/>
            </a:endParaRPr>
          </a:p>
        </p:txBody>
      </p:sp>
      <p:sp>
        <p:nvSpPr>
          <p:cNvPr id="133" name="TextBox 132">
            <a:extLst>
              <a:ext uri="{FF2B5EF4-FFF2-40B4-BE49-F238E27FC236}">
                <a16:creationId xmlns:a16="http://schemas.microsoft.com/office/drawing/2014/main" id="{A6A3253D-6577-4D03-B49D-86089B471AA4}"/>
              </a:ext>
            </a:extLst>
          </p:cNvPr>
          <p:cNvSpPr txBox="1"/>
          <p:nvPr/>
        </p:nvSpPr>
        <p:spPr>
          <a:xfrm>
            <a:off x="29848713" y="14945804"/>
            <a:ext cx="12798902" cy="311399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Four models were evaluated using AUC seen in figure 7. The CNN produced the best results with a 0.885 AUC score. The improvement in score obtained from the CNN model suggest that blood glucose measurements do serve as an important factor for modeling diabetic patient mortality. </a:t>
            </a:r>
          </a:p>
        </p:txBody>
      </p:sp>
      <p:sp>
        <p:nvSpPr>
          <p:cNvPr id="134" name="object 4">
            <a:extLst>
              <a:ext uri="{FF2B5EF4-FFF2-40B4-BE49-F238E27FC236}">
                <a16:creationId xmlns:a16="http://schemas.microsoft.com/office/drawing/2014/main" id="{B2D9BF13-A59D-46FF-A27A-12DBF85EAA4A}"/>
              </a:ext>
            </a:extLst>
          </p:cNvPr>
          <p:cNvSpPr txBox="1"/>
          <p:nvPr/>
        </p:nvSpPr>
        <p:spPr>
          <a:xfrm>
            <a:off x="29848713" y="18286474"/>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Future Work</a:t>
            </a:r>
            <a:endParaRPr sz="5348" dirty="0">
              <a:latin typeface="Times New Roman"/>
              <a:cs typeface="Times New Roman"/>
            </a:endParaRPr>
          </a:p>
        </p:txBody>
      </p:sp>
      <p:sp>
        <p:nvSpPr>
          <p:cNvPr id="135" name="object 4">
            <a:extLst>
              <a:ext uri="{FF2B5EF4-FFF2-40B4-BE49-F238E27FC236}">
                <a16:creationId xmlns:a16="http://schemas.microsoft.com/office/drawing/2014/main" id="{25EF17B3-5931-479D-B8AB-305F3D3DDFE4}"/>
              </a:ext>
            </a:extLst>
          </p:cNvPr>
          <p:cNvSpPr txBox="1"/>
          <p:nvPr/>
        </p:nvSpPr>
        <p:spPr>
          <a:xfrm>
            <a:off x="29898053" y="24842031"/>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Acknowledgements and References</a:t>
            </a:r>
            <a:endParaRPr sz="5348" dirty="0">
              <a:latin typeface="Times New Roman"/>
              <a:cs typeface="Times New Roman"/>
            </a:endParaRPr>
          </a:p>
        </p:txBody>
      </p:sp>
      <p:sp>
        <p:nvSpPr>
          <p:cNvPr id="136" name="TextBox 135">
            <a:extLst>
              <a:ext uri="{FF2B5EF4-FFF2-40B4-BE49-F238E27FC236}">
                <a16:creationId xmlns:a16="http://schemas.microsoft.com/office/drawing/2014/main" id="{CB5B3E64-41A4-4823-99A1-EE2336C3949B}"/>
              </a:ext>
            </a:extLst>
          </p:cNvPr>
          <p:cNvSpPr txBox="1"/>
          <p:nvPr/>
        </p:nvSpPr>
        <p:spPr>
          <a:xfrm>
            <a:off x="29849871" y="19180482"/>
            <a:ext cx="12798902" cy="5531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Determining how blood glucose measurements can impact other hospital events (such medication distribution, unit transfers, surgeries, etc.) could prove to be an interesting follow up study. This information could help to understand:</a:t>
            </a:r>
          </a:p>
          <a:p>
            <a:endParaRPr lang="en-US" dirty="0">
              <a:latin typeface="Times New Roman" panose="02020603050405020304" pitchFamily="18" charset="0"/>
              <a:cs typeface="Times New Roman" panose="02020603050405020304" pitchFamily="18" charset="0"/>
            </a:endParaRPr>
          </a:p>
          <a:p>
            <a:pPr marL="742950" indent="-742950">
              <a:buAutoNum type="arabicPeriod"/>
            </a:pPr>
            <a:r>
              <a:rPr lang="en-US" dirty="0">
                <a:latin typeface="Times New Roman" panose="02020603050405020304" pitchFamily="18" charset="0"/>
                <a:cs typeface="Times New Roman" panose="02020603050405020304" pitchFamily="18" charset="0"/>
              </a:rPr>
              <a:t>What glucose treatments are most desired for positive outcomes.</a:t>
            </a:r>
          </a:p>
          <a:p>
            <a:pPr marL="742950" indent="-742950">
              <a:buAutoNum type="arabicPeriod"/>
            </a:pPr>
            <a:r>
              <a:rPr lang="en-US" dirty="0">
                <a:latin typeface="Times New Roman" panose="02020603050405020304" pitchFamily="18" charset="0"/>
                <a:cs typeface="Times New Roman" panose="02020603050405020304" pitchFamily="18" charset="0"/>
              </a:rPr>
              <a:t>How glucose measurement can be used to predict different events. </a:t>
            </a:r>
          </a:p>
        </p:txBody>
      </p:sp>
      <p:sp>
        <p:nvSpPr>
          <p:cNvPr id="137" name="Rectangle 136">
            <a:extLst>
              <a:ext uri="{FF2B5EF4-FFF2-40B4-BE49-F238E27FC236}">
                <a16:creationId xmlns:a16="http://schemas.microsoft.com/office/drawing/2014/main" id="{3478223D-7D9C-43AF-8079-8743F0DFEBF6}"/>
              </a:ext>
            </a:extLst>
          </p:cNvPr>
          <p:cNvSpPr/>
          <p:nvPr/>
        </p:nvSpPr>
        <p:spPr>
          <a:xfrm>
            <a:off x="9240" y="3816618"/>
            <a:ext cx="43881960" cy="12772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4A2AB430-D2C8-4D7C-8B96-113A6B25DD48}"/>
              </a:ext>
            </a:extLst>
          </p:cNvPr>
          <p:cNvSpPr txBox="1"/>
          <p:nvPr/>
        </p:nvSpPr>
        <p:spPr>
          <a:xfrm>
            <a:off x="29898053" y="25832488"/>
            <a:ext cx="12798902" cy="613565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 would like to thank Dr. Miranda Darby of the Bioinformatics Program, Dr. Andrew Campbell of the Counseling Program, Dr. Linda Kennedy of the Nursing Program, and Dr. Silvia </a:t>
            </a:r>
            <a:r>
              <a:rPr lang="en-US" dirty="0" err="1">
                <a:latin typeface="Times New Roman" panose="02020603050405020304" pitchFamily="18" charset="0"/>
                <a:cs typeface="Times New Roman" panose="02020603050405020304" pitchFamily="18" charset="0"/>
              </a:rPr>
              <a:t>Crivelli</a:t>
            </a:r>
            <a:r>
              <a:rPr lang="en-US" dirty="0">
                <a:latin typeface="Times New Roman" panose="02020603050405020304" pitchFamily="18" charset="0"/>
                <a:cs typeface="Times New Roman" panose="02020603050405020304" pitchFamily="18" charset="0"/>
              </a:rPr>
              <a:t> of the Lawrence Berkeley National Laboratory for their invaluable insights and constructive criticisms.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work used the Extreme Science and Engineering Discovery Environment (XSEDE). Specifically, it used the Bridges system, at the Pittsburgh Supercomputing Center (PSC) through an educational allocation TG-ASC190003.</a:t>
            </a:r>
          </a:p>
        </p:txBody>
      </p:sp>
      <p:pic>
        <p:nvPicPr>
          <p:cNvPr id="6" name="Picture 5">
            <a:extLst>
              <a:ext uri="{FF2B5EF4-FFF2-40B4-BE49-F238E27FC236}">
                <a16:creationId xmlns:a16="http://schemas.microsoft.com/office/drawing/2014/main" id="{8744C976-1D65-4CF1-81F9-30DE83E476B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848713" y="10032625"/>
            <a:ext cx="6162156" cy="4108103"/>
          </a:xfrm>
          <a:prstGeom prst="rect">
            <a:avLst/>
          </a:prstGeom>
        </p:spPr>
      </p:pic>
      <p:pic>
        <p:nvPicPr>
          <p:cNvPr id="9" name="Picture 8">
            <a:extLst>
              <a:ext uri="{FF2B5EF4-FFF2-40B4-BE49-F238E27FC236}">
                <a16:creationId xmlns:a16="http://schemas.microsoft.com/office/drawing/2014/main" id="{15D7DEF4-EE4D-43B5-A2E8-EF7449EC7D1D}"/>
              </a:ext>
            </a:extLst>
          </p:cNvPr>
          <p:cNvPicPr>
            <a:picLocks noChangeAspect="1"/>
          </p:cNvPicPr>
          <p:nvPr/>
        </p:nvPicPr>
        <p:blipFill rotWithShape="1">
          <a:blip r:embed="rId14">
            <a:extLst>
              <a:ext uri="{28A0092B-C50C-407E-A947-70E740481C1C}">
                <a14:useLocalDpi xmlns:a14="http://schemas.microsoft.com/office/drawing/2010/main" val="0"/>
              </a:ext>
            </a:extLst>
          </a:blip>
          <a:srcRect l="10946"/>
          <a:stretch/>
        </p:blipFill>
        <p:spPr>
          <a:xfrm>
            <a:off x="36546667" y="10032625"/>
            <a:ext cx="5487650" cy="4108103"/>
          </a:xfrm>
          <a:prstGeom prst="rect">
            <a:avLst/>
          </a:prstGeom>
        </p:spPr>
      </p:pic>
      <p:sp>
        <p:nvSpPr>
          <p:cNvPr id="59" name="TextBox 58">
            <a:extLst>
              <a:ext uri="{FF2B5EF4-FFF2-40B4-BE49-F238E27FC236}">
                <a16:creationId xmlns:a16="http://schemas.microsoft.com/office/drawing/2014/main" id="{09CDF099-EE1C-4CBF-B8CC-8F655494DB5C}"/>
              </a:ext>
            </a:extLst>
          </p:cNvPr>
          <p:cNvSpPr txBox="1"/>
          <p:nvPr/>
        </p:nvSpPr>
        <p:spPr>
          <a:xfrm>
            <a:off x="17370163" y="31383367"/>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6: Feature Pair Plot </a:t>
            </a:r>
          </a:p>
        </p:txBody>
      </p:sp>
      <p:pic>
        <p:nvPicPr>
          <p:cNvPr id="18" name="Picture 17">
            <a:extLst>
              <a:ext uri="{FF2B5EF4-FFF2-40B4-BE49-F238E27FC236}">
                <a16:creationId xmlns:a16="http://schemas.microsoft.com/office/drawing/2014/main" id="{A196D0F1-8E26-4E12-98B2-270030430AF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469044" y="12608185"/>
            <a:ext cx="5487650" cy="3658433"/>
          </a:xfrm>
          <a:prstGeom prst="rect">
            <a:avLst/>
          </a:prstGeom>
        </p:spPr>
      </p:pic>
      <p:pic>
        <p:nvPicPr>
          <p:cNvPr id="21" name="Picture 20">
            <a:extLst>
              <a:ext uri="{FF2B5EF4-FFF2-40B4-BE49-F238E27FC236}">
                <a16:creationId xmlns:a16="http://schemas.microsoft.com/office/drawing/2014/main" id="{43448323-B91C-4C19-8C4E-25D74E973CB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370163" y="22337217"/>
            <a:ext cx="8930254" cy="89102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6632</TotalTime>
  <Words>521</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Predicting Mortality of Diabetic ICU Patients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Ian Wittler</dc:creator>
  <cp:lastModifiedBy>Ian Wittler</cp:lastModifiedBy>
  <cp:revision>29</cp:revision>
  <dcterms:created xsi:type="dcterms:W3CDTF">2019-04-25T17:20:07Z</dcterms:created>
  <dcterms:modified xsi:type="dcterms:W3CDTF">2019-04-30T16:31:04Z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2018-12-18T00:00:00Z</vt:filetime>
  </property>
  <property fmtid="{D5CDD505-2E9C-101B-9397-08002B2CF9AE}" pid="3" name="Creator">
    <vt:lpwstr>Microsoft® PowerPoint® 2016</vt:lpwstr>
  </property>
  <property fmtid="{D5CDD505-2E9C-101B-9397-08002B2CF9AE}" pid="4" name="LastSaved">
    <vt:filetime>2019-04-25T00:00:00Z</vt:filetime>
  </property>
</Properties>
</file>