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/>
            <a:t>1. Develop a model that utilizes glucose measurements to predict diabetic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/>
            <a:t>2. Determine how care management of diabetic patients effects patient outcome.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7FF5-0D42-49F4-8586-9D16FDDD50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AFAEEF-0CD7-4BD8-81C2-AE354D675A24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D6F44141-3CC8-44A1-925B-02FB07DDD1BC}" type="parTrans" cxnId="{2B7D83B8-8B5F-45F9-80F7-3D51B10B708B}">
      <dgm:prSet/>
      <dgm:spPr/>
      <dgm:t>
        <a:bodyPr/>
        <a:lstStyle/>
        <a:p>
          <a:endParaRPr lang="en-US"/>
        </a:p>
      </dgm:t>
    </dgm:pt>
    <dgm:pt modelId="{95FB5409-8A28-4132-A86C-C49009867A67}" type="sibTrans" cxnId="{2B7D83B8-8B5F-45F9-80F7-3D51B10B708B}">
      <dgm:prSet/>
      <dgm:spPr/>
      <dgm:t>
        <a:bodyPr/>
        <a:lstStyle/>
        <a:p>
          <a:endParaRPr lang="en-US"/>
        </a:p>
      </dgm:t>
    </dgm:pt>
    <dgm:pt modelId="{48F5D0F4-5A63-46D2-AE59-F3A9066F36D9}">
      <dgm:prSet phldrT="[Text]"/>
      <dgm:spPr/>
      <dgm:t>
        <a:bodyPr/>
        <a:lstStyle/>
        <a:p>
          <a:r>
            <a:rPr lang="en-US" dirty="0"/>
            <a:t>Query </a:t>
          </a:r>
        </a:p>
      </dgm:t>
    </dgm:pt>
    <dgm:pt modelId="{D292EDDB-9AD8-41D1-8B14-18182C38A485}" type="parTrans" cxnId="{48B5B911-F59E-4A46-9AB2-5C65BB7CDEF5}">
      <dgm:prSet/>
      <dgm:spPr/>
      <dgm:t>
        <a:bodyPr/>
        <a:lstStyle/>
        <a:p>
          <a:endParaRPr lang="en-US"/>
        </a:p>
      </dgm:t>
    </dgm:pt>
    <dgm:pt modelId="{64B36027-0888-48D1-99B5-16DFC97857B3}" type="sibTrans" cxnId="{48B5B911-F59E-4A46-9AB2-5C65BB7CDEF5}">
      <dgm:prSet/>
      <dgm:spPr/>
      <dgm:t>
        <a:bodyPr/>
        <a:lstStyle/>
        <a:p>
          <a:endParaRPr lang="en-US"/>
        </a:p>
      </dgm:t>
    </dgm:pt>
    <dgm:pt modelId="{0ED38C03-A9F1-45E9-BCB4-F55B4A32DFAE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008C449-C034-467B-8995-0651D73D4A63}" type="parTrans" cxnId="{D69BBD69-6322-429D-BE85-F1FF74303CDE}">
      <dgm:prSet/>
      <dgm:spPr/>
      <dgm:t>
        <a:bodyPr/>
        <a:lstStyle/>
        <a:p>
          <a:endParaRPr lang="en-US"/>
        </a:p>
      </dgm:t>
    </dgm:pt>
    <dgm:pt modelId="{162101A4-0AA4-43DA-A000-AD8542BBD84E}" type="sibTrans" cxnId="{D69BBD69-6322-429D-BE85-F1FF74303CDE}">
      <dgm:prSet/>
      <dgm:spPr/>
      <dgm:t>
        <a:bodyPr/>
        <a:lstStyle/>
        <a:p>
          <a:endParaRPr lang="en-US"/>
        </a:p>
      </dgm:t>
    </dgm:pt>
    <dgm:pt modelId="{A84F0CA0-2C07-4B47-A7D7-B0FDC4C3AD44}" type="pres">
      <dgm:prSet presAssocID="{B1B57FF5-0D42-49F4-8586-9D16FDDD5017}" presName="Name0" presStyleCnt="0">
        <dgm:presLayoutVars>
          <dgm:dir/>
          <dgm:animLvl val="lvl"/>
          <dgm:resizeHandles val="exact"/>
        </dgm:presLayoutVars>
      </dgm:prSet>
      <dgm:spPr/>
    </dgm:pt>
    <dgm:pt modelId="{C110E6EF-62E0-4DAD-B36E-649ECE359749}" type="pres">
      <dgm:prSet presAssocID="{71AFAEEF-0CD7-4BD8-81C2-AE354D675A24}" presName="parTxOnly" presStyleLbl="node1" presStyleIdx="0" presStyleCnt="3" custLinFactNeighborX="-821" custLinFactNeighborY="-96137">
        <dgm:presLayoutVars>
          <dgm:chMax val="0"/>
          <dgm:chPref val="0"/>
          <dgm:bulletEnabled val="1"/>
        </dgm:presLayoutVars>
      </dgm:prSet>
      <dgm:spPr/>
    </dgm:pt>
    <dgm:pt modelId="{A18E6352-3DE1-4E4F-B3D5-684338AD8F5F}" type="pres">
      <dgm:prSet presAssocID="{95FB5409-8A28-4132-A86C-C49009867A67}" presName="parTxOnlySpace" presStyleCnt="0"/>
      <dgm:spPr/>
    </dgm:pt>
    <dgm:pt modelId="{84B93B98-DC6F-4320-9554-6A1DFCB1F5C3}" type="pres">
      <dgm:prSet presAssocID="{48F5D0F4-5A63-46D2-AE59-F3A9066F36D9}" presName="parTxOnly" presStyleLbl="node1" presStyleIdx="1" presStyleCnt="3" custLinFactNeighborX="0" custLinFactNeighborY="-94465">
        <dgm:presLayoutVars>
          <dgm:chMax val="0"/>
          <dgm:chPref val="0"/>
          <dgm:bulletEnabled val="1"/>
        </dgm:presLayoutVars>
      </dgm:prSet>
      <dgm:spPr/>
    </dgm:pt>
    <dgm:pt modelId="{869BE5A4-8170-4C1B-82E2-224822A95DC4}" type="pres">
      <dgm:prSet presAssocID="{64B36027-0888-48D1-99B5-16DFC97857B3}" presName="parTxOnlySpace" presStyleCnt="0"/>
      <dgm:spPr/>
    </dgm:pt>
    <dgm:pt modelId="{C32D15B7-A56B-40DF-9556-30E95E59D003}" type="pres">
      <dgm:prSet presAssocID="{0ED38C03-A9F1-45E9-BCB4-F55B4A32DFAE}" presName="parTxOnly" presStyleLbl="node1" presStyleIdx="2" presStyleCnt="3" custLinFactNeighborX="821" custLinFactNeighborY="-93222">
        <dgm:presLayoutVars>
          <dgm:chMax val="0"/>
          <dgm:chPref val="0"/>
          <dgm:bulletEnabled val="1"/>
        </dgm:presLayoutVars>
      </dgm:prSet>
      <dgm:spPr/>
    </dgm:pt>
  </dgm:ptLst>
  <dgm:cxnLst>
    <dgm:cxn modelId="{48B5B911-F59E-4A46-9AB2-5C65BB7CDEF5}" srcId="{B1B57FF5-0D42-49F4-8586-9D16FDDD5017}" destId="{48F5D0F4-5A63-46D2-AE59-F3A9066F36D9}" srcOrd="1" destOrd="0" parTransId="{D292EDDB-9AD8-41D1-8B14-18182C38A485}" sibTransId="{64B36027-0888-48D1-99B5-16DFC97857B3}"/>
    <dgm:cxn modelId="{F7CBBF41-6A70-45A7-8B87-9768E3FACFB7}" type="presOf" srcId="{48F5D0F4-5A63-46D2-AE59-F3A9066F36D9}" destId="{84B93B98-DC6F-4320-9554-6A1DFCB1F5C3}" srcOrd="0" destOrd="0" presId="urn:microsoft.com/office/officeart/2005/8/layout/chevron1"/>
    <dgm:cxn modelId="{D69BBD69-6322-429D-BE85-F1FF74303CDE}" srcId="{B1B57FF5-0D42-49F4-8586-9D16FDDD5017}" destId="{0ED38C03-A9F1-45E9-BCB4-F55B4A32DFAE}" srcOrd="2" destOrd="0" parTransId="{F008C449-C034-467B-8995-0651D73D4A63}" sibTransId="{162101A4-0AA4-43DA-A000-AD8542BBD84E}"/>
    <dgm:cxn modelId="{2B7D83B8-8B5F-45F9-80F7-3D51B10B708B}" srcId="{B1B57FF5-0D42-49F4-8586-9D16FDDD5017}" destId="{71AFAEEF-0CD7-4BD8-81C2-AE354D675A24}" srcOrd="0" destOrd="0" parTransId="{D6F44141-3CC8-44A1-925B-02FB07DDD1BC}" sibTransId="{95FB5409-8A28-4132-A86C-C49009867A67}"/>
    <dgm:cxn modelId="{77500BCD-8C36-4585-86B2-1F9B6DED14C4}" type="presOf" srcId="{71AFAEEF-0CD7-4BD8-81C2-AE354D675A24}" destId="{C110E6EF-62E0-4DAD-B36E-649ECE359749}" srcOrd="0" destOrd="0" presId="urn:microsoft.com/office/officeart/2005/8/layout/chevron1"/>
    <dgm:cxn modelId="{33157FDA-7B2A-4733-B909-2E1F03D75588}" type="presOf" srcId="{0ED38C03-A9F1-45E9-BCB4-F55B4A32DFAE}" destId="{C32D15B7-A56B-40DF-9556-30E95E59D003}" srcOrd="0" destOrd="0" presId="urn:microsoft.com/office/officeart/2005/8/layout/chevron1"/>
    <dgm:cxn modelId="{192B02E8-BB8E-4E20-AF03-1DD10B081043}" type="presOf" srcId="{B1B57FF5-0D42-49F4-8586-9D16FDDD5017}" destId="{A84F0CA0-2C07-4B47-A7D7-B0FDC4C3AD44}" srcOrd="0" destOrd="0" presId="urn:microsoft.com/office/officeart/2005/8/layout/chevron1"/>
    <dgm:cxn modelId="{7734819D-8D35-4653-A8F7-DE0F5AE40423}" type="presParOf" srcId="{A84F0CA0-2C07-4B47-A7D7-B0FDC4C3AD44}" destId="{C110E6EF-62E0-4DAD-B36E-649ECE359749}" srcOrd="0" destOrd="0" presId="urn:microsoft.com/office/officeart/2005/8/layout/chevron1"/>
    <dgm:cxn modelId="{5E0F61FB-8D09-4B9D-96BA-B5467B39EC40}" type="presParOf" srcId="{A84F0CA0-2C07-4B47-A7D7-B0FDC4C3AD44}" destId="{A18E6352-3DE1-4E4F-B3D5-684338AD8F5F}" srcOrd="1" destOrd="0" presId="urn:microsoft.com/office/officeart/2005/8/layout/chevron1"/>
    <dgm:cxn modelId="{6396A655-40EE-4B1A-8411-FFBCFA892FCA}" type="presParOf" srcId="{A84F0CA0-2C07-4B47-A7D7-B0FDC4C3AD44}" destId="{84B93B98-DC6F-4320-9554-6A1DFCB1F5C3}" srcOrd="2" destOrd="0" presId="urn:microsoft.com/office/officeart/2005/8/layout/chevron1"/>
    <dgm:cxn modelId="{F3E7C9D7-EEE3-4CF9-80E9-31222E8BF043}" type="presParOf" srcId="{A84F0CA0-2C07-4B47-A7D7-B0FDC4C3AD44}" destId="{869BE5A4-8170-4C1B-82E2-224822A95DC4}" srcOrd="3" destOrd="0" presId="urn:microsoft.com/office/officeart/2005/8/layout/chevron1"/>
    <dgm:cxn modelId="{74E0FF9D-8A97-4DE4-9362-79FBE39396E0}" type="presParOf" srcId="{A84F0CA0-2C07-4B47-A7D7-B0FDC4C3AD44}" destId="{C32D15B7-A56B-40DF-9556-30E95E59D0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 Develop a model that utilizes glucose measurements to predict diabetic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 Determine how care management of diabetic patients effects patient outcome.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E6EF-62E0-4DAD-B36E-649ECE359749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Source</a:t>
          </a:r>
        </a:p>
      </dsp:txBody>
      <dsp:txXfrm>
        <a:off x="750674" y="0"/>
        <a:ext cx="2252022" cy="1501348"/>
      </dsp:txXfrm>
    </dsp:sp>
    <dsp:sp modelId="{84B93B98-DC6F-4320-9554-6A1DFCB1F5C3}">
      <dsp:nvSpPr>
        <dsp:cNvPr id="0" name=""/>
        <dsp:cNvSpPr/>
      </dsp:nvSpPr>
      <dsp:spPr>
        <a:xfrm>
          <a:off x="3381114" y="6746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Query </a:t>
          </a:r>
        </a:p>
      </dsp:txBody>
      <dsp:txXfrm>
        <a:off x="4131788" y="6746"/>
        <a:ext cx="2252022" cy="1501348"/>
      </dsp:txXfrm>
    </dsp:sp>
    <dsp:sp modelId="{C32D15B7-A56B-40DF-9556-30E95E59D003}">
      <dsp:nvSpPr>
        <dsp:cNvPr id="0" name=""/>
        <dsp:cNvSpPr/>
      </dsp:nvSpPr>
      <dsp:spPr>
        <a:xfrm>
          <a:off x="6762229" y="25407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Visualize</a:t>
          </a:r>
        </a:p>
      </dsp:txBody>
      <dsp:txXfrm>
        <a:off x="7512903" y="25407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D1BE-6004-4137-BD09-B7F55F0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Neural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ost basic neural network example">
            <a:extLst>
              <a:ext uri="{FF2B5EF4-FFF2-40B4-BE49-F238E27FC236}">
                <a16:creationId xmlns:a16="http://schemas.microsoft.com/office/drawing/2014/main" id="{886BB5B1-2F00-4630-B2A3-DB545F90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741122"/>
            <a:ext cx="5455917" cy="33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1C78C1-9818-4174-B6D5-8EB93A5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56" y="2411129"/>
            <a:ext cx="4345057" cy="1792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2A330-5C36-44E1-8921-C269981C5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14" y="4425636"/>
            <a:ext cx="2132307" cy="2132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3E8EE-588C-4B1F-8B02-6233C959A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885" y="4425636"/>
            <a:ext cx="2846740" cy="21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03711-7322-4FD2-9585-E1BD26A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Neural Network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027A1-1083-4419-A899-5D12CDD5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8752C2-8C4C-48E2-826A-77929BD7B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 Mining in the Medical Field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Mortality Relationship with Different Variables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Future Work – NLP on Medical Notes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79"/>
          <a:stretch/>
        </p:blipFill>
        <p:spPr>
          <a:xfrm>
            <a:off x="2213674" y="1424473"/>
            <a:ext cx="7764651" cy="52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8215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37FBAA-949C-491D-8CD4-1FC28989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5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04443"/>
              </p:ext>
            </p:extLst>
          </p:nvPr>
        </p:nvGraphicFramePr>
        <p:xfrm>
          <a:off x="6733025" y="5135020"/>
          <a:ext cx="1629855" cy="4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3025" y="5135020"/>
                        <a:ext cx="1629855" cy="4977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88229"/>
              </p:ext>
            </p:extLst>
          </p:nvPr>
        </p:nvGraphicFramePr>
        <p:xfrm>
          <a:off x="6733025" y="4427462"/>
          <a:ext cx="16208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3025" y="4427462"/>
                        <a:ext cx="1620837" cy="49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09172-C977-481A-A6E9-A2AC9659E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314" y="4187104"/>
            <a:ext cx="3504416" cy="1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7A-53AD-4C90-9519-DCE98C52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27" y="365125"/>
            <a:ext cx="3273778" cy="2705453"/>
          </a:xfrm>
        </p:spPr>
        <p:txBody>
          <a:bodyPr>
            <a:normAutofit/>
          </a:bodyPr>
          <a:lstStyle/>
          <a:p>
            <a:r>
              <a:rPr lang="en-US" sz="3600" u="sng" dirty="0"/>
              <a:t>Glucose Measurement Distribution</a:t>
            </a:r>
            <a:br>
              <a:rPr lang="en-US" sz="3600" u="sng" dirty="0"/>
            </a:br>
            <a:r>
              <a:rPr lang="en-US" sz="2800" dirty="0"/>
              <a:t>Feature Reduction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AFD12-9139-45EE-AEBC-A943B58E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25" y="3385218"/>
            <a:ext cx="3460603" cy="310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299B-0377-4AC4-9BD7-1074B67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" y="321343"/>
            <a:ext cx="8405137" cy="3657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13092D-3832-49E4-B5B1-F1913E9CD090}"/>
              </a:ext>
            </a:extLst>
          </p:cNvPr>
          <p:cNvSpPr txBox="1">
            <a:spLocks/>
          </p:cNvSpPr>
          <p:nvPr/>
        </p:nvSpPr>
        <p:spPr>
          <a:xfrm>
            <a:off x="3323820" y="4389650"/>
            <a:ext cx="4375005" cy="169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Outcome Distribution</a:t>
            </a:r>
            <a:endParaRPr lang="en-US" sz="2800" dirty="0"/>
          </a:p>
          <a:p>
            <a:r>
              <a:rPr lang="en-US" sz="2800" dirty="0"/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20216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E20B2-EC55-481C-9EF5-DCB564F8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1650034"/>
            <a:ext cx="5919029" cy="48428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89B9C-84E9-45C1-B3B8-D58120AD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7" y="365125"/>
            <a:ext cx="5488573" cy="36590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6769914" y="4246106"/>
            <a:ext cx="4864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(3-7)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Glucose Range </a:t>
            </a:r>
          </a:p>
        </p:txBody>
      </p:sp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Baseline Models</a:t>
            </a:r>
          </a:p>
          <a:p>
            <a:pPr lvl="1"/>
            <a:r>
              <a:rPr lang="en-US" sz="2800" dirty="0"/>
              <a:t>Decision Tree</a:t>
            </a:r>
          </a:p>
          <a:p>
            <a:pPr lvl="1"/>
            <a:r>
              <a:rPr lang="en-US" sz="2800" dirty="0"/>
              <a:t>Random Forest</a:t>
            </a:r>
          </a:p>
          <a:p>
            <a:r>
              <a:rPr lang="en-US" sz="3200" dirty="0"/>
              <a:t>AUC and Accuracy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               </a:t>
            </a:r>
          </a:p>
          <a:p>
            <a:pPr marL="3657600" lvl="8" indent="0">
              <a:buNone/>
            </a:pPr>
            <a:r>
              <a:rPr lang="en-US" sz="2800" dirty="0"/>
              <a:t>                Decision Tree Accuracy: 70.5%</a:t>
            </a:r>
          </a:p>
          <a:p>
            <a:pPr marL="3657600" lvl="8" indent="0">
              <a:buNone/>
            </a:pPr>
            <a:r>
              <a:rPr lang="en-US" sz="2800" dirty="0"/>
              <a:t>                Random Forest Accuracy: 73.2%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B291-D7E8-4C72-822F-DB79653F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71" y="4093113"/>
            <a:ext cx="3560088" cy="2218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A33BC-CE47-4E31-B66C-8F874CECC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68103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Package</vt:lpstr>
      <vt:lpstr>Modeling Diabetic Patient Mortality</vt:lpstr>
      <vt:lpstr>The Data Science Process</vt:lpstr>
      <vt:lpstr>Outline</vt:lpstr>
      <vt:lpstr>About Diabetes Mellitus </vt:lpstr>
      <vt:lpstr>Goals and Objectives</vt:lpstr>
      <vt:lpstr>Data Mining and Visualization</vt:lpstr>
      <vt:lpstr>Glucose Measurement Distribution Feature Reduction</vt:lpstr>
      <vt:lpstr>Feature Exploration</vt:lpstr>
      <vt:lpstr>Baseline Methods</vt:lpstr>
      <vt:lpstr>Neural Networks</vt:lpstr>
      <vt:lpstr>Neural Network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2</cp:revision>
  <dcterms:created xsi:type="dcterms:W3CDTF">2019-03-25T16:03:09Z</dcterms:created>
  <dcterms:modified xsi:type="dcterms:W3CDTF">2019-03-25T16:12:55Z</dcterms:modified>
</cp:coreProperties>
</file>