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56" r:id="rId2"/>
    <p:sldId id="278" r:id="rId3"/>
    <p:sldId id="279" r:id="rId4"/>
    <p:sldId id="280" r:id="rId5"/>
    <p:sldId id="281" r:id="rId6"/>
    <p:sldId id="282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5D983-434D-471C-8781-06281381B3FE}" type="datetimeFigureOut">
              <a:rPr lang="ko-KR" altLang="en-US" smtClean="0"/>
              <a:t>2022. 5. 18.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EFA86-ABE7-45D0-A905-559BD0F07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80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3024-BCEB-4A26-8D6F-E582545DD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08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3024-BCEB-4A26-8D6F-E582545DD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06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3024-BCEB-4A26-8D6F-E582545DD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566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9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0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85928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7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24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5" name="바닥글 개체 틀 36">
            <a:extLst>
              <a:ext uri="{FF2B5EF4-FFF2-40B4-BE49-F238E27FC236}">
                <a16:creationId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325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0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바닥글 개체 틀 36">
            <a:extLst>
              <a:ext uri="{FF2B5EF4-FFF2-40B4-BE49-F238E27FC236}">
                <a16:creationId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40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9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36">
            <a:extLst>
              <a:ext uri="{FF2B5EF4-FFF2-40B4-BE49-F238E27FC236}">
                <a16:creationId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592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9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36">
            <a:extLst>
              <a:ext uri="{FF2B5EF4-FFF2-40B4-BE49-F238E27FC236}">
                <a16:creationId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3615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9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10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바닥글 개체 틀 36">
            <a:extLst>
              <a:ext uri="{FF2B5EF4-FFF2-40B4-BE49-F238E27FC236}">
                <a16:creationId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04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9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11" name="바닥글 개체 틀 36">
            <a:extLst>
              <a:ext uri="{FF2B5EF4-FFF2-40B4-BE49-F238E27FC236}">
                <a16:creationId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494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0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바닥글 개체 틀 36">
            <a:extLst>
              <a:ext uri="{FF2B5EF4-FFF2-40B4-BE49-F238E27FC236}">
                <a16:creationId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42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3024-BCEB-4A26-8D6F-E582545DD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30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7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152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01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36">
            <a:extLst>
              <a:ext uri="{FF2B5EF4-FFF2-40B4-BE49-F238E27FC236}">
                <a16:creationId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95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3024-BCEB-4A26-8D6F-E582545DD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88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3024-BCEB-4A26-8D6F-E582545DD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8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3024-BCEB-4A26-8D6F-E582545DD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57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3024-BCEB-4A26-8D6F-E582545DD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8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3024-BCEB-4A26-8D6F-E582545DD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71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3024-BCEB-4A26-8D6F-E582545DD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4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3024-BCEB-4A26-8D6F-E582545DD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93024-BCEB-4A26-8D6F-E582545DD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73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4">
            <a:extLst>
              <a:ext uri="{FF2B5EF4-FFF2-40B4-BE49-F238E27FC236}">
                <a16:creationId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b="1" dirty="0"/>
              <a:t>밑바닥부터 시작하는</a:t>
            </a:r>
            <a:br>
              <a:rPr lang="en-US" altLang="ko-KR" b="1" dirty="0"/>
            </a:br>
            <a:r>
              <a:rPr lang="ko-KR" altLang="en-US" dirty="0" err="1"/>
              <a:t>딥러닝</a:t>
            </a:r>
            <a:endParaRPr lang="x-none" b="1" dirty="0"/>
          </a:p>
        </p:txBody>
      </p:sp>
      <p:sp>
        <p:nvSpPr>
          <p:cNvPr id="4" name="부제목 5">
            <a:extLst>
              <a:ext uri="{FF2B5EF4-FFF2-40B4-BE49-F238E27FC236}">
                <a16:creationId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</p:spPr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5" name="Google Shape;1312;p63">
            <a:extLst>
              <a:ext uri="{FF2B5EF4-FFF2-40B4-BE49-F238E27FC236}">
                <a16:creationId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CHAPTER 7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x-none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364" y="1038883"/>
            <a:ext cx="2914991" cy="37411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0948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07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합성곱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신경망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(CNN)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91177" y="680639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5F5E5E"/>
                </a:solidFill>
                <a:latin typeface="HelveticaNeue-Bold"/>
              </a:rPr>
              <a:t>7.2.2 </a:t>
            </a:r>
            <a:r>
              <a:rPr lang="ko-KR" altLang="en-US" sz="1400" dirty="0" err="1">
                <a:solidFill>
                  <a:srgbClr val="474646"/>
                </a:solidFill>
                <a:latin typeface="YDVYGOStd14"/>
              </a:rPr>
              <a:t>합성곱</a:t>
            </a:r>
            <a:r>
              <a:rPr lang="ko-KR" altLang="en-US" sz="1400" dirty="0">
                <a:solidFill>
                  <a:srgbClr val="474646"/>
                </a:solidFill>
                <a:latin typeface="YDVYGOStd14"/>
              </a:rPr>
              <a:t> 연산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47" y="1254644"/>
            <a:ext cx="4734665" cy="49676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588" y="3738459"/>
            <a:ext cx="4801644" cy="93150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91588" y="333730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>
                <a:solidFill>
                  <a:srgbClr val="5F5E5E"/>
                </a:solidFill>
                <a:latin typeface="YDVYGOStd15"/>
              </a:rPr>
              <a:t>그림 </a:t>
            </a:r>
            <a:r>
              <a:rPr lang="en-US" altLang="ko-KR" sz="1200" b="1" dirty="0">
                <a:solidFill>
                  <a:srgbClr val="5F5E5E"/>
                </a:solidFill>
                <a:latin typeface="HelveticaNeue-Bold"/>
              </a:rPr>
              <a:t>7-5 </a:t>
            </a:r>
            <a:r>
              <a:rPr lang="ko-KR" altLang="en-US" sz="1200" dirty="0" err="1">
                <a:solidFill>
                  <a:srgbClr val="000000"/>
                </a:solidFill>
                <a:latin typeface="YDVYGOStd12"/>
              </a:rPr>
              <a:t>합성곱</a:t>
            </a:r>
            <a:r>
              <a:rPr lang="ko-KR" altLang="en-US" sz="1200" dirty="0">
                <a:solidFill>
                  <a:srgbClr val="000000"/>
                </a:solidFill>
                <a:latin typeface="YDVYGOStd12"/>
              </a:rPr>
              <a:t> 연산의 편향 </a:t>
            </a:r>
            <a:r>
              <a:rPr lang="en-US" altLang="ko-KR" sz="1200" dirty="0">
                <a:solidFill>
                  <a:srgbClr val="000000"/>
                </a:solidFill>
                <a:latin typeface="YDVYGOStd12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YDVYGOStd12"/>
              </a:rPr>
              <a:t>필터를 적용한 원소에 </a:t>
            </a:r>
            <a:r>
              <a:rPr lang="ko-KR" altLang="en-US" sz="1200" dirty="0" err="1">
                <a:solidFill>
                  <a:srgbClr val="000000"/>
                </a:solidFill>
                <a:latin typeface="YDVYGOStd12"/>
              </a:rPr>
              <a:t>고정값</a:t>
            </a:r>
            <a:r>
              <a:rPr lang="en-US" altLang="ko-KR" sz="1200" dirty="0">
                <a:solidFill>
                  <a:srgbClr val="000000"/>
                </a:solidFill>
                <a:latin typeface="YDVYGOStd12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YDVYGOStd12"/>
              </a:rPr>
              <a:t>편향</a:t>
            </a:r>
            <a:r>
              <a:rPr lang="en-US" altLang="ko-KR" sz="1200" dirty="0">
                <a:solidFill>
                  <a:srgbClr val="000000"/>
                </a:solidFill>
                <a:latin typeface="YDVYGOStd12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YDVYGOStd12"/>
              </a:rPr>
              <a:t>을 더한다</a:t>
            </a:r>
            <a:endParaRPr lang="ko-KR" altLang="en-US" sz="12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02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07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합성곱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신경망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(CNN)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1177" y="714077"/>
            <a:ext cx="115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5F5E5E"/>
                </a:solidFill>
                <a:latin typeface="HelveticaNeue-Bold"/>
              </a:rPr>
              <a:t>7.2.3 </a:t>
            </a:r>
            <a:r>
              <a:rPr lang="ko-KR" altLang="en-US" sz="1400" dirty="0">
                <a:solidFill>
                  <a:srgbClr val="474646"/>
                </a:solidFill>
                <a:latin typeface="YDVYGOStd14"/>
              </a:rPr>
              <a:t>패딩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91177" y="166163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err="1">
                <a:latin typeface="YDVYMjOStd12"/>
              </a:rPr>
              <a:t>합성곱</a:t>
            </a:r>
            <a:r>
              <a:rPr lang="ko-KR" altLang="en-US" sz="1400" dirty="0">
                <a:latin typeface="YDVYMjOStd12"/>
              </a:rPr>
              <a:t> 연산을 수행하기 전에 입력 데이터 주변을 특정 값</a:t>
            </a:r>
            <a:r>
              <a:rPr lang="en-US" altLang="ko-KR" sz="1400" dirty="0">
                <a:latin typeface="YDVYMjOStd12"/>
              </a:rPr>
              <a:t>(</a:t>
            </a:r>
            <a:r>
              <a:rPr lang="ko-KR" altLang="en-US" sz="1400" dirty="0">
                <a:latin typeface="YDVYMjOStd12"/>
              </a:rPr>
              <a:t>예컨대 </a:t>
            </a:r>
            <a:r>
              <a:rPr lang="en-US" altLang="ko-KR" sz="1400" dirty="0">
                <a:latin typeface="ITCGaramondStd-Lt"/>
              </a:rPr>
              <a:t>0</a:t>
            </a:r>
            <a:r>
              <a:rPr lang="en-US" altLang="ko-KR" sz="1400" dirty="0">
                <a:latin typeface="YDVYMjOStd12"/>
              </a:rPr>
              <a:t>)</a:t>
            </a:r>
            <a:r>
              <a:rPr lang="ko-KR" altLang="en-US" sz="1400" dirty="0">
                <a:latin typeface="YDVYMjOStd12"/>
              </a:rPr>
              <a:t>으로 채우기도 란다</a:t>
            </a:r>
            <a:r>
              <a:rPr lang="en-US" altLang="ko-KR" sz="1400" dirty="0">
                <a:latin typeface="YDVYMjOStd12"/>
              </a:rPr>
              <a:t>. </a:t>
            </a:r>
            <a:r>
              <a:rPr lang="ko-KR" altLang="en-US" sz="1400" dirty="0">
                <a:latin typeface="YDVYMjOStd12"/>
              </a:rPr>
              <a:t>이를 </a:t>
            </a:r>
            <a:r>
              <a:rPr lang="ko-KR" altLang="en-US" sz="1200" dirty="0">
                <a:latin typeface="YDVYGOStd14"/>
              </a:rPr>
              <a:t>패딩</a:t>
            </a:r>
            <a:r>
              <a:rPr lang="en-US" altLang="ko-KR" sz="600" dirty="0">
                <a:latin typeface="ITCGaramondStd-Lt"/>
              </a:rPr>
              <a:t>padding</a:t>
            </a:r>
            <a:r>
              <a:rPr lang="ko-KR" altLang="en-US" sz="1400" dirty="0">
                <a:latin typeface="YDVYMjOStd12"/>
              </a:rPr>
              <a:t>이라 하며</a:t>
            </a:r>
            <a:r>
              <a:rPr lang="en-US" altLang="ko-KR" sz="1400" dirty="0">
                <a:latin typeface="YDVYMjOStd12"/>
              </a:rPr>
              <a:t>, </a:t>
            </a:r>
            <a:r>
              <a:rPr lang="ko-KR" altLang="en-US" sz="1400" dirty="0" err="1">
                <a:latin typeface="YDVYMjOStd12"/>
              </a:rPr>
              <a:t>합성곱</a:t>
            </a:r>
            <a:r>
              <a:rPr lang="ko-KR" altLang="en-US" sz="1400" dirty="0">
                <a:latin typeface="YDVYMjOStd12"/>
              </a:rPr>
              <a:t> 연산에서 자주 이용하는 기법이다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25" y="3369202"/>
            <a:ext cx="5069974" cy="201042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91177" y="290753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>
                <a:solidFill>
                  <a:srgbClr val="5F5E5E"/>
                </a:solidFill>
                <a:latin typeface="YDVYGOStd15"/>
              </a:rPr>
              <a:t>그림 </a:t>
            </a:r>
            <a:r>
              <a:rPr lang="en-US" altLang="ko-KR" sz="1200" b="1" dirty="0">
                <a:solidFill>
                  <a:srgbClr val="5F5E5E"/>
                </a:solidFill>
                <a:latin typeface="HelveticaNeue-Bold"/>
              </a:rPr>
              <a:t>7-6 </a:t>
            </a:r>
            <a:r>
              <a:rPr lang="ko-KR" altLang="en-US" sz="1200" dirty="0" err="1">
                <a:solidFill>
                  <a:srgbClr val="000000"/>
                </a:solidFill>
                <a:latin typeface="YDVYGOStd12"/>
              </a:rPr>
              <a:t>합성곱</a:t>
            </a:r>
            <a:r>
              <a:rPr lang="ko-KR" altLang="en-US" sz="1200" dirty="0">
                <a:solidFill>
                  <a:srgbClr val="000000"/>
                </a:solidFill>
                <a:latin typeface="YDVYGOStd12"/>
              </a:rPr>
              <a:t> 연산의 패딩 처리 </a:t>
            </a:r>
            <a:r>
              <a:rPr lang="en-US" altLang="ko-KR" sz="1200" dirty="0">
                <a:solidFill>
                  <a:srgbClr val="000000"/>
                </a:solidFill>
                <a:latin typeface="YDVYGOStd12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YDVYGOStd12"/>
              </a:rPr>
              <a:t>입력 데이터 주위에 </a:t>
            </a:r>
            <a:r>
              <a:rPr lang="en-US" altLang="ko-KR" sz="1200" dirty="0">
                <a:solidFill>
                  <a:srgbClr val="000000"/>
                </a:solidFill>
                <a:latin typeface="HelveticaNeue-Roman"/>
              </a:rPr>
              <a:t>0</a:t>
            </a:r>
            <a:r>
              <a:rPr lang="ko-KR" altLang="en-US" sz="1200" dirty="0">
                <a:solidFill>
                  <a:srgbClr val="000000"/>
                </a:solidFill>
                <a:latin typeface="YDVYGOStd12"/>
              </a:rPr>
              <a:t>을 채운다</a:t>
            </a:r>
            <a:r>
              <a:rPr lang="en-US" altLang="ko-KR" sz="1200" dirty="0">
                <a:solidFill>
                  <a:srgbClr val="000000"/>
                </a:solidFill>
                <a:latin typeface="YDVYGOStd12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YDVYGOStd12"/>
              </a:rPr>
              <a:t>패딩은 점선으로 표시했으며 그 안의 값 ‘</a:t>
            </a:r>
            <a:r>
              <a:rPr lang="en-US" altLang="ko-KR" sz="1200" dirty="0">
                <a:solidFill>
                  <a:srgbClr val="000000"/>
                </a:solidFill>
                <a:latin typeface="HelveticaNeue-Roman"/>
              </a:rPr>
              <a:t>0</a:t>
            </a:r>
            <a:r>
              <a:rPr lang="ko-KR" altLang="en-US" sz="1200" dirty="0">
                <a:solidFill>
                  <a:srgbClr val="000000"/>
                </a:solidFill>
                <a:latin typeface="YDVYGOStd12"/>
              </a:rPr>
              <a:t>’은 생략했다</a:t>
            </a:r>
            <a:r>
              <a:rPr lang="en-US" altLang="ko-KR" sz="1200" dirty="0">
                <a:solidFill>
                  <a:srgbClr val="000000"/>
                </a:solidFill>
                <a:latin typeface="YDVYGOStd12"/>
              </a:rPr>
              <a:t>).</a:t>
            </a:r>
            <a:endParaRPr lang="ko-KR" altLang="en-US" sz="12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95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07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합성곱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신경망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(CNN)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91177" y="686819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5F5E5E"/>
                </a:solidFill>
                <a:latin typeface="HelveticaNeue-Bold"/>
              </a:rPr>
              <a:t>7.2.4 </a:t>
            </a:r>
            <a:r>
              <a:rPr lang="ko-KR" altLang="en-US" sz="1400" dirty="0" err="1">
                <a:solidFill>
                  <a:srgbClr val="474646"/>
                </a:solidFill>
                <a:latin typeface="YDVYGOStd14"/>
              </a:rPr>
              <a:t>스트라이드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1197573"/>
            <a:ext cx="45015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YDVYMjOStd12"/>
              </a:rPr>
              <a:t>필터를 적용하는 위치의 간격을 </a:t>
            </a:r>
            <a:r>
              <a:rPr lang="ko-KR" altLang="en-US" sz="1200" dirty="0" err="1">
                <a:latin typeface="YDVYGOStd14"/>
              </a:rPr>
              <a:t>스트라이드</a:t>
            </a:r>
            <a:r>
              <a:rPr lang="en-US" altLang="ko-KR" sz="600" dirty="0">
                <a:latin typeface="ITCGaramondStd-Lt"/>
              </a:rPr>
              <a:t>stride</a:t>
            </a:r>
            <a:r>
              <a:rPr lang="ko-KR" altLang="en-US" sz="1400" dirty="0">
                <a:latin typeface="YDVYMjOStd12"/>
              </a:rPr>
              <a:t>라고 한다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33" y="1646773"/>
            <a:ext cx="4563468" cy="358910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8" y="5057050"/>
            <a:ext cx="3417270" cy="7694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0DB1BF-6DA2-40F0-90EC-2841D727E487}"/>
              </a:ext>
            </a:extLst>
          </p:cNvPr>
          <p:cNvSpPr txBox="1"/>
          <p:nvPr/>
        </p:nvSpPr>
        <p:spPr>
          <a:xfrm>
            <a:off x="6434078" y="5457169"/>
            <a:ext cx="601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※ </a:t>
            </a:r>
            <a:r>
              <a:rPr lang="ko-KR" altLang="en-US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교재의 상세 과정을 참고하여 실습을 진행합니다</a:t>
            </a:r>
            <a:r>
              <a:rPr lang="en-US" altLang="ko-KR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b="1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51" y="1852669"/>
            <a:ext cx="4532994" cy="3589106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97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3" y="2510751"/>
            <a:ext cx="4747364" cy="2074683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07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합성곱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신경망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(CNN)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91177" y="752605"/>
            <a:ext cx="3918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5F5E5E"/>
                </a:solidFill>
                <a:latin typeface="HelveticaNeue-Bold"/>
              </a:rPr>
              <a:t>7.2.5 </a:t>
            </a:r>
            <a:r>
              <a:rPr lang="en-US" altLang="ko-KR" sz="2000" dirty="0">
                <a:solidFill>
                  <a:srgbClr val="474646"/>
                </a:solidFill>
                <a:latin typeface="HelveticaNeue-Medium"/>
              </a:rPr>
              <a:t>3</a:t>
            </a:r>
            <a:r>
              <a:rPr lang="ko-KR" altLang="en-US" dirty="0">
                <a:solidFill>
                  <a:srgbClr val="474646"/>
                </a:solidFill>
                <a:latin typeface="YDVYGOStd14"/>
              </a:rPr>
              <a:t>차원 데이터의 </a:t>
            </a:r>
            <a:r>
              <a:rPr lang="ko-KR" altLang="en-US" dirty="0" err="1">
                <a:solidFill>
                  <a:srgbClr val="474646"/>
                </a:solidFill>
                <a:latin typeface="YDVYGOStd14"/>
              </a:rPr>
              <a:t>합성곱</a:t>
            </a:r>
            <a:r>
              <a:rPr lang="ko-KR" altLang="en-US" dirty="0">
                <a:solidFill>
                  <a:srgbClr val="474646"/>
                </a:solidFill>
                <a:latin typeface="YDVYGOStd14"/>
              </a:rPr>
              <a:t> 연산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88" y="1508669"/>
            <a:ext cx="5020039" cy="509436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1873" y="477108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latin typeface="ITCGaramondStd-Lt"/>
              </a:rPr>
              <a:t>3</a:t>
            </a:r>
            <a:r>
              <a:rPr lang="ko-KR" altLang="en-US" sz="1600" dirty="0">
                <a:latin typeface="YDVYMjOStd12"/>
              </a:rPr>
              <a:t>차원의 </a:t>
            </a:r>
            <a:r>
              <a:rPr lang="ko-KR" altLang="en-US" sz="1600" dirty="0" err="1">
                <a:latin typeface="YDVYMjOStd12"/>
              </a:rPr>
              <a:t>합성곱</a:t>
            </a:r>
            <a:r>
              <a:rPr lang="ko-KR" altLang="en-US" sz="1600" dirty="0">
                <a:latin typeface="YDVYMjOStd12"/>
              </a:rPr>
              <a:t> 연산에서 주의할 점은 입력 데이터의 채널 수와 필터의 채널 수가 같아야 한다는 것이다</a:t>
            </a:r>
            <a:endParaRPr lang="ko-KR" altLang="en-US" sz="16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21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07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합성곱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신경망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(CNN)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91177" y="718015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5F5E5E"/>
                </a:solidFill>
                <a:latin typeface="HelveticaNeue-Bold"/>
              </a:rPr>
              <a:t>7.2.6 </a:t>
            </a:r>
            <a:r>
              <a:rPr lang="ko-KR" altLang="en-US" dirty="0">
                <a:solidFill>
                  <a:srgbClr val="474646"/>
                </a:solidFill>
                <a:latin typeface="YDVYGOStd14"/>
              </a:rPr>
              <a:t>블록으로 생각하기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30" y="1321521"/>
            <a:ext cx="4745733" cy="25497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30" y="3783603"/>
            <a:ext cx="4745733" cy="25497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83" y="2361182"/>
            <a:ext cx="4831939" cy="2462082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477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07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합성곱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신경망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(CNN)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91177" y="789233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5F5E5E"/>
                </a:solidFill>
                <a:latin typeface="HelveticaNeue-Bold"/>
              </a:rPr>
              <a:t>7.2.7 </a:t>
            </a:r>
            <a:r>
              <a:rPr lang="ko-KR" altLang="en-US" sz="1400" dirty="0">
                <a:solidFill>
                  <a:srgbClr val="474646"/>
                </a:solidFill>
                <a:latin typeface="YDVYGOStd14"/>
              </a:rPr>
              <a:t>배치 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251" y="2242522"/>
            <a:ext cx="6307203" cy="2705258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976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07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합성곱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신경망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(CNN)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91177" y="748791"/>
            <a:ext cx="1649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302C2C"/>
                </a:solidFill>
                <a:latin typeface="HelveticaNeue-Heavy"/>
              </a:rPr>
              <a:t>7.3 </a:t>
            </a:r>
            <a:r>
              <a:rPr lang="ko-KR" altLang="en-US" dirty="0" err="1">
                <a:solidFill>
                  <a:srgbClr val="000000"/>
                </a:solidFill>
                <a:latin typeface="YDVYGOStd14"/>
              </a:rPr>
              <a:t>풀링</a:t>
            </a:r>
            <a:r>
              <a:rPr lang="ko-KR" altLang="en-US" dirty="0">
                <a:solidFill>
                  <a:srgbClr val="000000"/>
                </a:solidFill>
                <a:latin typeface="YDVYGOStd14"/>
              </a:rPr>
              <a:t> 계층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076" y="2056300"/>
            <a:ext cx="6307203" cy="2401296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085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07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합성곱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신경망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(CNN)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91177" y="768119"/>
            <a:ext cx="27703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5F5E5E"/>
                </a:solidFill>
                <a:latin typeface="HelveticaNeue-Bold"/>
              </a:rPr>
              <a:t>7.3.1 </a:t>
            </a:r>
            <a:r>
              <a:rPr lang="ko-KR" altLang="en-US" dirty="0" err="1">
                <a:solidFill>
                  <a:srgbClr val="474646"/>
                </a:solidFill>
                <a:latin typeface="YDVYGOStd14"/>
              </a:rPr>
              <a:t>풀링</a:t>
            </a:r>
            <a:r>
              <a:rPr lang="ko-KR" altLang="en-US" dirty="0">
                <a:solidFill>
                  <a:srgbClr val="474646"/>
                </a:solidFill>
                <a:latin typeface="YDVYGOStd14"/>
              </a:rPr>
              <a:t> 계층의 특징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6985" y="1421729"/>
            <a:ext cx="504636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YDVYGOStd14"/>
              </a:rPr>
              <a:t>학습해야 할 매개변수가 없다</a:t>
            </a:r>
          </a:p>
          <a:p>
            <a:r>
              <a:rPr lang="ko-KR" altLang="en-US" sz="1400" dirty="0" err="1">
                <a:solidFill>
                  <a:srgbClr val="000000"/>
                </a:solidFill>
                <a:latin typeface="YDVYMjOStd12"/>
              </a:rPr>
              <a:t>풀링</a:t>
            </a:r>
            <a:r>
              <a:rPr lang="ko-KR" altLang="en-US" sz="1400" dirty="0">
                <a:solidFill>
                  <a:srgbClr val="000000"/>
                </a:solidFill>
                <a:latin typeface="YDVYMjOStd12"/>
              </a:rPr>
              <a:t> 계층은 </a:t>
            </a:r>
            <a:r>
              <a:rPr lang="ko-KR" altLang="en-US" sz="1400" dirty="0" err="1">
                <a:solidFill>
                  <a:srgbClr val="000000"/>
                </a:solidFill>
                <a:latin typeface="YDVYMjOStd12"/>
              </a:rPr>
              <a:t>합성곱</a:t>
            </a:r>
            <a:r>
              <a:rPr lang="ko-KR" altLang="en-US" sz="1400" dirty="0">
                <a:solidFill>
                  <a:srgbClr val="000000"/>
                </a:solidFill>
                <a:latin typeface="YDVYMjOStd12"/>
              </a:rPr>
              <a:t> 계층과 달리 학습해야 할 매개변수가 없다</a:t>
            </a:r>
            <a:r>
              <a:rPr lang="en-US" altLang="ko-KR" sz="1400" dirty="0">
                <a:solidFill>
                  <a:srgbClr val="000000"/>
                </a:solidFill>
                <a:latin typeface="YDVYMjOStd12"/>
              </a:rPr>
              <a:t>. </a:t>
            </a:r>
          </a:p>
          <a:p>
            <a:r>
              <a:rPr lang="ko-KR" altLang="en-US" sz="1400" dirty="0" err="1">
                <a:solidFill>
                  <a:srgbClr val="000000"/>
                </a:solidFill>
                <a:latin typeface="YDVYMjOStd12"/>
              </a:rPr>
              <a:t>풀링은</a:t>
            </a:r>
            <a:r>
              <a:rPr lang="ko-KR" altLang="en-US" sz="1400" dirty="0">
                <a:solidFill>
                  <a:srgbClr val="000000"/>
                </a:solidFill>
                <a:latin typeface="YDVYMjOStd12"/>
              </a:rPr>
              <a:t> 대상 영역에서최댓값이나 평균을 취하는 명확한 처리이므로 특별히 학습할 것이 없다</a:t>
            </a:r>
            <a:r>
              <a:rPr lang="en-US" altLang="ko-KR" sz="1400" dirty="0">
                <a:solidFill>
                  <a:srgbClr val="000000"/>
                </a:solidFill>
                <a:latin typeface="YDVYMjOStd12"/>
              </a:rPr>
              <a:t>.</a:t>
            </a:r>
          </a:p>
          <a:p>
            <a:r>
              <a:rPr lang="ko-KR" altLang="en-US" b="1" dirty="0">
                <a:solidFill>
                  <a:srgbClr val="FF0000"/>
                </a:solidFill>
                <a:latin typeface="YDVYGOStd14"/>
              </a:rPr>
              <a:t>채널 수가 변하지 않는다</a:t>
            </a:r>
          </a:p>
          <a:p>
            <a:r>
              <a:rPr lang="ko-KR" altLang="en-US" sz="1400" dirty="0" err="1">
                <a:solidFill>
                  <a:srgbClr val="000000"/>
                </a:solidFill>
                <a:latin typeface="YDVYMjOStd12"/>
              </a:rPr>
              <a:t>풀링</a:t>
            </a:r>
            <a:r>
              <a:rPr lang="ko-KR" altLang="en-US" sz="1400" dirty="0">
                <a:solidFill>
                  <a:srgbClr val="000000"/>
                </a:solidFill>
                <a:latin typeface="YDVYMjOStd12"/>
              </a:rPr>
              <a:t> 연산은 입력 데이터의 채널 수 그대로 출력 데이터로 내보낸다</a:t>
            </a:r>
            <a:r>
              <a:rPr lang="en-US" altLang="ko-KR" sz="1400" dirty="0">
                <a:solidFill>
                  <a:srgbClr val="000000"/>
                </a:solidFill>
                <a:latin typeface="YDVYMjOStd12"/>
              </a:rPr>
              <a:t>.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YDVYMjOStd12"/>
              </a:rPr>
              <a:t>[</a:t>
            </a:r>
            <a:r>
              <a:rPr lang="ko-KR" altLang="en-US" sz="1400" dirty="0">
                <a:solidFill>
                  <a:srgbClr val="000000"/>
                </a:solidFill>
                <a:latin typeface="YDVYMjOStd12"/>
              </a:rPr>
              <a:t>그림 </a:t>
            </a:r>
            <a:r>
              <a:rPr lang="en-US" altLang="ko-KR" sz="1400" dirty="0">
                <a:solidFill>
                  <a:srgbClr val="000000"/>
                </a:solidFill>
                <a:latin typeface="ITCGaramondStd-Lt"/>
              </a:rPr>
              <a:t>7</a:t>
            </a:r>
            <a:r>
              <a:rPr lang="en-US" altLang="ko-KR" sz="1400" dirty="0">
                <a:solidFill>
                  <a:srgbClr val="000000"/>
                </a:solidFill>
                <a:latin typeface="YDVYMjOStd12"/>
              </a:rPr>
              <a:t>-</a:t>
            </a:r>
            <a:r>
              <a:rPr lang="en-US" altLang="ko-KR" sz="1400" dirty="0">
                <a:solidFill>
                  <a:srgbClr val="000000"/>
                </a:solidFill>
                <a:latin typeface="ITCGaramondStd-Lt"/>
              </a:rPr>
              <a:t>15</a:t>
            </a:r>
            <a:r>
              <a:rPr lang="en-US" altLang="ko-KR" sz="1400" dirty="0">
                <a:solidFill>
                  <a:srgbClr val="000000"/>
                </a:solidFill>
                <a:latin typeface="YDVYMjOStd12"/>
              </a:rPr>
              <a:t>]</a:t>
            </a:r>
            <a:r>
              <a:rPr lang="ko-KR" altLang="en-US" sz="1400" dirty="0">
                <a:solidFill>
                  <a:srgbClr val="000000"/>
                </a:solidFill>
                <a:latin typeface="YDVYMjOStd12"/>
              </a:rPr>
              <a:t>처럼 채널마다 독립적으로 계산하기 때문이다</a:t>
            </a:r>
            <a:r>
              <a:rPr lang="en-US" altLang="ko-KR" dirty="0">
                <a:solidFill>
                  <a:srgbClr val="000000"/>
                </a:solidFill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5" y="3962450"/>
            <a:ext cx="5272686" cy="240129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833803" y="142172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YDVYGOStd14"/>
              </a:rPr>
              <a:t>입력의 변화에 영향을 적게 받는다</a:t>
            </a:r>
            <a:r>
              <a:rPr lang="en-US" altLang="ko-KR" b="1" dirty="0">
                <a:solidFill>
                  <a:srgbClr val="FF0000"/>
                </a:solidFill>
                <a:latin typeface="YDVYGOStd14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YDVYGOStd14"/>
              </a:rPr>
              <a:t>강건하다</a:t>
            </a:r>
            <a:r>
              <a:rPr lang="en-US" altLang="ko-KR" b="1" dirty="0">
                <a:solidFill>
                  <a:srgbClr val="FF0000"/>
                </a:solidFill>
                <a:latin typeface="YDVYGOStd14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YDVYMjOStd12"/>
              </a:rPr>
              <a:t>입력 데이터가 조금 변해도 </a:t>
            </a:r>
            <a:r>
              <a:rPr lang="ko-KR" altLang="en-US" sz="1400" dirty="0" err="1">
                <a:solidFill>
                  <a:srgbClr val="000000"/>
                </a:solidFill>
                <a:latin typeface="YDVYMjOStd12"/>
              </a:rPr>
              <a:t>풀링의</a:t>
            </a:r>
            <a:r>
              <a:rPr lang="ko-KR" altLang="en-US" sz="1400" dirty="0">
                <a:solidFill>
                  <a:srgbClr val="000000"/>
                </a:solidFill>
                <a:latin typeface="YDVYMjOStd12"/>
              </a:rPr>
              <a:t> 결과는 잘 변하지 않는다</a:t>
            </a:r>
            <a:r>
              <a:rPr lang="en-US" altLang="ko-KR" sz="1400" dirty="0">
                <a:solidFill>
                  <a:srgbClr val="000000"/>
                </a:solidFill>
                <a:latin typeface="YDVYMjOStd12"/>
              </a:rPr>
              <a:t>.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YDVYMjOStd12"/>
              </a:rPr>
              <a:t>예를 들어 </a:t>
            </a:r>
            <a:r>
              <a:rPr lang="en-US" altLang="ko-KR" sz="1400" dirty="0">
                <a:solidFill>
                  <a:srgbClr val="000000"/>
                </a:solidFill>
                <a:latin typeface="YDVYMjOStd12"/>
              </a:rPr>
              <a:t>[</a:t>
            </a:r>
            <a:r>
              <a:rPr lang="ko-KR" altLang="en-US" sz="1400" dirty="0">
                <a:solidFill>
                  <a:srgbClr val="000000"/>
                </a:solidFill>
                <a:latin typeface="YDVYMjOStd12"/>
              </a:rPr>
              <a:t>그림 </a:t>
            </a:r>
            <a:r>
              <a:rPr lang="en-US" altLang="ko-KR" sz="1400" dirty="0">
                <a:solidFill>
                  <a:srgbClr val="000000"/>
                </a:solidFill>
                <a:latin typeface="ITCGaramondStd-Lt"/>
              </a:rPr>
              <a:t>7</a:t>
            </a:r>
            <a:r>
              <a:rPr lang="en-US" altLang="ko-KR" sz="1400" dirty="0">
                <a:solidFill>
                  <a:srgbClr val="000000"/>
                </a:solidFill>
                <a:latin typeface="YDVYMjOStd12"/>
              </a:rPr>
              <a:t>-</a:t>
            </a:r>
            <a:r>
              <a:rPr lang="en-US" altLang="ko-KR" sz="1400" dirty="0">
                <a:solidFill>
                  <a:srgbClr val="000000"/>
                </a:solidFill>
                <a:latin typeface="ITCGaramondStd-Lt"/>
              </a:rPr>
              <a:t>16</a:t>
            </a:r>
            <a:r>
              <a:rPr lang="en-US" altLang="ko-KR" sz="1400" dirty="0">
                <a:solidFill>
                  <a:srgbClr val="000000"/>
                </a:solidFill>
                <a:latin typeface="YDVYMjOStd12"/>
              </a:rPr>
              <a:t>]</a:t>
            </a:r>
            <a:r>
              <a:rPr lang="ko-KR" altLang="en-US" sz="1400" dirty="0" err="1">
                <a:solidFill>
                  <a:srgbClr val="000000"/>
                </a:solidFill>
                <a:latin typeface="YDVYMjOStd12"/>
              </a:rPr>
              <a:t>은입력</a:t>
            </a:r>
            <a:r>
              <a:rPr lang="ko-KR" altLang="en-US" sz="1400" dirty="0">
                <a:solidFill>
                  <a:srgbClr val="000000"/>
                </a:solidFill>
                <a:latin typeface="YDVYMjOStd12"/>
              </a:rPr>
              <a:t> 데이터의 차이</a:t>
            </a:r>
            <a:r>
              <a:rPr lang="en-US" altLang="ko-KR" sz="1400" dirty="0">
                <a:solidFill>
                  <a:srgbClr val="000000"/>
                </a:solidFill>
                <a:latin typeface="YDVYMjOStd12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DVYMjOStd12"/>
              </a:rPr>
              <a:t>데이터가 오른쪽으로 </a:t>
            </a:r>
            <a:r>
              <a:rPr lang="en-US" altLang="ko-KR" sz="1400" dirty="0">
                <a:solidFill>
                  <a:srgbClr val="000000"/>
                </a:solidFill>
                <a:latin typeface="ITCGaramondStd-Lt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YDVYMjOStd12"/>
              </a:rPr>
              <a:t>칸씩 이동</a:t>
            </a:r>
            <a:r>
              <a:rPr lang="en-US" altLang="ko-KR" sz="1400" dirty="0">
                <a:solidFill>
                  <a:srgbClr val="000000"/>
                </a:solidFill>
                <a:latin typeface="YDVYMjOStd12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YDVYMjOStd12"/>
              </a:rPr>
              <a:t>를 </a:t>
            </a:r>
            <a:r>
              <a:rPr lang="ko-KR" altLang="en-US" sz="1400" dirty="0" err="1">
                <a:solidFill>
                  <a:srgbClr val="000000"/>
                </a:solidFill>
                <a:latin typeface="YDVYMjOStd12"/>
              </a:rPr>
              <a:t>풀링이</a:t>
            </a:r>
            <a:r>
              <a:rPr lang="ko-KR" altLang="en-US" sz="1400" dirty="0">
                <a:solidFill>
                  <a:srgbClr val="000000"/>
                </a:solidFill>
                <a:latin typeface="YDVYMjOStd12"/>
              </a:rPr>
              <a:t> 흡수해 사라지게 하는 모습을 보여준다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461" y="3962450"/>
            <a:ext cx="5272686" cy="223793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03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07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합성곱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신경망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(CNN)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91177" y="751654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5F5E5E"/>
                </a:solidFill>
                <a:latin typeface="HelveticaNeue-Bold"/>
              </a:rPr>
              <a:t>7.4.1 </a:t>
            </a:r>
            <a:r>
              <a:rPr lang="en-US" altLang="ko-KR" sz="1600" dirty="0">
                <a:solidFill>
                  <a:srgbClr val="474646"/>
                </a:solidFill>
                <a:latin typeface="HelveticaNeue-Medium"/>
              </a:rPr>
              <a:t>4</a:t>
            </a:r>
            <a:r>
              <a:rPr lang="ko-KR" altLang="en-US" sz="1400" dirty="0">
                <a:solidFill>
                  <a:srgbClr val="474646"/>
                </a:solidFill>
                <a:latin typeface="YDVYGOStd14"/>
              </a:rPr>
              <a:t>차원 배열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91177" y="129646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latin typeface="YDVYMjOStd12"/>
              </a:rPr>
              <a:t>앞에서 설명한 대로 </a:t>
            </a:r>
            <a:r>
              <a:rPr lang="en-US" altLang="ko-KR" sz="1400" dirty="0">
                <a:latin typeface="ITCGaramondStd-Lt"/>
              </a:rPr>
              <a:t>CNN</a:t>
            </a:r>
            <a:r>
              <a:rPr lang="ko-KR" altLang="en-US" sz="1400" dirty="0">
                <a:latin typeface="YDVYMjOStd12"/>
              </a:rPr>
              <a:t>에서 계층 사이를 흐르는 데이터는 </a:t>
            </a:r>
            <a:r>
              <a:rPr lang="en-US" altLang="ko-KR" sz="1400" dirty="0">
                <a:latin typeface="ITCGaramondStd-Lt"/>
              </a:rPr>
              <a:t>4</a:t>
            </a:r>
            <a:r>
              <a:rPr lang="ko-KR" altLang="en-US" sz="1400" dirty="0">
                <a:latin typeface="YDVYMjOStd12"/>
              </a:rPr>
              <a:t>차원이다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991177" y="1595057"/>
            <a:ext cx="3294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YDVYMjOStd12"/>
              </a:rPr>
              <a:t>이를 </a:t>
            </a:r>
            <a:r>
              <a:rPr lang="ko-KR" altLang="en-US" sz="1400" dirty="0" err="1">
                <a:latin typeface="YDVYMjOStd12"/>
              </a:rPr>
              <a:t>파이썬으로</a:t>
            </a:r>
            <a:r>
              <a:rPr lang="ko-KR" altLang="en-US" sz="1400" dirty="0">
                <a:latin typeface="YDVYMjOStd12"/>
              </a:rPr>
              <a:t> 구현하면 다음과 같다</a:t>
            </a:r>
            <a:endParaRPr lang="ko-KR" altLang="en-US" sz="14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991177" y="2324535"/>
            <a:ext cx="5610039" cy="2522977"/>
            <a:chOff x="991177" y="2375835"/>
            <a:chExt cx="5610039" cy="252297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177" y="2375835"/>
              <a:ext cx="5610039" cy="104103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925"/>
            <a:stretch/>
          </p:blipFill>
          <p:spPr>
            <a:xfrm>
              <a:off x="991177" y="3379549"/>
              <a:ext cx="4432593" cy="94435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579" r="20847"/>
            <a:stretch/>
          </p:blipFill>
          <p:spPr>
            <a:xfrm>
              <a:off x="991177" y="4381928"/>
              <a:ext cx="4570379" cy="516884"/>
            </a:xfrm>
            <a:prstGeom prst="rect">
              <a:avLst/>
            </a:prstGeom>
          </p:spPr>
        </p:pic>
      </p:grp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44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07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합성곱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신경망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(CNN)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91177" y="730541"/>
            <a:ext cx="3794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5F5E5E"/>
                </a:solidFill>
                <a:latin typeface="HelveticaNeue-Bold"/>
              </a:rPr>
              <a:t>7.4.2 </a:t>
            </a:r>
            <a:r>
              <a:rPr lang="en-US" altLang="ko-KR" sz="2000" dirty="0">
                <a:solidFill>
                  <a:srgbClr val="474646"/>
                </a:solidFill>
                <a:latin typeface="HelveticaNeue-Medium"/>
              </a:rPr>
              <a:t>im2col</a:t>
            </a:r>
            <a:r>
              <a:rPr lang="ko-KR" altLang="en-US" dirty="0">
                <a:solidFill>
                  <a:srgbClr val="474646"/>
                </a:solidFill>
                <a:latin typeface="YDVYGOStd14"/>
              </a:rPr>
              <a:t>로 데이터 전개하기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91177" y="134657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latin typeface="YDVYMjOStd12"/>
              </a:rPr>
              <a:t>이번 절에서는 </a:t>
            </a:r>
            <a:r>
              <a:rPr lang="en-US" altLang="ko-KR" sz="1600" dirty="0">
                <a:latin typeface="ITCGaramondStd-Lt"/>
              </a:rPr>
              <a:t>for </a:t>
            </a:r>
            <a:r>
              <a:rPr lang="ko-KR" altLang="en-US" sz="1600" dirty="0">
                <a:latin typeface="YDVYMjOStd12"/>
              </a:rPr>
              <a:t>문 대신 </a:t>
            </a:r>
            <a:r>
              <a:rPr lang="en-US" altLang="ko-KR" sz="1400" b="1" dirty="0">
                <a:latin typeface="HelveticaNeue-Bold"/>
              </a:rPr>
              <a:t>im2col</a:t>
            </a:r>
            <a:r>
              <a:rPr lang="ko-KR" altLang="en-US" sz="1600" dirty="0">
                <a:latin typeface="YDVYMjOStd12"/>
              </a:rPr>
              <a:t>이라는 편의</a:t>
            </a:r>
          </a:p>
          <a:p>
            <a:r>
              <a:rPr lang="ko-KR" altLang="en-US" sz="1600" dirty="0">
                <a:latin typeface="YDVYMjOStd12"/>
              </a:rPr>
              <a:t>함수를 사용해 간단하게 구현해보겠다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77" y="2219751"/>
            <a:ext cx="5272686" cy="21332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63" y="4352975"/>
            <a:ext cx="4657539" cy="21332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649" y="1931348"/>
            <a:ext cx="5001471" cy="2776046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0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 책에서 사용한 프로그래밍 언어와 라이브러리</a:t>
            </a:r>
          </a:p>
          <a:p>
            <a:pPr marL="571500" lvl="1" indent="-342900" latinLnBrk="0">
              <a:lnSpc>
                <a:spcPct val="90000"/>
              </a:lnSpc>
              <a:spcAft>
                <a:spcPts val="600"/>
              </a:spcAft>
              <a:buFont typeface="시스템 서체"/>
              <a:buChar char="⁃"/>
            </a:pPr>
            <a:r>
              <a:rPr lang="ko-KR" altLang="en-US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파이썬</a:t>
            </a:r>
            <a:r>
              <a:rPr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</a:p>
          <a:p>
            <a:pPr marL="571500" lvl="1" indent="-342900" latinLnBrk="0">
              <a:lnSpc>
                <a:spcPct val="90000"/>
              </a:lnSpc>
              <a:spcAft>
                <a:spcPts val="600"/>
              </a:spcAft>
              <a:buFont typeface="시스템 서체"/>
              <a:buChar char="⁃"/>
            </a:pPr>
            <a:r>
              <a:rPr lang="ko-KR" altLang="en-US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넘파이</a:t>
            </a:r>
            <a:endParaRPr lang="ko-KR" altLang="en-US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571500" lvl="1" indent="-342900" latinLnBrk="0">
              <a:lnSpc>
                <a:spcPct val="90000"/>
              </a:lnSpc>
              <a:spcAft>
                <a:spcPts val="600"/>
              </a:spcAft>
              <a:buFont typeface="시스템 서체"/>
              <a:buChar char="⁃"/>
            </a:pPr>
            <a:r>
              <a:rPr lang="en-US" altLang="ko-KR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matplotlib</a:t>
            </a:r>
            <a:endParaRPr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참고할 사이트</a:t>
            </a:r>
          </a:p>
          <a:p>
            <a:pPr marL="571500" lvl="1" indent="-342900" latinLnBrk="0">
              <a:lnSpc>
                <a:spcPct val="90000"/>
              </a:lnSpc>
              <a:spcAft>
                <a:spcPts val="600"/>
              </a:spcAft>
              <a:buFont typeface="시스템 서체"/>
              <a:buChar char="⁃"/>
            </a:pPr>
            <a:r>
              <a:rPr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아나콘다 </a:t>
            </a:r>
            <a:r>
              <a:rPr lang="ko-KR" altLang="en-US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배포판</a:t>
            </a:r>
            <a:r>
              <a:rPr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https://www.anaconda.com/distribution</a:t>
            </a:r>
          </a:p>
          <a:p>
            <a:pPr marL="571500" lvl="1" indent="-342900" latinLnBrk="0">
              <a:lnSpc>
                <a:spcPct val="90000"/>
              </a:lnSpc>
              <a:spcAft>
                <a:spcPts val="600"/>
              </a:spcAft>
              <a:buFont typeface="시스템 서체"/>
              <a:buChar char="⁃"/>
            </a:pPr>
            <a:r>
              <a:rPr lang="ko-KR" altLang="en-US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깃허브</a:t>
            </a:r>
            <a:r>
              <a:rPr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저장소 </a:t>
            </a: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https://github.com/WegraLee/deep-learning-from-scratch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801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07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합성곱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신경망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(CNN)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91177" y="692963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5F5E5E"/>
                </a:solidFill>
                <a:latin typeface="HelveticaNeue-Bold"/>
              </a:rPr>
              <a:t>7.4.3 </a:t>
            </a:r>
            <a:r>
              <a:rPr lang="ko-KR" altLang="en-US" dirty="0" err="1">
                <a:solidFill>
                  <a:srgbClr val="474646"/>
                </a:solidFill>
                <a:latin typeface="YDVYGOStd14"/>
              </a:rPr>
              <a:t>합성곱</a:t>
            </a:r>
            <a:r>
              <a:rPr lang="ko-KR" altLang="en-US" dirty="0">
                <a:solidFill>
                  <a:srgbClr val="474646"/>
                </a:solidFill>
                <a:latin typeface="YDVYGOStd14"/>
              </a:rPr>
              <a:t> 계층 구현하기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185" y="1554991"/>
            <a:ext cx="5272686" cy="19418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79" y="3709321"/>
            <a:ext cx="4980877" cy="215286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29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07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합성곱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신경망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(CNN)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91177" y="692963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5F5E5E"/>
                </a:solidFill>
                <a:latin typeface="HelveticaNeue-Bold"/>
              </a:rPr>
              <a:t>7.4.3 </a:t>
            </a:r>
            <a:r>
              <a:rPr lang="ko-KR" altLang="en-US" dirty="0" err="1">
                <a:solidFill>
                  <a:srgbClr val="474646"/>
                </a:solidFill>
                <a:latin typeface="YDVYGOStd14"/>
              </a:rPr>
              <a:t>합성곱</a:t>
            </a:r>
            <a:r>
              <a:rPr lang="ko-KR" altLang="en-US" dirty="0">
                <a:solidFill>
                  <a:srgbClr val="474646"/>
                </a:solidFill>
                <a:latin typeface="YDVYGOStd14"/>
              </a:rPr>
              <a:t> 계층 구현하기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88" y="1271417"/>
            <a:ext cx="5425763" cy="27355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61" y="4317933"/>
            <a:ext cx="5425763" cy="1581969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99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07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합성곱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신경망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(CNN)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91177" y="705489"/>
            <a:ext cx="3001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5F5E5E"/>
                </a:solidFill>
                <a:latin typeface="HelveticaNeue-Bold"/>
              </a:rPr>
              <a:t>7.4.4 </a:t>
            </a:r>
            <a:r>
              <a:rPr lang="ko-KR" altLang="en-US" dirty="0" err="1">
                <a:solidFill>
                  <a:srgbClr val="474646"/>
                </a:solidFill>
                <a:latin typeface="YDVYGOStd14"/>
              </a:rPr>
              <a:t>풀링</a:t>
            </a:r>
            <a:r>
              <a:rPr lang="ko-KR" altLang="en-US" dirty="0">
                <a:solidFill>
                  <a:srgbClr val="474646"/>
                </a:solidFill>
                <a:latin typeface="YDVYGOStd14"/>
              </a:rPr>
              <a:t> 계층 구현하기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77" y="1296469"/>
            <a:ext cx="3830981" cy="30250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76" y="4444579"/>
            <a:ext cx="3830981" cy="19607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064" y="1419569"/>
            <a:ext cx="3748190" cy="302501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096000" y="4901728"/>
            <a:ext cx="6096000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err="1">
                <a:latin typeface="YDVYMjOStd12"/>
              </a:rPr>
              <a:t>풀링</a:t>
            </a:r>
            <a:r>
              <a:rPr lang="ko-KR" altLang="en-US" sz="1400" dirty="0">
                <a:latin typeface="YDVYMjOStd12"/>
              </a:rPr>
              <a:t> 계층 구현은 </a:t>
            </a:r>
            <a:r>
              <a:rPr lang="en-US" altLang="ko-KR" sz="1400" dirty="0">
                <a:latin typeface="YDVYMjOStd12"/>
              </a:rPr>
              <a:t>[</a:t>
            </a:r>
            <a:r>
              <a:rPr lang="ko-KR" altLang="en-US" sz="1400" dirty="0">
                <a:latin typeface="YDVYMjOStd12"/>
              </a:rPr>
              <a:t>그림 </a:t>
            </a:r>
            <a:r>
              <a:rPr lang="en-US" altLang="ko-KR" sz="1400" dirty="0">
                <a:latin typeface="ITCGaramondStd-Lt"/>
              </a:rPr>
              <a:t>7</a:t>
            </a:r>
            <a:r>
              <a:rPr lang="en-US" altLang="ko-KR" sz="1400" dirty="0">
                <a:latin typeface="YDVYMjOStd12"/>
              </a:rPr>
              <a:t>-</a:t>
            </a:r>
            <a:r>
              <a:rPr lang="en-US" altLang="ko-KR" sz="1400" dirty="0">
                <a:latin typeface="ITCGaramondStd-Lt"/>
              </a:rPr>
              <a:t>22</a:t>
            </a:r>
            <a:r>
              <a:rPr lang="en-US" altLang="ko-KR" sz="1400" dirty="0">
                <a:latin typeface="YDVYMjOStd12"/>
              </a:rPr>
              <a:t>]</a:t>
            </a:r>
            <a:r>
              <a:rPr lang="ko-KR" altLang="en-US" sz="1400" dirty="0">
                <a:latin typeface="YDVYMjOStd12"/>
              </a:rPr>
              <a:t>와 같이 다음의 세 단계로 진행한다</a:t>
            </a:r>
            <a:r>
              <a:rPr lang="en-US" altLang="ko-KR" sz="1400" dirty="0">
                <a:latin typeface="YDVYMjOStd12"/>
              </a:rPr>
              <a:t>.</a:t>
            </a:r>
          </a:p>
          <a:p>
            <a:r>
              <a:rPr lang="en-US" altLang="ko-KR" sz="1600" dirty="0">
                <a:latin typeface="HelveticaNeue-Medium"/>
              </a:rPr>
              <a:t>1</a:t>
            </a:r>
            <a:r>
              <a:rPr lang="en-US" altLang="ko-KR" sz="1400" dirty="0">
                <a:latin typeface="YDVYGOStd14"/>
              </a:rPr>
              <a:t>. </a:t>
            </a:r>
            <a:r>
              <a:rPr lang="ko-KR" altLang="en-US" sz="1400" dirty="0">
                <a:latin typeface="YDVYGOStd12"/>
              </a:rPr>
              <a:t>입력 데이터를 전개한다</a:t>
            </a:r>
            <a:r>
              <a:rPr lang="en-US" altLang="ko-KR" sz="1400" dirty="0">
                <a:latin typeface="YDVYGOStd12"/>
              </a:rPr>
              <a:t>.</a:t>
            </a:r>
          </a:p>
          <a:p>
            <a:r>
              <a:rPr lang="en-US" altLang="ko-KR" sz="1600" dirty="0">
                <a:latin typeface="HelveticaNeue-Medium"/>
              </a:rPr>
              <a:t>2</a:t>
            </a:r>
            <a:r>
              <a:rPr lang="en-US" altLang="ko-KR" sz="1400" dirty="0">
                <a:latin typeface="YDVYGOStd14"/>
              </a:rPr>
              <a:t>. </a:t>
            </a:r>
            <a:r>
              <a:rPr lang="ko-KR" altLang="en-US" sz="1400" dirty="0" err="1">
                <a:latin typeface="YDVYGOStd12"/>
              </a:rPr>
              <a:t>행별</a:t>
            </a:r>
            <a:r>
              <a:rPr lang="ko-KR" altLang="en-US" sz="1400" dirty="0">
                <a:latin typeface="YDVYGOStd12"/>
              </a:rPr>
              <a:t> 최댓값을 구한다</a:t>
            </a:r>
            <a:r>
              <a:rPr lang="en-US" altLang="ko-KR" sz="1400" dirty="0">
                <a:latin typeface="YDVYGOStd12"/>
              </a:rPr>
              <a:t>.</a:t>
            </a:r>
          </a:p>
          <a:p>
            <a:r>
              <a:rPr lang="en-US" altLang="ko-KR" sz="1600" dirty="0">
                <a:latin typeface="HelveticaNeue-Medium"/>
              </a:rPr>
              <a:t>3</a:t>
            </a:r>
            <a:r>
              <a:rPr lang="en-US" altLang="ko-KR" sz="1400" dirty="0">
                <a:latin typeface="YDVYGOStd14"/>
              </a:rPr>
              <a:t>. </a:t>
            </a:r>
            <a:r>
              <a:rPr lang="ko-KR" altLang="en-US" sz="1400" dirty="0">
                <a:latin typeface="YDVYGOStd12"/>
              </a:rPr>
              <a:t>적절한 모양으로 성형한다</a:t>
            </a:r>
            <a:r>
              <a:rPr lang="en-US" altLang="ko-KR" sz="1400" dirty="0">
                <a:latin typeface="YDVYGOStd12"/>
              </a:rPr>
              <a:t>.</a:t>
            </a:r>
            <a:endParaRPr lang="ko-KR" altLang="en-US" sz="14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93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07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합성곱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신경망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(CNN)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91177" y="726603"/>
            <a:ext cx="199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02C2C"/>
                </a:solidFill>
                <a:latin typeface="HelveticaNeue-Heavy"/>
              </a:rPr>
              <a:t>7.5 </a:t>
            </a:r>
            <a:r>
              <a:rPr lang="en-US" altLang="ko-KR" dirty="0">
                <a:solidFill>
                  <a:srgbClr val="000000"/>
                </a:solidFill>
                <a:latin typeface="HelveticaNeue-Medium"/>
              </a:rPr>
              <a:t>CNN </a:t>
            </a:r>
            <a:r>
              <a:rPr lang="ko-KR" altLang="en-US" sz="1600" dirty="0">
                <a:solidFill>
                  <a:srgbClr val="000000"/>
                </a:solidFill>
                <a:latin typeface="YDVYGOStd14"/>
              </a:rPr>
              <a:t>구현하기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07" y="1422799"/>
            <a:ext cx="3830981" cy="1344381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0607" y="2930018"/>
            <a:ext cx="6096000" cy="2923878"/>
            <a:chOff x="991177" y="2879914"/>
            <a:chExt cx="6096000" cy="2923878"/>
          </a:xfrm>
        </p:grpSpPr>
        <p:sp>
          <p:nvSpPr>
            <p:cNvPr id="6" name="직사각형 5"/>
            <p:cNvSpPr/>
            <p:nvPr/>
          </p:nvSpPr>
          <p:spPr>
            <a:xfrm>
              <a:off x="991177" y="2879914"/>
              <a:ext cx="6096000" cy="20928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1600" dirty="0">
                  <a:solidFill>
                    <a:srgbClr val="000000"/>
                  </a:solidFill>
                  <a:latin typeface="YDVYGOStd14"/>
                </a:rPr>
                <a:t>초기화 때 받는 인수</a:t>
              </a:r>
            </a:p>
            <a:p>
              <a:r>
                <a:rPr lang="ko-KR" altLang="en-US" sz="600" dirty="0">
                  <a:solidFill>
                    <a:srgbClr val="5F5E5E"/>
                  </a:solidFill>
                  <a:latin typeface="YDVYGOStd12"/>
                </a:rPr>
                <a:t>●●</a:t>
              </a:r>
              <a:r>
                <a:rPr lang="en-US" altLang="ko-KR" sz="1600" dirty="0" err="1">
                  <a:solidFill>
                    <a:srgbClr val="000000"/>
                  </a:solidFill>
                  <a:latin typeface="HelveticaNeue-Light"/>
                </a:rPr>
                <a:t>i</a:t>
              </a:r>
              <a:r>
                <a:rPr lang="en-US" altLang="ko-KR" sz="1600" dirty="0">
                  <a:solidFill>
                    <a:srgbClr val="000000"/>
                  </a:solidFill>
                  <a:latin typeface="HelveticaNeue-Light"/>
                </a:rPr>
                <a:t> </a:t>
              </a:r>
              <a:r>
                <a:rPr lang="en-US" altLang="ko-KR" sz="1600" dirty="0" err="1">
                  <a:solidFill>
                    <a:srgbClr val="000000"/>
                  </a:solidFill>
                  <a:latin typeface="HelveticaNeue-Light"/>
                </a:rPr>
                <a:t>nput</a:t>
              </a:r>
              <a:r>
                <a:rPr lang="en-US" altLang="ko-KR" sz="1400" dirty="0" err="1">
                  <a:solidFill>
                    <a:srgbClr val="000000"/>
                  </a:solidFill>
                  <a:latin typeface="YDVYGOStd12"/>
                </a:rPr>
                <a:t>_</a:t>
              </a:r>
              <a:r>
                <a:rPr lang="en-US" altLang="ko-KR" sz="1600" dirty="0" err="1">
                  <a:solidFill>
                    <a:srgbClr val="000000"/>
                  </a:solidFill>
                  <a:latin typeface="HelveticaNeue-Light"/>
                </a:rPr>
                <a:t>dim</a:t>
              </a:r>
              <a:r>
                <a:rPr lang="en-US" altLang="ko-KR" sz="1600" dirty="0">
                  <a:solidFill>
                    <a:srgbClr val="000000"/>
                  </a:solidFill>
                  <a:latin typeface="HelveticaNeue-Light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YDVYGOStd12"/>
                </a:rPr>
                <a:t>- </a:t>
              </a:r>
              <a:r>
                <a:rPr lang="ko-KR" altLang="en-US" sz="1400" dirty="0">
                  <a:solidFill>
                    <a:srgbClr val="000000"/>
                  </a:solidFill>
                  <a:latin typeface="YDVYGOStd12"/>
                </a:rPr>
                <a:t>입력 데이터</a:t>
              </a:r>
              <a:r>
                <a:rPr lang="en-US" altLang="ko-KR" sz="1400" dirty="0">
                  <a:solidFill>
                    <a:srgbClr val="000000"/>
                  </a:solidFill>
                  <a:latin typeface="YDVYGOStd12"/>
                </a:rPr>
                <a:t>(</a:t>
              </a:r>
              <a:r>
                <a:rPr lang="ko-KR" altLang="en-US" sz="1400" dirty="0">
                  <a:solidFill>
                    <a:srgbClr val="000000"/>
                  </a:solidFill>
                  <a:latin typeface="YDVYGOStd14"/>
                </a:rPr>
                <a:t>채널 수</a:t>
              </a:r>
              <a:r>
                <a:rPr lang="en-US" altLang="ko-KR" sz="1400" dirty="0">
                  <a:solidFill>
                    <a:srgbClr val="000000"/>
                  </a:solidFill>
                  <a:latin typeface="YDVYGOStd14"/>
                </a:rPr>
                <a:t>, </a:t>
              </a:r>
              <a:r>
                <a:rPr lang="ko-KR" altLang="en-US" sz="1400" dirty="0">
                  <a:solidFill>
                    <a:srgbClr val="000000"/>
                  </a:solidFill>
                  <a:latin typeface="YDVYGOStd14"/>
                </a:rPr>
                <a:t>높이</a:t>
              </a:r>
              <a:r>
                <a:rPr lang="en-US" altLang="ko-KR" sz="1400" dirty="0">
                  <a:solidFill>
                    <a:srgbClr val="000000"/>
                  </a:solidFill>
                  <a:latin typeface="YDVYGOStd14"/>
                </a:rPr>
                <a:t>, </a:t>
              </a:r>
              <a:r>
                <a:rPr lang="ko-KR" altLang="en-US" sz="1400" dirty="0">
                  <a:solidFill>
                    <a:srgbClr val="000000"/>
                  </a:solidFill>
                  <a:latin typeface="YDVYGOStd14"/>
                </a:rPr>
                <a:t>너비</a:t>
              </a:r>
              <a:r>
                <a:rPr lang="en-US" altLang="ko-KR" sz="1400" dirty="0">
                  <a:solidFill>
                    <a:srgbClr val="000000"/>
                  </a:solidFill>
                  <a:latin typeface="YDVYGOStd12"/>
                </a:rPr>
                <a:t>)</a:t>
              </a:r>
              <a:r>
                <a:rPr lang="ko-KR" altLang="en-US" sz="1400" dirty="0">
                  <a:solidFill>
                    <a:srgbClr val="000000"/>
                  </a:solidFill>
                  <a:latin typeface="YDVYGOStd12"/>
                </a:rPr>
                <a:t>의 차원</a:t>
              </a:r>
            </a:p>
            <a:p>
              <a:r>
                <a:rPr lang="ko-KR" altLang="en-US" sz="600" dirty="0">
                  <a:solidFill>
                    <a:srgbClr val="5F5E5E"/>
                  </a:solidFill>
                  <a:latin typeface="YDVYGOStd12"/>
                </a:rPr>
                <a:t>●● </a:t>
              </a:r>
              <a:r>
                <a:rPr lang="en-US" altLang="ko-KR" sz="1600" dirty="0" err="1">
                  <a:solidFill>
                    <a:srgbClr val="000000"/>
                  </a:solidFill>
                  <a:latin typeface="HelveticaNeue-Light"/>
                </a:rPr>
                <a:t>conv</a:t>
              </a:r>
              <a:r>
                <a:rPr lang="en-US" altLang="ko-KR" sz="1400" dirty="0" err="1">
                  <a:solidFill>
                    <a:srgbClr val="000000"/>
                  </a:solidFill>
                  <a:latin typeface="YDVYGOStd12"/>
                </a:rPr>
                <a:t>_</a:t>
              </a:r>
              <a:r>
                <a:rPr lang="en-US" altLang="ko-KR" sz="1600" dirty="0" err="1">
                  <a:solidFill>
                    <a:srgbClr val="000000"/>
                  </a:solidFill>
                  <a:latin typeface="HelveticaNeue-Light"/>
                </a:rPr>
                <a:t>param</a:t>
              </a:r>
              <a:r>
                <a:rPr lang="en-US" altLang="ko-KR" sz="1600" dirty="0">
                  <a:solidFill>
                    <a:srgbClr val="000000"/>
                  </a:solidFill>
                  <a:latin typeface="HelveticaNeue-Light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YDVYGOStd12"/>
                </a:rPr>
                <a:t>- </a:t>
              </a:r>
              <a:r>
                <a:rPr lang="ko-KR" altLang="en-US" sz="1400" dirty="0" err="1">
                  <a:solidFill>
                    <a:srgbClr val="000000"/>
                  </a:solidFill>
                  <a:latin typeface="YDVYGOStd12"/>
                </a:rPr>
                <a:t>합성곱</a:t>
              </a:r>
              <a:r>
                <a:rPr lang="ko-KR" altLang="en-US" sz="1400" dirty="0">
                  <a:solidFill>
                    <a:srgbClr val="000000"/>
                  </a:solidFill>
                  <a:latin typeface="YDVYGOStd12"/>
                </a:rPr>
                <a:t> 계층의 </a:t>
              </a:r>
              <a:r>
                <a:rPr lang="ko-KR" altLang="en-US" sz="1400" dirty="0" err="1">
                  <a:solidFill>
                    <a:srgbClr val="000000"/>
                  </a:solidFill>
                  <a:latin typeface="YDVYGOStd12"/>
                </a:rPr>
                <a:t>하이퍼파라미터</a:t>
              </a:r>
              <a:r>
                <a:rPr lang="en-US" altLang="ko-KR" sz="1400" dirty="0">
                  <a:solidFill>
                    <a:srgbClr val="000000"/>
                  </a:solidFill>
                  <a:latin typeface="YDVYGOStd12"/>
                </a:rPr>
                <a:t>(</a:t>
              </a:r>
              <a:r>
                <a:rPr lang="ko-KR" altLang="en-US" sz="1400" dirty="0" err="1">
                  <a:solidFill>
                    <a:srgbClr val="000000"/>
                  </a:solidFill>
                  <a:latin typeface="YDVYGOStd12"/>
                </a:rPr>
                <a:t>딕셔너리</a:t>
              </a:r>
              <a:r>
                <a:rPr lang="en-US" altLang="ko-KR" sz="1400" dirty="0">
                  <a:solidFill>
                    <a:srgbClr val="000000"/>
                  </a:solidFill>
                  <a:latin typeface="YDVYGOStd12"/>
                </a:rPr>
                <a:t>). </a:t>
              </a:r>
              <a:r>
                <a:rPr lang="ko-KR" altLang="en-US" sz="1400" dirty="0" err="1">
                  <a:solidFill>
                    <a:srgbClr val="000000"/>
                  </a:solidFill>
                  <a:latin typeface="YDVYGOStd12"/>
                </a:rPr>
                <a:t>딕셔너리의</a:t>
              </a:r>
              <a:r>
                <a:rPr lang="ko-KR" altLang="en-US" sz="1400" dirty="0">
                  <a:solidFill>
                    <a:srgbClr val="000000"/>
                  </a:solidFill>
                  <a:latin typeface="YDVYGOStd12"/>
                </a:rPr>
                <a:t> 키는 다음과 같다</a:t>
              </a:r>
              <a:r>
                <a:rPr lang="en-US" altLang="ko-KR" sz="1400" dirty="0">
                  <a:solidFill>
                    <a:srgbClr val="000000"/>
                  </a:solidFill>
                  <a:latin typeface="YDVYGOStd12"/>
                </a:rPr>
                <a:t>.</a:t>
              </a:r>
            </a:p>
            <a:p>
              <a:r>
                <a:rPr lang="en-US" altLang="ko-KR" sz="1400" dirty="0">
                  <a:solidFill>
                    <a:srgbClr val="000000"/>
                  </a:solidFill>
                  <a:latin typeface="YDVYGOStd12"/>
                </a:rPr>
                <a:t>- </a:t>
              </a:r>
              <a:r>
                <a:rPr lang="en-US" altLang="ko-KR" sz="1600" dirty="0" err="1">
                  <a:solidFill>
                    <a:srgbClr val="000000"/>
                  </a:solidFill>
                  <a:latin typeface="HelveticaNeue-Light"/>
                </a:rPr>
                <a:t>filter</a:t>
              </a:r>
              <a:r>
                <a:rPr lang="en-US" altLang="ko-KR" sz="1400" dirty="0" err="1">
                  <a:solidFill>
                    <a:srgbClr val="000000"/>
                  </a:solidFill>
                  <a:latin typeface="YDVYGOStd12"/>
                </a:rPr>
                <a:t>_</a:t>
              </a:r>
              <a:r>
                <a:rPr lang="en-US" altLang="ko-KR" sz="1600" dirty="0" err="1">
                  <a:solidFill>
                    <a:srgbClr val="000000"/>
                  </a:solidFill>
                  <a:latin typeface="HelveticaNeue-Light"/>
                </a:rPr>
                <a:t>num</a:t>
              </a:r>
              <a:r>
                <a:rPr lang="en-US" altLang="ko-KR" sz="1600" dirty="0">
                  <a:solidFill>
                    <a:srgbClr val="000000"/>
                  </a:solidFill>
                  <a:latin typeface="HelveticaNeue-Light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YDVYGOStd12"/>
                </a:rPr>
                <a:t>- </a:t>
              </a:r>
              <a:r>
                <a:rPr lang="ko-KR" altLang="en-US" sz="1400" dirty="0">
                  <a:solidFill>
                    <a:srgbClr val="000000"/>
                  </a:solidFill>
                  <a:latin typeface="YDVYGOStd12"/>
                </a:rPr>
                <a:t>필터 수</a:t>
              </a:r>
            </a:p>
            <a:p>
              <a:r>
                <a:rPr lang="en-US" altLang="ko-KR" sz="1400" dirty="0">
                  <a:solidFill>
                    <a:srgbClr val="000000"/>
                  </a:solidFill>
                  <a:latin typeface="YDVYGOStd12"/>
                </a:rPr>
                <a:t>- </a:t>
              </a:r>
              <a:r>
                <a:rPr lang="en-US" altLang="ko-KR" sz="1600" dirty="0" err="1">
                  <a:solidFill>
                    <a:srgbClr val="000000"/>
                  </a:solidFill>
                  <a:latin typeface="HelveticaNeue-Light"/>
                </a:rPr>
                <a:t>filter</a:t>
              </a:r>
              <a:r>
                <a:rPr lang="en-US" altLang="ko-KR" sz="1400" dirty="0" err="1">
                  <a:solidFill>
                    <a:srgbClr val="000000"/>
                  </a:solidFill>
                  <a:latin typeface="YDVYGOStd12"/>
                </a:rPr>
                <a:t>_</a:t>
              </a:r>
              <a:r>
                <a:rPr lang="en-US" altLang="ko-KR" sz="1600" dirty="0" err="1">
                  <a:solidFill>
                    <a:srgbClr val="000000"/>
                  </a:solidFill>
                  <a:latin typeface="HelveticaNeue-Light"/>
                </a:rPr>
                <a:t>size</a:t>
              </a:r>
              <a:r>
                <a:rPr lang="en-US" altLang="ko-KR" sz="1600" dirty="0">
                  <a:solidFill>
                    <a:srgbClr val="000000"/>
                  </a:solidFill>
                  <a:latin typeface="HelveticaNeue-Light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YDVYGOStd12"/>
                </a:rPr>
                <a:t>- </a:t>
              </a:r>
              <a:r>
                <a:rPr lang="ko-KR" altLang="en-US" sz="1400" dirty="0">
                  <a:solidFill>
                    <a:srgbClr val="000000"/>
                  </a:solidFill>
                  <a:latin typeface="YDVYGOStd12"/>
                </a:rPr>
                <a:t>필터 크기</a:t>
              </a:r>
            </a:p>
            <a:p>
              <a:r>
                <a:rPr lang="en-US" altLang="ko-KR" sz="1400" dirty="0">
                  <a:solidFill>
                    <a:srgbClr val="000000"/>
                  </a:solidFill>
                  <a:latin typeface="YDVYGOStd12"/>
                </a:rPr>
                <a:t>- </a:t>
              </a:r>
              <a:r>
                <a:rPr lang="en-US" altLang="ko-KR" sz="1600" dirty="0">
                  <a:solidFill>
                    <a:srgbClr val="000000"/>
                  </a:solidFill>
                  <a:latin typeface="HelveticaNeue-Light"/>
                </a:rPr>
                <a:t>stride </a:t>
              </a:r>
              <a:r>
                <a:rPr lang="en-US" altLang="ko-KR" sz="1400" dirty="0">
                  <a:solidFill>
                    <a:srgbClr val="000000"/>
                  </a:solidFill>
                  <a:latin typeface="YDVYGOStd12"/>
                </a:rPr>
                <a:t>- </a:t>
              </a:r>
              <a:r>
                <a:rPr lang="ko-KR" altLang="en-US" sz="1400" dirty="0" err="1">
                  <a:solidFill>
                    <a:srgbClr val="000000"/>
                  </a:solidFill>
                  <a:latin typeface="YDVYGOStd12"/>
                </a:rPr>
                <a:t>스트라이드</a:t>
              </a:r>
              <a:endParaRPr lang="ko-KR" altLang="en-US" sz="1400" dirty="0">
                <a:solidFill>
                  <a:srgbClr val="000000"/>
                </a:solidFill>
                <a:latin typeface="YDVYGOStd12"/>
              </a:endParaRPr>
            </a:p>
            <a:p>
              <a:r>
                <a:rPr lang="en-US" altLang="ko-KR" sz="1400" dirty="0">
                  <a:solidFill>
                    <a:srgbClr val="000000"/>
                  </a:solidFill>
                  <a:latin typeface="YDVYGOStd12"/>
                </a:rPr>
                <a:t>- </a:t>
              </a:r>
              <a:r>
                <a:rPr lang="en-US" altLang="ko-KR" sz="1600" dirty="0">
                  <a:solidFill>
                    <a:srgbClr val="000000"/>
                  </a:solidFill>
                  <a:latin typeface="HelveticaNeue-Light"/>
                </a:rPr>
                <a:t>pad </a:t>
              </a:r>
              <a:r>
                <a:rPr lang="en-US" altLang="ko-KR" sz="1400" dirty="0">
                  <a:solidFill>
                    <a:srgbClr val="000000"/>
                  </a:solidFill>
                  <a:latin typeface="YDVYGOStd12"/>
                </a:rPr>
                <a:t>- </a:t>
              </a:r>
              <a:r>
                <a:rPr lang="ko-KR" altLang="en-US" sz="1400" dirty="0">
                  <a:solidFill>
                    <a:srgbClr val="000000"/>
                  </a:solidFill>
                  <a:latin typeface="YDVYGOStd12"/>
                </a:rPr>
                <a:t>패딩</a:t>
              </a:r>
              <a:endParaRPr lang="ko-KR" altLang="en-US" sz="14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91177" y="4972795"/>
              <a:ext cx="6096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600" i="1" dirty="0">
                  <a:solidFill>
                    <a:srgbClr val="5F5E5E"/>
                  </a:solidFill>
                  <a:latin typeface="YDVYGOStd12"/>
                </a:rPr>
                <a:t>●</a:t>
              </a:r>
              <a:r>
                <a:rPr lang="ko-KR" altLang="en-US" sz="600" dirty="0">
                  <a:solidFill>
                    <a:srgbClr val="5F5E5E"/>
                  </a:solidFill>
                  <a:latin typeface="YDVYGOStd12"/>
                </a:rPr>
                <a:t>● </a:t>
              </a:r>
              <a:r>
                <a:rPr lang="en-US" altLang="ko-KR" sz="1600" dirty="0" err="1">
                  <a:solidFill>
                    <a:srgbClr val="000000"/>
                  </a:solidFill>
                  <a:latin typeface="HelveticaNeue-Light"/>
                </a:rPr>
                <a:t>hidden</a:t>
              </a:r>
              <a:r>
                <a:rPr lang="en-US" altLang="ko-KR" sz="1400" dirty="0" err="1">
                  <a:solidFill>
                    <a:srgbClr val="000000"/>
                  </a:solidFill>
                  <a:latin typeface="YDVYGOStd12"/>
                </a:rPr>
                <a:t>_</a:t>
              </a:r>
              <a:r>
                <a:rPr lang="en-US" altLang="ko-KR" sz="1600" dirty="0" err="1">
                  <a:solidFill>
                    <a:srgbClr val="000000"/>
                  </a:solidFill>
                  <a:latin typeface="HelveticaNeue-Light"/>
                </a:rPr>
                <a:t>size</a:t>
              </a:r>
              <a:r>
                <a:rPr lang="en-US" altLang="ko-KR" sz="1600" dirty="0">
                  <a:solidFill>
                    <a:srgbClr val="000000"/>
                  </a:solidFill>
                  <a:latin typeface="HelveticaNeue-Light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YDVYGOStd12"/>
                </a:rPr>
                <a:t>- </a:t>
              </a:r>
              <a:r>
                <a:rPr lang="ko-KR" altLang="en-US" sz="1400" dirty="0" err="1">
                  <a:solidFill>
                    <a:srgbClr val="000000"/>
                  </a:solidFill>
                  <a:latin typeface="YDVYGOStd12"/>
                </a:rPr>
                <a:t>은닉층</a:t>
              </a:r>
              <a:r>
                <a:rPr lang="en-US" altLang="ko-KR" sz="1400" dirty="0">
                  <a:solidFill>
                    <a:srgbClr val="000000"/>
                  </a:solidFill>
                  <a:latin typeface="YDVYGOStd12"/>
                </a:rPr>
                <a:t>(</a:t>
              </a:r>
              <a:r>
                <a:rPr lang="ko-KR" altLang="en-US" sz="1400" dirty="0" err="1">
                  <a:solidFill>
                    <a:srgbClr val="000000"/>
                  </a:solidFill>
                  <a:latin typeface="YDVYGOStd12"/>
                </a:rPr>
                <a:t>완전연결</a:t>
              </a:r>
              <a:r>
                <a:rPr lang="en-US" altLang="ko-KR" sz="1400" dirty="0">
                  <a:solidFill>
                    <a:srgbClr val="000000"/>
                  </a:solidFill>
                  <a:latin typeface="YDVYGOStd12"/>
                </a:rPr>
                <a:t>)</a:t>
              </a:r>
              <a:r>
                <a:rPr lang="ko-KR" altLang="en-US" sz="1400" dirty="0">
                  <a:solidFill>
                    <a:srgbClr val="000000"/>
                  </a:solidFill>
                  <a:latin typeface="YDVYGOStd12"/>
                </a:rPr>
                <a:t>의 뉴런 수</a:t>
              </a:r>
            </a:p>
            <a:p>
              <a:r>
                <a:rPr lang="ko-KR" altLang="en-US" sz="600" dirty="0">
                  <a:solidFill>
                    <a:srgbClr val="5F5E5E"/>
                  </a:solidFill>
                  <a:latin typeface="YDVYGOStd12"/>
                </a:rPr>
                <a:t>●● </a:t>
              </a:r>
              <a:r>
                <a:rPr lang="en-US" altLang="ko-KR" sz="1600" dirty="0" err="1">
                  <a:solidFill>
                    <a:srgbClr val="000000"/>
                  </a:solidFill>
                  <a:latin typeface="HelveticaNeue-Light"/>
                </a:rPr>
                <a:t>output</a:t>
              </a:r>
              <a:r>
                <a:rPr lang="en-US" altLang="ko-KR" sz="1400" dirty="0" err="1">
                  <a:solidFill>
                    <a:srgbClr val="000000"/>
                  </a:solidFill>
                  <a:latin typeface="YDVYGOStd12"/>
                </a:rPr>
                <a:t>_</a:t>
              </a:r>
              <a:r>
                <a:rPr lang="en-US" altLang="ko-KR" sz="1600" dirty="0" err="1">
                  <a:solidFill>
                    <a:srgbClr val="000000"/>
                  </a:solidFill>
                  <a:latin typeface="HelveticaNeue-Light"/>
                </a:rPr>
                <a:t>size</a:t>
              </a:r>
              <a:r>
                <a:rPr lang="en-US" altLang="ko-KR" sz="1600" dirty="0">
                  <a:solidFill>
                    <a:srgbClr val="000000"/>
                  </a:solidFill>
                  <a:latin typeface="HelveticaNeue-Light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YDVYGOStd12"/>
                </a:rPr>
                <a:t>- </a:t>
              </a:r>
              <a:r>
                <a:rPr lang="ko-KR" altLang="en-US" sz="1400" dirty="0" err="1">
                  <a:solidFill>
                    <a:srgbClr val="000000"/>
                  </a:solidFill>
                  <a:latin typeface="YDVYGOStd12"/>
                </a:rPr>
                <a:t>출력층</a:t>
              </a:r>
              <a:r>
                <a:rPr lang="en-US" altLang="ko-KR" sz="1400" dirty="0">
                  <a:solidFill>
                    <a:srgbClr val="000000"/>
                  </a:solidFill>
                  <a:latin typeface="YDVYGOStd12"/>
                </a:rPr>
                <a:t>(</a:t>
              </a:r>
              <a:r>
                <a:rPr lang="ko-KR" altLang="en-US" sz="1400" dirty="0" err="1">
                  <a:solidFill>
                    <a:srgbClr val="000000"/>
                  </a:solidFill>
                  <a:latin typeface="YDVYGOStd12"/>
                </a:rPr>
                <a:t>완전연결</a:t>
              </a:r>
              <a:r>
                <a:rPr lang="en-US" altLang="ko-KR" sz="1400" dirty="0">
                  <a:solidFill>
                    <a:srgbClr val="000000"/>
                  </a:solidFill>
                  <a:latin typeface="YDVYGOStd12"/>
                </a:rPr>
                <a:t>)</a:t>
              </a:r>
              <a:r>
                <a:rPr lang="ko-KR" altLang="en-US" sz="1400" dirty="0">
                  <a:solidFill>
                    <a:srgbClr val="000000"/>
                  </a:solidFill>
                  <a:latin typeface="YDVYGOStd12"/>
                </a:rPr>
                <a:t>의 뉴런 수</a:t>
              </a:r>
            </a:p>
            <a:p>
              <a:r>
                <a:rPr lang="ko-KR" altLang="en-US" sz="600" dirty="0">
                  <a:solidFill>
                    <a:srgbClr val="5F5E5E"/>
                  </a:solidFill>
                  <a:latin typeface="YDVYGOStd12"/>
                </a:rPr>
                <a:t>●● </a:t>
              </a:r>
              <a:r>
                <a:rPr lang="en-US" altLang="ko-KR" sz="1600" dirty="0" err="1">
                  <a:solidFill>
                    <a:srgbClr val="000000"/>
                  </a:solidFill>
                  <a:latin typeface="HelveticaNeue-Light"/>
                </a:rPr>
                <a:t>weight</a:t>
              </a:r>
              <a:r>
                <a:rPr lang="en-US" altLang="ko-KR" sz="1400" dirty="0" err="1">
                  <a:solidFill>
                    <a:srgbClr val="000000"/>
                  </a:solidFill>
                  <a:latin typeface="YDVYGOStd12"/>
                </a:rPr>
                <a:t>_</a:t>
              </a:r>
              <a:r>
                <a:rPr lang="en-US" altLang="ko-KR" sz="1600" dirty="0" err="1">
                  <a:solidFill>
                    <a:srgbClr val="000000"/>
                  </a:solidFill>
                  <a:latin typeface="HelveticaNeue-Light"/>
                </a:rPr>
                <a:t>init</a:t>
              </a:r>
              <a:r>
                <a:rPr lang="en-US" altLang="ko-KR" sz="1400" dirty="0" err="1">
                  <a:solidFill>
                    <a:srgbClr val="000000"/>
                  </a:solidFill>
                  <a:latin typeface="YDVYGOStd12"/>
                </a:rPr>
                <a:t>_</a:t>
              </a:r>
              <a:r>
                <a:rPr lang="en-US" altLang="ko-KR" sz="1600" dirty="0" err="1">
                  <a:solidFill>
                    <a:srgbClr val="000000"/>
                  </a:solidFill>
                  <a:latin typeface="HelveticaNeue-Light"/>
                </a:rPr>
                <a:t>std</a:t>
              </a:r>
              <a:r>
                <a:rPr lang="en-US" altLang="ko-KR" sz="1600" dirty="0">
                  <a:solidFill>
                    <a:srgbClr val="000000"/>
                  </a:solidFill>
                  <a:latin typeface="HelveticaNeue-Light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YDVYGOStd12"/>
                </a:rPr>
                <a:t>- </a:t>
              </a:r>
              <a:r>
                <a:rPr lang="ko-KR" altLang="en-US" sz="1400" dirty="0">
                  <a:solidFill>
                    <a:srgbClr val="000000"/>
                  </a:solidFill>
                  <a:latin typeface="YDVYGOStd12"/>
                </a:rPr>
                <a:t>초기화 때의 가중치 표준편차</a:t>
              </a:r>
              <a:endParaRPr lang="ko-KR" altLang="en-US" sz="1400" dirty="0"/>
            </a:p>
          </p:txBody>
        </p:sp>
      </p:grp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953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07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합성곱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신경망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(CNN)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91177" y="718015"/>
            <a:ext cx="4148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5F5E5E"/>
                </a:solidFill>
                <a:latin typeface="HelveticaNeue-Bold"/>
              </a:rPr>
              <a:t>7.6.1 </a:t>
            </a:r>
            <a:r>
              <a:rPr lang="en-US" altLang="ko-KR" sz="2000" dirty="0">
                <a:solidFill>
                  <a:srgbClr val="474646"/>
                </a:solidFill>
                <a:latin typeface="HelveticaNeue-Medium"/>
              </a:rPr>
              <a:t>1</a:t>
            </a:r>
            <a:r>
              <a:rPr lang="ko-KR" altLang="en-US" dirty="0">
                <a:solidFill>
                  <a:srgbClr val="474646"/>
                </a:solidFill>
                <a:latin typeface="YDVYGOStd14"/>
              </a:rPr>
              <a:t>번째 층의 가중치 시각화하기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051" y="1485430"/>
            <a:ext cx="4512231" cy="15834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051" y="3554312"/>
            <a:ext cx="4844344" cy="2608493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540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07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합성곱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신경망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(CNN)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91177" y="768119"/>
            <a:ext cx="4155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5F5E5E"/>
                </a:solidFill>
                <a:latin typeface="HelveticaNeue-Bold"/>
              </a:rPr>
              <a:t>7.6.2 </a:t>
            </a:r>
            <a:r>
              <a:rPr lang="ko-KR" altLang="en-US" dirty="0">
                <a:solidFill>
                  <a:srgbClr val="474646"/>
                </a:solidFill>
                <a:latin typeface="YDVYGOStd14"/>
              </a:rPr>
              <a:t>층 깊이에 따른 추출 정보 변화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829" y="1838875"/>
            <a:ext cx="4993712" cy="23034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58233" y="458071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rgbClr val="5F5E5E"/>
                </a:solidFill>
                <a:latin typeface="YDVYGOStd15"/>
              </a:rPr>
              <a:t>그림 </a:t>
            </a:r>
            <a:r>
              <a:rPr lang="en-US" altLang="ko-KR" sz="1400" b="1" dirty="0">
                <a:solidFill>
                  <a:srgbClr val="5F5E5E"/>
                </a:solidFill>
                <a:latin typeface="HelveticaNeue-Bold"/>
              </a:rPr>
              <a:t>7-26 </a:t>
            </a:r>
            <a:r>
              <a:rPr lang="en-US" altLang="ko-KR" sz="1400" dirty="0">
                <a:solidFill>
                  <a:srgbClr val="000000"/>
                </a:solidFill>
                <a:latin typeface="HelveticaNeue-Roman"/>
              </a:rPr>
              <a:t>CNN</a:t>
            </a:r>
            <a:r>
              <a:rPr lang="ko-KR" altLang="en-US" sz="1400" dirty="0">
                <a:solidFill>
                  <a:srgbClr val="000000"/>
                </a:solidFill>
                <a:latin typeface="YDVYGOStd12"/>
              </a:rPr>
              <a:t>의 </a:t>
            </a:r>
            <a:r>
              <a:rPr lang="ko-KR" altLang="en-US" sz="1400" dirty="0" err="1">
                <a:solidFill>
                  <a:srgbClr val="000000"/>
                </a:solidFill>
                <a:latin typeface="YDVYGOStd12"/>
              </a:rPr>
              <a:t>합성곱</a:t>
            </a:r>
            <a:r>
              <a:rPr lang="ko-KR" altLang="en-US" sz="1400" dirty="0">
                <a:solidFill>
                  <a:srgbClr val="000000"/>
                </a:solidFill>
                <a:latin typeface="YDVYGOStd12"/>
              </a:rPr>
              <a:t> 계층에서 추출되는 정보</a:t>
            </a:r>
            <a:r>
              <a:rPr lang="en-US" altLang="ko-KR" sz="1400" dirty="0">
                <a:solidFill>
                  <a:srgbClr val="000000"/>
                </a:solidFill>
                <a:latin typeface="YDVYGOStd12"/>
              </a:rPr>
              <a:t>. </a:t>
            </a:r>
            <a:r>
              <a:rPr lang="en-US" altLang="ko-KR" sz="1400" dirty="0">
                <a:solidFill>
                  <a:srgbClr val="000000"/>
                </a:solidFill>
                <a:latin typeface="HelveticaNeue-Roman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YDVYGOStd12"/>
              </a:rPr>
              <a:t>번째 층은 </a:t>
            </a:r>
            <a:r>
              <a:rPr lang="ko-KR" altLang="en-US" sz="1400" dirty="0" err="1">
                <a:solidFill>
                  <a:srgbClr val="000000"/>
                </a:solidFill>
                <a:latin typeface="YDVYGOStd12"/>
              </a:rPr>
              <a:t>에지와</a:t>
            </a:r>
            <a:r>
              <a:rPr lang="ko-KR" altLang="en-US" sz="1400" dirty="0">
                <a:solidFill>
                  <a:srgbClr val="000000"/>
                </a:solidFill>
                <a:latin typeface="YDVYGOStd12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YDVYGOStd12"/>
              </a:rPr>
              <a:t>블롭</a:t>
            </a:r>
            <a:r>
              <a:rPr lang="en-US" altLang="ko-KR" sz="1400" dirty="0">
                <a:solidFill>
                  <a:srgbClr val="000000"/>
                </a:solidFill>
                <a:latin typeface="YDVYGOStd12"/>
              </a:rPr>
              <a:t>, </a:t>
            </a:r>
            <a:r>
              <a:rPr lang="en-US" altLang="ko-KR" sz="1400" dirty="0">
                <a:solidFill>
                  <a:srgbClr val="000000"/>
                </a:solidFill>
                <a:latin typeface="HelveticaNeue-Roman"/>
              </a:rPr>
              <a:t>3</a:t>
            </a:r>
            <a:r>
              <a:rPr lang="ko-KR" altLang="en-US" sz="1400" dirty="0">
                <a:solidFill>
                  <a:srgbClr val="000000"/>
                </a:solidFill>
                <a:latin typeface="YDVYGOStd12"/>
              </a:rPr>
              <a:t>번째 층은 텍스처</a:t>
            </a:r>
            <a:r>
              <a:rPr lang="en-US" altLang="ko-KR" sz="1400" dirty="0">
                <a:solidFill>
                  <a:srgbClr val="000000"/>
                </a:solidFill>
                <a:latin typeface="YDVYGOStd12"/>
              </a:rPr>
              <a:t>, </a:t>
            </a:r>
            <a:r>
              <a:rPr lang="en-US" altLang="ko-KR" sz="1400" dirty="0">
                <a:solidFill>
                  <a:srgbClr val="000000"/>
                </a:solidFill>
                <a:latin typeface="HelveticaNeue-Roman"/>
              </a:rPr>
              <a:t>5</a:t>
            </a:r>
            <a:r>
              <a:rPr lang="ko-KR" altLang="en-US" sz="1400" dirty="0">
                <a:solidFill>
                  <a:srgbClr val="000000"/>
                </a:solidFill>
                <a:latin typeface="YDVYGOStd12"/>
              </a:rPr>
              <a:t>번째 층은 </a:t>
            </a:r>
            <a:r>
              <a:rPr lang="ko-KR" altLang="en-US" sz="1400" dirty="0" err="1">
                <a:solidFill>
                  <a:srgbClr val="000000"/>
                </a:solidFill>
                <a:latin typeface="YDVYGOStd12"/>
              </a:rPr>
              <a:t>사물의일부</a:t>
            </a:r>
            <a:r>
              <a:rPr lang="en-US" altLang="ko-KR" sz="1400" dirty="0">
                <a:solidFill>
                  <a:srgbClr val="000000"/>
                </a:solidFill>
                <a:latin typeface="YDVYGOStd12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YDVYGOStd12"/>
              </a:rPr>
              <a:t>마지막 </a:t>
            </a:r>
            <a:r>
              <a:rPr lang="ko-KR" altLang="en-US" sz="1400" dirty="0" err="1">
                <a:solidFill>
                  <a:srgbClr val="000000"/>
                </a:solidFill>
                <a:latin typeface="YDVYGOStd12"/>
              </a:rPr>
              <a:t>완전연결</a:t>
            </a:r>
            <a:r>
              <a:rPr lang="ko-KR" altLang="en-US" sz="1400" dirty="0">
                <a:solidFill>
                  <a:srgbClr val="000000"/>
                </a:solidFill>
                <a:latin typeface="YDVYGOStd12"/>
              </a:rPr>
              <a:t> 계층은 사물의 클래스</a:t>
            </a:r>
            <a:r>
              <a:rPr lang="en-US" altLang="ko-KR" sz="1400" dirty="0">
                <a:solidFill>
                  <a:srgbClr val="000000"/>
                </a:solidFill>
                <a:latin typeface="YDVYGOStd12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DVYGOStd12"/>
              </a:rPr>
              <a:t>개</a:t>
            </a:r>
            <a:r>
              <a:rPr lang="en-US" altLang="ko-KR" sz="1400" dirty="0">
                <a:solidFill>
                  <a:srgbClr val="000000"/>
                </a:solidFill>
                <a:latin typeface="YDVYGOStd12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YDVYGOStd12"/>
              </a:rPr>
              <a:t>자동차 등</a:t>
            </a:r>
            <a:r>
              <a:rPr lang="en-US" altLang="ko-KR" sz="1400" dirty="0">
                <a:solidFill>
                  <a:srgbClr val="000000"/>
                </a:solidFill>
                <a:latin typeface="YDVYGOStd12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YDVYGOStd12"/>
              </a:rPr>
              <a:t>에 뉴런이 반응한다</a:t>
            </a:r>
            <a:r>
              <a:rPr lang="en-US" altLang="ko-KR" sz="1400" dirty="0">
                <a:solidFill>
                  <a:srgbClr val="000000"/>
                </a:solidFill>
                <a:latin typeface="YDVYGOStd12"/>
              </a:rPr>
              <a:t>. </a:t>
            </a:r>
            <a:r>
              <a:rPr lang="en-US" altLang="ko-KR" sz="600" dirty="0">
                <a:solidFill>
                  <a:srgbClr val="5F5E5E"/>
                </a:solidFill>
                <a:latin typeface="HelveticaNeue-Medium"/>
              </a:rPr>
              <a:t>[19]</a:t>
            </a:r>
            <a:endParaRPr lang="ko-KR" altLang="en-US" sz="14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420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07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합성곱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신경망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(CNN)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91177" y="726603"/>
            <a:ext cx="135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5F5E5E"/>
                </a:solidFill>
                <a:latin typeface="HelveticaNeue-Bold"/>
              </a:rPr>
              <a:t>7.7.1 </a:t>
            </a:r>
            <a:r>
              <a:rPr lang="en-US" altLang="ko-KR" sz="1600" dirty="0" err="1">
                <a:solidFill>
                  <a:srgbClr val="474646"/>
                </a:solidFill>
                <a:latin typeface="HelveticaNeue-Medium"/>
              </a:rPr>
              <a:t>LeNet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43" y="2505205"/>
            <a:ext cx="6778131" cy="18413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04743" y="2166511"/>
            <a:ext cx="24409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5F5E5E"/>
                </a:solidFill>
                <a:latin typeface="YDVYGOStd15"/>
              </a:rPr>
              <a:t>그림 </a:t>
            </a:r>
            <a:r>
              <a:rPr lang="en-US" altLang="ko-KR" sz="1400" b="1" dirty="0">
                <a:solidFill>
                  <a:srgbClr val="5F5E5E"/>
                </a:solidFill>
                <a:latin typeface="HelveticaNeue-Bold"/>
              </a:rPr>
              <a:t>7-27 </a:t>
            </a:r>
            <a:r>
              <a:rPr lang="en-US" altLang="ko-KR" sz="1400" dirty="0" err="1">
                <a:solidFill>
                  <a:srgbClr val="000000"/>
                </a:solidFill>
                <a:latin typeface="HelveticaNeue-Roman"/>
              </a:rPr>
              <a:t>LeNet</a:t>
            </a:r>
            <a:r>
              <a:rPr lang="ko-KR" altLang="en-US" sz="1400" dirty="0">
                <a:solidFill>
                  <a:srgbClr val="000000"/>
                </a:solidFill>
                <a:latin typeface="YDVYGOStd12"/>
              </a:rPr>
              <a:t>의 구성</a:t>
            </a:r>
            <a:r>
              <a:rPr lang="en-US" altLang="ko-KR" sz="600" dirty="0">
                <a:solidFill>
                  <a:srgbClr val="5F5E5E"/>
                </a:solidFill>
                <a:latin typeface="HelveticaNeue-Medium"/>
              </a:rPr>
              <a:t>[20]</a:t>
            </a:r>
            <a:endParaRPr lang="ko-KR" altLang="en-US" sz="14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132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07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합성곱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신경망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(CNN)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91177" y="761318"/>
            <a:ext cx="16818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5F5E5E"/>
                </a:solidFill>
                <a:latin typeface="HelveticaNeue-Bold"/>
              </a:rPr>
              <a:t>7.7.2 </a:t>
            </a:r>
            <a:r>
              <a:rPr lang="en-US" altLang="ko-KR" dirty="0" err="1">
                <a:solidFill>
                  <a:srgbClr val="474646"/>
                </a:solidFill>
                <a:latin typeface="HelveticaNeue-Medium"/>
              </a:rPr>
              <a:t>AlexNet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76" y="1691013"/>
            <a:ext cx="5835759" cy="22421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81414" y="393317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err="1">
                <a:latin typeface="ITCGaramondStd-Lt"/>
              </a:rPr>
              <a:t>LeNet</a:t>
            </a:r>
            <a:r>
              <a:rPr lang="ko-KR" altLang="en-US" sz="1400" dirty="0">
                <a:latin typeface="YDVYMjOStd12"/>
              </a:rPr>
              <a:t>과 비교해 훨씬 최근인 </a:t>
            </a:r>
            <a:r>
              <a:rPr lang="en-US" altLang="ko-KR" sz="1400" dirty="0">
                <a:latin typeface="ITCGaramondStd-Lt"/>
              </a:rPr>
              <a:t>2012</a:t>
            </a:r>
            <a:r>
              <a:rPr lang="ko-KR" altLang="en-US" sz="1400" dirty="0">
                <a:latin typeface="YDVYMjOStd12"/>
              </a:rPr>
              <a:t>년에 발표된 </a:t>
            </a:r>
            <a:r>
              <a:rPr lang="en-US" altLang="ko-KR" sz="1200" b="1" dirty="0" err="1">
                <a:latin typeface="HelveticaNeue-Bold"/>
              </a:rPr>
              <a:t>AlexNet</a:t>
            </a:r>
            <a:r>
              <a:rPr lang="ko-KR" altLang="en-US" sz="1400" dirty="0">
                <a:latin typeface="YDVYMjOStd12"/>
              </a:rPr>
              <a:t>은 </a:t>
            </a:r>
            <a:r>
              <a:rPr lang="ko-KR" altLang="en-US" sz="1400" dirty="0" err="1">
                <a:latin typeface="YDVYMjOStd12"/>
              </a:rPr>
              <a:t>딥러닝</a:t>
            </a:r>
            <a:r>
              <a:rPr lang="ko-KR" altLang="en-US" sz="1400" dirty="0">
                <a:latin typeface="YDVYMjOStd12"/>
              </a:rPr>
              <a:t> 열풍을 일으키는 데 큰 역할을 했다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081414" y="4639384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>
                <a:solidFill>
                  <a:srgbClr val="5F5E5E"/>
                </a:solidFill>
                <a:latin typeface="YDVYGOStd12"/>
              </a:rPr>
              <a:t>●● </a:t>
            </a:r>
            <a:r>
              <a:rPr lang="ko-KR" altLang="en-US" dirty="0">
                <a:solidFill>
                  <a:srgbClr val="000000"/>
                </a:solidFill>
                <a:latin typeface="YDVYGOStd12"/>
              </a:rPr>
              <a:t>활성화 함수로 </a:t>
            </a:r>
            <a:r>
              <a:rPr lang="en-US" altLang="ko-KR" sz="2000" dirty="0" err="1">
                <a:solidFill>
                  <a:srgbClr val="000000"/>
                </a:solidFill>
                <a:latin typeface="HelveticaNeue-Light"/>
              </a:rPr>
              <a:t>ReLU</a:t>
            </a:r>
            <a:r>
              <a:rPr lang="ko-KR" altLang="en-US" dirty="0">
                <a:solidFill>
                  <a:srgbClr val="000000"/>
                </a:solidFill>
                <a:latin typeface="YDVYGOStd12"/>
              </a:rPr>
              <a:t>를 이용한다</a:t>
            </a:r>
            <a:r>
              <a:rPr lang="en-US" altLang="ko-KR" dirty="0">
                <a:solidFill>
                  <a:srgbClr val="000000"/>
                </a:solidFill>
                <a:latin typeface="YDVYGOStd12"/>
              </a:rPr>
              <a:t>.</a:t>
            </a:r>
          </a:p>
          <a:p>
            <a:r>
              <a:rPr lang="ko-KR" altLang="en-US" sz="800" dirty="0">
                <a:solidFill>
                  <a:srgbClr val="5F5E5E"/>
                </a:solidFill>
                <a:latin typeface="YDVYGOStd12"/>
              </a:rPr>
              <a:t>●● </a:t>
            </a:r>
            <a:r>
              <a:rPr lang="en-US" altLang="ko-KR" sz="2000" dirty="0" err="1">
                <a:solidFill>
                  <a:srgbClr val="000000"/>
                </a:solidFill>
                <a:latin typeface="HelveticaNeue-Light"/>
              </a:rPr>
              <a:t>LRN</a:t>
            </a:r>
            <a:r>
              <a:rPr lang="en-US" altLang="ko-KR" sz="800" dirty="0" err="1">
                <a:solidFill>
                  <a:srgbClr val="000000"/>
                </a:solidFill>
                <a:latin typeface="HelveticaNeue-Light"/>
              </a:rPr>
              <a:t>Local</a:t>
            </a:r>
            <a:r>
              <a:rPr lang="en-US" altLang="ko-KR" sz="800" dirty="0">
                <a:solidFill>
                  <a:srgbClr val="000000"/>
                </a:solidFill>
                <a:latin typeface="HelveticaNeue-Light"/>
              </a:rPr>
              <a:t> Response Normalization</a:t>
            </a:r>
            <a:r>
              <a:rPr lang="ko-KR" altLang="en-US" dirty="0">
                <a:solidFill>
                  <a:srgbClr val="000000"/>
                </a:solidFill>
                <a:latin typeface="YDVYGOStd12"/>
              </a:rPr>
              <a:t>이라는 국소적 정규화를 실시하는 계층을 이용한다</a:t>
            </a:r>
            <a:r>
              <a:rPr lang="en-US" altLang="ko-KR" dirty="0">
                <a:solidFill>
                  <a:srgbClr val="000000"/>
                </a:solidFill>
                <a:latin typeface="YDVYGOStd12"/>
              </a:rPr>
              <a:t>.</a:t>
            </a:r>
          </a:p>
          <a:p>
            <a:r>
              <a:rPr lang="ko-KR" altLang="en-US" sz="800" dirty="0">
                <a:solidFill>
                  <a:srgbClr val="5F5E5E"/>
                </a:solidFill>
                <a:latin typeface="YDVYGOStd12"/>
              </a:rPr>
              <a:t>●● </a:t>
            </a:r>
            <a:r>
              <a:rPr lang="ko-KR" altLang="en-US" dirty="0" err="1">
                <a:solidFill>
                  <a:srgbClr val="000000"/>
                </a:solidFill>
                <a:latin typeface="YDVYGOStd12"/>
              </a:rPr>
              <a:t>드롭아웃을</a:t>
            </a:r>
            <a:r>
              <a:rPr lang="ko-KR" altLang="en-US" dirty="0">
                <a:solidFill>
                  <a:srgbClr val="000000"/>
                </a:solidFill>
                <a:latin typeface="YDVYGOStd12"/>
              </a:rPr>
              <a:t> 사용한다</a:t>
            </a:r>
            <a:r>
              <a:rPr lang="en-US" altLang="ko-KR" dirty="0">
                <a:solidFill>
                  <a:srgbClr val="000000"/>
                </a:solidFill>
                <a:latin typeface="YDVYGOStd12"/>
              </a:rPr>
              <a:t>.</a:t>
            </a: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755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4">
            <a:extLst>
              <a:ext uri="{FF2B5EF4-FFF2-40B4-BE49-F238E27FC236}">
                <a16:creationId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b="1" dirty="0"/>
              <a:t>밑바닥부터 시작하는</a:t>
            </a:r>
            <a:br>
              <a:rPr lang="en-US" altLang="ko-KR" b="1" dirty="0"/>
            </a:br>
            <a:r>
              <a:rPr lang="ko-KR" altLang="en-US" dirty="0" err="1"/>
              <a:t>딥러닝</a:t>
            </a:r>
            <a:endParaRPr lang="x-none" b="1" dirty="0"/>
          </a:p>
        </p:txBody>
      </p:sp>
      <p:sp>
        <p:nvSpPr>
          <p:cNvPr id="4" name="부제목 5">
            <a:extLst>
              <a:ext uri="{FF2B5EF4-FFF2-40B4-BE49-F238E27FC236}">
                <a16:creationId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</p:spPr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5" name="Google Shape;1312;p63">
            <a:extLst>
              <a:ext uri="{FF2B5EF4-FFF2-40B4-BE49-F238E27FC236}">
                <a16:creationId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8 </a:t>
            </a:r>
            <a:r>
              <a:rPr lang="ko-KR" altLang="en-US" dirty="0" err="1"/>
              <a:t>딥러닝</a:t>
            </a:r>
            <a:endParaRPr lang="x-none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364" y="1038883"/>
            <a:ext cx="2914991" cy="37411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3740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 책에서 사용한 프로그래밍 언어와 라이브러리</a:t>
            </a:r>
          </a:p>
          <a:p>
            <a:pPr marL="571500" lvl="1" indent="-342900" latinLnBrk="0">
              <a:lnSpc>
                <a:spcPct val="90000"/>
              </a:lnSpc>
              <a:spcAft>
                <a:spcPts val="600"/>
              </a:spcAft>
              <a:buFont typeface="시스템 서체"/>
              <a:buChar char="⁃"/>
            </a:pPr>
            <a:r>
              <a:rPr lang="ko-KR" altLang="en-US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파이썬</a:t>
            </a:r>
            <a:r>
              <a:rPr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</a:p>
          <a:p>
            <a:pPr marL="571500" lvl="1" indent="-342900" latinLnBrk="0">
              <a:lnSpc>
                <a:spcPct val="90000"/>
              </a:lnSpc>
              <a:spcAft>
                <a:spcPts val="600"/>
              </a:spcAft>
              <a:buFont typeface="시스템 서체"/>
              <a:buChar char="⁃"/>
            </a:pPr>
            <a:r>
              <a:rPr lang="ko-KR" altLang="en-US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넘파이</a:t>
            </a:r>
            <a:endParaRPr lang="ko-KR" altLang="en-US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571500" lvl="1" indent="-342900" latinLnBrk="0">
              <a:lnSpc>
                <a:spcPct val="90000"/>
              </a:lnSpc>
              <a:spcAft>
                <a:spcPts val="600"/>
              </a:spcAft>
              <a:buFont typeface="시스템 서체"/>
              <a:buChar char="⁃"/>
            </a:pPr>
            <a:r>
              <a:rPr lang="en-US" altLang="ko-KR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matplotlib</a:t>
            </a:r>
            <a:endParaRPr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참고할 사이트</a:t>
            </a:r>
          </a:p>
          <a:p>
            <a:pPr marL="571500" lvl="1" indent="-342900" latinLnBrk="0">
              <a:lnSpc>
                <a:spcPct val="90000"/>
              </a:lnSpc>
              <a:spcAft>
                <a:spcPts val="600"/>
              </a:spcAft>
              <a:buFont typeface="시스템 서체"/>
              <a:buChar char="⁃"/>
            </a:pPr>
            <a:r>
              <a:rPr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아나콘다 </a:t>
            </a:r>
            <a:r>
              <a:rPr lang="ko-KR" altLang="en-US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배포판</a:t>
            </a:r>
            <a:r>
              <a:rPr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https://www.anaconda.com/distribution</a:t>
            </a:r>
          </a:p>
          <a:p>
            <a:pPr marL="571500" lvl="1" indent="-342900" latinLnBrk="0">
              <a:lnSpc>
                <a:spcPct val="90000"/>
              </a:lnSpc>
              <a:spcAft>
                <a:spcPts val="600"/>
              </a:spcAft>
              <a:buFont typeface="시스템 서체"/>
              <a:buChar char="⁃"/>
            </a:pPr>
            <a:r>
              <a:rPr lang="ko-KR" altLang="en-US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깃허브</a:t>
            </a:r>
            <a:r>
              <a:rPr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저장소 </a:t>
            </a: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https://github.com/WegraLee/deep-learning-from-scratch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64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45AC3E0-CE34-1C49-9C60-9D85619F3E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2" y="765313"/>
            <a:ext cx="11479697" cy="5630793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CHAPTER 1 </a:t>
            </a:r>
            <a:r>
              <a:rPr lang="ko-KR" altLang="en-US" dirty="0" err="1"/>
              <a:t>파이썬에</a:t>
            </a:r>
            <a:r>
              <a:rPr lang="ko-KR" altLang="en-US" dirty="0"/>
              <a:t> 대해 간략하게 살펴보고 사용법 익히기</a:t>
            </a:r>
          </a:p>
          <a:p>
            <a:r>
              <a:rPr lang="en-US" altLang="ko-KR" dirty="0"/>
              <a:t>CHAPTER 2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 알아보고 </a:t>
            </a:r>
            <a:r>
              <a:rPr lang="ko-KR" altLang="en-US" dirty="0" err="1"/>
              <a:t>퍼셉트론을</a:t>
            </a:r>
            <a:r>
              <a:rPr lang="ko-KR" altLang="en-US" dirty="0"/>
              <a:t> 써서 간단한 문제를 풀어보기</a:t>
            </a:r>
          </a:p>
          <a:p>
            <a:r>
              <a:rPr lang="en-US" altLang="ko-KR" dirty="0"/>
              <a:t>CHAPTER 3 </a:t>
            </a:r>
            <a:r>
              <a:rPr lang="ko-KR" altLang="en-US" dirty="0"/>
              <a:t>신경망의 개요</a:t>
            </a:r>
            <a:r>
              <a:rPr lang="en-US" altLang="ko-KR" dirty="0"/>
              <a:t>, </a:t>
            </a:r>
            <a:r>
              <a:rPr lang="ko-KR" altLang="en-US" dirty="0"/>
              <a:t>입력 데이터가 무엇인지 신경망이 식별하는 처리 과정 알아보기</a:t>
            </a:r>
          </a:p>
          <a:p>
            <a:r>
              <a:rPr lang="en-US" altLang="ko-KR" dirty="0"/>
              <a:t>CHAPTER 4 </a:t>
            </a:r>
            <a:r>
              <a:rPr lang="ko-KR" altLang="en-US" dirty="0"/>
              <a:t>손실 함수의 값을 가급적 작게 만드는 </a:t>
            </a:r>
            <a:r>
              <a:rPr lang="ko-KR" altLang="en-US" dirty="0" err="1"/>
              <a:t>경사법에</a:t>
            </a:r>
            <a:r>
              <a:rPr lang="ko-KR" altLang="en-US" dirty="0"/>
              <a:t> 대해 알아보기</a:t>
            </a:r>
          </a:p>
          <a:p>
            <a:r>
              <a:rPr lang="en-US" altLang="ko-KR" dirty="0"/>
              <a:t>CHAPTER 5 </a:t>
            </a:r>
            <a:r>
              <a:rPr lang="ko-KR" altLang="en-US" dirty="0"/>
              <a:t>가중치 매개변수의 기울기를 효율적으로 계산하는 </a:t>
            </a:r>
            <a:r>
              <a:rPr lang="ko-KR" altLang="en-US" dirty="0" err="1"/>
              <a:t>오차역전파법</a:t>
            </a:r>
            <a:r>
              <a:rPr lang="ko-KR" altLang="en-US" dirty="0"/>
              <a:t> 배우기</a:t>
            </a:r>
          </a:p>
          <a:p>
            <a:r>
              <a:rPr lang="en-US" altLang="ko-KR" dirty="0"/>
              <a:t>CHAPTER 6 </a:t>
            </a:r>
            <a:r>
              <a:rPr lang="ko-KR" altLang="en-US" dirty="0"/>
              <a:t>신경망</a:t>
            </a:r>
            <a:r>
              <a:rPr lang="en-US" altLang="ko-KR" dirty="0"/>
              <a:t>(</a:t>
            </a:r>
            <a:r>
              <a:rPr lang="ko-KR" altLang="en-US" dirty="0" err="1"/>
              <a:t>딥러닝</a:t>
            </a:r>
            <a:r>
              <a:rPr lang="en-US" altLang="ko-KR" dirty="0"/>
              <a:t>) </a:t>
            </a:r>
            <a:r>
              <a:rPr lang="ko-KR" altLang="en-US" dirty="0"/>
              <a:t>학습의 효율과 정확도를 높이기</a:t>
            </a:r>
          </a:p>
          <a:p>
            <a:r>
              <a:rPr lang="en-US" altLang="ko-KR" dirty="0"/>
              <a:t>CHAPTER 7 CNN</a:t>
            </a:r>
            <a:r>
              <a:rPr lang="ko-KR" altLang="en-US" dirty="0"/>
              <a:t>의 메커니즘을 자세히 설명하고 </a:t>
            </a:r>
            <a:r>
              <a:rPr lang="ko-KR" altLang="en-US" dirty="0" err="1"/>
              <a:t>파이썬으로</a:t>
            </a:r>
            <a:r>
              <a:rPr lang="ko-KR" altLang="en-US" dirty="0"/>
              <a:t> 구현하기</a:t>
            </a:r>
          </a:p>
          <a:p>
            <a:r>
              <a:rPr lang="en-US" altLang="ko-KR" dirty="0"/>
              <a:t>CHAPTER 8 </a:t>
            </a:r>
            <a:r>
              <a:rPr lang="ko-KR" altLang="en-US" dirty="0" err="1"/>
              <a:t>딥러닝의</a:t>
            </a:r>
            <a:r>
              <a:rPr lang="ko-KR" altLang="en-US" dirty="0"/>
              <a:t> 특징과 과제</a:t>
            </a:r>
            <a:r>
              <a:rPr lang="en-US" altLang="ko-KR" dirty="0"/>
              <a:t>, </a:t>
            </a:r>
            <a:r>
              <a:rPr lang="ko-KR" altLang="en-US" dirty="0"/>
              <a:t>가능성</a:t>
            </a:r>
            <a:r>
              <a:rPr lang="en-US" altLang="ko-KR" dirty="0"/>
              <a:t>, </a:t>
            </a:r>
            <a:r>
              <a:rPr lang="ko-KR" altLang="en-US" dirty="0"/>
              <a:t>오늘날의 첨단 </a:t>
            </a:r>
            <a:r>
              <a:rPr lang="ko-KR" altLang="en-US" dirty="0" err="1"/>
              <a:t>딥러닝에</a:t>
            </a:r>
            <a:r>
              <a:rPr lang="ko-KR" altLang="en-US" dirty="0"/>
              <a:t> 대해 알아보기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B8D76C13-75C6-5B47-80B2-5C1BF78607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169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45AC3E0-CE34-1C49-9C60-9D85619F3E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2" y="765313"/>
            <a:ext cx="11479697" cy="5630793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CHAPTER 1 </a:t>
            </a:r>
            <a:r>
              <a:rPr lang="ko-KR" altLang="en-US" dirty="0" err="1"/>
              <a:t>파이썬에</a:t>
            </a:r>
            <a:r>
              <a:rPr lang="ko-KR" altLang="en-US" dirty="0"/>
              <a:t> 대해 간략하게 살펴보고 사용법 익히기</a:t>
            </a:r>
          </a:p>
          <a:p>
            <a:r>
              <a:rPr lang="en-US" altLang="ko-KR" dirty="0"/>
              <a:t>CHAPTER 2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 알아보고 </a:t>
            </a:r>
            <a:r>
              <a:rPr lang="ko-KR" altLang="en-US" dirty="0" err="1"/>
              <a:t>퍼셉트론을</a:t>
            </a:r>
            <a:r>
              <a:rPr lang="ko-KR" altLang="en-US" dirty="0"/>
              <a:t> 써서 간단한 문제를 풀어보기</a:t>
            </a:r>
          </a:p>
          <a:p>
            <a:r>
              <a:rPr lang="en-US" altLang="ko-KR" dirty="0"/>
              <a:t>CHAPTER 3 </a:t>
            </a:r>
            <a:r>
              <a:rPr lang="ko-KR" altLang="en-US" dirty="0"/>
              <a:t>신경망의 개요</a:t>
            </a:r>
            <a:r>
              <a:rPr lang="en-US" altLang="ko-KR" dirty="0"/>
              <a:t>, </a:t>
            </a:r>
            <a:r>
              <a:rPr lang="ko-KR" altLang="en-US" dirty="0"/>
              <a:t>입력 데이터가 무엇인지 신경망이 식별하는 처리 과정 알아보기</a:t>
            </a:r>
          </a:p>
          <a:p>
            <a:r>
              <a:rPr lang="en-US" altLang="ko-KR" dirty="0"/>
              <a:t>CHAPTER 4 </a:t>
            </a:r>
            <a:r>
              <a:rPr lang="ko-KR" altLang="en-US" dirty="0"/>
              <a:t>손실 함수의 값을 가급적 작게 만드는 </a:t>
            </a:r>
            <a:r>
              <a:rPr lang="ko-KR" altLang="en-US" dirty="0" err="1"/>
              <a:t>경사법에</a:t>
            </a:r>
            <a:r>
              <a:rPr lang="ko-KR" altLang="en-US" dirty="0"/>
              <a:t> 대해 알아보기</a:t>
            </a:r>
          </a:p>
          <a:p>
            <a:r>
              <a:rPr lang="en-US" altLang="ko-KR" dirty="0"/>
              <a:t>CHAPTER 5 </a:t>
            </a:r>
            <a:r>
              <a:rPr lang="ko-KR" altLang="en-US" dirty="0"/>
              <a:t>가중치 매개변수의 기울기를 효율적으로 계산하는 </a:t>
            </a:r>
            <a:r>
              <a:rPr lang="ko-KR" altLang="en-US" dirty="0" err="1"/>
              <a:t>오차역전파법</a:t>
            </a:r>
            <a:r>
              <a:rPr lang="ko-KR" altLang="en-US" dirty="0"/>
              <a:t> 배우기</a:t>
            </a:r>
          </a:p>
          <a:p>
            <a:r>
              <a:rPr lang="en-US" altLang="ko-KR" dirty="0"/>
              <a:t>CHAPTER 6 </a:t>
            </a:r>
            <a:r>
              <a:rPr lang="ko-KR" altLang="en-US" dirty="0"/>
              <a:t>신경망</a:t>
            </a:r>
            <a:r>
              <a:rPr lang="en-US" altLang="ko-KR" dirty="0"/>
              <a:t>(</a:t>
            </a:r>
            <a:r>
              <a:rPr lang="ko-KR" altLang="en-US" dirty="0" err="1"/>
              <a:t>딥러닝</a:t>
            </a:r>
            <a:r>
              <a:rPr lang="en-US" altLang="ko-KR" dirty="0"/>
              <a:t>) </a:t>
            </a:r>
            <a:r>
              <a:rPr lang="ko-KR" altLang="en-US" dirty="0"/>
              <a:t>학습의 효율과 정확도를 높이기</a:t>
            </a:r>
          </a:p>
          <a:p>
            <a:r>
              <a:rPr lang="en-US" altLang="ko-KR" dirty="0"/>
              <a:t>CHAPTER 7 CNN</a:t>
            </a:r>
            <a:r>
              <a:rPr lang="ko-KR" altLang="en-US" dirty="0"/>
              <a:t>의 메커니즘을 자세히 설명하고 </a:t>
            </a:r>
            <a:r>
              <a:rPr lang="ko-KR" altLang="en-US" dirty="0" err="1"/>
              <a:t>파이썬으로</a:t>
            </a:r>
            <a:r>
              <a:rPr lang="ko-KR" altLang="en-US" dirty="0"/>
              <a:t> 구현하기</a:t>
            </a:r>
          </a:p>
          <a:p>
            <a:r>
              <a:rPr lang="en-US" altLang="ko-KR" dirty="0"/>
              <a:t>CHAPTER 8 </a:t>
            </a:r>
            <a:r>
              <a:rPr lang="ko-KR" altLang="en-US" dirty="0" err="1"/>
              <a:t>딥러닝의</a:t>
            </a:r>
            <a:r>
              <a:rPr lang="ko-KR" altLang="en-US" dirty="0"/>
              <a:t> 특징과 과제</a:t>
            </a:r>
            <a:r>
              <a:rPr lang="en-US" altLang="ko-KR" dirty="0"/>
              <a:t>, </a:t>
            </a:r>
            <a:r>
              <a:rPr lang="ko-KR" altLang="en-US" dirty="0"/>
              <a:t>가능성</a:t>
            </a:r>
            <a:r>
              <a:rPr lang="en-US" altLang="ko-KR" dirty="0"/>
              <a:t>, </a:t>
            </a:r>
            <a:r>
              <a:rPr lang="ko-KR" altLang="en-US" dirty="0"/>
              <a:t>오늘날의 첨단 </a:t>
            </a:r>
            <a:r>
              <a:rPr lang="ko-KR" altLang="en-US" dirty="0" err="1"/>
              <a:t>딥러닝에</a:t>
            </a:r>
            <a:r>
              <a:rPr lang="ko-KR" altLang="en-US" dirty="0"/>
              <a:t> 대해 알아보기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B8D76C13-75C6-5B47-80B2-5C1BF78607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238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CHAPTER 8 </a:t>
            </a:r>
            <a:r>
              <a:rPr lang="ko-KR" altLang="en-US" dirty="0" err="1"/>
              <a:t>딥러닝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8.1 </a:t>
            </a:r>
            <a:r>
              <a:rPr lang="ko-KR" altLang="en-US" dirty="0"/>
              <a:t>더 깊게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8.1.1 </a:t>
            </a:r>
            <a:r>
              <a:rPr lang="ko-KR" altLang="en-US" dirty="0"/>
              <a:t>더 깊은 신경망으로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8.1.2 </a:t>
            </a:r>
            <a:r>
              <a:rPr lang="ko-KR" altLang="en-US" dirty="0"/>
              <a:t>정확도를 더 높이려면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8.1.3 </a:t>
            </a:r>
            <a:r>
              <a:rPr lang="ko-KR" altLang="en-US" dirty="0"/>
              <a:t>깊게 하는 이유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8.2 </a:t>
            </a:r>
            <a:r>
              <a:rPr lang="ko-KR" altLang="en-US" dirty="0" err="1"/>
              <a:t>딥러닝의</a:t>
            </a:r>
            <a:r>
              <a:rPr lang="ko-KR" altLang="en-US" dirty="0"/>
              <a:t> 초기 역사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8.2.1 </a:t>
            </a:r>
            <a:r>
              <a:rPr lang="ko-KR" altLang="en-US" dirty="0" err="1"/>
              <a:t>이미지넷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8.2.2 </a:t>
            </a:r>
            <a:r>
              <a:rPr lang="en-US" altLang="ko-KR" dirty="0" err="1"/>
              <a:t>VGG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8.2.3 </a:t>
            </a:r>
            <a:r>
              <a:rPr lang="en-US" altLang="ko-KR" dirty="0" err="1"/>
              <a:t>GoogLeNet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8.2.4 </a:t>
            </a:r>
            <a:r>
              <a:rPr lang="en-US" altLang="ko-KR" dirty="0" err="1"/>
              <a:t>ResNet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8.3 </a:t>
            </a:r>
            <a:r>
              <a:rPr lang="ko-KR" altLang="en-US" dirty="0"/>
              <a:t>더 빠르게</a:t>
            </a:r>
            <a:r>
              <a:rPr lang="en-US" altLang="ko-KR" dirty="0"/>
              <a:t>(</a:t>
            </a:r>
            <a:r>
              <a:rPr lang="ko-KR" altLang="en-US" dirty="0" err="1"/>
              <a:t>딥러닝</a:t>
            </a:r>
            <a:r>
              <a:rPr lang="ko-KR" altLang="en-US" dirty="0"/>
              <a:t> 고속화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8.3.1 </a:t>
            </a:r>
            <a:r>
              <a:rPr lang="ko-KR" altLang="en-US" dirty="0"/>
              <a:t>풀어야 할 숙제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8.3.2 GPU</a:t>
            </a:r>
            <a:r>
              <a:rPr lang="ko-KR" altLang="en-US" dirty="0"/>
              <a:t>를 활용한 고속화</a:t>
            </a:r>
            <a:endParaRPr lang="x-none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7F328C-7274-B84B-86CC-6F597CA759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860480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CHAPTER 8 </a:t>
            </a:r>
            <a:r>
              <a:rPr lang="ko-KR" altLang="en-US" dirty="0" err="1"/>
              <a:t>딥러닝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8.3.3 </a:t>
            </a:r>
            <a:r>
              <a:rPr lang="ko-KR" altLang="en-US" dirty="0"/>
              <a:t>분산 학습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8.3.4 </a:t>
            </a:r>
            <a:r>
              <a:rPr lang="ko-KR" altLang="en-US" dirty="0"/>
              <a:t>연산 정밀도와 비트 줄이기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8.4 </a:t>
            </a:r>
            <a:r>
              <a:rPr lang="ko-KR" altLang="en-US" dirty="0" err="1"/>
              <a:t>딥러닝의</a:t>
            </a:r>
            <a:r>
              <a:rPr lang="ko-KR" altLang="en-US" dirty="0"/>
              <a:t> 활용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8.4.1 </a:t>
            </a:r>
            <a:r>
              <a:rPr lang="ko-KR" altLang="en-US" dirty="0"/>
              <a:t>사물 검출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8.4.2 </a:t>
            </a:r>
            <a:r>
              <a:rPr lang="ko-KR" altLang="en-US" dirty="0"/>
              <a:t>분할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8.4.3 </a:t>
            </a:r>
            <a:r>
              <a:rPr lang="ko-KR" altLang="en-US" dirty="0"/>
              <a:t>사진 캡션 생성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8.5 </a:t>
            </a:r>
            <a:r>
              <a:rPr lang="ko-KR" altLang="en-US" dirty="0" err="1"/>
              <a:t>딥러닝의</a:t>
            </a:r>
            <a:r>
              <a:rPr lang="ko-KR" altLang="en-US" dirty="0"/>
              <a:t> 미래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8.5.1 </a:t>
            </a:r>
            <a:r>
              <a:rPr lang="ko-KR" altLang="en-US" dirty="0"/>
              <a:t>이미지 스타일</a:t>
            </a:r>
            <a:r>
              <a:rPr lang="en-US" altLang="ko-KR" dirty="0"/>
              <a:t>(</a:t>
            </a:r>
            <a:r>
              <a:rPr lang="ko-KR" altLang="en-US" dirty="0"/>
              <a:t>화풍</a:t>
            </a:r>
            <a:r>
              <a:rPr lang="en-US" altLang="ko-KR" dirty="0"/>
              <a:t>) </a:t>
            </a:r>
            <a:r>
              <a:rPr lang="ko-KR" altLang="en-US" dirty="0"/>
              <a:t>변환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8.5.2 </a:t>
            </a:r>
            <a:r>
              <a:rPr lang="ko-KR" altLang="en-US" dirty="0"/>
              <a:t>이미지 생성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8.5.3 </a:t>
            </a:r>
            <a:r>
              <a:rPr lang="ko-KR" altLang="en-US" dirty="0"/>
              <a:t>자율 주행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8.5.4 Deep Q-Network(</a:t>
            </a:r>
            <a:r>
              <a:rPr lang="ko-KR" altLang="en-US" dirty="0"/>
              <a:t>강화학습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8.6 </a:t>
            </a:r>
            <a:r>
              <a:rPr lang="ko-KR" altLang="en-US" dirty="0"/>
              <a:t>정리</a:t>
            </a:r>
            <a:endParaRPr lang="x-none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7F328C-7274-B84B-86CC-6F597CA759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85809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b="1" dirty="0">
                <a:cs typeface="+mj-cs"/>
              </a:rPr>
              <a:t>CHAPTER 8 </a:t>
            </a:r>
            <a:r>
              <a:rPr lang="ko-KR" altLang="en-US" sz="3600" b="1" dirty="0" err="1">
                <a:cs typeface="+mj-cs"/>
              </a:rPr>
              <a:t>딥러닝</a:t>
            </a:r>
            <a:endParaRPr lang="ko-KR" altLang="en-US" sz="3600" b="1" dirty="0"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E7ED06-594A-944A-AEE5-7173AA956952}"/>
              </a:ext>
            </a:extLst>
          </p:cNvPr>
          <p:cNvSpPr/>
          <p:nvPr/>
        </p:nvSpPr>
        <p:spPr>
          <a:xfrm>
            <a:off x="691375" y="3925796"/>
            <a:ext cx="79793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ea typeface="Malgun Gothic" panose="020B0503020000020004" pitchFamily="34" charset="-127"/>
              </a:rPr>
              <a:t>딥러닝의</a:t>
            </a:r>
            <a:r>
              <a:rPr lang="ko-KR" altLang="en-US" sz="1600" dirty="0">
                <a:ea typeface="Malgun Gothic" panose="020B0503020000020004" pitchFamily="34" charset="-127"/>
              </a:rPr>
              <a:t> 특징과 과제</a:t>
            </a:r>
            <a:r>
              <a:rPr lang="en-US" altLang="ko-KR" sz="1600" dirty="0">
                <a:ea typeface="Malgun Gothic" panose="020B0503020000020004" pitchFamily="34" charset="-127"/>
              </a:rPr>
              <a:t>, </a:t>
            </a:r>
            <a:r>
              <a:rPr lang="ko-KR" altLang="en-US" sz="1600" dirty="0">
                <a:ea typeface="Malgun Gothic" panose="020B0503020000020004" pitchFamily="34" charset="-127"/>
              </a:rPr>
              <a:t>가능성</a:t>
            </a:r>
            <a:r>
              <a:rPr lang="en-US" altLang="ko-KR" sz="1600" dirty="0">
                <a:ea typeface="Malgun Gothic" panose="020B0503020000020004" pitchFamily="34" charset="-127"/>
              </a:rPr>
              <a:t>, </a:t>
            </a:r>
            <a:r>
              <a:rPr lang="ko-KR" altLang="en-US" sz="1600" dirty="0">
                <a:ea typeface="Malgun Gothic" panose="020B0503020000020004" pitchFamily="34" charset="-127"/>
              </a:rPr>
              <a:t>오늘날의 첨단 </a:t>
            </a:r>
            <a:r>
              <a:rPr lang="ko-KR" altLang="en-US" sz="1600" dirty="0" err="1">
                <a:ea typeface="Malgun Gothic" panose="020B0503020000020004" pitchFamily="34" charset="-127"/>
              </a:rPr>
              <a:t>딥러닝에</a:t>
            </a:r>
            <a:r>
              <a:rPr lang="ko-KR" altLang="en-US" sz="1600" dirty="0">
                <a:ea typeface="Malgun Gothic" panose="020B0503020000020004" pitchFamily="34" charset="-127"/>
              </a:rPr>
              <a:t> 대해 알아보기</a:t>
            </a:r>
            <a:endParaRPr lang="ko-KR" altLang="en-US" sz="1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77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5" y="1496885"/>
            <a:ext cx="5400276" cy="295594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08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91177" y="730541"/>
            <a:ext cx="3001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5F5E5E"/>
                </a:solidFill>
                <a:latin typeface="HelveticaNeue-Bold"/>
              </a:rPr>
              <a:t>8.1.1 </a:t>
            </a:r>
            <a:r>
              <a:rPr lang="ko-KR" altLang="en-US" dirty="0">
                <a:solidFill>
                  <a:srgbClr val="474646"/>
                </a:solidFill>
                <a:latin typeface="YDVYGOStd14"/>
              </a:rPr>
              <a:t>더 깊은 신경망으로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6545" y="4573317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>
                <a:solidFill>
                  <a:srgbClr val="5F5E5E"/>
                </a:solidFill>
                <a:latin typeface="YDVYGOStd12"/>
              </a:rPr>
              <a:t>●● </a:t>
            </a:r>
            <a:r>
              <a:rPr lang="en-US" altLang="ko-KR" sz="2000" dirty="0">
                <a:solidFill>
                  <a:srgbClr val="000000"/>
                </a:solidFill>
                <a:latin typeface="HelveticaNeue-Light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YDVYGOStd12"/>
              </a:rPr>
              <a:t>×</a:t>
            </a:r>
            <a:r>
              <a:rPr lang="en-US" altLang="ko-KR" sz="2000" dirty="0">
                <a:solidFill>
                  <a:srgbClr val="000000"/>
                </a:solidFill>
                <a:latin typeface="HelveticaNeue-Light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YDVYGOStd12"/>
              </a:rPr>
              <a:t>의 작은 필터를 사용한 </a:t>
            </a:r>
            <a:r>
              <a:rPr lang="ko-KR" altLang="en-US" dirty="0" err="1">
                <a:solidFill>
                  <a:srgbClr val="000000"/>
                </a:solidFill>
                <a:latin typeface="YDVYGOStd12"/>
              </a:rPr>
              <a:t>합성곱</a:t>
            </a:r>
            <a:r>
              <a:rPr lang="ko-KR" altLang="en-US" dirty="0">
                <a:solidFill>
                  <a:srgbClr val="000000"/>
                </a:solidFill>
                <a:latin typeface="YDVYGOStd12"/>
              </a:rPr>
              <a:t> 계층</a:t>
            </a:r>
          </a:p>
          <a:p>
            <a:r>
              <a:rPr lang="ko-KR" altLang="en-US" sz="800" dirty="0">
                <a:solidFill>
                  <a:srgbClr val="5F5E5E"/>
                </a:solidFill>
                <a:latin typeface="YDVYGOStd12"/>
              </a:rPr>
              <a:t>●● </a:t>
            </a:r>
            <a:r>
              <a:rPr lang="ko-KR" altLang="en-US" dirty="0">
                <a:solidFill>
                  <a:srgbClr val="000000"/>
                </a:solidFill>
                <a:latin typeface="YDVYGOStd12"/>
              </a:rPr>
              <a:t>활성화 함수는 </a:t>
            </a:r>
            <a:r>
              <a:rPr lang="en-US" altLang="ko-KR" sz="2000" dirty="0" err="1">
                <a:solidFill>
                  <a:srgbClr val="000000"/>
                </a:solidFill>
                <a:latin typeface="HelveticaNeue-Light"/>
              </a:rPr>
              <a:t>ReLU</a:t>
            </a:r>
            <a:endParaRPr lang="en-US" altLang="ko-KR" sz="2000" dirty="0">
              <a:solidFill>
                <a:srgbClr val="000000"/>
              </a:solidFill>
              <a:latin typeface="HelveticaNeue-Light"/>
            </a:endParaRPr>
          </a:p>
          <a:p>
            <a:r>
              <a:rPr lang="ko-KR" altLang="en-US" sz="800" dirty="0">
                <a:solidFill>
                  <a:srgbClr val="5F5E5E"/>
                </a:solidFill>
                <a:latin typeface="YDVYGOStd12"/>
              </a:rPr>
              <a:t>●● </a:t>
            </a:r>
            <a:r>
              <a:rPr lang="ko-KR" altLang="en-US" dirty="0" err="1">
                <a:solidFill>
                  <a:srgbClr val="000000"/>
                </a:solidFill>
                <a:latin typeface="YDVYGOStd12"/>
              </a:rPr>
              <a:t>완전연결</a:t>
            </a:r>
            <a:r>
              <a:rPr lang="ko-KR" altLang="en-US" dirty="0">
                <a:solidFill>
                  <a:srgbClr val="000000"/>
                </a:solidFill>
                <a:latin typeface="YDVYGOStd12"/>
              </a:rPr>
              <a:t> 계층 뒤에 </a:t>
            </a:r>
            <a:r>
              <a:rPr lang="ko-KR" altLang="en-US" dirty="0" err="1">
                <a:solidFill>
                  <a:srgbClr val="000000"/>
                </a:solidFill>
                <a:latin typeface="YDVYGOStd12"/>
              </a:rPr>
              <a:t>드롭아웃</a:t>
            </a:r>
            <a:r>
              <a:rPr lang="ko-KR" altLang="en-US" dirty="0">
                <a:solidFill>
                  <a:srgbClr val="000000"/>
                </a:solidFill>
                <a:latin typeface="YDVYGOStd12"/>
              </a:rPr>
              <a:t> 계층 사용</a:t>
            </a:r>
          </a:p>
          <a:p>
            <a:r>
              <a:rPr lang="ko-KR" altLang="en-US" sz="800" dirty="0">
                <a:solidFill>
                  <a:srgbClr val="5F5E5E"/>
                </a:solidFill>
                <a:latin typeface="YDVYGOStd12"/>
              </a:rPr>
              <a:t>●● </a:t>
            </a:r>
            <a:r>
              <a:rPr lang="en-US" altLang="ko-KR" sz="2000" dirty="0">
                <a:solidFill>
                  <a:srgbClr val="000000"/>
                </a:solidFill>
                <a:latin typeface="HelveticaNeue-Light"/>
              </a:rPr>
              <a:t>Adam</a:t>
            </a:r>
            <a:r>
              <a:rPr lang="ko-KR" altLang="en-US" dirty="0">
                <a:solidFill>
                  <a:srgbClr val="000000"/>
                </a:solidFill>
                <a:latin typeface="YDVYGOStd12"/>
              </a:rPr>
              <a:t>을 사용해 최적화</a:t>
            </a:r>
          </a:p>
          <a:p>
            <a:r>
              <a:rPr lang="ko-KR" altLang="en-US" sz="800" dirty="0">
                <a:solidFill>
                  <a:srgbClr val="5F5E5E"/>
                </a:solidFill>
                <a:latin typeface="YDVYGOStd12"/>
              </a:rPr>
              <a:t>●● </a:t>
            </a:r>
            <a:r>
              <a:rPr lang="ko-KR" altLang="en-US" dirty="0">
                <a:solidFill>
                  <a:srgbClr val="000000"/>
                </a:solidFill>
                <a:latin typeface="YDVYGOStd12"/>
              </a:rPr>
              <a:t>가중치 </a:t>
            </a:r>
            <a:r>
              <a:rPr lang="ko-KR" altLang="en-US" dirty="0" err="1">
                <a:solidFill>
                  <a:srgbClr val="000000"/>
                </a:solidFill>
                <a:latin typeface="YDVYGOStd12"/>
              </a:rPr>
              <a:t>초깃값은</a:t>
            </a:r>
            <a:r>
              <a:rPr lang="ko-KR" altLang="en-US" dirty="0">
                <a:solidFill>
                  <a:srgbClr val="000000"/>
                </a:solidFill>
                <a:latin typeface="YDVYGOStd12"/>
              </a:rPr>
              <a:t> ‘</a:t>
            </a:r>
            <a:r>
              <a:rPr lang="en-US" altLang="ko-KR" sz="2000" dirty="0">
                <a:solidFill>
                  <a:srgbClr val="000000"/>
                </a:solidFill>
                <a:latin typeface="HelveticaNeue-Light"/>
              </a:rPr>
              <a:t>He</a:t>
            </a:r>
            <a:r>
              <a:rPr lang="ko-KR" altLang="en-US" dirty="0">
                <a:solidFill>
                  <a:srgbClr val="000000"/>
                </a:solidFill>
                <a:latin typeface="YDVYGOStd12"/>
              </a:rPr>
              <a:t>의 </a:t>
            </a:r>
            <a:r>
              <a:rPr lang="ko-KR" altLang="en-US" dirty="0" err="1">
                <a:solidFill>
                  <a:srgbClr val="000000"/>
                </a:solidFill>
                <a:latin typeface="YDVYGOStd12"/>
              </a:rPr>
              <a:t>초깃값</a:t>
            </a:r>
            <a:r>
              <a:rPr lang="ko-KR" altLang="en-US" dirty="0">
                <a:solidFill>
                  <a:srgbClr val="000000"/>
                </a:solidFill>
                <a:latin typeface="YDVYGOStd12"/>
              </a:rPr>
              <a:t>’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4" y="1580044"/>
            <a:ext cx="5400276" cy="287278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631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9" y="1459308"/>
            <a:ext cx="5132657" cy="445881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08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1177" y="705489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5F5E5E"/>
                </a:solidFill>
                <a:latin typeface="HelveticaNeue-Bold"/>
              </a:rPr>
              <a:t>8.1.2 </a:t>
            </a:r>
            <a:r>
              <a:rPr lang="ko-KR" altLang="en-US" dirty="0">
                <a:solidFill>
                  <a:srgbClr val="474646"/>
                </a:solidFill>
                <a:latin typeface="YDVYGOStd14"/>
              </a:rPr>
              <a:t>정확도를 더 높이려면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88273" y="1459308"/>
            <a:ext cx="53360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YDVYGOStd14"/>
              </a:rPr>
              <a:t>데이터 확장</a:t>
            </a:r>
            <a:r>
              <a:rPr lang="en-US" altLang="ko-KR" sz="700" dirty="0">
                <a:latin typeface="ITCGaramondStd-Lt"/>
              </a:rPr>
              <a:t>data augmentation</a:t>
            </a:r>
            <a:r>
              <a:rPr lang="ko-KR" altLang="en-US" sz="1600" dirty="0">
                <a:latin typeface="YDVYMjOStd12"/>
              </a:rPr>
              <a:t>은 입력 이미지</a:t>
            </a:r>
            <a:r>
              <a:rPr lang="en-US" altLang="ko-KR" sz="1600" dirty="0">
                <a:latin typeface="YDVYMjOStd12"/>
              </a:rPr>
              <a:t>(</a:t>
            </a:r>
            <a:r>
              <a:rPr lang="ko-KR" altLang="en-US" sz="1600" dirty="0">
                <a:latin typeface="YDVYMjOStd12"/>
              </a:rPr>
              <a:t>훈련 이미지</a:t>
            </a:r>
            <a:r>
              <a:rPr lang="en-US" altLang="ko-KR" sz="1600" dirty="0">
                <a:latin typeface="YDVYMjOStd12"/>
              </a:rPr>
              <a:t>)</a:t>
            </a:r>
            <a:r>
              <a:rPr lang="ko-KR" altLang="en-US" sz="1600" dirty="0">
                <a:latin typeface="YDVYMjOStd12"/>
              </a:rPr>
              <a:t>를 알고리즘을 동원해 ‘</a:t>
            </a:r>
            <a:r>
              <a:rPr lang="ko-KR" altLang="en-US" sz="1600" dirty="0" err="1">
                <a:latin typeface="YDVYMjOStd12"/>
              </a:rPr>
              <a:t>인위적’으로</a:t>
            </a:r>
            <a:r>
              <a:rPr lang="ko-KR" altLang="en-US" sz="1600" dirty="0">
                <a:latin typeface="YDVYMjOStd12"/>
              </a:rPr>
              <a:t> 확장한다</a:t>
            </a:r>
            <a:r>
              <a:rPr lang="en-US" altLang="ko-KR" sz="1600" dirty="0">
                <a:latin typeface="YDVYMjOStd12"/>
              </a:rPr>
              <a:t>.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988" y="2275890"/>
            <a:ext cx="5132657" cy="1677432"/>
          </a:xfrm>
          <a:prstGeom prst="rect">
            <a:avLst/>
          </a:prstGeom>
        </p:spPr>
      </p:pic>
      <p:sp>
        <p:nvSpPr>
          <p:cNvPr id="3" name="바닥글 개체 틀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81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7" y="2132470"/>
            <a:ext cx="4942956" cy="1976067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08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91177" y="680436"/>
            <a:ext cx="2539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5F5E5E"/>
                </a:solidFill>
                <a:latin typeface="HelveticaNeue-Bold"/>
              </a:rPr>
              <a:t>8.1.3 </a:t>
            </a:r>
            <a:r>
              <a:rPr lang="ko-KR" altLang="en-US" dirty="0">
                <a:solidFill>
                  <a:srgbClr val="474646"/>
                </a:solidFill>
                <a:latin typeface="YDVYGOStd14"/>
              </a:rPr>
              <a:t>깊게 하는 이유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80997" y="12463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latin typeface="YDVYGOStd14"/>
              </a:rPr>
              <a:t>‘층을 깊게 하는 </a:t>
            </a:r>
            <a:r>
              <a:rPr lang="ko-KR" altLang="en-US" sz="1600" dirty="0" err="1">
                <a:latin typeface="YDVYGOStd14"/>
              </a:rPr>
              <a:t>것’의</a:t>
            </a:r>
            <a:r>
              <a:rPr lang="ko-KR" altLang="en-US" sz="1600" dirty="0">
                <a:latin typeface="YDVYGOStd14"/>
              </a:rPr>
              <a:t> 중요성</a:t>
            </a:r>
            <a:r>
              <a:rPr lang="ko-KR" altLang="en-US" dirty="0">
                <a:latin typeface="YDVYMjOStd12"/>
              </a:rPr>
              <a:t>에 대해서</a:t>
            </a:r>
            <a:r>
              <a:rPr lang="en-US" altLang="ko-KR" dirty="0">
                <a:latin typeface="YDVYMjOStd12"/>
              </a:rPr>
              <a:t>, </a:t>
            </a:r>
            <a:r>
              <a:rPr lang="ko-KR" altLang="en-US" dirty="0">
                <a:latin typeface="YDVYMjOStd12"/>
              </a:rPr>
              <a:t>이를 뒷받침하는 데</a:t>
            </a:r>
          </a:p>
          <a:p>
            <a:r>
              <a:rPr lang="ko-KR" altLang="en-US" dirty="0" err="1">
                <a:latin typeface="YDVYMjOStd12"/>
              </a:rPr>
              <a:t>이터와</a:t>
            </a:r>
            <a:r>
              <a:rPr lang="ko-KR" altLang="en-US" dirty="0">
                <a:latin typeface="YDVYMjOStd12"/>
              </a:rPr>
              <a:t> 설명을 몇 가지 소개하겠다</a:t>
            </a:r>
            <a:r>
              <a:rPr lang="en-US" altLang="ko-KR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7" y="4440373"/>
            <a:ext cx="4942956" cy="1798649"/>
          </a:xfrm>
          <a:prstGeom prst="rect">
            <a:avLst/>
          </a:prstGeom>
        </p:spPr>
      </p:pic>
      <p:sp>
        <p:nvSpPr>
          <p:cNvPr id="3" name="바닥글 개체 틀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25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77" y="1182980"/>
            <a:ext cx="6838882" cy="276504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08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1177" y="694911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5F5E5E"/>
                </a:solidFill>
                <a:latin typeface="HelveticaNeue-Bold"/>
              </a:rPr>
              <a:t>8.2.1 </a:t>
            </a:r>
            <a:r>
              <a:rPr lang="ko-KR" altLang="en-US" sz="1400" dirty="0" err="1">
                <a:solidFill>
                  <a:srgbClr val="474646"/>
                </a:solidFill>
                <a:latin typeface="YDVYGOStd14"/>
              </a:rPr>
              <a:t>이미지넷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77" y="3948026"/>
            <a:ext cx="6838882" cy="2765046"/>
          </a:xfrm>
          <a:prstGeom prst="rect">
            <a:avLst/>
          </a:prstGeom>
        </p:spPr>
      </p:pic>
      <p:sp>
        <p:nvSpPr>
          <p:cNvPr id="3" name="바닥글 개체 틀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45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717" y="2085491"/>
            <a:ext cx="6165446" cy="2759122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08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91177" y="689025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5F5E5E"/>
                </a:solidFill>
                <a:latin typeface="HelveticaNeue-Bold"/>
              </a:rPr>
              <a:t>8.2.2 </a:t>
            </a:r>
            <a:r>
              <a:rPr lang="en-US" altLang="ko-KR" sz="1600" dirty="0">
                <a:solidFill>
                  <a:srgbClr val="474646"/>
                </a:solidFill>
                <a:latin typeface="HelveticaNeue-Medium"/>
              </a:rPr>
              <a:t>VGG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60318" y="51468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ITCGaramondStd-Lt"/>
              </a:rPr>
              <a:t>VGG</a:t>
            </a:r>
            <a:r>
              <a:rPr lang="ko-KR" altLang="en-US" dirty="0">
                <a:latin typeface="YDVYMjOStd12"/>
              </a:rPr>
              <a:t>에서 주목할 점은 </a:t>
            </a:r>
            <a:r>
              <a:rPr lang="en-US" altLang="ko-KR" dirty="0">
                <a:latin typeface="ITCGaramondStd-Lt"/>
              </a:rPr>
              <a:t>3</a:t>
            </a:r>
            <a:r>
              <a:rPr lang="en-US" altLang="ko-KR" dirty="0">
                <a:latin typeface="YDVYMjOStd12"/>
              </a:rPr>
              <a:t>×</a:t>
            </a:r>
            <a:r>
              <a:rPr lang="en-US" altLang="ko-KR" dirty="0">
                <a:latin typeface="ITCGaramondStd-Lt"/>
              </a:rPr>
              <a:t>3</a:t>
            </a:r>
            <a:r>
              <a:rPr lang="ko-KR" altLang="en-US" dirty="0">
                <a:latin typeface="YDVYMjOStd12"/>
              </a:rPr>
              <a:t>의 작은 필터를 사용한 </a:t>
            </a:r>
            <a:r>
              <a:rPr lang="ko-KR" altLang="en-US" dirty="0" err="1">
                <a:latin typeface="YDVYMjOStd12"/>
              </a:rPr>
              <a:t>합성곱</a:t>
            </a:r>
            <a:r>
              <a:rPr lang="ko-KR" altLang="en-US" dirty="0">
                <a:latin typeface="YDVYMjOStd12"/>
              </a:rPr>
              <a:t> 계층을 연속으로 거친다는 것이다</a:t>
            </a:r>
            <a:r>
              <a:rPr lang="en-US" altLang="ko-KR" dirty="0">
                <a:latin typeface="YDVYMjOStd12"/>
              </a:rPr>
              <a:t>.</a:t>
            </a: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194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607" y="1592562"/>
            <a:ext cx="6352932" cy="1687497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08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91177" y="738379"/>
            <a:ext cx="2085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5F5E5E"/>
                </a:solidFill>
                <a:latin typeface="HelveticaNeue-Bold"/>
              </a:rPr>
              <a:t>8.2.3 </a:t>
            </a:r>
            <a:r>
              <a:rPr lang="en-US" altLang="ko-KR" dirty="0" err="1">
                <a:solidFill>
                  <a:srgbClr val="474646"/>
                </a:solidFill>
                <a:latin typeface="HelveticaNeue-Medium"/>
              </a:rPr>
              <a:t>GoogLeNet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607" y="3734132"/>
            <a:ext cx="6352932" cy="168749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7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CHAPTER 7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7.1 </a:t>
            </a:r>
            <a:r>
              <a:rPr lang="ko-KR" altLang="en-US" dirty="0"/>
              <a:t>전체 구조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7.2 </a:t>
            </a:r>
            <a:r>
              <a:rPr lang="ko-KR" altLang="en-US" dirty="0" err="1"/>
              <a:t>합성곱</a:t>
            </a:r>
            <a:r>
              <a:rPr lang="ko-KR" altLang="en-US" dirty="0"/>
              <a:t> 계층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7.2.1 </a:t>
            </a:r>
            <a:r>
              <a:rPr lang="ko-KR" altLang="en-US" dirty="0"/>
              <a:t>완전연결 계층의 문제점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7.2.2 </a:t>
            </a:r>
            <a:r>
              <a:rPr lang="ko-KR" altLang="en-US" dirty="0" err="1"/>
              <a:t>합성곱</a:t>
            </a:r>
            <a:r>
              <a:rPr lang="ko-KR" altLang="en-US" dirty="0"/>
              <a:t> 연산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7.2.3 </a:t>
            </a:r>
            <a:r>
              <a:rPr lang="ko-KR" altLang="en-US" dirty="0" err="1"/>
              <a:t>패딩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7.2.4 </a:t>
            </a:r>
            <a:r>
              <a:rPr lang="ko-KR" altLang="en-US" dirty="0" err="1"/>
              <a:t>스트라이드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7.2.5 3</a:t>
            </a:r>
            <a:r>
              <a:rPr lang="ko-KR" altLang="en-US" dirty="0"/>
              <a:t>차원 데이터의 </a:t>
            </a:r>
            <a:r>
              <a:rPr lang="ko-KR" altLang="en-US" dirty="0" err="1"/>
              <a:t>합성곱</a:t>
            </a:r>
            <a:r>
              <a:rPr lang="ko-KR" altLang="en-US" dirty="0"/>
              <a:t> 연산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7.2.6 </a:t>
            </a:r>
            <a:r>
              <a:rPr lang="ko-KR" altLang="en-US" dirty="0"/>
              <a:t>블록으로 생각하기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7.2.7 </a:t>
            </a:r>
            <a:r>
              <a:rPr lang="ko-KR" altLang="en-US" dirty="0"/>
              <a:t>배치 처리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7.3 </a:t>
            </a:r>
            <a:r>
              <a:rPr lang="ko-KR" altLang="en-US" dirty="0" err="1"/>
              <a:t>풀링</a:t>
            </a:r>
            <a:r>
              <a:rPr lang="ko-KR" altLang="en-US" dirty="0"/>
              <a:t> 계층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7.3.1 </a:t>
            </a:r>
            <a:r>
              <a:rPr lang="ko-KR" altLang="en-US" dirty="0" err="1"/>
              <a:t>풀링</a:t>
            </a:r>
            <a:r>
              <a:rPr lang="ko-KR" altLang="en-US" dirty="0"/>
              <a:t> 계층의 특징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7.4 </a:t>
            </a:r>
            <a:r>
              <a:rPr lang="ko-KR" altLang="en-US" dirty="0" err="1"/>
              <a:t>합성곱</a:t>
            </a:r>
            <a:r>
              <a:rPr lang="en-US" altLang="ko-KR" dirty="0"/>
              <a:t>/</a:t>
            </a:r>
            <a:r>
              <a:rPr lang="ko-KR" altLang="en-US" dirty="0" err="1"/>
              <a:t>풀링</a:t>
            </a:r>
            <a:r>
              <a:rPr lang="ko-KR" altLang="en-US" dirty="0"/>
              <a:t> 계층 구현하기</a:t>
            </a:r>
            <a:endParaRPr lang="x-none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7F328C-7274-B84B-86CC-6F597CA759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95992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08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1177" y="798845"/>
            <a:ext cx="1481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5F5E5E"/>
                </a:solidFill>
                <a:latin typeface="HelveticaNeue-Bold"/>
              </a:rPr>
              <a:t>8.2.4 </a:t>
            </a:r>
            <a:r>
              <a:rPr lang="en-US" altLang="ko-KR" sz="1600" dirty="0" err="1">
                <a:solidFill>
                  <a:srgbClr val="474646"/>
                </a:solidFill>
                <a:latin typeface="HelveticaNeue-Medium"/>
              </a:rPr>
              <a:t>ResNet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77" y="1603283"/>
            <a:ext cx="3237116" cy="179748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54491" y="1327431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>
                <a:solidFill>
                  <a:srgbClr val="5F5E5E"/>
                </a:solidFill>
                <a:latin typeface="YDVYGOStd15"/>
              </a:rPr>
              <a:t>그림 </a:t>
            </a:r>
            <a:r>
              <a:rPr lang="en-US" altLang="ko-KR" sz="1100" b="1" dirty="0">
                <a:solidFill>
                  <a:srgbClr val="5F5E5E"/>
                </a:solidFill>
                <a:latin typeface="HelveticaNeue-Bold"/>
              </a:rPr>
              <a:t>8-12 </a:t>
            </a:r>
            <a:r>
              <a:rPr lang="en-US" altLang="ko-KR" sz="1100" dirty="0" err="1">
                <a:solidFill>
                  <a:srgbClr val="000000"/>
                </a:solidFill>
                <a:latin typeface="HelveticaNeue-Roman"/>
              </a:rPr>
              <a:t>ResNet</a:t>
            </a:r>
            <a:r>
              <a:rPr lang="ko-KR" altLang="en-US" sz="1100" dirty="0">
                <a:solidFill>
                  <a:srgbClr val="000000"/>
                </a:solidFill>
                <a:latin typeface="YDVYGOStd12"/>
              </a:rPr>
              <a:t>의 구성요소</a:t>
            </a:r>
            <a:r>
              <a:rPr lang="en-US" altLang="ko-KR" sz="400" dirty="0">
                <a:solidFill>
                  <a:srgbClr val="5F5E5E"/>
                </a:solidFill>
                <a:latin typeface="HelveticaNeue-Medium"/>
              </a:rPr>
              <a:t>[24] </a:t>
            </a:r>
            <a:r>
              <a:rPr lang="en-US" altLang="ko-KR" sz="1100" dirty="0">
                <a:solidFill>
                  <a:srgbClr val="000000"/>
                </a:solidFill>
                <a:latin typeface="YDVYGOStd12"/>
              </a:rPr>
              <a:t>: ‘</a:t>
            </a:r>
            <a:r>
              <a:rPr lang="en-US" altLang="ko-KR" sz="1100" dirty="0">
                <a:solidFill>
                  <a:srgbClr val="000000"/>
                </a:solidFill>
                <a:latin typeface="HelveticaNeue-Roman"/>
              </a:rPr>
              <a:t>weight layer</a:t>
            </a:r>
            <a:r>
              <a:rPr lang="ko-KR" altLang="en-US" sz="1100" dirty="0">
                <a:solidFill>
                  <a:srgbClr val="000000"/>
                </a:solidFill>
                <a:latin typeface="YDVYGOStd12"/>
              </a:rPr>
              <a:t>’는 </a:t>
            </a:r>
            <a:r>
              <a:rPr lang="ko-KR" altLang="en-US" sz="1100" dirty="0" err="1">
                <a:solidFill>
                  <a:srgbClr val="000000"/>
                </a:solidFill>
                <a:latin typeface="YDVYGOStd12"/>
              </a:rPr>
              <a:t>합성곱</a:t>
            </a:r>
            <a:r>
              <a:rPr lang="ko-KR" altLang="en-US" sz="1100" dirty="0">
                <a:solidFill>
                  <a:srgbClr val="000000"/>
                </a:solidFill>
                <a:latin typeface="YDVYGOStd12"/>
              </a:rPr>
              <a:t> 계층을 말한다</a:t>
            </a:r>
            <a:endParaRPr lang="ko-KR" altLang="en-US" sz="11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91" y="4171167"/>
            <a:ext cx="8777859" cy="121246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54491" y="3736061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>
                <a:solidFill>
                  <a:srgbClr val="5F5E5E"/>
                </a:solidFill>
                <a:latin typeface="YDVYGOStd15"/>
              </a:rPr>
              <a:t>그림 </a:t>
            </a:r>
            <a:r>
              <a:rPr lang="en-US" altLang="ko-KR" sz="1100" b="1" dirty="0">
                <a:solidFill>
                  <a:srgbClr val="5F5E5E"/>
                </a:solidFill>
                <a:latin typeface="HelveticaNeue-Bold"/>
              </a:rPr>
              <a:t>8-13 </a:t>
            </a:r>
            <a:r>
              <a:rPr lang="en-US" altLang="ko-KR" sz="1100" dirty="0" err="1">
                <a:solidFill>
                  <a:srgbClr val="000000"/>
                </a:solidFill>
                <a:latin typeface="HelveticaNeue-Roman"/>
              </a:rPr>
              <a:t>ResNet</a:t>
            </a:r>
            <a:r>
              <a:rPr lang="en-US" altLang="ko-KR" sz="400" dirty="0">
                <a:solidFill>
                  <a:srgbClr val="5F5E5E"/>
                </a:solidFill>
                <a:latin typeface="HelveticaNeue-Medium"/>
              </a:rPr>
              <a:t>[24] </a:t>
            </a:r>
            <a:r>
              <a:rPr lang="en-US" altLang="ko-KR" sz="1100" dirty="0">
                <a:solidFill>
                  <a:srgbClr val="000000"/>
                </a:solidFill>
                <a:latin typeface="YDVYGOStd12"/>
              </a:rPr>
              <a:t>: </a:t>
            </a:r>
            <a:r>
              <a:rPr lang="ko-KR" altLang="en-US" sz="1100" dirty="0">
                <a:solidFill>
                  <a:srgbClr val="000000"/>
                </a:solidFill>
                <a:latin typeface="YDVYGOStd12"/>
              </a:rPr>
              <a:t>블록이 </a:t>
            </a:r>
            <a:r>
              <a:rPr lang="en-US" altLang="ko-KR" sz="1100" dirty="0">
                <a:solidFill>
                  <a:srgbClr val="000000"/>
                </a:solidFill>
                <a:latin typeface="HelveticaNeue-Roman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YDVYGOStd12"/>
              </a:rPr>
              <a:t>×</a:t>
            </a:r>
            <a:r>
              <a:rPr lang="en-US" altLang="ko-KR" sz="1100" dirty="0">
                <a:solidFill>
                  <a:srgbClr val="000000"/>
                </a:solidFill>
                <a:latin typeface="HelveticaNeue-Roman"/>
              </a:rPr>
              <a:t>3</a:t>
            </a:r>
            <a:r>
              <a:rPr lang="ko-KR" altLang="en-US" sz="1100" dirty="0">
                <a:solidFill>
                  <a:srgbClr val="000000"/>
                </a:solidFill>
                <a:latin typeface="YDVYGOStd12"/>
              </a:rPr>
              <a:t>인 </a:t>
            </a:r>
            <a:r>
              <a:rPr lang="ko-KR" altLang="en-US" sz="1100" dirty="0" err="1">
                <a:solidFill>
                  <a:srgbClr val="000000"/>
                </a:solidFill>
                <a:latin typeface="YDVYGOStd12"/>
              </a:rPr>
              <a:t>합성곱</a:t>
            </a:r>
            <a:r>
              <a:rPr lang="ko-KR" altLang="en-US" sz="1100" dirty="0">
                <a:solidFill>
                  <a:srgbClr val="000000"/>
                </a:solidFill>
                <a:latin typeface="YDVYGOStd12"/>
              </a:rPr>
              <a:t> 계층에 대응</a:t>
            </a:r>
            <a:r>
              <a:rPr lang="en-US" altLang="ko-KR" sz="1100" dirty="0">
                <a:solidFill>
                  <a:srgbClr val="000000"/>
                </a:solidFill>
                <a:latin typeface="YDVYGOStd12"/>
              </a:rPr>
              <a:t>. </a:t>
            </a:r>
            <a:r>
              <a:rPr lang="ko-KR" altLang="en-US" sz="1100" dirty="0">
                <a:solidFill>
                  <a:srgbClr val="000000"/>
                </a:solidFill>
                <a:latin typeface="YDVYGOStd12"/>
              </a:rPr>
              <a:t>층을 건너뛰는 </a:t>
            </a:r>
            <a:r>
              <a:rPr lang="ko-KR" altLang="en-US" sz="1100" dirty="0" err="1">
                <a:solidFill>
                  <a:srgbClr val="000000"/>
                </a:solidFill>
                <a:latin typeface="YDVYGOStd12"/>
              </a:rPr>
              <a:t>스킵</a:t>
            </a:r>
            <a:r>
              <a:rPr lang="ko-KR" altLang="en-US" sz="1100" dirty="0">
                <a:solidFill>
                  <a:srgbClr val="000000"/>
                </a:solidFill>
                <a:latin typeface="YDVYGOStd12"/>
              </a:rPr>
              <a:t> 연결이 특징이다</a:t>
            </a:r>
            <a:r>
              <a:rPr lang="en-US" altLang="ko-KR" sz="1100" dirty="0">
                <a:solidFill>
                  <a:srgbClr val="000000"/>
                </a:solidFill>
                <a:latin typeface="YDVYGOStd12"/>
              </a:rPr>
              <a:t>.</a:t>
            </a:r>
            <a:endParaRPr lang="ko-KR" altLang="en-US" sz="11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941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08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1177" y="705489"/>
            <a:ext cx="2539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5F5E5E"/>
                </a:solidFill>
                <a:latin typeface="HelveticaNeue-Bold"/>
              </a:rPr>
              <a:t>8.3.1 </a:t>
            </a:r>
            <a:r>
              <a:rPr lang="ko-KR" altLang="en-US" dirty="0">
                <a:solidFill>
                  <a:srgbClr val="474646"/>
                </a:solidFill>
                <a:latin typeface="YDVYGOStd14"/>
              </a:rPr>
              <a:t>풀어야 할 숙제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785" y="2780779"/>
            <a:ext cx="7565018" cy="260054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18774" y="143535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solidFill>
                  <a:srgbClr val="5F5E5E"/>
                </a:solidFill>
                <a:latin typeface="YDVYGOStd15"/>
              </a:rPr>
              <a:t>그림 </a:t>
            </a:r>
            <a:r>
              <a:rPr lang="en-US" altLang="ko-KR" sz="1600" b="1" dirty="0">
                <a:solidFill>
                  <a:srgbClr val="5F5E5E"/>
                </a:solidFill>
                <a:latin typeface="HelveticaNeue-Bold"/>
              </a:rPr>
              <a:t>8-14 </a:t>
            </a:r>
            <a:r>
              <a:rPr lang="en-US" altLang="ko-KR" sz="1600" dirty="0" err="1">
                <a:solidFill>
                  <a:srgbClr val="000000"/>
                </a:solidFill>
                <a:latin typeface="HelveticaNeue-Roman"/>
              </a:rPr>
              <a:t>AlexNet</a:t>
            </a:r>
            <a:r>
              <a:rPr lang="ko-KR" altLang="en-US" sz="1600" dirty="0">
                <a:solidFill>
                  <a:srgbClr val="000000"/>
                </a:solidFill>
                <a:latin typeface="YDVYGOStd12"/>
              </a:rPr>
              <a:t>의 </a:t>
            </a:r>
            <a:r>
              <a:rPr lang="en-US" altLang="ko-KR" sz="1600" dirty="0">
                <a:solidFill>
                  <a:srgbClr val="000000"/>
                </a:solidFill>
                <a:latin typeface="HelveticaNeue-Roman"/>
              </a:rPr>
              <a:t>forward </a:t>
            </a:r>
            <a:r>
              <a:rPr lang="ko-KR" altLang="en-US" sz="1600" dirty="0">
                <a:solidFill>
                  <a:srgbClr val="000000"/>
                </a:solidFill>
                <a:latin typeface="YDVYGOStd12"/>
              </a:rPr>
              <a:t>처리 시 각 층의 시간 비율 </a:t>
            </a:r>
            <a:r>
              <a:rPr lang="en-US" altLang="ko-KR" sz="1600" dirty="0">
                <a:solidFill>
                  <a:srgbClr val="000000"/>
                </a:solidFill>
                <a:latin typeface="YDVYGOStd12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YDVYGOStd12"/>
              </a:rPr>
              <a:t>왼쪽이 </a:t>
            </a:r>
            <a:r>
              <a:rPr lang="en-US" altLang="ko-KR" sz="1600" dirty="0">
                <a:solidFill>
                  <a:srgbClr val="000000"/>
                </a:solidFill>
                <a:latin typeface="HelveticaNeue-Roman"/>
              </a:rPr>
              <a:t>GPU</a:t>
            </a:r>
            <a:r>
              <a:rPr lang="en-US" altLang="ko-KR" sz="1600" dirty="0">
                <a:solidFill>
                  <a:srgbClr val="000000"/>
                </a:solidFill>
                <a:latin typeface="YDVYGOStd12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DVYGOStd12"/>
              </a:rPr>
              <a:t>오른쪽이 </a:t>
            </a:r>
            <a:r>
              <a:rPr lang="en-US" altLang="ko-KR" sz="1600" dirty="0">
                <a:solidFill>
                  <a:srgbClr val="000000"/>
                </a:solidFill>
                <a:latin typeface="HelveticaNeue-Roman"/>
              </a:rPr>
              <a:t>CPU</a:t>
            </a:r>
            <a:r>
              <a:rPr lang="ko-KR" altLang="en-US" sz="1600" dirty="0">
                <a:solidFill>
                  <a:srgbClr val="000000"/>
                </a:solidFill>
                <a:latin typeface="YDVYGOStd12"/>
              </a:rPr>
              <a:t>를 사용한 경우</a:t>
            </a:r>
            <a:r>
              <a:rPr lang="en-US" altLang="ko-KR" sz="1600" dirty="0">
                <a:solidFill>
                  <a:srgbClr val="000000"/>
                </a:solidFill>
                <a:latin typeface="YDVYGOStd12"/>
              </a:rPr>
              <a:t>. ‘</a:t>
            </a:r>
            <a:r>
              <a:rPr lang="en-US" altLang="ko-KR" sz="1600" dirty="0" err="1">
                <a:solidFill>
                  <a:srgbClr val="000000"/>
                </a:solidFill>
                <a:latin typeface="HelveticaNeue-Roman"/>
              </a:rPr>
              <a:t>conv</a:t>
            </a:r>
            <a:r>
              <a:rPr lang="ko-KR" altLang="en-US" sz="1600" dirty="0">
                <a:solidFill>
                  <a:srgbClr val="000000"/>
                </a:solidFill>
                <a:latin typeface="YDVYGOStd12"/>
              </a:rPr>
              <a:t>’</a:t>
            </a:r>
            <a:r>
              <a:rPr lang="ko-KR" altLang="en-US" sz="1600" dirty="0" err="1">
                <a:solidFill>
                  <a:srgbClr val="000000"/>
                </a:solidFill>
                <a:latin typeface="YDVYGOStd12"/>
              </a:rPr>
              <a:t>는합성곱</a:t>
            </a:r>
            <a:r>
              <a:rPr lang="ko-KR" altLang="en-US" sz="1600" dirty="0">
                <a:solidFill>
                  <a:srgbClr val="000000"/>
                </a:solidFill>
                <a:latin typeface="YDVYGOStd12"/>
              </a:rPr>
              <a:t> 계층</a:t>
            </a:r>
            <a:r>
              <a:rPr lang="en-US" altLang="ko-KR" sz="1600" dirty="0">
                <a:solidFill>
                  <a:srgbClr val="000000"/>
                </a:solidFill>
                <a:latin typeface="YDVYGOStd12"/>
              </a:rPr>
              <a:t>, ‘</a:t>
            </a:r>
            <a:r>
              <a:rPr lang="en-US" altLang="ko-KR" sz="1600" dirty="0">
                <a:solidFill>
                  <a:srgbClr val="000000"/>
                </a:solidFill>
                <a:latin typeface="HelveticaNeue-Roman"/>
              </a:rPr>
              <a:t>pool</a:t>
            </a:r>
            <a:r>
              <a:rPr lang="ko-KR" altLang="en-US" sz="1600" dirty="0">
                <a:solidFill>
                  <a:srgbClr val="000000"/>
                </a:solidFill>
                <a:latin typeface="YDVYGOStd12"/>
              </a:rPr>
              <a:t>’은 </a:t>
            </a:r>
            <a:r>
              <a:rPr lang="ko-KR" altLang="en-US" sz="1600" dirty="0" err="1">
                <a:solidFill>
                  <a:srgbClr val="000000"/>
                </a:solidFill>
                <a:latin typeface="YDVYGOStd12"/>
              </a:rPr>
              <a:t>풀링</a:t>
            </a:r>
            <a:r>
              <a:rPr lang="ko-KR" altLang="en-US" sz="1600" dirty="0">
                <a:solidFill>
                  <a:srgbClr val="000000"/>
                </a:solidFill>
                <a:latin typeface="YDVYGOStd12"/>
              </a:rPr>
              <a:t> 계층</a:t>
            </a:r>
            <a:r>
              <a:rPr lang="en-US" altLang="ko-KR" sz="1600" dirty="0">
                <a:solidFill>
                  <a:srgbClr val="000000"/>
                </a:solidFill>
                <a:latin typeface="YDVYGOStd12"/>
              </a:rPr>
              <a:t>, ‘</a:t>
            </a:r>
            <a:r>
              <a:rPr lang="en-US" altLang="ko-KR" sz="1600" dirty="0">
                <a:solidFill>
                  <a:srgbClr val="000000"/>
                </a:solidFill>
                <a:latin typeface="HelveticaNeue-Roman"/>
              </a:rPr>
              <a:t>fc</a:t>
            </a:r>
            <a:r>
              <a:rPr lang="ko-KR" altLang="en-US" sz="1600" dirty="0">
                <a:solidFill>
                  <a:srgbClr val="000000"/>
                </a:solidFill>
                <a:latin typeface="YDVYGOStd12"/>
              </a:rPr>
              <a:t>’는 </a:t>
            </a:r>
            <a:r>
              <a:rPr lang="ko-KR" altLang="en-US" sz="1600" dirty="0" err="1">
                <a:solidFill>
                  <a:srgbClr val="000000"/>
                </a:solidFill>
                <a:latin typeface="YDVYGOStd12"/>
              </a:rPr>
              <a:t>완전연결</a:t>
            </a:r>
            <a:r>
              <a:rPr lang="ko-KR" altLang="en-US" sz="1600" dirty="0">
                <a:solidFill>
                  <a:srgbClr val="000000"/>
                </a:solidFill>
                <a:latin typeface="YDVYGOStd12"/>
              </a:rPr>
              <a:t> 계층</a:t>
            </a:r>
            <a:r>
              <a:rPr lang="en-US" altLang="ko-KR" sz="1600" dirty="0">
                <a:solidFill>
                  <a:srgbClr val="000000"/>
                </a:solidFill>
                <a:latin typeface="YDVYGOStd12"/>
              </a:rPr>
              <a:t>, ‘</a:t>
            </a:r>
            <a:r>
              <a:rPr lang="en-US" altLang="ko-KR" sz="1600" dirty="0">
                <a:solidFill>
                  <a:srgbClr val="000000"/>
                </a:solidFill>
                <a:latin typeface="HelveticaNeue-Roman"/>
              </a:rPr>
              <a:t>norm</a:t>
            </a:r>
            <a:r>
              <a:rPr lang="ko-KR" altLang="en-US" sz="1600" dirty="0">
                <a:solidFill>
                  <a:srgbClr val="000000"/>
                </a:solidFill>
                <a:latin typeface="YDVYGOStd12"/>
              </a:rPr>
              <a:t>’은 정규화 계층이다</a:t>
            </a:r>
            <a:r>
              <a:rPr lang="en-US" altLang="ko-KR" sz="1600" dirty="0">
                <a:solidFill>
                  <a:srgbClr val="000000"/>
                </a:solidFill>
                <a:latin typeface="YDVYGOStd12"/>
              </a:rPr>
              <a:t>.</a:t>
            </a:r>
            <a:r>
              <a:rPr lang="en-US" altLang="ko-KR" sz="700" dirty="0">
                <a:solidFill>
                  <a:srgbClr val="5F5E5E"/>
                </a:solidFill>
                <a:latin typeface="HelveticaNeue-Medium"/>
              </a:rPr>
              <a:t>[26</a:t>
            </a:r>
            <a:endParaRPr lang="ko-KR" altLang="en-US" sz="16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8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08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1177" y="667910"/>
            <a:ext cx="3313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5F5E5E"/>
                </a:solidFill>
                <a:latin typeface="HelveticaNeue-Bold"/>
              </a:rPr>
              <a:t>8.3.2 </a:t>
            </a:r>
            <a:r>
              <a:rPr lang="en-US" altLang="ko-KR" sz="2000" dirty="0">
                <a:solidFill>
                  <a:srgbClr val="474646"/>
                </a:solidFill>
                <a:latin typeface="HelveticaNeue-Medium"/>
              </a:rPr>
              <a:t>GPU</a:t>
            </a:r>
            <a:r>
              <a:rPr lang="ko-KR" altLang="en-US" dirty="0">
                <a:solidFill>
                  <a:srgbClr val="474646"/>
                </a:solidFill>
                <a:latin typeface="YDVYGOStd14"/>
              </a:rPr>
              <a:t>를 활용한 고속화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143" y="1919627"/>
            <a:ext cx="4697260" cy="309955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256773" y="129376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>
                <a:solidFill>
                  <a:srgbClr val="5F5E5E"/>
                </a:solidFill>
                <a:latin typeface="YDVYGOStd15"/>
              </a:rPr>
              <a:t>그림 </a:t>
            </a:r>
            <a:r>
              <a:rPr lang="en-US" altLang="ko-KR" sz="1200" b="1" dirty="0">
                <a:solidFill>
                  <a:srgbClr val="5F5E5E"/>
                </a:solidFill>
                <a:latin typeface="HelveticaNeue-Bold"/>
              </a:rPr>
              <a:t>8-15 </a:t>
            </a:r>
            <a:r>
              <a:rPr lang="en-US" altLang="ko-KR" sz="1200" dirty="0" err="1">
                <a:solidFill>
                  <a:srgbClr val="000000"/>
                </a:solidFill>
                <a:latin typeface="HelveticaNeue-Roman"/>
              </a:rPr>
              <a:t>AlexNet</a:t>
            </a:r>
            <a:r>
              <a:rPr lang="ko-KR" altLang="en-US" sz="1200" dirty="0">
                <a:solidFill>
                  <a:srgbClr val="000000"/>
                </a:solidFill>
                <a:latin typeface="YDVYGOStd12"/>
              </a:rPr>
              <a:t>의 학습 시간을 ‘</a:t>
            </a:r>
            <a:r>
              <a:rPr lang="en-US" altLang="ko-KR" sz="1200" dirty="0">
                <a:solidFill>
                  <a:srgbClr val="000000"/>
                </a:solidFill>
                <a:latin typeface="HelveticaNeue-Roman"/>
              </a:rPr>
              <a:t>16</a:t>
            </a:r>
            <a:r>
              <a:rPr lang="ko-KR" altLang="en-US" sz="1200" dirty="0">
                <a:solidFill>
                  <a:srgbClr val="000000"/>
                </a:solidFill>
                <a:latin typeface="YDVYGOStd12"/>
              </a:rPr>
              <a:t>코어 </a:t>
            </a:r>
            <a:r>
              <a:rPr lang="ko-KR" altLang="en-US" sz="1200" dirty="0" err="1">
                <a:solidFill>
                  <a:srgbClr val="000000"/>
                </a:solidFill>
                <a:latin typeface="YDVYGOStd12"/>
              </a:rPr>
              <a:t>제온</a:t>
            </a:r>
            <a:r>
              <a:rPr lang="ko-KR" altLang="en-US" sz="1200" dirty="0">
                <a:solidFill>
                  <a:srgbClr val="000000"/>
                </a:solidFill>
                <a:latin typeface="YDVYGOStd12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HelveticaNeue-Roman"/>
              </a:rPr>
              <a:t>CPU</a:t>
            </a:r>
            <a:r>
              <a:rPr lang="ko-KR" altLang="en-US" sz="1200" dirty="0">
                <a:solidFill>
                  <a:srgbClr val="000000"/>
                </a:solidFill>
                <a:latin typeface="YDVYGOStd12"/>
              </a:rPr>
              <a:t>’와 엔비디아 ‘타이탄 </a:t>
            </a:r>
            <a:r>
              <a:rPr lang="en-US" altLang="ko-KR" sz="1200" dirty="0">
                <a:solidFill>
                  <a:srgbClr val="000000"/>
                </a:solidFill>
                <a:latin typeface="HelveticaNeue-Roman"/>
              </a:rPr>
              <a:t>GPU</a:t>
            </a:r>
            <a:r>
              <a:rPr lang="ko-KR" altLang="en-US" sz="1200" dirty="0">
                <a:solidFill>
                  <a:srgbClr val="000000"/>
                </a:solidFill>
                <a:latin typeface="YDVYGOStd12"/>
              </a:rPr>
              <a:t>’에서 비교한 결과</a:t>
            </a:r>
            <a:r>
              <a:rPr lang="en-US" altLang="ko-KR" sz="500" dirty="0">
                <a:solidFill>
                  <a:srgbClr val="5F5E5E"/>
                </a:solidFill>
                <a:latin typeface="HelveticaNeue-Medium"/>
              </a:rPr>
              <a:t>[27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2648041" y="5019179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latin typeface="YDVYMjOStd12"/>
              </a:rPr>
              <a:t>엔비디아의 </a:t>
            </a:r>
            <a:r>
              <a:rPr lang="en-US" altLang="ko-KR" sz="1600" dirty="0">
                <a:latin typeface="ITCGaramondStd-Lt"/>
              </a:rPr>
              <a:t>GPU </a:t>
            </a:r>
            <a:r>
              <a:rPr lang="ko-KR" altLang="en-US" sz="1600" dirty="0" err="1">
                <a:latin typeface="YDVYMjOStd12"/>
              </a:rPr>
              <a:t>컴퓨팅용</a:t>
            </a:r>
            <a:r>
              <a:rPr lang="ko-KR" altLang="en-US" sz="1600" dirty="0">
                <a:latin typeface="YDVYMjOStd12"/>
              </a:rPr>
              <a:t> 통합 개발 환경인 </a:t>
            </a:r>
            <a:r>
              <a:rPr lang="en-US" altLang="ko-KR" sz="1400" b="1" dirty="0">
                <a:latin typeface="HelveticaNeue-Bold"/>
              </a:rPr>
              <a:t>CUDA</a:t>
            </a:r>
            <a:r>
              <a:rPr lang="ko-KR" altLang="en-US" sz="1600" dirty="0">
                <a:latin typeface="YDVYMjOStd12"/>
              </a:rPr>
              <a:t>를 사용하기 때문</a:t>
            </a:r>
            <a:r>
              <a:rPr lang="en-US" altLang="ko-KR" sz="1600" dirty="0">
                <a:latin typeface="YDVYMjOStd12"/>
              </a:rPr>
              <a:t>. </a:t>
            </a:r>
          </a:p>
          <a:p>
            <a:r>
              <a:rPr lang="en-US" altLang="ko-KR" sz="1600" dirty="0">
                <a:latin typeface="YDVYMjOStd12"/>
              </a:rPr>
              <a:t>[</a:t>
            </a:r>
            <a:r>
              <a:rPr lang="ko-KR" altLang="en-US" sz="1600" dirty="0">
                <a:latin typeface="YDVYMjOStd12"/>
              </a:rPr>
              <a:t>그림 </a:t>
            </a:r>
            <a:r>
              <a:rPr lang="en-US" altLang="ko-KR" sz="1600" dirty="0">
                <a:latin typeface="ITCGaramondStd-Lt"/>
              </a:rPr>
              <a:t>8</a:t>
            </a:r>
            <a:r>
              <a:rPr lang="en-US" altLang="ko-KR" sz="1600" dirty="0">
                <a:latin typeface="YDVYMjOStd12"/>
              </a:rPr>
              <a:t>-</a:t>
            </a:r>
            <a:r>
              <a:rPr lang="en-US" altLang="ko-KR" sz="1600" dirty="0">
                <a:latin typeface="ITCGaramondStd-Lt"/>
              </a:rPr>
              <a:t>15</a:t>
            </a:r>
            <a:r>
              <a:rPr lang="en-US" altLang="ko-KR" sz="1600" dirty="0">
                <a:latin typeface="YDVYMjOStd12"/>
              </a:rPr>
              <a:t>]</a:t>
            </a:r>
            <a:r>
              <a:rPr lang="ko-KR" altLang="en-US" sz="1600" dirty="0">
                <a:latin typeface="YDVYMjOStd12"/>
              </a:rPr>
              <a:t>에 등장하는 </a:t>
            </a:r>
            <a:r>
              <a:rPr lang="en-US" altLang="ko-KR" sz="1400" b="1" dirty="0" err="1">
                <a:latin typeface="HelveticaNeue-Bold"/>
              </a:rPr>
              <a:t>cuDNN</a:t>
            </a:r>
            <a:r>
              <a:rPr lang="ko-KR" altLang="en-US" sz="1600" dirty="0">
                <a:latin typeface="YDVYMjOStd12"/>
              </a:rPr>
              <a:t>은</a:t>
            </a:r>
            <a:r>
              <a:rPr lang="en-US" altLang="ko-KR" sz="1600" dirty="0">
                <a:latin typeface="ITCGaramondStd-Lt"/>
              </a:rPr>
              <a:t>CUDA </a:t>
            </a:r>
            <a:r>
              <a:rPr lang="ko-KR" altLang="en-US" sz="1600" dirty="0">
                <a:latin typeface="YDVYMjOStd12"/>
              </a:rPr>
              <a:t>위에서 동작하는 라이브러리로</a:t>
            </a:r>
            <a:r>
              <a:rPr lang="en-US" altLang="ko-KR" sz="1600" dirty="0">
                <a:latin typeface="YDVYMjOStd12"/>
              </a:rPr>
              <a:t>, </a:t>
            </a:r>
            <a:r>
              <a:rPr lang="ko-KR" altLang="en-US" sz="1600" dirty="0" err="1">
                <a:latin typeface="YDVYMjOStd12"/>
              </a:rPr>
              <a:t>딥러닝에</a:t>
            </a:r>
            <a:r>
              <a:rPr lang="ko-KR" altLang="en-US" sz="1600" dirty="0">
                <a:latin typeface="YDVYMjOStd12"/>
              </a:rPr>
              <a:t> 최적화된 함수 등이 구현되어 있다</a:t>
            </a:r>
            <a:endParaRPr lang="ko-KR" altLang="en-US" sz="16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70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08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91177" y="726602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5F5E5E"/>
                </a:solidFill>
                <a:latin typeface="HelveticaNeue-Bold"/>
              </a:rPr>
              <a:t>8.3.3 </a:t>
            </a:r>
            <a:r>
              <a:rPr lang="ko-KR" altLang="en-US" sz="1400" dirty="0">
                <a:solidFill>
                  <a:srgbClr val="474646"/>
                </a:solidFill>
                <a:latin typeface="YDVYGOStd14"/>
              </a:rPr>
              <a:t>분산 학습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610" y="1772455"/>
            <a:ext cx="5879544" cy="25239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77610" y="41962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YDVYMjOStd12"/>
              </a:rPr>
              <a:t>[</a:t>
            </a:r>
            <a:r>
              <a:rPr lang="ko-KR" altLang="en-US" dirty="0">
                <a:latin typeface="YDVYMjOStd12"/>
              </a:rPr>
              <a:t>그림 </a:t>
            </a:r>
            <a:r>
              <a:rPr lang="en-US" altLang="ko-KR" dirty="0">
                <a:latin typeface="ITCGaramondStd-Lt"/>
              </a:rPr>
              <a:t>8</a:t>
            </a:r>
            <a:r>
              <a:rPr lang="en-US" altLang="ko-KR" dirty="0">
                <a:latin typeface="YDVYMjOStd12"/>
              </a:rPr>
              <a:t>-</a:t>
            </a:r>
            <a:r>
              <a:rPr lang="en-US" altLang="ko-KR" dirty="0">
                <a:latin typeface="ITCGaramondStd-Lt"/>
              </a:rPr>
              <a:t>16</a:t>
            </a:r>
            <a:r>
              <a:rPr lang="en-US" altLang="ko-KR" dirty="0">
                <a:latin typeface="YDVYMjOStd12"/>
              </a:rPr>
              <a:t>]</a:t>
            </a:r>
            <a:r>
              <a:rPr lang="ko-KR" altLang="en-US" dirty="0">
                <a:latin typeface="YDVYMjOStd12"/>
              </a:rPr>
              <a:t>에서 보듯 </a:t>
            </a:r>
            <a:r>
              <a:rPr lang="en-US" altLang="ko-KR" dirty="0">
                <a:latin typeface="ITCGaramondStd-Lt"/>
              </a:rPr>
              <a:t>GPU </a:t>
            </a:r>
            <a:r>
              <a:rPr lang="ko-KR" altLang="en-US" dirty="0">
                <a:latin typeface="YDVYMjOStd12"/>
              </a:rPr>
              <a:t>수가 늘어남에 따라 학습도 빨라진다</a:t>
            </a:r>
            <a:r>
              <a:rPr lang="en-US" altLang="ko-KR" dirty="0">
                <a:latin typeface="YDVYMjOStd12"/>
              </a:rPr>
              <a:t>.</a:t>
            </a: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430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08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91177" y="755593"/>
            <a:ext cx="3770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5F5E5E"/>
                </a:solidFill>
                <a:latin typeface="HelveticaNeue-Bold"/>
              </a:rPr>
              <a:t>8.3.4 </a:t>
            </a:r>
            <a:r>
              <a:rPr lang="ko-KR" altLang="en-US" dirty="0">
                <a:solidFill>
                  <a:srgbClr val="474646"/>
                </a:solidFill>
                <a:latin typeface="YDVYGOStd14"/>
              </a:rPr>
              <a:t>연산 정밀도와 비트 줄이기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46750" y="154008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latin typeface="YDVYMjOStd12"/>
              </a:rPr>
              <a:t>계산 능력 외에도 메모리 용량과 버스 대역폭 등이 </a:t>
            </a:r>
            <a:r>
              <a:rPr lang="ko-KR" altLang="en-US" sz="1600" dirty="0" err="1">
                <a:latin typeface="YDVYMjOStd12"/>
              </a:rPr>
              <a:t>딥러닝</a:t>
            </a:r>
            <a:r>
              <a:rPr lang="ko-KR" altLang="en-US" sz="1600" dirty="0">
                <a:latin typeface="YDVYMjOStd12"/>
              </a:rPr>
              <a:t> 고속화에 병목이 될 수 있다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2446750" y="2181165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latin typeface="YDVYMjOStd12"/>
              </a:rPr>
              <a:t>버스 대역폭 면에서는 </a:t>
            </a:r>
            <a:r>
              <a:rPr lang="en-US" altLang="ko-KR" sz="1600" dirty="0">
                <a:latin typeface="ITCGaramondStd-Lt"/>
              </a:rPr>
              <a:t>GPU</a:t>
            </a:r>
            <a:r>
              <a:rPr lang="en-US" altLang="ko-KR" sz="1600" dirty="0">
                <a:latin typeface="YDVYMjOStd12"/>
              </a:rPr>
              <a:t>(</a:t>
            </a:r>
            <a:r>
              <a:rPr lang="ko-KR" altLang="en-US" sz="1600" dirty="0">
                <a:latin typeface="YDVYMjOStd12"/>
              </a:rPr>
              <a:t>혹은 </a:t>
            </a:r>
            <a:r>
              <a:rPr lang="en-US" altLang="ko-KR" sz="1600" dirty="0">
                <a:latin typeface="ITCGaramondStd-Lt"/>
              </a:rPr>
              <a:t>CPU</a:t>
            </a:r>
            <a:r>
              <a:rPr lang="en-US" altLang="ko-KR" sz="1600" dirty="0">
                <a:latin typeface="YDVYMjOStd12"/>
              </a:rPr>
              <a:t>)</a:t>
            </a:r>
            <a:r>
              <a:rPr lang="ko-KR" altLang="en-US" sz="1600" dirty="0">
                <a:latin typeface="YDVYMjOStd12"/>
              </a:rPr>
              <a:t>의 버스를 흐르는 데이터가 </a:t>
            </a:r>
            <a:r>
              <a:rPr lang="ko-KR" altLang="en-US" sz="1600" dirty="0" err="1">
                <a:latin typeface="YDVYMjOStd12"/>
              </a:rPr>
              <a:t>많아져한계를</a:t>
            </a:r>
            <a:r>
              <a:rPr lang="ko-KR" altLang="en-US" sz="1600" dirty="0">
                <a:latin typeface="YDVYMjOStd12"/>
              </a:rPr>
              <a:t> 넘어서면 병목이 된다</a:t>
            </a:r>
            <a:r>
              <a:rPr lang="en-US" altLang="ko-KR" sz="1600" dirty="0">
                <a:latin typeface="YDVYMjOStd12"/>
              </a:rPr>
              <a:t>. </a:t>
            </a:r>
            <a:r>
              <a:rPr lang="ko-KR" altLang="en-US" sz="1600" dirty="0">
                <a:latin typeface="YDVYMjOStd12"/>
              </a:rPr>
              <a:t>이러한 경우를 고려하면 네트워크로 주고받는 데이터의 비트</a:t>
            </a:r>
          </a:p>
          <a:p>
            <a:r>
              <a:rPr lang="ko-KR" altLang="en-US" sz="1600" dirty="0">
                <a:latin typeface="YDVYMjOStd12"/>
              </a:rPr>
              <a:t>수는 최소로 만드는 것이 바람직하다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2446750" y="347805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latin typeface="YDVYMjOStd12"/>
              </a:rPr>
              <a:t>다행히 </a:t>
            </a:r>
            <a:r>
              <a:rPr lang="ko-KR" altLang="en-US" sz="1600" dirty="0" err="1">
                <a:latin typeface="YDVYMjOStd12"/>
              </a:rPr>
              <a:t>딥러닝은</a:t>
            </a:r>
            <a:r>
              <a:rPr lang="ko-KR" altLang="en-US" sz="1600" dirty="0">
                <a:latin typeface="YDVYMjOStd12"/>
              </a:rPr>
              <a:t> 높은 수치 정밀도</a:t>
            </a:r>
            <a:r>
              <a:rPr lang="en-US" altLang="ko-KR" sz="1600" dirty="0">
                <a:latin typeface="YDVYMjOStd12"/>
              </a:rPr>
              <a:t>(</a:t>
            </a:r>
            <a:r>
              <a:rPr lang="ko-KR" altLang="en-US" sz="1600" dirty="0">
                <a:latin typeface="YDVYMjOStd12"/>
              </a:rPr>
              <a:t>수치를 몇 비트로 표현하느냐</a:t>
            </a:r>
            <a:r>
              <a:rPr lang="en-US" altLang="ko-KR" sz="1600" dirty="0">
                <a:latin typeface="YDVYMjOStd12"/>
              </a:rPr>
              <a:t>)</a:t>
            </a:r>
            <a:r>
              <a:rPr lang="ko-KR" altLang="en-US" sz="1600" dirty="0">
                <a:latin typeface="YDVYMjOStd12"/>
              </a:rPr>
              <a:t>를 요구하지 않는다</a:t>
            </a:r>
            <a:r>
              <a:rPr lang="en-US" altLang="ko-KR" sz="1600" dirty="0">
                <a:latin typeface="YDVYMjOStd12"/>
              </a:rPr>
              <a:t>. </a:t>
            </a:r>
            <a:r>
              <a:rPr lang="ko-KR" altLang="en-US" sz="1600" dirty="0">
                <a:latin typeface="YDVYMjOStd12"/>
              </a:rPr>
              <a:t>이는 신경망의 중요한 성질 중 하나로</a:t>
            </a:r>
            <a:r>
              <a:rPr lang="en-US" altLang="ko-KR" sz="1600" dirty="0">
                <a:latin typeface="YDVYMjOStd12"/>
              </a:rPr>
              <a:t>, </a:t>
            </a:r>
            <a:r>
              <a:rPr lang="ko-KR" altLang="en-US" sz="1600" dirty="0">
                <a:latin typeface="YDVYMjOStd12"/>
              </a:rPr>
              <a:t>신경망의 견고성에 따른 특성이다</a:t>
            </a:r>
            <a:r>
              <a:rPr lang="en-US" altLang="ko-KR" sz="1600" dirty="0">
                <a:latin typeface="YDVYMjOStd12"/>
              </a:rPr>
              <a:t>. </a:t>
            </a:r>
          </a:p>
          <a:p>
            <a:r>
              <a:rPr lang="ko-KR" altLang="en-US" sz="1600" dirty="0">
                <a:latin typeface="YDVYMjOStd12"/>
              </a:rPr>
              <a:t>예를 들어 신경망은 입력 이미지에 노이즈가 조금 섞여 있어도 출력 결과가 잘 달라지지 않는 강건함을 보여</a:t>
            </a:r>
            <a:r>
              <a:rPr lang="ko-KR" altLang="en-US" sz="1600" dirty="0"/>
              <a:t>준다</a:t>
            </a:r>
            <a:endParaRPr lang="ko-KR" altLang="en-US" sz="1600" dirty="0">
              <a:latin typeface="YDVYMjOStd12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79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08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91177" y="839337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5F5E5E"/>
                </a:solidFill>
                <a:latin typeface="HelveticaNeue-Bold"/>
              </a:rPr>
              <a:t>8.4.1 </a:t>
            </a:r>
            <a:r>
              <a:rPr lang="ko-KR" altLang="en-US" sz="1400" dirty="0">
                <a:solidFill>
                  <a:srgbClr val="474646"/>
                </a:solidFill>
                <a:latin typeface="YDVYGOStd14"/>
              </a:rPr>
              <a:t>사물 검출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459" y="1954062"/>
            <a:ext cx="8546258" cy="41396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18459" y="1584730"/>
            <a:ext cx="305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5F5E5E"/>
                </a:solidFill>
                <a:latin typeface="YDVYGOStd15"/>
              </a:rPr>
              <a:t>그림 </a:t>
            </a:r>
            <a:r>
              <a:rPr lang="en-US" altLang="ko-KR" b="1" dirty="0">
                <a:solidFill>
                  <a:srgbClr val="5F5E5E"/>
                </a:solidFill>
                <a:latin typeface="HelveticaNeue-Bold"/>
              </a:rPr>
              <a:t>8-17 </a:t>
            </a:r>
            <a:r>
              <a:rPr lang="ko-KR" altLang="en-US" dirty="0">
                <a:solidFill>
                  <a:srgbClr val="000000"/>
                </a:solidFill>
                <a:latin typeface="YDVYGOStd12"/>
              </a:rPr>
              <a:t>사물 검출의 예</a:t>
            </a:r>
            <a:r>
              <a:rPr lang="en-US" altLang="ko-KR" sz="800" dirty="0">
                <a:solidFill>
                  <a:srgbClr val="5F5E5E"/>
                </a:solidFill>
                <a:latin typeface="HelveticaNeue-Medium"/>
              </a:rPr>
              <a:t>[34</a:t>
            </a: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715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08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91177" y="839337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5F5E5E"/>
                </a:solidFill>
                <a:latin typeface="HelveticaNeue-Bold"/>
              </a:rPr>
              <a:t>8.4.1 </a:t>
            </a:r>
            <a:r>
              <a:rPr lang="ko-KR" altLang="en-US" sz="1400" dirty="0">
                <a:solidFill>
                  <a:srgbClr val="474646"/>
                </a:solidFill>
                <a:latin typeface="YDVYGOStd14"/>
              </a:rPr>
              <a:t>사물 검출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72219" y="166320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ITCGaramondStd-Lt"/>
              </a:rPr>
              <a:t>CNN</a:t>
            </a:r>
            <a:r>
              <a:rPr lang="ko-KR" altLang="en-US" sz="1600" dirty="0">
                <a:solidFill>
                  <a:srgbClr val="000000"/>
                </a:solidFill>
                <a:latin typeface="YDVYMjOStd12"/>
              </a:rPr>
              <a:t>을 이용하여 사물 검출을 수행하는 방식은 몇 가지가 있는데</a:t>
            </a:r>
            <a:r>
              <a:rPr lang="en-US" altLang="ko-KR" sz="1600" dirty="0">
                <a:solidFill>
                  <a:srgbClr val="000000"/>
                </a:solidFill>
                <a:latin typeface="YDVYMjOStd12"/>
              </a:rPr>
              <a:t>, </a:t>
            </a:r>
            <a:r>
              <a:rPr lang="ko-KR" altLang="en-US" sz="1600" dirty="0" err="1">
                <a:solidFill>
                  <a:srgbClr val="000000"/>
                </a:solidFill>
                <a:latin typeface="YDVYMjOStd12"/>
              </a:rPr>
              <a:t>그중에서도</a:t>
            </a:r>
            <a:r>
              <a:rPr lang="en-US" altLang="ko-KR" sz="1400" b="1" dirty="0">
                <a:solidFill>
                  <a:srgbClr val="000000"/>
                </a:solidFill>
                <a:latin typeface="HelveticaNeue-Bold"/>
              </a:rPr>
              <a:t>R-</a:t>
            </a:r>
            <a:r>
              <a:rPr lang="en-US" altLang="ko-KR" sz="1400" b="1" dirty="0" err="1">
                <a:solidFill>
                  <a:srgbClr val="000000"/>
                </a:solidFill>
                <a:latin typeface="HelveticaNeue-Bold"/>
              </a:rPr>
              <a:t>CNN</a:t>
            </a:r>
            <a:r>
              <a:rPr lang="en-US" altLang="ko-KR" sz="700" dirty="0" err="1">
                <a:solidFill>
                  <a:srgbClr val="000000"/>
                </a:solidFill>
                <a:latin typeface="ITCGaramondStd-Lt"/>
              </a:rPr>
              <a:t>Regions</a:t>
            </a:r>
            <a:r>
              <a:rPr lang="en-US" altLang="ko-KR" sz="700" dirty="0">
                <a:solidFill>
                  <a:srgbClr val="000000"/>
                </a:solidFill>
                <a:latin typeface="ITCGaramondStd-Lt"/>
              </a:rPr>
              <a:t> with Convolutional Neural Network</a:t>
            </a:r>
            <a:r>
              <a:rPr lang="en-US" altLang="ko-KR" sz="700" dirty="0">
                <a:solidFill>
                  <a:srgbClr val="5F5E5E"/>
                </a:solidFill>
                <a:latin typeface="HelveticaNeue-Medium"/>
              </a:rPr>
              <a:t>[35]</a:t>
            </a:r>
            <a:r>
              <a:rPr lang="ko-KR" altLang="en-US" sz="1600" dirty="0">
                <a:solidFill>
                  <a:srgbClr val="000000"/>
                </a:solidFill>
                <a:latin typeface="YDVYMjOStd12"/>
              </a:rPr>
              <a:t>이 유명하다</a:t>
            </a:r>
            <a:r>
              <a:rPr lang="en-US" altLang="ko-KR" sz="1600" dirty="0">
                <a:solidFill>
                  <a:srgbClr val="000000"/>
                </a:solidFill>
                <a:latin typeface="YDVYMjOStd12"/>
              </a:rPr>
              <a:t>.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YDVYMjOStd12"/>
              </a:rPr>
              <a:t>[</a:t>
            </a:r>
            <a:r>
              <a:rPr lang="ko-KR" altLang="en-US" sz="1600" dirty="0">
                <a:solidFill>
                  <a:srgbClr val="000000"/>
                </a:solidFill>
                <a:latin typeface="YDVYMjOStd12"/>
              </a:rPr>
              <a:t>그림 </a:t>
            </a:r>
            <a:r>
              <a:rPr lang="en-US" altLang="ko-KR" sz="1600" dirty="0">
                <a:solidFill>
                  <a:srgbClr val="000000"/>
                </a:solidFill>
                <a:latin typeface="ITCGaramondStd-Lt"/>
              </a:rPr>
              <a:t>8</a:t>
            </a:r>
            <a:r>
              <a:rPr lang="en-US" altLang="ko-KR" sz="1600" dirty="0">
                <a:solidFill>
                  <a:srgbClr val="000000"/>
                </a:solidFill>
                <a:latin typeface="YDVYMjOStd12"/>
              </a:rPr>
              <a:t>-</a:t>
            </a:r>
            <a:r>
              <a:rPr lang="en-US" altLang="ko-KR" sz="1600" dirty="0">
                <a:solidFill>
                  <a:srgbClr val="000000"/>
                </a:solidFill>
                <a:latin typeface="ITCGaramondStd-Lt"/>
              </a:rPr>
              <a:t>18</a:t>
            </a:r>
            <a:r>
              <a:rPr lang="en-US" altLang="ko-KR" sz="1600" dirty="0">
                <a:solidFill>
                  <a:srgbClr val="000000"/>
                </a:solidFill>
                <a:latin typeface="YDVYMjOStd12"/>
              </a:rPr>
              <a:t>]</a:t>
            </a:r>
            <a:r>
              <a:rPr lang="ko-KR" altLang="en-US" sz="1600" dirty="0">
                <a:solidFill>
                  <a:srgbClr val="000000"/>
                </a:solidFill>
                <a:latin typeface="YDVYMjOStd12"/>
              </a:rPr>
              <a:t>은 </a:t>
            </a:r>
            <a:r>
              <a:rPr lang="en-US" altLang="ko-KR" sz="1600" dirty="0">
                <a:solidFill>
                  <a:srgbClr val="000000"/>
                </a:solidFill>
                <a:latin typeface="ITCGaramondStd-Lt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YDVYMjOStd12"/>
              </a:rPr>
              <a:t>-</a:t>
            </a:r>
            <a:r>
              <a:rPr lang="en-US" altLang="ko-KR" sz="1600" dirty="0">
                <a:solidFill>
                  <a:srgbClr val="000000"/>
                </a:solidFill>
                <a:latin typeface="ITCGaramondStd-Lt"/>
              </a:rPr>
              <a:t>CNN</a:t>
            </a:r>
            <a:r>
              <a:rPr lang="ko-KR" altLang="en-US" sz="1600" dirty="0">
                <a:solidFill>
                  <a:srgbClr val="000000"/>
                </a:solidFill>
                <a:latin typeface="YDVYMjOStd12"/>
              </a:rPr>
              <a:t>의 처리 흐름이다</a:t>
            </a:r>
            <a:r>
              <a:rPr lang="en-US" altLang="ko-KR" sz="1600" dirty="0">
                <a:solidFill>
                  <a:srgbClr val="000000"/>
                </a:solidFill>
                <a:latin typeface="YDVYMjOStd12"/>
              </a:rPr>
              <a:t>.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575" y="3297829"/>
            <a:ext cx="6382478" cy="1852976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4836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08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91177" y="714077"/>
            <a:ext cx="115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5F5E5E"/>
                </a:solidFill>
                <a:latin typeface="HelveticaNeue-Bold"/>
              </a:rPr>
              <a:t>8.4.2 </a:t>
            </a:r>
            <a:r>
              <a:rPr lang="ko-KR" altLang="en-US" sz="1400" dirty="0">
                <a:solidFill>
                  <a:srgbClr val="474646"/>
                </a:solidFill>
                <a:latin typeface="YDVYGOStd14"/>
              </a:rPr>
              <a:t>분할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91177" y="1221312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latin typeface="YDVYGOStd14"/>
              </a:rPr>
              <a:t>분할</a:t>
            </a:r>
            <a:r>
              <a:rPr lang="en-US" altLang="ko-KR" sz="700" dirty="0">
                <a:latin typeface="ITCGaramondStd-Lt"/>
              </a:rPr>
              <a:t>segmentation</a:t>
            </a:r>
            <a:r>
              <a:rPr lang="ko-KR" altLang="en-US" sz="1600" dirty="0">
                <a:latin typeface="YDVYMjOStd12"/>
              </a:rPr>
              <a:t>이란 이미지를 픽셀 수준에서 분류하는 문제이다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77" y="1968894"/>
            <a:ext cx="5998347" cy="22727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93524" y="172854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>
                <a:solidFill>
                  <a:srgbClr val="5F5E5E"/>
                </a:solidFill>
                <a:latin typeface="YDVYGOStd15"/>
              </a:rPr>
              <a:t>그림 </a:t>
            </a:r>
            <a:r>
              <a:rPr lang="en-US" altLang="ko-KR" sz="1200" b="1" dirty="0">
                <a:solidFill>
                  <a:srgbClr val="5F5E5E"/>
                </a:solidFill>
                <a:latin typeface="HelveticaNeue-Bold"/>
              </a:rPr>
              <a:t>8-19 </a:t>
            </a:r>
            <a:r>
              <a:rPr lang="ko-KR" altLang="en-US" sz="1200" dirty="0">
                <a:solidFill>
                  <a:srgbClr val="000000"/>
                </a:solidFill>
                <a:latin typeface="YDVYGOStd12"/>
              </a:rPr>
              <a:t>분할의 예 </a:t>
            </a:r>
            <a:r>
              <a:rPr lang="en-US" altLang="ko-KR" sz="1200" dirty="0">
                <a:solidFill>
                  <a:srgbClr val="000000"/>
                </a:solidFill>
                <a:latin typeface="YDVYGOStd12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YDVYGOStd12"/>
              </a:rPr>
              <a:t>왼쪽이 입력 이미지</a:t>
            </a:r>
            <a:r>
              <a:rPr lang="en-US" altLang="ko-KR" sz="1200" dirty="0">
                <a:solidFill>
                  <a:srgbClr val="000000"/>
                </a:solidFill>
                <a:latin typeface="YDVYGOStd12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YDVYGOStd12"/>
              </a:rPr>
              <a:t>오른쪽이 </a:t>
            </a:r>
            <a:r>
              <a:rPr lang="ko-KR" altLang="en-US" sz="1200" dirty="0" err="1">
                <a:solidFill>
                  <a:srgbClr val="000000"/>
                </a:solidFill>
                <a:latin typeface="YDVYGOStd12"/>
              </a:rPr>
              <a:t>지도용</a:t>
            </a:r>
            <a:r>
              <a:rPr lang="ko-KR" altLang="en-US" sz="1200" dirty="0">
                <a:solidFill>
                  <a:srgbClr val="000000"/>
                </a:solidFill>
                <a:latin typeface="YDVYGOStd12"/>
              </a:rPr>
              <a:t> 이미지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77" y="4759009"/>
            <a:ext cx="5998347" cy="182898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92940" y="4482010"/>
            <a:ext cx="23054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5F5E5E"/>
                </a:solidFill>
                <a:latin typeface="YDVYGOStd15"/>
              </a:rPr>
              <a:t>그림 </a:t>
            </a:r>
            <a:r>
              <a:rPr lang="en-US" altLang="ko-KR" sz="1200" b="1" dirty="0">
                <a:solidFill>
                  <a:srgbClr val="5F5E5E"/>
                </a:solidFill>
                <a:latin typeface="HelveticaNeue-Bold"/>
              </a:rPr>
              <a:t>8-20 </a:t>
            </a:r>
            <a:r>
              <a:rPr lang="en-US" altLang="ko-KR" sz="1200" dirty="0">
                <a:solidFill>
                  <a:srgbClr val="000000"/>
                </a:solidFill>
                <a:latin typeface="HelveticaNeue-Roman"/>
              </a:rPr>
              <a:t>FCN</a:t>
            </a:r>
            <a:r>
              <a:rPr lang="ko-KR" altLang="en-US" sz="1200" dirty="0">
                <a:solidFill>
                  <a:srgbClr val="000000"/>
                </a:solidFill>
                <a:latin typeface="YDVYGOStd12"/>
              </a:rPr>
              <a:t>의 전체 그림</a:t>
            </a:r>
            <a:r>
              <a:rPr lang="en-US" altLang="ko-KR" sz="500" dirty="0">
                <a:solidFill>
                  <a:srgbClr val="5F5E5E"/>
                </a:solidFill>
                <a:latin typeface="HelveticaNeue-Medium"/>
              </a:rPr>
              <a:t>[37]</a:t>
            </a:r>
            <a:endParaRPr lang="ko-KR" altLang="en-US" sz="12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315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08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91177" y="730541"/>
            <a:ext cx="2539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5F5E5E"/>
                </a:solidFill>
                <a:latin typeface="HelveticaNeue-Bold"/>
              </a:rPr>
              <a:t>8.4.3 </a:t>
            </a:r>
            <a:r>
              <a:rPr lang="ko-KR" altLang="en-US" dirty="0">
                <a:solidFill>
                  <a:srgbClr val="474646"/>
                </a:solidFill>
                <a:latin typeface="YDVYGOStd14"/>
              </a:rPr>
              <a:t>사진 캡션 생성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2" y="1346573"/>
            <a:ext cx="4878048" cy="336321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096000" y="134657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YDVYMjOStd12"/>
              </a:rPr>
              <a:t>[</a:t>
            </a:r>
            <a:r>
              <a:rPr lang="ko-KR" altLang="en-US" sz="1400" dirty="0">
                <a:solidFill>
                  <a:srgbClr val="000000"/>
                </a:solidFill>
                <a:latin typeface="YDVYMjOStd12"/>
              </a:rPr>
              <a:t>그림 </a:t>
            </a:r>
            <a:r>
              <a:rPr lang="en-US" altLang="ko-KR" sz="1400" dirty="0">
                <a:solidFill>
                  <a:srgbClr val="000000"/>
                </a:solidFill>
                <a:latin typeface="ITCGaramondStd-Lt"/>
              </a:rPr>
              <a:t>8</a:t>
            </a:r>
            <a:r>
              <a:rPr lang="en-US" altLang="ko-KR" sz="1400" dirty="0">
                <a:solidFill>
                  <a:srgbClr val="000000"/>
                </a:solidFill>
                <a:latin typeface="YDVYMjOStd12"/>
              </a:rPr>
              <a:t>-</a:t>
            </a:r>
            <a:r>
              <a:rPr lang="en-US" altLang="ko-KR" sz="1400" dirty="0">
                <a:solidFill>
                  <a:srgbClr val="000000"/>
                </a:solidFill>
                <a:latin typeface="ITCGaramondStd-Lt"/>
              </a:rPr>
              <a:t>22</a:t>
            </a:r>
            <a:r>
              <a:rPr lang="en-US" altLang="ko-KR" sz="1400" dirty="0">
                <a:solidFill>
                  <a:srgbClr val="000000"/>
                </a:solidFill>
                <a:latin typeface="YDVYMjOStd12"/>
              </a:rPr>
              <a:t>]</a:t>
            </a:r>
            <a:r>
              <a:rPr lang="ko-KR" altLang="en-US" sz="1400" dirty="0">
                <a:solidFill>
                  <a:srgbClr val="000000"/>
                </a:solidFill>
                <a:latin typeface="YDVYMjOStd12"/>
              </a:rPr>
              <a:t>와 같이 심층 </a:t>
            </a:r>
            <a:r>
              <a:rPr lang="en-US" altLang="ko-KR" sz="1400" dirty="0">
                <a:solidFill>
                  <a:srgbClr val="000000"/>
                </a:solidFill>
                <a:latin typeface="ITCGaramondStd-Lt"/>
              </a:rPr>
              <a:t>CNN</a:t>
            </a:r>
            <a:r>
              <a:rPr lang="ko-KR" altLang="en-US" sz="1400" dirty="0">
                <a:solidFill>
                  <a:srgbClr val="000000"/>
                </a:solidFill>
                <a:latin typeface="YDVYMjOStd12"/>
              </a:rPr>
              <a:t>과 자연어를 다루는 </a:t>
            </a:r>
            <a:r>
              <a:rPr lang="ko-KR" altLang="en-US" sz="1200" dirty="0">
                <a:solidFill>
                  <a:srgbClr val="000000"/>
                </a:solidFill>
                <a:latin typeface="YDVYGOStd14"/>
              </a:rPr>
              <a:t>순환 신경망</a:t>
            </a:r>
            <a:r>
              <a:rPr lang="en-US" altLang="ko-KR" sz="600" dirty="0">
                <a:solidFill>
                  <a:srgbClr val="000000"/>
                </a:solidFill>
                <a:latin typeface="ITCGaramondStd-Lt"/>
              </a:rPr>
              <a:t>Recurrent Neural Network</a:t>
            </a:r>
            <a:r>
              <a:rPr lang="en-US" altLang="ko-KR" sz="600" dirty="0">
                <a:solidFill>
                  <a:srgbClr val="000000"/>
                </a:solidFill>
                <a:latin typeface="YDVYMjOStd12"/>
              </a:rPr>
              <a:t>, </a:t>
            </a:r>
            <a:r>
              <a:rPr lang="en-US" altLang="ko-KR" sz="600" dirty="0">
                <a:solidFill>
                  <a:srgbClr val="000000"/>
                </a:solidFill>
                <a:latin typeface="ITCGaramondStd-Lt"/>
              </a:rPr>
              <a:t>RNN</a:t>
            </a:r>
            <a:r>
              <a:rPr lang="ko-KR" altLang="en-US" sz="1400" dirty="0" err="1">
                <a:solidFill>
                  <a:srgbClr val="000000"/>
                </a:solidFill>
                <a:latin typeface="YDVYMjOStd12"/>
              </a:rPr>
              <a:t>으로구성된다</a:t>
            </a:r>
            <a:r>
              <a:rPr lang="en-US" altLang="ko-KR" sz="1400" dirty="0">
                <a:solidFill>
                  <a:srgbClr val="000000"/>
                </a:solidFill>
                <a:latin typeface="YDVYMjOStd1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ITCGaramondStd-Lt"/>
              </a:rPr>
              <a:t>RNN</a:t>
            </a:r>
            <a:r>
              <a:rPr lang="ko-KR" altLang="en-US" sz="1400" dirty="0">
                <a:solidFill>
                  <a:srgbClr val="000000"/>
                </a:solidFill>
                <a:latin typeface="YDVYMjOStd12"/>
              </a:rPr>
              <a:t>은 순환적 관계를 갖는 신경망으로 자연어나 </a:t>
            </a:r>
            <a:r>
              <a:rPr lang="ko-KR" altLang="en-US" sz="1400" dirty="0" err="1">
                <a:solidFill>
                  <a:srgbClr val="000000"/>
                </a:solidFill>
                <a:latin typeface="YDVYMjOStd12"/>
              </a:rPr>
              <a:t>시계열</a:t>
            </a:r>
            <a:r>
              <a:rPr lang="ko-KR" altLang="en-US" sz="1400" dirty="0">
                <a:solidFill>
                  <a:srgbClr val="000000"/>
                </a:solidFill>
                <a:latin typeface="YDVYMjOStd12"/>
              </a:rPr>
              <a:t> 데이터 등의 연속된 데이터를 다룰 때 많이 활용한다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44797"/>
            <a:ext cx="5845478" cy="227027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096000" y="5015075"/>
            <a:ext cx="24529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5F5E5E"/>
                </a:solidFill>
                <a:latin typeface="YDVYGOStd15"/>
              </a:rPr>
              <a:t>그림 </a:t>
            </a:r>
            <a:r>
              <a:rPr lang="en-US" altLang="ko-KR" sz="1400" b="1" dirty="0">
                <a:solidFill>
                  <a:srgbClr val="5F5E5E"/>
                </a:solidFill>
                <a:latin typeface="HelveticaNeue-Bold"/>
              </a:rPr>
              <a:t>8-22 </a:t>
            </a:r>
            <a:r>
              <a:rPr lang="en-US" altLang="ko-KR" sz="1400" dirty="0">
                <a:solidFill>
                  <a:srgbClr val="000000"/>
                </a:solidFill>
                <a:latin typeface="HelveticaNeue-Roman"/>
              </a:rPr>
              <a:t>NIC</a:t>
            </a:r>
            <a:r>
              <a:rPr lang="ko-KR" altLang="en-US" sz="1400" dirty="0">
                <a:solidFill>
                  <a:srgbClr val="000000"/>
                </a:solidFill>
                <a:latin typeface="YDVYGOStd12"/>
              </a:rPr>
              <a:t>의 전체 구성</a:t>
            </a:r>
            <a:r>
              <a:rPr lang="en-US" altLang="ko-KR" sz="600" dirty="0">
                <a:solidFill>
                  <a:srgbClr val="5F5E5E"/>
                </a:solidFill>
                <a:latin typeface="HelveticaNeue-Medium"/>
              </a:rPr>
              <a:t>[</a:t>
            </a:r>
            <a:endParaRPr lang="ko-KR" altLang="en-US" sz="14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743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08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91177" y="705489"/>
            <a:ext cx="3635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5F5E5E"/>
                </a:solidFill>
                <a:latin typeface="HelveticaNeue-Bold"/>
              </a:rPr>
              <a:t>8.5.1 </a:t>
            </a:r>
            <a:r>
              <a:rPr lang="ko-KR" altLang="en-US" dirty="0">
                <a:solidFill>
                  <a:srgbClr val="474646"/>
                </a:solidFill>
                <a:latin typeface="YDVYGOStd14"/>
              </a:rPr>
              <a:t>이미지 스타일</a:t>
            </a:r>
            <a:r>
              <a:rPr lang="en-US" altLang="ko-KR" dirty="0">
                <a:solidFill>
                  <a:srgbClr val="474646"/>
                </a:solidFill>
                <a:latin typeface="YDVYGOStd14"/>
              </a:rPr>
              <a:t>(</a:t>
            </a:r>
            <a:r>
              <a:rPr lang="ko-KR" altLang="en-US" dirty="0">
                <a:solidFill>
                  <a:srgbClr val="474646"/>
                </a:solidFill>
                <a:latin typeface="YDVYGOStd14"/>
              </a:rPr>
              <a:t>화풍</a:t>
            </a:r>
            <a:r>
              <a:rPr lang="en-US" altLang="ko-KR" dirty="0">
                <a:solidFill>
                  <a:srgbClr val="474646"/>
                </a:solidFill>
                <a:latin typeface="YDVYGOStd14"/>
              </a:rPr>
              <a:t>) </a:t>
            </a:r>
            <a:r>
              <a:rPr lang="ko-KR" altLang="en-US" dirty="0">
                <a:solidFill>
                  <a:srgbClr val="474646"/>
                </a:solidFill>
                <a:latin typeface="YDVYGOStd14"/>
              </a:rPr>
              <a:t>변환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444" y="1546989"/>
            <a:ext cx="5766046" cy="418038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8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CHAPTER 7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7.4.1 4</a:t>
            </a:r>
            <a:r>
              <a:rPr lang="ko-KR" altLang="en-US" dirty="0"/>
              <a:t>차원 배열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7.4.2 im2col</a:t>
            </a:r>
            <a:r>
              <a:rPr lang="ko-KR" altLang="en-US" dirty="0"/>
              <a:t>로 데이터 전개하기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7.4.3 </a:t>
            </a:r>
            <a:r>
              <a:rPr lang="ko-KR" altLang="en-US" dirty="0" err="1"/>
              <a:t>합성곱</a:t>
            </a:r>
            <a:r>
              <a:rPr lang="ko-KR" altLang="en-US" dirty="0"/>
              <a:t> 계층 구현하기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7.4.4 </a:t>
            </a:r>
            <a:r>
              <a:rPr lang="ko-KR" altLang="en-US" dirty="0" err="1"/>
              <a:t>풀링</a:t>
            </a:r>
            <a:r>
              <a:rPr lang="ko-KR" altLang="en-US" dirty="0"/>
              <a:t> 계층 구현하기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7.5 CNN </a:t>
            </a:r>
            <a:r>
              <a:rPr lang="ko-KR" altLang="en-US" dirty="0"/>
              <a:t>구현하기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7.6 CNN </a:t>
            </a:r>
            <a:r>
              <a:rPr lang="ko-KR" altLang="en-US" dirty="0"/>
              <a:t>시각화하기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7.6.1 1</a:t>
            </a:r>
            <a:r>
              <a:rPr lang="ko-KR" altLang="en-US" dirty="0"/>
              <a:t>번째 층의 가중치 시각화하기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7.6.2 </a:t>
            </a:r>
            <a:r>
              <a:rPr lang="ko-KR" altLang="en-US" dirty="0"/>
              <a:t>층 깊이에 따른 추출 정보 변화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7.7 </a:t>
            </a:r>
            <a:r>
              <a:rPr lang="ko-KR" altLang="en-US" dirty="0"/>
              <a:t>대표적인 </a:t>
            </a:r>
            <a:r>
              <a:rPr lang="en-US" altLang="ko-KR" dirty="0"/>
              <a:t>CNN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7.7.1 </a:t>
            </a:r>
            <a:r>
              <a:rPr lang="en-US" altLang="ko-KR" dirty="0" err="1"/>
              <a:t>LeNet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7.7.2 </a:t>
            </a:r>
            <a:r>
              <a:rPr lang="en-US" altLang="ko-KR" dirty="0" err="1"/>
              <a:t>AlexNet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7.8 </a:t>
            </a:r>
            <a:r>
              <a:rPr lang="ko-KR" altLang="en-US" dirty="0"/>
              <a:t>정리</a:t>
            </a:r>
            <a:endParaRPr lang="x-none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7F328C-7274-B84B-86CC-6F597CA759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46741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08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91177" y="776707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5F5E5E"/>
                </a:solidFill>
                <a:latin typeface="HelveticaNeue-Bold"/>
              </a:rPr>
              <a:t>8.5.2 </a:t>
            </a:r>
            <a:r>
              <a:rPr lang="ko-KR" altLang="en-US" sz="1400">
                <a:solidFill>
                  <a:srgbClr val="474646"/>
                </a:solidFill>
                <a:latin typeface="YDVYGOStd14"/>
              </a:rPr>
              <a:t>이미지 생성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91177" y="124984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err="1">
                <a:solidFill>
                  <a:srgbClr val="000000"/>
                </a:solidFill>
                <a:latin typeface="YDVYMjOStd12"/>
              </a:rPr>
              <a:t>딥러닝으로</a:t>
            </a:r>
            <a:r>
              <a:rPr lang="ko-KR" altLang="en-US" sz="1400" dirty="0">
                <a:solidFill>
                  <a:srgbClr val="000000"/>
                </a:solidFill>
                <a:latin typeface="YDVYMjOStd12"/>
              </a:rPr>
              <a:t> ‘침실’ 이미지를 무</a:t>
            </a:r>
            <a:r>
              <a:rPr lang="ko-KR" altLang="en-US" sz="600" dirty="0">
                <a:solidFill>
                  <a:srgbClr val="000000"/>
                </a:solidFill>
                <a:latin typeface="YDVYMjOStd12"/>
              </a:rPr>
              <a:t>無</a:t>
            </a:r>
            <a:r>
              <a:rPr lang="ko-KR" altLang="en-US" sz="1400" dirty="0">
                <a:solidFill>
                  <a:srgbClr val="000000"/>
                </a:solidFill>
                <a:latin typeface="YDVYMjOStd12"/>
              </a:rPr>
              <a:t>로부터 생성하는 게 가능하다</a:t>
            </a:r>
            <a:r>
              <a:rPr lang="en-US" altLang="ko-KR" sz="1400" dirty="0">
                <a:solidFill>
                  <a:srgbClr val="000000"/>
                </a:solidFill>
                <a:latin typeface="YDVYMjOStd12"/>
              </a:rPr>
              <a:t>.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YDVYMjOStd12"/>
              </a:rPr>
              <a:t>[</a:t>
            </a:r>
            <a:r>
              <a:rPr lang="ko-KR" altLang="en-US" sz="1400" dirty="0">
                <a:solidFill>
                  <a:srgbClr val="000000"/>
                </a:solidFill>
                <a:latin typeface="YDVYMjOStd12"/>
              </a:rPr>
              <a:t>그림 </a:t>
            </a:r>
            <a:r>
              <a:rPr lang="en-US" altLang="ko-KR" sz="1400" dirty="0">
                <a:solidFill>
                  <a:srgbClr val="000000"/>
                </a:solidFill>
                <a:latin typeface="ITCGaramondStd-Lt"/>
              </a:rPr>
              <a:t>8</a:t>
            </a:r>
            <a:r>
              <a:rPr lang="en-US" altLang="ko-KR" sz="1400" dirty="0">
                <a:solidFill>
                  <a:srgbClr val="000000"/>
                </a:solidFill>
                <a:latin typeface="YDVYMjOStd12"/>
              </a:rPr>
              <a:t>-</a:t>
            </a:r>
            <a:r>
              <a:rPr lang="en-US" altLang="ko-KR" sz="1400" dirty="0">
                <a:solidFill>
                  <a:srgbClr val="000000"/>
                </a:solidFill>
                <a:latin typeface="ITCGaramondStd-Lt"/>
              </a:rPr>
              <a:t>24</a:t>
            </a:r>
            <a:r>
              <a:rPr lang="en-US" altLang="ko-KR" sz="1400" dirty="0">
                <a:solidFill>
                  <a:srgbClr val="000000"/>
                </a:solidFill>
                <a:latin typeface="YDVYMjOStd12"/>
              </a:rPr>
              <a:t>]</a:t>
            </a:r>
            <a:r>
              <a:rPr lang="ko-KR" altLang="en-US" sz="1400" dirty="0">
                <a:solidFill>
                  <a:srgbClr val="000000"/>
                </a:solidFill>
                <a:latin typeface="YDVYMjOStd12"/>
              </a:rPr>
              <a:t>의 이미지는 </a:t>
            </a:r>
            <a:r>
              <a:rPr lang="en-US" altLang="ko-KR" sz="1200" b="1" dirty="0" err="1">
                <a:solidFill>
                  <a:srgbClr val="000000"/>
                </a:solidFill>
                <a:latin typeface="HelveticaNeue-Bold"/>
              </a:rPr>
              <a:t>DCGAN</a:t>
            </a:r>
            <a:r>
              <a:rPr lang="en-US" altLang="ko-KR" sz="600" dirty="0" err="1">
                <a:solidFill>
                  <a:srgbClr val="000000"/>
                </a:solidFill>
                <a:latin typeface="ITCGaramondStd-Lt"/>
              </a:rPr>
              <a:t>Deep</a:t>
            </a:r>
            <a:r>
              <a:rPr lang="en-US" altLang="ko-KR" sz="600" dirty="0">
                <a:solidFill>
                  <a:srgbClr val="000000"/>
                </a:solidFill>
                <a:latin typeface="ITCGaramondStd-Lt"/>
              </a:rPr>
              <a:t> Convolutional Generative Adversarial Network </a:t>
            </a:r>
            <a:r>
              <a:rPr lang="ko-KR" altLang="en-US" sz="1400" dirty="0">
                <a:solidFill>
                  <a:srgbClr val="000000"/>
                </a:solidFill>
                <a:latin typeface="YDVYMjOStd12"/>
              </a:rPr>
              <a:t>기법</a:t>
            </a:r>
            <a:r>
              <a:rPr lang="en-US" altLang="ko-KR" sz="600" dirty="0">
                <a:solidFill>
                  <a:srgbClr val="5F5E5E"/>
                </a:solidFill>
                <a:latin typeface="HelveticaNeue-Medium"/>
              </a:rPr>
              <a:t>[41]</a:t>
            </a:r>
            <a:r>
              <a:rPr lang="ko-KR" altLang="en-US" sz="1400" dirty="0">
                <a:solidFill>
                  <a:srgbClr val="000000"/>
                </a:solidFill>
                <a:latin typeface="YDVYMjOStd12"/>
              </a:rPr>
              <a:t>으로 생성한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YDVYMjOStd12"/>
              </a:rPr>
              <a:t>침실 이미지들이다</a:t>
            </a:r>
            <a:r>
              <a:rPr lang="en-US" altLang="ko-KR" sz="1400" dirty="0">
                <a:solidFill>
                  <a:srgbClr val="000000"/>
                </a:solidFill>
                <a:latin typeface="YDVYMjOStd12"/>
              </a:rPr>
              <a:t>.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77" y="2353368"/>
            <a:ext cx="5766046" cy="316887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078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08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91177" y="764181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5F5E5E"/>
                </a:solidFill>
                <a:latin typeface="HelveticaNeue-Bold"/>
              </a:rPr>
              <a:t>8.5.3 </a:t>
            </a:r>
            <a:r>
              <a:rPr lang="ko-KR" altLang="en-US" sz="1400" dirty="0">
                <a:solidFill>
                  <a:srgbClr val="474646"/>
                </a:solidFill>
                <a:latin typeface="YDVYGOStd14"/>
              </a:rPr>
              <a:t>자율 주행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91177" y="14273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 err="1">
                <a:solidFill>
                  <a:srgbClr val="000000"/>
                </a:solidFill>
                <a:latin typeface="HelveticaNeue-Bold"/>
              </a:rPr>
              <a:t>SegNet</a:t>
            </a:r>
            <a:r>
              <a:rPr lang="en-US" altLang="ko-KR" sz="800" dirty="0">
                <a:solidFill>
                  <a:srgbClr val="5F5E5E"/>
                </a:solidFill>
                <a:latin typeface="HelveticaNeue-Medium"/>
              </a:rPr>
              <a:t>[42]</a:t>
            </a:r>
            <a:r>
              <a:rPr lang="ko-KR" altLang="en-US" dirty="0">
                <a:solidFill>
                  <a:srgbClr val="000000"/>
                </a:solidFill>
                <a:latin typeface="YDVYMjOStd12"/>
              </a:rPr>
              <a:t>이라는 </a:t>
            </a:r>
            <a:r>
              <a:rPr lang="en-US" altLang="ko-KR" dirty="0">
                <a:solidFill>
                  <a:srgbClr val="000000"/>
                </a:solidFill>
                <a:latin typeface="ITCGaramondStd-Lt"/>
              </a:rPr>
              <a:t>CNN </a:t>
            </a:r>
            <a:r>
              <a:rPr lang="ko-KR" altLang="en-US" dirty="0">
                <a:solidFill>
                  <a:srgbClr val="000000"/>
                </a:solidFill>
                <a:latin typeface="YDVYMjOStd12"/>
              </a:rPr>
              <a:t>기반 신경망은 </a:t>
            </a:r>
            <a:r>
              <a:rPr lang="en-US" altLang="ko-KR" dirty="0">
                <a:solidFill>
                  <a:srgbClr val="000000"/>
                </a:solidFill>
                <a:latin typeface="YDVYMjOStd12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YDVYMjOStd12"/>
              </a:rPr>
              <a:t>그림 </a:t>
            </a:r>
            <a:r>
              <a:rPr lang="en-US" altLang="ko-KR" dirty="0">
                <a:solidFill>
                  <a:srgbClr val="000000"/>
                </a:solidFill>
                <a:latin typeface="ITCGaramondStd-Lt"/>
              </a:rPr>
              <a:t>8</a:t>
            </a:r>
            <a:r>
              <a:rPr lang="en-US" altLang="ko-KR" dirty="0">
                <a:solidFill>
                  <a:srgbClr val="000000"/>
                </a:solidFill>
                <a:latin typeface="YDVYMjOStd12"/>
              </a:rPr>
              <a:t>-</a:t>
            </a:r>
            <a:r>
              <a:rPr lang="en-US" altLang="ko-KR" dirty="0">
                <a:solidFill>
                  <a:srgbClr val="000000"/>
                </a:solidFill>
                <a:latin typeface="ITCGaramondStd-Lt"/>
              </a:rPr>
              <a:t>25</a:t>
            </a:r>
            <a:r>
              <a:rPr lang="en-US" altLang="ko-KR" dirty="0">
                <a:solidFill>
                  <a:srgbClr val="000000"/>
                </a:solidFill>
                <a:latin typeface="YDVYMjOStd12"/>
              </a:rPr>
              <a:t>]</a:t>
            </a:r>
            <a:r>
              <a:rPr lang="ko-KR" altLang="en-US" dirty="0">
                <a:solidFill>
                  <a:srgbClr val="000000"/>
                </a:solidFill>
                <a:latin typeface="YDVYMjOStd12"/>
              </a:rPr>
              <a:t>와</a:t>
            </a:r>
          </a:p>
          <a:p>
            <a:r>
              <a:rPr lang="ko-KR" altLang="en-US" dirty="0">
                <a:solidFill>
                  <a:srgbClr val="000000"/>
                </a:solidFill>
                <a:latin typeface="YDVYMjOStd12"/>
              </a:rPr>
              <a:t>같이 주변 환경을 정확하게 인식해낸다</a:t>
            </a:r>
            <a:r>
              <a:rPr lang="en-US" altLang="ko-KR" dirty="0">
                <a:solidFill>
                  <a:srgbClr val="000000"/>
                </a:solidFill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77" y="2408688"/>
            <a:ext cx="5766046" cy="305823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3260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51442"/>
            <a:ext cx="1120082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08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91177" y="736266"/>
            <a:ext cx="3664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5F5E5E"/>
                </a:solidFill>
                <a:latin typeface="HelveticaNeue-Bold"/>
              </a:rPr>
              <a:t>8.5.4 </a:t>
            </a:r>
            <a:r>
              <a:rPr lang="en-US" altLang="ko-KR" dirty="0">
                <a:solidFill>
                  <a:srgbClr val="474646"/>
                </a:solidFill>
                <a:latin typeface="HelveticaNeue-Medium"/>
              </a:rPr>
              <a:t>Deep Q</a:t>
            </a:r>
            <a:r>
              <a:rPr lang="en-US" altLang="ko-KR" sz="1600" dirty="0">
                <a:solidFill>
                  <a:srgbClr val="474646"/>
                </a:solidFill>
                <a:latin typeface="YDVYGOStd14"/>
              </a:rPr>
              <a:t>-</a:t>
            </a:r>
            <a:r>
              <a:rPr lang="en-US" altLang="ko-KR" dirty="0">
                <a:solidFill>
                  <a:srgbClr val="474646"/>
                </a:solidFill>
                <a:latin typeface="HelveticaNeue-Medium"/>
              </a:rPr>
              <a:t>Network</a:t>
            </a:r>
            <a:r>
              <a:rPr lang="en-US" altLang="ko-KR" sz="1600" dirty="0">
                <a:solidFill>
                  <a:srgbClr val="474646"/>
                </a:solidFill>
                <a:latin typeface="YDVYGOStd14"/>
              </a:rPr>
              <a:t>(</a:t>
            </a:r>
            <a:r>
              <a:rPr lang="ko-KR" altLang="en-US" sz="1600" dirty="0" err="1">
                <a:solidFill>
                  <a:srgbClr val="474646"/>
                </a:solidFill>
                <a:latin typeface="YDVYGOStd14"/>
              </a:rPr>
              <a:t>강화학습</a:t>
            </a:r>
            <a:r>
              <a:rPr lang="en-US" altLang="ko-KR" sz="1600" dirty="0">
                <a:solidFill>
                  <a:srgbClr val="474646"/>
                </a:solidFill>
                <a:latin typeface="YDVYGOStd14"/>
              </a:rPr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91177" y="129646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latin typeface="YDVYMjOStd12"/>
              </a:rPr>
              <a:t>이는 ‘</a:t>
            </a:r>
            <a:r>
              <a:rPr lang="ko-KR" altLang="en-US" sz="1400" dirty="0" err="1">
                <a:latin typeface="YDVYMjOStd12"/>
              </a:rPr>
              <a:t>가르침’에</a:t>
            </a:r>
            <a:r>
              <a:rPr lang="ko-KR" altLang="en-US" sz="1400" dirty="0">
                <a:latin typeface="YDVYMjOStd12"/>
              </a:rPr>
              <a:t> 의존하는 ‘지도 </a:t>
            </a:r>
            <a:r>
              <a:rPr lang="ko-KR" altLang="en-US" sz="1400" dirty="0" err="1">
                <a:latin typeface="YDVYMjOStd12"/>
              </a:rPr>
              <a:t>학습’과는</a:t>
            </a:r>
            <a:r>
              <a:rPr lang="ko-KR" altLang="en-US" sz="1400" dirty="0">
                <a:latin typeface="YDVYMjOStd12"/>
              </a:rPr>
              <a:t> 다른 분야로</a:t>
            </a:r>
            <a:r>
              <a:rPr lang="en-US" altLang="ko-KR" sz="1400" dirty="0">
                <a:latin typeface="YDVYMjOStd12"/>
              </a:rPr>
              <a:t>,</a:t>
            </a:r>
          </a:p>
          <a:p>
            <a:r>
              <a:rPr lang="ko-KR" altLang="en-US" sz="1200" dirty="0" err="1">
                <a:latin typeface="YDVYGOStd14"/>
              </a:rPr>
              <a:t>강화학습</a:t>
            </a:r>
            <a:r>
              <a:rPr lang="en-US" altLang="ko-KR" sz="600" dirty="0">
                <a:latin typeface="ITCGaramondStd-Lt"/>
              </a:rPr>
              <a:t>reinforcement learning</a:t>
            </a:r>
            <a:r>
              <a:rPr lang="ko-KR" altLang="en-US" sz="1400" dirty="0">
                <a:latin typeface="YDVYMjOStd12"/>
              </a:rPr>
              <a:t>이라 한다</a:t>
            </a:r>
            <a:r>
              <a:rPr lang="en-US" altLang="ko-KR" sz="1400" dirty="0">
                <a:latin typeface="YDVYMjOStd12"/>
              </a:rPr>
              <a:t>.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77" y="1942799"/>
            <a:ext cx="5766046" cy="20154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21" y="4604556"/>
            <a:ext cx="5766046" cy="21168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91177" y="408133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err="1">
                <a:solidFill>
                  <a:srgbClr val="000000"/>
                </a:solidFill>
                <a:latin typeface="YDVYMjOStd12"/>
              </a:rPr>
              <a:t>딥러닝을</a:t>
            </a:r>
            <a:r>
              <a:rPr lang="ko-KR" altLang="en-US" sz="1400" dirty="0">
                <a:solidFill>
                  <a:srgbClr val="000000"/>
                </a:solidFill>
                <a:latin typeface="YDVYMjOStd12"/>
              </a:rPr>
              <a:t> 사용한 </a:t>
            </a:r>
            <a:r>
              <a:rPr lang="ko-KR" altLang="en-US" sz="1400" dirty="0" err="1">
                <a:solidFill>
                  <a:srgbClr val="000000"/>
                </a:solidFill>
                <a:latin typeface="YDVYMjOStd12"/>
              </a:rPr>
              <a:t>강화학습</a:t>
            </a:r>
            <a:r>
              <a:rPr lang="ko-KR" altLang="en-US" sz="1400" dirty="0">
                <a:solidFill>
                  <a:srgbClr val="000000"/>
                </a:solidFill>
                <a:latin typeface="YDVYMjOStd12"/>
              </a:rPr>
              <a:t> 중 </a:t>
            </a:r>
            <a:r>
              <a:rPr lang="en-US" altLang="ko-KR" sz="1200" b="1" dirty="0">
                <a:solidFill>
                  <a:srgbClr val="000000"/>
                </a:solidFill>
                <a:latin typeface="HelveticaNeue-Bold"/>
              </a:rPr>
              <a:t>Deep Q-Network</a:t>
            </a:r>
            <a:r>
              <a:rPr lang="en-US" altLang="ko-KR" sz="1400" dirty="0">
                <a:solidFill>
                  <a:srgbClr val="000000"/>
                </a:solidFill>
                <a:latin typeface="YDVYMjOStd12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DVYMjOStd12"/>
              </a:rPr>
              <a:t>일명 </a:t>
            </a:r>
            <a:r>
              <a:rPr lang="en-US" altLang="ko-KR" sz="1400" dirty="0">
                <a:solidFill>
                  <a:srgbClr val="000000"/>
                </a:solidFill>
                <a:latin typeface="ITCGaramondStd-Lt"/>
              </a:rPr>
              <a:t>DQN</a:t>
            </a:r>
            <a:r>
              <a:rPr lang="en-US" altLang="ko-KR" sz="1400" dirty="0">
                <a:solidFill>
                  <a:srgbClr val="000000"/>
                </a:solidFill>
                <a:latin typeface="YDVYMjOStd12"/>
              </a:rPr>
              <a:t>)</a:t>
            </a:r>
            <a:r>
              <a:rPr lang="en-US" altLang="ko-KR" sz="600" dirty="0">
                <a:solidFill>
                  <a:srgbClr val="5F5E5E"/>
                </a:solidFill>
                <a:latin typeface="HelveticaNeue-Medium"/>
              </a:rPr>
              <a:t>[44]</a:t>
            </a:r>
            <a:r>
              <a:rPr lang="ko-KR" altLang="en-US" sz="1400" dirty="0">
                <a:solidFill>
                  <a:srgbClr val="000000"/>
                </a:solidFill>
                <a:latin typeface="YDVYMjOStd12"/>
              </a:rPr>
              <a:t>라는 방법이 있다</a:t>
            </a:r>
            <a:r>
              <a:rPr lang="en-US" altLang="ko-KR" sz="1400" dirty="0">
                <a:solidFill>
                  <a:srgbClr val="000000"/>
                </a:solidFill>
                <a:latin typeface="YDVYMjOStd12"/>
              </a:rPr>
              <a:t>.</a:t>
            </a:r>
            <a:endParaRPr lang="ko-KR" altLang="en-US" sz="14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75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b="1" dirty="0">
                <a:cs typeface="+mj-cs"/>
              </a:rPr>
              <a:t>CHAPTER 7 </a:t>
            </a:r>
            <a:r>
              <a:rPr lang="ko-KR" altLang="en-US" sz="3600" b="1" dirty="0" err="1">
                <a:cs typeface="+mj-cs"/>
              </a:rPr>
              <a:t>합성곱</a:t>
            </a:r>
            <a:r>
              <a:rPr lang="ko-KR" altLang="en-US" sz="3600" b="1" dirty="0">
                <a:cs typeface="+mj-cs"/>
              </a:rPr>
              <a:t> 신경망</a:t>
            </a:r>
            <a:r>
              <a:rPr lang="en-US" altLang="ko-KR" sz="3600" b="1" dirty="0">
                <a:cs typeface="+mj-cs"/>
              </a:rPr>
              <a:t>(CNN)</a:t>
            </a:r>
            <a:endParaRPr lang="ko-KR" altLang="en-US" sz="3600" b="1" dirty="0"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E7ED06-594A-944A-AEE5-7173AA956952}"/>
              </a:ext>
            </a:extLst>
          </p:cNvPr>
          <p:cNvSpPr/>
          <p:nvPr/>
        </p:nvSpPr>
        <p:spPr>
          <a:xfrm>
            <a:off x="691375" y="3925796"/>
            <a:ext cx="79793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Malgun Gothic" panose="020B0503020000020004" pitchFamily="34" charset="-127"/>
              </a:rPr>
              <a:t>CNN</a:t>
            </a:r>
            <a:r>
              <a:rPr lang="ko-KR" altLang="en-US" sz="1600" dirty="0">
                <a:ea typeface="Malgun Gothic" panose="020B0503020000020004" pitchFamily="34" charset="-127"/>
              </a:rPr>
              <a:t>의 메커니즘을 자세히 설명하고 </a:t>
            </a:r>
            <a:r>
              <a:rPr lang="ko-KR" altLang="en-US" sz="1600" dirty="0" err="1">
                <a:ea typeface="Malgun Gothic" panose="020B0503020000020004" pitchFamily="34" charset="-127"/>
              </a:rPr>
              <a:t>파이썬으로</a:t>
            </a:r>
            <a:r>
              <a:rPr lang="ko-KR" altLang="en-US" sz="1600" dirty="0">
                <a:ea typeface="Malgun Gothic" panose="020B0503020000020004" pitchFamily="34" charset="-127"/>
              </a:rPr>
              <a:t> 구현하기</a:t>
            </a:r>
            <a:endParaRPr lang="ko-KR" altLang="en-US" sz="1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17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51442"/>
            <a:ext cx="112008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07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합성곱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신경망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(CNN)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90" y="2408894"/>
            <a:ext cx="6908871" cy="161196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91177" y="734293"/>
            <a:ext cx="1649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302C2C"/>
                </a:solidFill>
                <a:latin typeface="HelveticaNeue-Heavy"/>
              </a:rPr>
              <a:t>7.1 </a:t>
            </a:r>
            <a:r>
              <a:rPr lang="ko-KR" altLang="en-US" dirty="0">
                <a:solidFill>
                  <a:srgbClr val="000000"/>
                </a:solidFill>
                <a:latin typeface="YDVYGOStd14"/>
              </a:rPr>
              <a:t>전체 구조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91177" y="120844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latin typeface="ITCGaramondStd-Lt"/>
              </a:rPr>
              <a:t>CNN</a:t>
            </a:r>
            <a:r>
              <a:rPr lang="ko-KR" altLang="en-US" sz="1600" dirty="0">
                <a:latin typeface="YDVYMjOStd12"/>
              </a:rPr>
              <a:t>도 지금까지 본 신경망과 같이 레고 블록처럼 계층을 조합하여 만들 수 있다</a:t>
            </a:r>
            <a:r>
              <a:rPr lang="en-US" altLang="ko-KR" sz="1600" dirty="0">
                <a:latin typeface="YDVYMjOStd12"/>
              </a:rPr>
              <a:t>. </a:t>
            </a:r>
          </a:p>
          <a:p>
            <a:r>
              <a:rPr lang="ko-KR" altLang="en-US" sz="1600" dirty="0">
                <a:latin typeface="YDVYMjOStd12"/>
              </a:rPr>
              <a:t>다만</a:t>
            </a:r>
            <a:r>
              <a:rPr lang="en-US" altLang="ko-KR" sz="1600" dirty="0">
                <a:latin typeface="YDVYMjOStd12"/>
              </a:rPr>
              <a:t>, </a:t>
            </a:r>
            <a:r>
              <a:rPr lang="ko-KR" altLang="en-US" sz="1400" dirty="0" err="1">
                <a:latin typeface="YDVYGOStd14"/>
              </a:rPr>
              <a:t>합성곱</a:t>
            </a:r>
            <a:r>
              <a:rPr lang="ko-KR" altLang="en-US" sz="1400" dirty="0">
                <a:latin typeface="YDVYGOStd14"/>
              </a:rPr>
              <a:t> 계층</a:t>
            </a:r>
            <a:r>
              <a:rPr lang="en-US" altLang="ko-KR" sz="700" dirty="0">
                <a:latin typeface="ITCGaramondStd-Lt"/>
              </a:rPr>
              <a:t>convolutional layer</a:t>
            </a:r>
            <a:r>
              <a:rPr lang="ko-KR" altLang="en-US" sz="1600" dirty="0">
                <a:latin typeface="YDVYMjOStd12"/>
              </a:rPr>
              <a:t>과 </a:t>
            </a:r>
            <a:r>
              <a:rPr lang="ko-KR" altLang="en-US" sz="1400" dirty="0" err="1">
                <a:latin typeface="YDVYGOStd14"/>
              </a:rPr>
              <a:t>풀링</a:t>
            </a:r>
            <a:r>
              <a:rPr lang="ko-KR" altLang="en-US" sz="1400" dirty="0">
                <a:latin typeface="YDVYGOStd14"/>
              </a:rPr>
              <a:t> 계층</a:t>
            </a:r>
            <a:r>
              <a:rPr lang="en-US" altLang="ko-KR" sz="700" dirty="0">
                <a:latin typeface="ITCGaramondStd-Lt"/>
              </a:rPr>
              <a:t>pooling layer</a:t>
            </a:r>
            <a:r>
              <a:rPr lang="ko-KR" altLang="en-US" sz="1600" dirty="0">
                <a:latin typeface="YDVYMjOStd12"/>
              </a:rPr>
              <a:t>이 새롭게 등장한다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90" y="4241614"/>
            <a:ext cx="6908871" cy="1758353"/>
          </a:xfrm>
          <a:prstGeom prst="rect">
            <a:avLst/>
          </a:prstGeom>
        </p:spPr>
      </p:pic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6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51442"/>
            <a:ext cx="112008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07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합성곱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신경망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(CNN)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91177" y="755593"/>
            <a:ext cx="3462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5F5E5E"/>
                </a:solidFill>
                <a:latin typeface="HelveticaNeue-Bold"/>
              </a:rPr>
              <a:t>7.2.1 </a:t>
            </a:r>
            <a:r>
              <a:rPr lang="ko-KR" altLang="en-US" dirty="0" err="1">
                <a:solidFill>
                  <a:srgbClr val="474646"/>
                </a:solidFill>
                <a:latin typeface="YDVYGOStd14"/>
              </a:rPr>
              <a:t>완전연결</a:t>
            </a:r>
            <a:r>
              <a:rPr lang="ko-KR" altLang="en-US" dirty="0">
                <a:solidFill>
                  <a:srgbClr val="474646"/>
                </a:solidFill>
                <a:latin typeface="YDVYGOStd14"/>
              </a:rPr>
              <a:t> 계층의 문제점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172154" y="13966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YDVYMjOStd12"/>
              </a:rPr>
              <a:t>‘데이터의 형상이 </a:t>
            </a:r>
            <a:r>
              <a:rPr lang="ko-KR" altLang="en-US" dirty="0" err="1">
                <a:latin typeface="YDVYMjOStd12"/>
              </a:rPr>
              <a:t>무시’된다는</a:t>
            </a:r>
            <a:r>
              <a:rPr lang="ko-KR" altLang="en-US" dirty="0">
                <a:latin typeface="YDVYMjOStd12"/>
              </a:rPr>
              <a:t> 사실이다</a:t>
            </a:r>
            <a:r>
              <a:rPr lang="en-US" altLang="ko-KR" dirty="0">
                <a:latin typeface="YDVYMjOStd12"/>
              </a:rPr>
              <a:t>. </a:t>
            </a:r>
          </a:p>
          <a:p>
            <a:r>
              <a:rPr lang="ko-KR" altLang="en-US" dirty="0">
                <a:latin typeface="YDVYMjOStd12"/>
              </a:rPr>
              <a:t>입력데이터가 이미지인 경우를 예로 들면</a:t>
            </a:r>
            <a:r>
              <a:rPr lang="en-US" altLang="ko-KR" dirty="0">
                <a:latin typeface="YDVYMjOStd12"/>
              </a:rPr>
              <a:t>, </a:t>
            </a:r>
            <a:r>
              <a:rPr lang="ko-KR" altLang="en-US" dirty="0">
                <a:latin typeface="YDVYMjOStd12"/>
              </a:rPr>
              <a:t>이미지는 통상 세로</a:t>
            </a:r>
            <a:r>
              <a:rPr lang="en-US" altLang="ko-KR" dirty="0">
                <a:latin typeface="YDVYMjOStd12"/>
              </a:rPr>
              <a:t>·</a:t>
            </a:r>
            <a:r>
              <a:rPr lang="ko-KR" altLang="en-US" dirty="0">
                <a:latin typeface="YDVYMjOStd12"/>
              </a:rPr>
              <a:t>가로</a:t>
            </a:r>
            <a:r>
              <a:rPr lang="en-US" altLang="ko-KR" dirty="0">
                <a:latin typeface="YDVYMjOStd12"/>
              </a:rPr>
              <a:t>·</a:t>
            </a:r>
            <a:r>
              <a:rPr lang="ko-KR" altLang="en-US" dirty="0">
                <a:latin typeface="YDVYMjOStd12"/>
              </a:rPr>
              <a:t>채널</a:t>
            </a:r>
            <a:r>
              <a:rPr lang="en-US" altLang="ko-KR" dirty="0">
                <a:latin typeface="YDVYMjOStd12"/>
              </a:rPr>
              <a:t>(</a:t>
            </a:r>
            <a:r>
              <a:rPr lang="ko-KR" altLang="en-US" dirty="0">
                <a:latin typeface="YDVYMjOStd12"/>
              </a:rPr>
              <a:t>색상</a:t>
            </a:r>
            <a:r>
              <a:rPr lang="en-US" altLang="ko-KR" dirty="0">
                <a:latin typeface="YDVYMjOStd12"/>
              </a:rPr>
              <a:t>)</a:t>
            </a:r>
            <a:r>
              <a:rPr lang="ko-KR" altLang="en-US" dirty="0">
                <a:latin typeface="YDVYMjOStd12"/>
              </a:rPr>
              <a:t>로 구성된 </a:t>
            </a:r>
            <a:r>
              <a:rPr lang="en-US" altLang="ko-KR" dirty="0">
                <a:latin typeface="ITCGaramondStd-Lt"/>
              </a:rPr>
              <a:t>3</a:t>
            </a:r>
            <a:r>
              <a:rPr lang="ko-KR" altLang="en-US" dirty="0">
                <a:latin typeface="YDVYMjOStd12"/>
              </a:rPr>
              <a:t>차원 데이터이다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72154" y="25065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YDVYMjOStd12"/>
              </a:rPr>
              <a:t>그러나 </a:t>
            </a:r>
            <a:r>
              <a:rPr lang="ko-KR" altLang="en-US" dirty="0" err="1">
                <a:latin typeface="YDVYMjOStd12"/>
              </a:rPr>
              <a:t>완전연결</a:t>
            </a:r>
            <a:r>
              <a:rPr lang="ko-KR" altLang="en-US" dirty="0">
                <a:latin typeface="YDVYMjOStd12"/>
              </a:rPr>
              <a:t> 계층은 형상을 무시하고 모든 입력 데이터를 동등한 뉴런</a:t>
            </a:r>
            <a:r>
              <a:rPr lang="en-US" altLang="ko-KR" dirty="0">
                <a:latin typeface="YDVYMjOStd12"/>
              </a:rPr>
              <a:t>(</a:t>
            </a:r>
            <a:r>
              <a:rPr lang="ko-KR" altLang="en-US" dirty="0">
                <a:latin typeface="YDVYMjOStd12"/>
              </a:rPr>
              <a:t>같은 </a:t>
            </a:r>
            <a:r>
              <a:rPr lang="ko-KR" altLang="en-US" dirty="0" err="1">
                <a:latin typeface="YDVYMjOStd12"/>
              </a:rPr>
              <a:t>차원의뉴런</a:t>
            </a:r>
            <a:r>
              <a:rPr lang="en-US" altLang="ko-KR" dirty="0">
                <a:latin typeface="YDVYMjOStd12"/>
              </a:rPr>
              <a:t>)</a:t>
            </a:r>
            <a:r>
              <a:rPr lang="ko-KR" altLang="en-US" dirty="0">
                <a:latin typeface="YDVYMjOStd12"/>
              </a:rPr>
              <a:t>으로 취급하여 형상에 담긴 정보를 살릴 수 없다</a:t>
            </a:r>
            <a:r>
              <a:rPr lang="en-US" altLang="ko-KR" dirty="0">
                <a:latin typeface="YDVYMjOStd12"/>
              </a:rPr>
              <a:t>.</a:t>
            </a:r>
          </a:p>
          <a:p>
            <a:r>
              <a:rPr lang="ko-KR" altLang="en-US" dirty="0">
                <a:latin typeface="YDVYMjOStd12"/>
              </a:rPr>
              <a:t>한편</a:t>
            </a:r>
            <a:r>
              <a:rPr lang="en-US" altLang="ko-KR" dirty="0">
                <a:latin typeface="YDVYMjOStd12"/>
              </a:rPr>
              <a:t>, </a:t>
            </a:r>
            <a:r>
              <a:rPr lang="ko-KR" altLang="en-US" dirty="0" err="1">
                <a:latin typeface="YDVYMjOStd12"/>
              </a:rPr>
              <a:t>합성곱</a:t>
            </a:r>
            <a:r>
              <a:rPr lang="ko-KR" altLang="en-US" dirty="0">
                <a:latin typeface="YDVYMjOStd12"/>
              </a:rPr>
              <a:t> 계층은 형상을 유지한다</a:t>
            </a:r>
            <a:r>
              <a:rPr lang="en-US" altLang="ko-KR" dirty="0">
                <a:latin typeface="YDVYMjOStd12"/>
              </a:rPr>
              <a:t>.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172154" y="389347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ITCGaramondStd-Lt"/>
              </a:rPr>
              <a:t>CNN</a:t>
            </a:r>
            <a:r>
              <a:rPr lang="ko-KR" altLang="en-US" dirty="0">
                <a:latin typeface="YDVYMjOStd12"/>
              </a:rPr>
              <a:t>에서는 </a:t>
            </a:r>
            <a:r>
              <a:rPr lang="ko-KR" altLang="en-US" dirty="0" err="1">
                <a:latin typeface="YDVYMjOStd12"/>
              </a:rPr>
              <a:t>합성곱</a:t>
            </a:r>
            <a:r>
              <a:rPr lang="ko-KR" altLang="en-US" dirty="0">
                <a:latin typeface="YDVYMjOStd12"/>
              </a:rPr>
              <a:t> 계층의 입출력 데이터를 </a:t>
            </a:r>
            <a:r>
              <a:rPr lang="ko-KR" altLang="en-US" sz="1600" dirty="0">
                <a:latin typeface="YDVYGOStd14"/>
              </a:rPr>
              <a:t>특징 맵</a:t>
            </a:r>
            <a:r>
              <a:rPr lang="en-US" altLang="ko-KR" sz="800" dirty="0">
                <a:latin typeface="ITCGaramondStd-Lt"/>
              </a:rPr>
              <a:t>feature map</a:t>
            </a:r>
            <a:r>
              <a:rPr lang="ko-KR" altLang="en-US" dirty="0">
                <a:latin typeface="YDVYMjOStd12"/>
              </a:rPr>
              <a:t>이라고도 한다</a:t>
            </a:r>
            <a:r>
              <a:rPr lang="en-US" altLang="ko-KR" dirty="0">
                <a:latin typeface="YDVYMjOStd12"/>
              </a:rPr>
              <a:t>. </a:t>
            </a:r>
            <a:r>
              <a:rPr lang="ko-KR" altLang="en-US" dirty="0" err="1">
                <a:latin typeface="YDVYMjOStd12"/>
              </a:rPr>
              <a:t>합성곱</a:t>
            </a:r>
            <a:r>
              <a:rPr lang="ko-KR" altLang="en-US" dirty="0">
                <a:latin typeface="YDVYMjOStd12"/>
              </a:rPr>
              <a:t> 계층의</a:t>
            </a:r>
          </a:p>
          <a:p>
            <a:r>
              <a:rPr lang="ko-KR" altLang="en-US" dirty="0">
                <a:latin typeface="YDVYMjOStd12"/>
              </a:rPr>
              <a:t>입력 데이터를 </a:t>
            </a:r>
            <a:r>
              <a:rPr lang="ko-KR" altLang="en-US" sz="1600" dirty="0">
                <a:latin typeface="YDVYGOStd14"/>
              </a:rPr>
              <a:t>입력 특징 맵</a:t>
            </a:r>
            <a:r>
              <a:rPr lang="en-US" altLang="ko-KR" sz="800" dirty="0">
                <a:latin typeface="ITCGaramondStd-Lt"/>
              </a:rPr>
              <a:t>input feature map</a:t>
            </a:r>
            <a:r>
              <a:rPr lang="en-US" altLang="ko-KR" dirty="0">
                <a:latin typeface="YDVYMjOStd12"/>
              </a:rPr>
              <a:t>, </a:t>
            </a:r>
            <a:r>
              <a:rPr lang="ko-KR" altLang="en-US" dirty="0">
                <a:latin typeface="YDVYMjOStd12"/>
              </a:rPr>
              <a:t>출력 데이터를 </a:t>
            </a:r>
            <a:r>
              <a:rPr lang="ko-KR" altLang="en-US" sz="1600" dirty="0">
                <a:latin typeface="YDVYGOStd14"/>
              </a:rPr>
              <a:t>출력 특징 맵</a:t>
            </a:r>
            <a:r>
              <a:rPr lang="en-US" altLang="ko-KR" sz="800" dirty="0">
                <a:latin typeface="ITCGaramondStd-Lt"/>
              </a:rPr>
              <a:t>output feature map</a:t>
            </a:r>
            <a:r>
              <a:rPr lang="ko-KR" altLang="en-US" dirty="0">
                <a:latin typeface="YDVYMjOStd12"/>
              </a:rPr>
              <a:t>이라고 하는 식이다</a:t>
            </a:r>
            <a:r>
              <a:rPr lang="en-US" altLang="ko-KR" dirty="0">
                <a:latin typeface="YDVYMjOStd12"/>
              </a:rPr>
              <a:t>.</a:t>
            </a:r>
          </a:p>
          <a:p>
            <a:r>
              <a:rPr lang="ko-KR" altLang="en-US" dirty="0">
                <a:latin typeface="YDVYMjOStd12"/>
              </a:rPr>
              <a:t>이 책에서는 ‘입출력 </a:t>
            </a:r>
            <a:r>
              <a:rPr lang="ko-KR" altLang="en-US" dirty="0" err="1">
                <a:latin typeface="YDVYMjOStd12"/>
              </a:rPr>
              <a:t>데이터’와</a:t>
            </a:r>
            <a:r>
              <a:rPr lang="ko-KR" altLang="en-US" dirty="0">
                <a:latin typeface="YDVYMjOStd12"/>
              </a:rPr>
              <a:t> ‘특징 </a:t>
            </a:r>
            <a:r>
              <a:rPr lang="ko-KR" altLang="en-US" dirty="0" err="1">
                <a:latin typeface="YDVYMjOStd12"/>
              </a:rPr>
              <a:t>맵’을</a:t>
            </a:r>
            <a:r>
              <a:rPr lang="ko-KR" altLang="en-US" dirty="0">
                <a:latin typeface="YDVYMjOStd12"/>
              </a:rPr>
              <a:t> 같은 의미로 사용한다</a:t>
            </a: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56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51442"/>
            <a:ext cx="112008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07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합성곱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신경망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(CNN)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1177" y="680639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5F5E5E"/>
                </a:solidFill>
                <a:latin typeface="HelveticaNeue-Bold"/>
              </a:rPr>
              <a:t>7.2.2 </a:t>
            </a:r>
            <a:r>
              <a:rPr lang="ko-KR" altLang="en-US" sz="1400" dirty="0" err="1">
                <a:solidFill>
                  <a:srgbClr val="474646"/>
                </a:solidFill>
                <a:latin typeface="YDVYGOStd14"/>
              </a:rPr>
              <a:t>합성곱</a:t>
            </a:r>
            <a:r>
              <a:rPr lang="ko-KR" altLang="en-US" sz="1400" dirty="0">
                <a:solidFill>
                  <a:srgbClr val="474646"/>
                </a:solidFill>
                <a:latin typeface="YDVYGOStd14"/>
              </a:rPr>
              <a:t> 연산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77" y="1570955"/>
            <a:ext cx="7159318" cy="208770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01658" y="1154436"/>
            <a:ext cx="40479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5F5E5E"/>
                </a:solidFill>
                <a:latin typeface="YDVYGOStd15"/>
              </a:rPr>
              <a:t>그림 </a:t>
            </a:r>
            <a:r>
              <a:rPr lang="en-US" altLang="ko-KR" sz="1200" b="1" dirty="0">
                <a:solidFill>
                  <a:srgbClr val="5F5E5E"/>
                </a:solidFill>
                <a:latin typeface="HelveticaNeue-Bold"/>
              </a:rPr>
              <a:t>7-3 </a:t>
            </a:r>
            <a:r>
              <a:rPr lang="ko-KR" altLang="en-US" sz="1200" dirty="0" err="1">
                <a:solidFill>
                  <a:srgbClr val="000000"/>
                </a:solidFill>
                <a:latin typeface="YDVYGOStd12"/>
              </a:rPr>
              <a:t>합성곱</a:t>
            </a:r>
            <a:r>
              <a:rPr lang="ko-KR" altLang="en-US" sz="1200" dirty="0">
                <a:solidFill>
                  <a:srgbClr val="000000"/>
                </a:solidFill>
                <a:latin typeface="YDVYGOStd12"/>
              </a:rPr>
              <a:t> 연산의 예 </a:t>
            </a:r>
            <a:r>
              <a:rPr lang="en-US" altLang="ko-KR" sz="1200" dirty="0">
                <a:solidFill>
                  <a:srgbClr val="000000"/>
                </a:solidFill>
                <a:latin typeface="YDVYGOStd12"/>
              </a:rPr>
              <a:t>: </a:t>
            </a:r>
            <a:r>
              <a:rPr lang="ko-KR" altLang="en-US" sz="1200" dirty="0" err="1">
                <a:solidFill>
                  <a:srgbClr val="000000"/>
                </a:solidFill>
                <a:latin typeface="YDVYGOStd12"/>
              </a:rPr>
              <a:t>합성곱</a:t>
            </a:r>
            <a:r>
              <a:rPr lang="ko-KR" altLang="en-US" sz="1200" dirty="0">
                <a:solidFill>
                  <a:srgbClr val="000000"/>
                </a:solidFill>
                <a:latin typeface="YDVYGOStd12"/>
              </a:rPr>
              <a:t> 연산을 기호로 표기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991177" y="379818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 err="1">
                <a:solidFill>
                  <a:srgbClr val="000000"/>
                </a:solidFill>
                <a:latin typeface="YDVYMjOStd12"/>
              </a:rPr>
              <a:t>합성곱</a:t>
            </a:r>
            <a:r>
              <a:rPr lang="ko-KR" altLang="en-US" sz="1600" dirty="0">
                <a:solidFill>
                  <a:srgbClr val="000000"/>
                </a:solidFill>
                <a:latin typeface="YDVYMjOStd12"/>
              </a:rPr>
              <a:t> 연산은 필터의 </a:t>
            </a:r>
            <a:r>
              <a:rPr lang="ko-KR" altLang="en-US" sz="1400" dirty="0">
                <a:solidFill>
                  <a:srgbClr val="000000"/>
                </a:solidFill>
                <a:latin typeface="YDVYGOStd14"/>
              </a:rPr>
              <a:t>윈도우</a:t>
            </a:r>
            <a:r>
              <a:rPr lang="en-US" altLang="ko-KR" sz="700" dirty="0">
                <a:solidFill>
                  <a:srgbClr val="000000"/>
                </a:solidFill>
                <a:latin typeface="ITCGaramondStd-Lt"/>
              </a:rPr>
              <a:t>window</a:t>
            </a:r>
            <a:r>
              <a:rPr lang="ko-KR" altLang="en-US" sz="1600" dirty="0">
                <a:solidFill>
                  <a:srgbClr val="000000"/>
                </a:solidFill>
                <a:latin typeface="YDVYMjOStd12"/>
              </a:rPr>
              <a:t>를 일정 간격으로 이동해가며 입력 데이터에 적용한다</a:t>
            </a:r>
            <a:r>
              <a:rPr lang="en-US" altLang="ko-KR" sz="1600" dirty="0">
                <a:solidFill>
                  <a:srgbClr val="000000"/>
                </a:solidFill>
                <a:latin typeface="YDVYMjOStd12"/>
              </a:rPr>
              <a:t>.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YDVYMjOStd12"/>
              </a:rPr>
              <a:t>여기에서 말하는 윈도우는 </a:t>
            </a:r>
            <a:r>
              <a:rPr lang="en-US" altLang="ko-KR" sz="1600" dirty="0">
                <a:solidFill>
                  <a:srgbClr val="000000"/>
                </a:solidFill>
                <a:latin typeface="YDVYMjOStd12"/>
              </a:rPr>
              <a:t>[</a:t>
            </a:r>
            <a:r>
              <a:rPr lang="ko-KR" altLang="en-US" sz="1600" dirty="0">
                <a:solidFill>
                  <a:srgbClr val="000000"/>
                </a:solidFill>
                <a:latin typeface="YDVYMjOStd12"/>
              </a:rPr>
              <a:t>그림 </a:t>
            </a:r>
            <a:r>
              <a:rPr lang="en-US" altLang="ko-KR" sz="1600" dirty="0">
                <a:solidFill>
                  <a:srgbClr val="000000"/>
                </a:solidFill>
                <a:latin typeface="ITCGaramondStd-Lt"/>
              </a:rPr>
              <a:t>7</a:t>
            </a:r>
            <a:r>
              <a:rPr lang="en-US" altLang="ko-KR" sz="1600" dirty="0">
                <a:solidFill>
                  <a:srgbClr val="000000"/>
                </a:solidFill>
                <a:latin typeface="YDVYMjOStd12"/>
              </a:rPr>
              <a:t>-</a:t>
            </a:r>
            <a:r>
              <a:rPr lang="en-US" altLang="ko-KR" sz="1600" dirty="0">
                <a:solidFill>
                  <a:srgbClr val="000000"/>
                </a:solidFill>
                <a:latin typeface="ITCGaramondStd-Lt"/>
              </a:rPr>
              <a:t>4</a:t>
            </a:r>
            <a:r>
              <a:rPr lang="en-US" altLang="ko-KR" sz="1600" dirty="0">
                <a:solidFill>
                  <a:srgbClr val="000000"/>
                </a:solidFill>
                <a:latin typeface="YDVYMjOStd12"/>
              </a:rPr>
              <a:t>]</a:t>
            </a:r>
            <a:r>
              <a:rPr lang="ko-KR" altLang="en-US" sz="1600" dirty="0">
                <a:solidFill>
                  <a:srgbClr val="000000"/>
                </a:solidFill>
                <a:latin typeface="YDVYMjOStd12"/>
              </a:rPr>
              <a:t>의 회색 </a:t>
            </a:r>
            <a:r>
              <a:rPr lang="en-US" altLang="ko-KR" sz="1600" dirty="0">
                <a:solidFill>
                  <a:srgbClr val="000000"/>
                </a:solidFill>
                <a:latin typeface="ITCGaramondStd-Lt"/>
              </a:rPr>
              <a:t>3</a:t>
            </a:r>
            <a:r>
              <a:rPr lang="en-US" altLang="ko-KR" sz="1600" dirty="0">
                <a:solidFill>
                  <a:srgbClr val="000000"/>
                </a:solidFill>
                <a:latin typeface="YDVYMjOStd12"/>
              </a:rPr>
              <a:t>×</a:t>
            </a:r>
            <a:r>
              <a:rPr lang="en-US" altLang="ko-KR" sz="1600" dirty="0">
                <a:solidFill>
                  <a:srgbClr val="000000"/>
                </a:solidFill>
                <a:latin typeface="ITCGaramondStd-Lt"/>
              </a:rPr>
              <a:t>3 </a:t>
            </a:r>
            <a:r>
              <a:rPr lang="ko-KR" altLang="en-US" sz="1600" dirty="0">
                <a:solidFill>
                  <a:srgbClr val="000000"/>
                </a:solidFill>
                <a:latin typeface="YDVYMjOStd12"/>
              </a:rPr>
              <a:t>부분을 가리킨다</a:t>
            </a:r>
            <a:r>
              <a:rPr lang="en-US" altLang="ko-KR" sz="1600" dirty="0">
                <a:solidFill>
                  <a:srgbClr val="000000"/>
                </a:solidFill>
                <a:latin typeface="YDVYMjOStd12"/>
              </a:rPr>
              <a:t>.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YDVYMjOStd12"/>
              </a:rPr>
              <a:t>이 그림에서 보듯 입력과 필터에서 대응하는 </a:t>
            </a:r>
            <a:r>
              <a:rPr lang="ko-KR" altLang="en-US" sz="1600" dirty="0" err="1">
                <a:solidFill>
                  <a:srgbClr val="000000"/>
                </a:solidFill>
                <a:latin typeface="YDVYMjOStd12"/>
              </a:rPr>
              <a:t>원소끼리</a:t>
            </a:r>
            <a:r>
              <a:rPr lang="ko-KR" altLang="en-US" sz="1600" dirty="0">
                <a:solidFill>
                  <a:srgbClr val="000000"/>
                </a:solidFill>
                <a:latin typeface="YDVYMjOStd12"/>
              </a:rPr>
              <a:t> 곱한 후 그 총합을 구한다</a:t>
            </a:r>
            <a:r>
              <a:rPr lang="en-US" altLang="ko-KR" sz="1600" dirty="0">
                <a:solidFill>
                  <a:srgbClr val="000000"/>
                </a:solidFill>
                <a:latin typeface="YDVYMjOStd12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YDVYMjOStd12"/>
              </a:rPr>
              <a:t>이 계산을 </a:t>
            </a:r>
            <a:r>
              <a:rPr lang="ko-KR" altLang="en-US" sz="1400" dirty="0">
                <a:solidFill>
                  <a:srgbClr val="000000"/>
                </a:solidFill>
                <a:latin typeface="YDVYGOStd14"/>
              </a:rPr>
              <a:t>단일 곱셈</a:t>
            </a:r>
            <a:r>
              <a:rPr lang="en-US" altLang="ko-KR" sz="1400" dirty="0">
                <a:solidFill>
                  <a:srgbClr val="000000"/>
                </a:solidFill>
                <a:latin typeface="YDVYGOStd14"/>
              </a:rPr>
              <a:t>-</a:t>
            </a:r>
            <a:r>
              <a:rPr lang="ko-KR" altLang="en-US" sz="1400" dirty="0" err="1">
                <a:solidFill>
                  <a:srgbClr val="000000"/>
                </a:solidFill>
                <a:latin typeface="YDVYGOStd14"/>
              </a:rPr>
              <a:t>누산</a:t>
            </a:r>
            <a:r>
              <a:rPr lang="en-US" altLang="ko-KR" sz="700" dirty="0" err="1">
                <a:solidFill>
                  <a:srgbClr val="000000"/>
                </a:solidFill>
                <a:latin typeface="ITCGaramondStd-Lt"/>
              </a:rPr>
              <a:t>fusedmultiply</a:t>
            </a:r>
            <a:r>
              <a:rPr lang="en-US" altLang="ko-KR" sz="700" dirty="0">
                <a:solidFill>
                  <a:srgbClr val="000000"/>
                </a:solidFill>
                <a:latin typeface="YDVYMjOStd12"/>
              </a:rPr>
              <a:t>-</a:t>
            </a:r>
            <a:r>
              <a:rPr lang="en-US" altLang="ko-KR" sz="700" dirty="0">
                <a:solidFill>
                  <a:srgbClr val="000000"/>
                </a:solidFill>
                <a:latin typeface="ITCGaramondStd-Lt"/>
              </a:rPr>
              <a:t>add</a:t>
            </a:r>
            <a:r>
              <a:rPr lang="en-US" altLang="ko-KR" sz="700" dirty="0">
                <a:solidFill>
                  <a:srgbClr val="000000"/>
                </a:solidFill>
                <a:latin typeface="YDVYMjOStd12"/>
              </a:rPr>
              <a:t>, </a:t>
            </a:r>
            <a:r>
              <a:rPr lang="en-US" altLang="ko-KR" sz="700" dirty="0">
                <a:solidFill>
                  <a:srgbClr val="000000"/>
                </a:solidFill>
                <a:latin typeface="ITCGaramondStd-Lt"/>
              </a:rPr>
              <a:t>FMA</a:t>
            </a:r>
            <a:r>
              <a:rPr lang="ko-KR" altLang="en-US" sz="1600" dirty="0">
                <a:solidFill>
                  <a:srgbClr val="000000"/>
                </a:solidFill>
                <a:latin typeface="YDVYMjOStd12"/>
              </a:rPr>
              <a:t>이라 한다</a:t>
            </a:r>
            <a:r>
              <a:rPr lang="en-US" altLang="ko-KR" sz="1600" dirty="0">
                <a:solidFill>
                  <a:srgbClr val="000000"/>
                </a:solidFill>
                <a:latin typeface="YDVYMjOStd12"/>
              </a:rPr>
              <a:t>).</a:t>
            </a:r>
            <a:r>
              <a:rPr lang="ko-KR" altLang="en-US" sz="1600" dirty="0">
                <a:solidFill>
                  <a:srgbClr val="5F5E5E"/>
                </a:solidFill>
                <a:latin typeface="HelveticaNeue-Heavy"/>
              </a:rPr>
              <a:t>* </a:t>
            </a:r>
            <a:r>
              <a:rPr lang="ko-KR" altLang="en-US" sz="1600" dirty="0">
                <a:solidFill>
                  <a:srgbClr val="000000"/>
                </a:solidFill>
                <a:latin typeface="YDVYMjOStd12"/>
              </a:rPr>
              <a:t>그리고 그 결과를 출력의 해당 장소에 저장</a:t>
            </a:r>
            <a:endParaRPr lang="ko-KR" altLang="en-US" sz="16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밑바닥부터 시작하는 딥러닝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119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2309</Words>
  <Application>Microsoft Macintosh PowerPoint</Application>
  <PresentationFormat>와이드스크린</PresentationFormat>
  <Paragraphs>374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8" baseType="lpstr">
      <vt:lpstr>나눔고딕 ExtraBold</vt:lpstr>
      <vt:lpstr>시스템 서체</vt:lpstr>
      <vt:lpstr>HelveticaNeue-Heavy</vt:lpstr>
      <vt:lpstr>HelveticaNeue-Roman</vt:lpstr>
      <vt:lpstr>ITCGaramondStd-Lt</vt:lpstr>
      <vt:lpstr>맑은 고딕</vt:lpstr>
      <vt:lpstr>맑은 고딕</vt:lpstr>
      <vt:lpstr>YDVYGOStd12</vt:lpstr>
      <vt:lpstr>YDVYGOStd14</vt:lpstr>
      <vt:lpstr>YDVYGOStd15</vt:lpstr>
      <vt:lpstr>YDVYMjOStd12</vt:lpstr>
      <vt:lpstr>Arial</vt:lpstr>
      <vt:lpstr>HelveticaNeue-Bold</vt:lpstr>
      <vt:lpstr>HelveticaNeue-Light</vt:lpstr>
      <vt:lpstr>HelveticaNeue-Medium</vt:lpstr>
      <vt:lpstr>Office 테마</vt:lpstr>
      <vt:lpstr>밑바닥부터 시작하는 딥러닝</vt:lpstr>
      <vt:lpstr>시작하기전에</vt:lpstr>
      <vt:lpstr>이 책의 학습 목표</vt:lpstr>
      <vt:lpstr>Contents</vt:lpstr>
      <vt:lpstr>Contents</vt:lpstr>
      <vt:lpstr>PowerPoint 프레젠테이션</vt:lpstr>
      <vt:lpstr>SECTION 07 합성곱 신경망(CNN)</vt:lpstr>
      <vt:lpstr>SECTION 07 합성곱 신경망(CNN)</vt:lpstr>
      <vt:lpstr>SECTION 07 합성곱 신경망(CNN)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밑바닥부터 시작하는 딥러닝</vt:lpstr>
      <vt:lpstr>시작하기전에</vt:lpstr>
      <vt:lpstr>이 책의 학습 목표</vt:lpstr>
      <vt:lpstr>Contents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mark</dc:creator>
  <cp:lastModifiedBy>임형진</cp:lastModifiedBy>
  <cp:revision>4</cp:revision>
  <dcterms:created xsi:type="dcterms:W3CDTF">2020-02-12T08:20:36Z</dcterms:created>
  <dcterms:modified xsi:type="dcterms:W3CDTF">2022-05-18T00:54:18Z</dcterms:modified>
</cp:coreProperties>
</file>