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rial Bold" panose="020B0704020202020204" pitchFamily="34" charset="0"/>
      <p:regular r:id="rId21"/>
      <p:bold r:id="rId22"/>
    </p:embeddedFont>
    <p:embeddedFont>
      <p:font typeface="Paytone On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30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Mê cách cô ấy phối màu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hamdinhkhanh.github.io/2020/02/17/ImbalancedDa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qWfzIYCvBqo" TargetMode="External"/><Relationship Id="rId5" Type="http://schemas.openxmlformats.org/officeDocument/2006/relationships/hyperlink" Target="https://ndquy.github.io/posts/cac-phuong-phap-scaling/" TargetMode="External"/><Relationship Id="rId4" Type="http://schemas.openxmlformats.org/officeDocument/2006/relationships/hyperlink" Target="https://www.youtube.com/watch?v=_fe7JOBGbu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30156" y="368062"/>
            <a:ext cx="10071135" cy="1187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937">
                <a:solidFill>
                  <a:srgbClr val="000066"/>
                </a:solidFill>
                <a:latin typeface="Arial Bold"/>
              </a:rPr>
              <a:t>Máy Học Ứng Dụng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21850" y="2199978"/>
            <a:ext cx="15444301" cy="452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2"/>
              </a:lnSpc>
            </a:pPr>
            <a:r>
              <a:rPr lang="en-US" sz="7210">
                <a:solidFill>
                  <a:srgbClr val="FF3131"/>
                </a:solidFill>
                <a:latin typeface="Arial Bold"/>
              </a:rPr>
              <a:t>Đề tài: </a:t>
            </a:r>
          </a:p>
          <a:p>
            <a:pPr algn="ctr">
              <a:lnSpc>
                <a:spcPts val="8652"/>
              </a:lnSpc>
            </a:pPr>
            <a:r>
              <a:rPr lang="en-US" sz="7210">
                <a:solidFill>
                  <a:srgbClr val="FF3131"/>
                </a:solidFill>
                <a:latin typeface="Arial Bold"/>
              </a:rPr>
              <a:t>DỰ ĐOÁN KHÁCH HÀNG ĐĂNG KÝ SẢN PHẨM CỦA NGÂN HÀNG BẰNG DECISION TREE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866648" y="6944267"/>
            <a:ext cx="7392652" cy="2314033"/>
            <a:chOff x="0" y="0"/>
            <a:chExt cx="9856869" cy="3085378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7011659" cy="674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3"/>
                </a:lnSpc>
              </a:pPr>
              <a:r>
                <a:rPr lang="en-US" sz="3069">
                  <a:solidFill>
                    <a:srgbClr val="000066"/>
                  </a:solidFill>
                  <a:latin typeface="Arial Bold"/>
                </a:rPr>
                <a:t>Thành Viên Nhóm: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76776" y="778662"/>
              <a:ext cx="7880093" cy="674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83"/>
                </a:lnSpc>
              </a:pPr>
              <a:r>
                <a:rPr lang="en-US" sz="3069">
                  <a:solidFill>
                    <a:srgbClr val="000066"/>
                  </a:solidFill>
                  <a:latin typeface="Arial"/>
                </a:rPr>
                <a:t>Nguyễn Thanh Xuân B2106825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976776" y="1615119"/>
              <a:ext cx="7880093" cy="674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83"/>
                </a:lnSpc>
              </a:pPr>
              <a:r>
                <a:rPr lang="en-US" sz="3069">
                  <a:solidFill>
                    <a:srgbClr val="000066"/>
                  </a:solidFill>
                  <a:latin typeface="Arial"/>
                </a:rPr>
                <a:t>Phan Lê Bảo Trân B2113323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76776" y="2411008"/>
              <a:ext cx="7880093" cy="674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83"/>
                </a:lnSpc>
              </a:pPr>
              <a:r>
                <a:rPr lang="en-US" sz="3069">
                  <a:solidFill>
                    <a:srgbClr val="000066"/>
                  </a:solidFill>
                  <a:latin typeface="Arial"/>
                </a:rPr>
                <a:t>Trần Quý Anh B2113304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62176" y="6944267"/>
            <a:ext cx="9535960" cy="434456"/>
            <a:chOff x="0" y="0"/>
            <a:chExt cx="12714613" cy="57927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6625575" cy="64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6"/>
                </a:lnSpc>
              </a:pPr>
              <a:r>
                <a:rPr lang="en-US" sz="2880">
                  <a:solidFill>
                    <a:srgbClr val="000066"/>
                  </a:solidFill>
                  <a:latin typeface="Arial Bold"/>
                </a:rPr>
                <a:t>GV hướng dẫn: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268423" y="-66675"/>
              <a:ext cx="7446190" cy="64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56"/>
                </a:lnSpc>
              </a:pPr>
              <a:r>
                <a:rPr lang="en-US" sz="2880">
                  <a:solidFill>
                    <a:srgbClr val="000066"/>
                  </a:solidFill>
                  <a:latin typeface="Arial"/>
                </a:rPr>
                <a:t>TS. Lưu Tiến Đạo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835904" y="9191625"/>
            <a:ext cx="45209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519639" y="5143500"/>
            <a:ext cx="5855899" cy="2295861"/>
          </a:xfrm>
          <a:custGeom>
            <a:avLst/>
            <a:gdLst/>
            <a:ahLst/>
            <a:cxnLst/>
            <a:rect l="l" t="t" r="r" b="b"/>
            <a:pathLst>
              <a:path w="5855899" h="2295861">
                <a:moveTo>
                  <a:pt x="0" y="0"/>
                </a:moveTo>
                <a:lnTo>
                  <a:pt x="5855899" y="0"/>
                </a:lnTo>
                <a:lnTo>
                  <a:pt x="5855899" y="2295861"/>
                </a:lnTo>
                <a:lnTo>
                  <a:pt x="0" y="22958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652463" y="8087061"/>
            <a:ext cx="10983074" cy="1531069"/>
          </a:xfrm>
          <a:custGeom>
            <a:avLst/>
            <a:gdLst/>
            <a:ahLst/>
            <a:cxnLst/>
            <a:rect l="l" t="t" r="r" b="b"/>
            <a:pathLst>
              <a:path w="10983074" h="1531069">
                <a:moveTo>
                  <a:pt x="0" y="0"/>
                </a:moveTo>
                <a:lnTo>
                  <a:pt x="10983074" y="0"/>
                </a:lnTo>
                <a:lnTo>
                  <a:pt x="10983074" y="1531069"/>
                </a:lnTo>
                <a:lnTo>
                  <a:pt x="0" y="15310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143176" y="28575"/>
            <a:ext cx="13380210" cy="199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94"/>
              </a:lnSpc>
            </a:pPr>
            <a:r>
              <a:rPr lang="en-US" sz="6162">
                <a:solidFill>
                  <a:srgbClr val="000066"/>
                </a:solidFill>
                <a:latin typeface="Arial"/>
              </a:rPr>
              <a:t>2</a:t>
            </a:r>
            <a:r>
              <a:rPr lang="en-US" sz="6162">
                <a:solidFill>
                  <a:srgbClr val="000066"/>
                </a:solidFill>
                <a:latin typeface="Arial Bold"/>
              </a:rPr>
              <a:t>. Huấn luyện mô hình  </a:t>
            </a:r>
          </a:p>
          <a:p>
            <a:pPr>
              <a:lnSpc>
                <a:spcPts val="7394"/>
              </a:lnSpc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    Decision Tree Classifier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587039"/>
            <a:ext cx="1141091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536" lvl="1" indent="-416768">
              <a:lnSpc>
                <a:spcPts val="4632"/>
              </a:lnSpc>
              <a:buAutoNum type="arabicPeriod"/>
            </a:pPr>
            <a:r>
              <a:rPr lang="en-US" sz="3860">
                <a:solidFill>
                  <a:srgbClr val="000066"/>
                </a:solidFill>
                <a:latin typeface="Arial Bold"/>
              </a:rPr>
              <a:t>Minh họa giải thuật Decision Tree Classifier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24643"/>
            <a:ext cx="16230600" cy="1606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123" lvl="1" indent="-420561" algn="just">
              <a:lnSpc>
                <a:spcPts val="6272"/>
              </a:lnSpc>
              <a:buFont typeface="Arial"/>
              <a:buChar char="•"/>
            </a:pPr>
            <a:r>
              <a:rPr lang="en-US" sz="3895">
                <a:solidFill>
                  <a:srgbClr val="000066"/>
                </a:solidFill>
                <a:latin typeface="Arial"/>
              </a:rPr>
              <a:t>Sử dụng thư viện Sklearn.tree</a:t>
            </a:r>
          </a:p>
          <a:p>
            <a:pPr marL="841123" lvl="1" indent="-420561" algn="just">
              <a:lnSpc>
                <a:spcPts val="6272"/>
              </a:lnSpc>
              <a:buFont typeface="Arial"/>
              <a:buChar char="•"/>
            </a:pPr>
            <a:r>
              <a:rPr lang="en-US" sz="3895">
                <a:solidFill>
                  <a:srgbClr val="000066"/>
                </a:solidFill>
                <a:latin typeface="Arial"/>
              </a:rPr>
              <a:t>Sử dụng chỉ số Gini cho cây quyết định (Criterion)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23386" y="9191625"/>
            <a:ext cx="76461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98281" y="7070086"/>
            <a:ext cx="6493165" cy="66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50"/>
              </a:lnSpc>
              <a:spcBef>
                <a:spcPct val="0"/>
              </a:spcBef>
            </a:pPr>
            <a:r>
              <a:rPr lang="en-US" sz="3875">
                <a:solidFill>
                  <a:srgbClr val="000066"/>
                </a:solidFill>
                <a:latin typeface="Arial Bold"/>
              </a:rPr>
              <a:t>pj</a:t>
            </a:r>
            <a:r>
              <a:rPr lang="en-US" sz="3875">
                <a:solidFill>
                  <a:srgbClr val="000066"/>
                </a:solidFill>
                <a:latin typeface="Arial"/>
              </a:rPr>
              <a:t>: xác suất của lớp j trong 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23401" y="3478988"/>
            <a:ext cx="7272661" cy="6387404"/>
          </a:xfrm>
          <a:custGeom>
            <a:avLst/>
            <a:gdLst/>
            <a:ahLst/>
            <a:cxnLst/>
            <a:rect l="l" t="t" r="r" b="b"/>
            <a:pathLst>
              <a:path w="7272661" h="6387404">
                <a:moveTo>
                  <a:pt x="0" y="0"/>
                </a:moveTo>
                <a:lnTo>
                  <a:pt x="7272661" y="0"/>
                </a:lnTo>
                <a:lnTo>
                  <a:pt x="7272661" y="6387405"/>
                </a:lnTo>
                <a:lnTo>
                  <a:pt x="0" y="63874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16" b="-3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2115830" y="5560904"/>
            <a:ext cx="644390" cy="854462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506836" y="5542961"/>
            <a:ext cx="1608994" cy="17942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 flipV="1">
            <a:off x="5436495" y="8654621"/>
            <a:ext cx="644390" cy="854462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 flipV="1">
            <a:off x="6080885" y="9509082"/>
            <a:ext cx="1434501" cy="915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69171" y="4963625"/>
            <a:ext cx="1541394" cy="1130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2"/>
              </a:lnSpc>
            </a:pPr>
            <a:r>
              <a:rPr lang="en-US" sz="3502">
                <a:solidFill>
                  <a:srgbClr val="000000"/>
                </a:solidFill>
                <a:latin typeface="Arial Bold"/>
              </a:rPr>
              <a:t> 26,615 </a:t>
            </a:r>
          </a:p>
          <a:p>
            <a:pPr>
              <a:lnSpc>
                <a:spcPts val="4202"/>
              </a:lnSpc>
            </a:pPr>
            <a:endParaRPr lang="en-US" sz="3502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73992" y="8905810"/>
            <a:ext cx="1541394" cy="1130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2"/>
              </a:lnSpc>
            </a:pPr>
            <a:r>
              <a:rPr lang="en-US" sz="3502">
                <a:solidFill>
                  <a:srgbClr val="000000"/>
                </a:solidFill>
                <a:latin typeface="Arial Bold"/>
              </a:rPr>
              <a:t> 53,229 </a:t>
            </a:r>
          </a:p>
          <a:p>
            <a:pPr>
              <a:lnSpc>
                <a:spcPts val="4202"/>
              </a:lnSpc>
            </a:pPr>
            <a:endParaRPr lang="en-US" sz="3502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3401" y="2388340"/>
            <a:ext cx="7824425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2"/>
              </a:lnSpc>
            </a:pPr>
            <a:r>
              <a:rPr lang="en-US" sz="3560">
                <a:solidFill>
                  <a:srgbClr val="000066"/>
                </a:solidFill>
                <a:latin typeface="Arial Bold"/>
              </a:rPr>
              <a:t>2. Phân chia ngẫu nhiên tập dữ liệu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39493" y="2340715"/>
            <a:ext cx="9062583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2"/>
              </a:lnSpc>
            </a:pPr>
            <a:r>
              <a:rPr lang="en-US" sz="3860">
                <a:solidFill>
                  <a:srgbClr val="000066"/>
                </a:solidFill>
                <a:latin typeface="Arial Bold"/>
              </a:rPr>
              <a:t>3.Huấn luyện tập dữ liệu X_Train, Y_Train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3878" y="3626504"/>
            <a:ext cx="8896331" cy="120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2502" lvl="1" indent="-316251" algn="just">
              <a:lnSpc>
                <a:spcPts val="4716"/>
              </a:lnSpc>
              <a:buFont typeface="Arial"/>
              <a:buChar char="•"/>
            </a:pPr>
            <a:r>
              <a:rPr lang="en-US" sz="2929">
                <a:solidFill>
                  <a:srgbClr val="000066"/>
                </a:solidFill>
                <a:latin typeface="Arial"/>
              </a:rPr>
              <a:t>Sử dụng Gini để phân nhánh cho cây quyết định.</a:t>
            </a:r>
          </a:p>
          <a:p>
            <a:pPr marL="632502" lvl="1" indent="-316251" algn="just">
              <a:lnSpc>
                <a:spcPts val="4716"/>
              </a:lnSpc>
              <a:buFont typeface="Arial"/>
              <a:buChar char="•"/>
            </a:pPr>
            <a:r>
              <a:rPr lang="en-US" sz="2929">
                <a:solidFill>
                  <a:srgbClr val="000066"/>
                </a:solidFill>
                <a:latin typeface="Arial"/>
              </a:rPr>
              <a:t>Dự đoán tập X_Test để tính </a:t>
            </a:r>
            <a:r>
              <a:rPr lang="en-US" sz="2929">
                <a:solidFill>
                  <a:srgbClr val="000066"/>
                </a:solidFill>
                <a:latin typeface="Arial Bold"/>
              </a:rPr>
              <a:t>f1</a:t>
            </a:r>
            <a:r>
              <a:rPr lang="en-US" sz="2929">
                <a:solidFill>
                  <a:srgbClr val="000066"/>
                </a:solidFill>
                <a:latin typeface="Arial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43176" y="28575"/>
            <a:ext cx="13380210" cy="199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94"/>
              </a:lnSpc>
            </a:pPr>
            <a:r>
              <a:rPr lang="en-US" sz="6162">
                <a:solidFill>
                  <a:srgbClr val="000066"/>
                </a:solidFill>
                <a:latin typeface="Arial"/>
              </a:rPr>
              <a:t>2</a:t>
            </a:r>
            <a:r>
              <a:rPr lang="en-US" sz="6162">
                <a:solidFill>
                  <a:srgbClr val="000066"/>
                </a:solidFill>
                <a:latin typeface="Arial Bold"/>
              </a:rPr>
              <a:t>. Huấn luyện mô hình  </a:t>
            </a:r>
          </a:p>
          <a:p>
            <a:pPr>
              <a:lnSpc>
                <a:spcPts val="7394"/>
              </a:lnSpc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    Decision Tree Classifier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523386" y="9191625"/>
            <a:ext cx="76461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A0D13C-6202-8F4D-A1AD-8012B6F81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4963625"/>
            <a:ext cx="9589420" cy="30518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542673" y="2999218"/>
            <a:ext cx="11202653" cy="6688678"/>
          </a:xfrm>
          <a:custGeom>
            <a:avLst/>
            <a:gdLst/>
            <a:ahLst/>
            <a:cxnLst/>
            <a:rect l="l" t="t" r="r" b="b"/>
            <a:pathLst>
              <a:path w="11202653" h="6688678">
                <a:moveTo>
                  <a:pt x="0" y="0"/>
                </a:moveTo>
                <a:lnTo>
                  <a:pt x="11202654" y="0"/>
                </a:lnTo>
                <a:lnTo>
                  <a:pt x="11202654" y="6688678"/>
                </a:lnTo>
                <a:lnTo>
                  <a:pt x="0" y="6688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116643" y="2341993"/>
            <a:ext cx="1459513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2"/>
              </a:lnSpc>
            </a:pPr>
            <a:r>
              <a:rPr lang="en-US" sz="3860">
                <a:solidFill>
                  <a:srgbClr val="000066"/>
                </a:solidFill>
                <a:latin typeface="Arial Bold"/>
              </a:rPr>
              <a:t>Kết quả f1 sau khi huấn luyện Decision Tree với các tham số</a:t>
            </a:r>
          </a:p>
          <a:p>
            <a:pPr algn="ctr">
              <a:lnSpc>
                <a:spcPts val="4632"/>
              </a:lnSpc>
            </a:pPr>
            <a:endParaRPr lang="en-US" sz="3860">
              <a:solidFill>
                <a:srgbClr val="000066"/>
              </a:solidFill>
              <a:latin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81425" y="438150"/>
            <a:ext cx="1475046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"/>
              </a:rPr>
              <a:t>3</a:t>
            </a:r>
            <a:r>
              <a:rPr lang="en-US" sz="6162">
                <a:solidFill>
                  <a:srgbClr val="000066"/>
                </a:solidFill>
                <a:latin typeface="Arial Bold"/>
              </a:rPr>
              <a:t>.Kết quả huấn luyện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88106" y="9191625"/>
            <a:ext cx="69989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238048" y="3042054"/>
            <a:ext cx="1856693" cy="962755"/>
          </a:xfrm>
          <a:custGeom>
            <a:avLst/>
            <a:gdLst/>
            <a:ahLst/>
            <a:cxnLst/>
            <a:rect l="l" t="t" r="r" b="b"/>
            <a:pathLst>
              <a:path w="1856693" h="962755">
                <a:moveTo>
                  <a:pt x="0" y="0"/>
                </a:moveTo>
                <a:lnTo>
                  <a:pt x="1856693" y="0"/>
                </a:lnTo>
                <a:lnTo>
                  <a:pt x="1856693" y="962755"/>
                </a:lnTo>
                <a:lnTo>
                  <a:pt x="0" y="962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2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925792" y="4539557"/>
            <a:ext cx="1885839" cy="1016874"/>
          </a:xfrm>
          <a:custGeom>
            <a:avLst/>
            <a:gdLst/>
            <a:ahLst/>
            <a:cxnLst/>
            <a:rect l="l" t="t" r="r" b="b"/>
            <a:pathLst>
              <a:path w="1885839" h="1016874">
                <a:moveTo>
                  <a:pt x="0" y="0"/>
                </a:moveTo>
                <a:lnTo>
                  <a:pt x="1885840" y="0"/>
                </a:lnTo>
                <a:lnTo>
                  <a:pt x="1885840" y="1016874"/>
                </a:lnTo>
                <a:lnTo>
                  <a:pt x="0" y="101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53808" y="6270814"/>
            <a:ext cx="1885839" cy="964521"/>
          </a:xfrm>
          <a:custGeom>
            <a:avLst/>
            <a:gdLst/>
            <a:ahLst/>
            <a:cxnLst/>
            <a:rect l="l" t="t" r="r" b="b"/>
            <a:pathLst>
              <a:path w="1885839" h="964521">
                <a:moveTo>
                  <a:pt x="0" y="0"/>
                </a:moveTo>
                <a:lnTo>
                  <a:pt x="1885839" y="0"/>
                </a:lnTo>
                <a:lnTo>
                  <a:pt x="1885839" y="964521"/>
                </a:lnTo>
                <a:lnTo>
                  <a:pt x="0" y="9645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5177" b="-51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926621" y="6209428"/>
            <a:ext cx="1856693" cy="964521"/>
          </a:xfrm>
          <a:custGeom>
            <a:avLst/>
            <a:gdLst/>
            <a:ahLst/>
            <a:cxnLst/>
            <a:rect l="l" t="t" r="r" b="b"/>
            <a:pathLst>
              <a:path w="1856693" h="964521">
                <a:moveTo>
                  <a:pt x="0" y="0"/>
                </a:moveTo>
                <a:lnTo>
                  <a:pt x="1856693" y="0"/>
                </a:lnTo>
                <a:lnTo>
                  <a:pt x="1856693" y="964521"/>
                </a:lnTo>
                <a:lnTo>
                  <a:pt x="0" y="9645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32" t="-6647" r="-832" b="-8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628438" y="4502583"/>
            <a:ext cx="1945498" cy="995548"/>
          </a:xfrm>
          <a:custGeom>
            <a:avLst/>
            <a:gdLst/>
            <a:ahLst/>
            <a:cxnLst/>
            <a:rect l="l" t="t" r="r" b="b"/>
            <a:pathLst>
              <a:path w="1945498" h="995548">
                <a:moveTo>
                  <a:pt x="0" y="0"/>
                </a:moveTo>
                <a:lnTo>
                  <a:pt x="1945498" y="0"/>
                </a:lnTo>
                <a:lnTo>
                  <a:pt x="1945498" y="995548"/>
                </a:lnTo>
                <a:lnTo>
                  <a:pt x="0" y="9955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270287" y="6270814"/>
            <a:ext cx="1945498" cy="1058681"/>
          </a:xfrm>
          <a:custGeom>
            <a:avLst/>
            <a:gdLst/>
            <a:ahLst/>
            <a:cxnLst/>
            <a:rect l="l" t="t" r="r" b="b"/>
            <a:pathLst>
              <a:path w="1945498" h="1058681">
                <a:moveTo>
                  <a:pt x="0" y="0"/>
                </a:moveTo>
                <a:lnTo>
                  <a:pt x="1945498" y="0"/>
                </a:lnTo>
                <a:lnTo>
                  <a:pt x="1945498" y="1058681"/>
                </a:lnTo>
                <a:lnTo>
                  <a:pt x="0" y="10586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891421" y="6291025"/>
            <a:ext cx="1933467" cy="1038470"/>
          </a:xfrm>
          <a:custGeom>
            <a:avLst/>
            <a:gdLst/>
            <a:ahLst/>
            <a:cxnLst/>
            <a:rect l="l" t="t" r="r" b="b"/>
            <a:pathLst>
              <a:path w="1933467" h="1038470">
                <a:moveTo>
                  <a:pt x="0" y="0"/>
                </a:moveTo>
                <a:lnTo>
                  <a:pt x="1933467" y="0"/>
                </a:lnTo>
                <a:lnTo>
                  <a:pt x="1933467" y="1038470"/>
                </a:lnTo>
                <a:lnTo>
                  <a:pt x="0" y="10384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37244" y="8232725"/>
            <a:ext cx="1885839" cy="949083"/>
          </a:xfrm>
          <a:custGeom>
            <a:avLst/>
            <a:gdLst/>
            <a:ahLst/>
            <a:cxnLst/>
            <a:rect l="l" t="t" r="r" b="b"/>
            <a:pathLst>
              <a:path w="1885839" h="949083">
                <a:moveTo>
                  <a:pt x="0" y="0"/>
                </a:moveTo>
                <a:lnTo>
                  <a:pt x="1885839" y="0"/>
                </a:lnTo>
                <a:lnTo>
                  <a:pt x="1885839" y="949083"/>
                </a:lnTo>
                <a:lnTo>
                  <a:pt x="0" y="9490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645056" y="8303222"/>
            <a:ext cx="1885839" cy="843416"/>
          </a:xfrm>
          <a:custGeom>
            <a:avLst/>
            <a:gdLst/>
            <a:ahLst/>
            <a:cxnLst/>
            <a:rect l="l" t="t" r="r" b="b"/>
            <a:pathLst>
              <a:path w="1885839" h="843416">
                <a:moveTo>
                  <a:pt x="0" y="0"/>
                </a:moveTo>
                <a:lnTo>
                  <a:pt x="1885840" y="0"/>
                </a:lnTo>
                <a:lnTo>
                  <a:pt x="1885840" y="843416"/>
                </a:lnTo>
                <a:lnTo>
                  <a:pt x="0" y="84341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87067" y="8267896"/>
            <a:ext cx="1885839" cy="878742"/>
          </a:xfrm>
          <a:custGeom>
            <a:avLst/>
            <a:gdLst/>
            <a:ahLst/>
            <a:cxnLst/>
            <a:rect l="l" t="t" r="r" b="b"/>
            <a:pathLst>
              <a:path w="1885839" h="878742">
                <a:moveTo>
                  <a:pt x="0" y="0"/>
                </a:moveTo>
                <a:lnTo>
                  <a:pt x="1885839" y="0"/>
                </a:lnTo>
                <a:lnTo>
                  <a:pt x="1885839" y="878742"/>
                </a:lnTo>
                <a:lnTo>
                  <a:pt x="0" y="8787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129077" y="8220827"/>
            <a:ext cx="1856693" cy="938661"/>
          </a:xfrm>
          <a:custGeom>
            <a:avLst/>
            <a:gdLst/>
            <a:ahLst/>
            <a:cxnLst/>
            <a:rect l="l" t="t" r="r" b="b"/>
            <a:pathLst>
              <a:path w="1856693" h="938661">
                <a:moveTo>
                  <a:pt x="0" y="0"/>
                </a:moveTo>
                <a:lnTo>
                  <a:pt x="1856693" y="0"/>
                </a:lnTo>
                <a:lnTo>
                  <a:pt x="1856693" y="938662"/>
                </a:lnTo>
                <a:lnTo>
                  <a:pt x="0" y="93866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341941" y="8310207"/>
            <a:ext cx="1856693" cy="836431"/>
          </a:xfrm>
          <a:custGeom>
            <a:avLst/>
            <a:gdLst/>
            <a:ahLst/>
            <a:cxnLst/>
            <a:rect l="l" t="t" r="r" b="b"/>
            <a:pathLst>
              <a:path w="1856693" h="836431">
                <a:moveTo>
                  <a:pt x="0" y="0"/>
                </a:moveTo>
                <a:lnTo>
                  <a:pt x="1856693" y="0"/>
                </a:lnTo>
                <a:lnTo>
                  <a:pt x="1856693" y="836431"/>
                </a:lnTo>
                <a:lnTo>
                  <a:pt x="0" y="83643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1554805" y="8233678"/>
            <a:ext cx="1856693" cy="912959"/>
          </a:xfrm>
          <a:custGeom>
            <a:avLst/>
            <a:gdLst/>
            <a:ahLst/>
            <a:cxnLst/>
            <a:rect l="l" t="t" r="r" b="b"/>
            <a:pathLst>
              <a:path w="1856693" h="912959">
                <a:moveTo>
                  <a:pt x="0" y="0"/>
                </a:moveTo>
                <a:lnTo>
                  <a:pt x="1856693" y="0"/>
                </a:lnTo>
                <a:lnTo>
                  <a:pt x="1856693" y="912960"/>
                </a:lnTo>
                <a:lnTo>
                  <a:pt x="0" y="91296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3767669" y="8233678"/>
            <a:ext cx="1885839" cy="873441"/>
          </a:xfrm>
          <a:custGeom>
            <a:avLst/>
            <a:gdLst/>
            <a:ahLst/>
            <a:cxnLst/>
            <a:rect l="l" t="t" r="r" b="b"/>
            <a:pathLst>
              <a:path w="1885839" h="873441">
                <a:moveTo>
                  <a:pt x="0" y="0"/>
                </a:moveTo>
                <a:lnTo>
                  <a:pt x="1885839" y="0"/>
                </a:lnTo>
                <a:lnTo>
                  <a:pt x="1885839" y="873442"/>
                </a:lnTo>
                <a:lnTo>
                  <a:pt x="0" y="8734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009706" y="8199123"/>
            <a:ext cx="1885839" cy="907997"/>
          </a:xfrm>
          <a:custGeom>
            <a:avLst/>
            <a:gdLst/>
            <a:ahLst/>
            <a:cxnLst/>
            <a:rect l="l" t="t" r="r" b="b"/>
            <a:pathLst>
              <a:path w="1885839" h="907997">
                <a:moveTo>
                  <a:pt x="0" y="0"/>
                </a:moveTo>
                <a:lnTo>
                  <a:pt x="1885840" y="0"/>
                </a:lnTo>
                <a:lnTo>
                  <a:pt x="1885840" y="907997"/>
                </a:lnTo>
                <a:lnTo>
                  <a:pt x="0" y="9079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7943173" y="9361635"/>
            <a:ext cx="344827" cy="35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2"/>
              </a:lnSpc>
            </a:pPr>
            <a:r>
              <a:rPr lang="en-US" sz="2010">
                <a:solidFill>
                  <a:srgbClr val="000066"/>
                </a:solidFill>
                <a:latin typeface="Arial"/>
              </a:rPr>
              <a:t>13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181425" y="438150"/>
            <a:ext cx="1475046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"/>
              </a:rPr>
              <a:t>3</a:t>
            </a:r>
            <a:r>
              <a:rPr lang="en-US" sz="6162">
                <a:solidFill>
                  <a:srgbClr val="000066"/>
                </a:solidFill>
                <a:latin typeface="Arial Bold"/>
              </a:rPr>
              <a:t>.Kết quả huấn luyện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81425" y="2164511"/>
            <a:ext cx="993149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2"/>
              </a:lnSpc>
            </a:pPr>
            <a:r>
              <a:rPr lang="en-US" sz="3860">
                <a:solidFill>
                  <a:srgbClr val="000066"/>
                </a:solidFill>
                <a:latin typeface="Arial Bold"/>
              </a:rPr>
              <a:t>Một số luật của Decision Tree Classifier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303504" y="4016186"/>
            <a:ext cx="4297683" cy="4863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 flipH="1">
            <a:off x="4868712" y="4004809"/>
            <a:ext cx="4297683" cy="5347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>
            <a:off x="4868712" y="5556431"/>
            <a:ext cx="1986255" cy="6529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H="1">
            <a:off x="2496727" y="5498131"/>
            <a:ext cx="2034168" cy="7726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H="1">
            <a:off x="11243036" y="5498131"/>
            <a:ext cx="2168461" cy="7726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13767669" y="5556431"/>
            <a:ext cx="2090486" cy="7345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 flipH="1">
            <a:off x="1380164" y="7235335"/>
            <a:ext cx="1116564" cy="9973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2496727" y="7235335"/>
            <a:ext cx="1091249" cy="106788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 flipH="1">
            <a:off x="5829986" y="7173949"/>
            <a:ext cx="1024981" cy="109394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6854967" y="7173949"/>
            <a:ext cx="1202456" cy="104687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 flipH="1">
            <a:off x="10270287" y="7329495"/>
            <a:ext cx="972749" cy="9807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11556659" y="7235335"/>
            <a:ext cx="926492" cy="99834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 flipH="1">
            <a:off x="14710588" y="7329495"/>
            <a:ext cx="1147566" cy="90418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15858155" y="7329495"/>
            <a:ext cx="1094471" cy="8696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540167" y="2971688"/>
            <a:ext cx="306150" cy="248937"/>
            <a:chOff x="0" y="0"/>
            <a:chExt cx="70966" cy="577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0966" cy="57704"/>
            </a:xfrm>
            <a:custGeom>
              <a:avLst/>
              <a:gdLst/>
              <a:ahLst/>
              <a:cxnLst/>
              <a:rect l="l" t="t" r="r" b="b"/>
              <a:pathLst>
                <a:path w="70966" h="57704">
                  <a:moveTo>
                    <a:pt x="0" y="0"/>
                  </a:moveTo>
                  <a:lnTo>
                    <a:pt x="70966" y="0"/>
                  </a:lnTo>
                  <a:lnTo>
                    <a:pt x="70966" y="57704"/>
                  </a:lnTo>
                  <a:lnTo>
                    <a:pt x="0" y="57704"/>
                  </a:lnTo>
                  <a:close/>
                </a:path>
              </a:pathLst>
            </a:custGeom>
            <a:solidFill>
              <a:srgbClr val="E9F6F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70966" cy="95804"/>
            </a:xfrm>
            <a:prstGeom prst="rect">
              <a:avLst/>
            </a:prstGeom>
          </p:spPr>
          <p:txBody>
            <a:bodyPr lIns="57720" tIns="57720" rIns="57720" bIns="5772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30897" y="2456508"/>
            <a:ext cx="2094870" cy="35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2090">
                <a:solidFill>
                  <a:srgbClr val="000000"/>
                </a:solidFill>
                <a:latin typeface="Arial"/>
              </a:rPr>
              <a:t>Biểu đồ f1 của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4310" y="2356447"/>
            <a:ext cx="18019381" cy="7406678"/>
            <a:chOff x="0" y="0"/>
            <a:chExt cx="24025841" cy="98755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76290" cy="8884309"/>
            </a:xfrm>
            <a:custGeom>
              <a:avLst/>
              <a:gdLst/>
              <a:ahLst/>
              <a:cxnLst/>
              <a:rect l="l" t="t" r="r" b="b"/>
              <a:pathLst>
                <a:path w="11076290" h="8884309">
                  <a:moveTo>
                    <a:pt x="0" y="0"/>
                  </a:moveTo>
                  <a:lnTo>
                    <a:pt x="11076290" y="0"/>
                  </a:lnTo>
                  <a:lnTo>
                    <a:pt x="11076290" y="8884309"/>
                  </a:lnTo>
                  <a:lnTo>
                    <a:pt x="0" y="8884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1076290" y="209304"/>
              <a:ext cx="12949552" cy="9666266"/>
            </a:xfrm>
            <a:custGeom>
              <a:avLst/>
              <a:gdLst/>
              <a:ahLst/>
              <a:cxnLst/>
              <a:rect l="l" t="t" r="r" b="b"/>
              <a:pathLst>
                <a:path w="12949552" h="9666266">
                  <a:moveTo>
                    <a:pt x="0" y="0"/>
                  </a:moveTo>
                  <a:lnTo>
                    <a:pt x="12949551" y="0"/>
                  </a:lnTo>
                  <a:lnTo>
                    <a:pt x="12949551" y="9666266"/>
                  </a:lnTo>
                  <a:lnTo>
                    <a:pt x="0" y="9666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20" r="-188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181425" y="438150"/>
            <a:ext cx="1475046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"/>
              </a:rPr>
              <a:t>3</a:t>
            </a:r>
            <a:r>
              <a:rPr lang="en-US" sz="6162">
                <a:solidFill>
                  <a:srgbClr val="000066"/>
                </a:solidFill>
                <a:latin typeface="Arial Bold"/>
              </a:rPr>
              <a:t>.Kết quả huấn luyện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88106" y="9191625"/>
            <a:ext cx="69989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589742"/>
            <a:ext cx="7104183" cy="7164902"/>
          </a:xfrm>
          <a:custGeom>
            <a:avLst/>
            <a:gdLst/>
            <a:ahLst/>
            <a:cxnLst/>
            <a:rect l="l" t="t" r="r" b="b"/>
            <a:pathLst>
              <a:path w="7104183" h="7164902">
                <a:moveTo>
                  <a:pt x="0" y="0"/>
                </a:moveTo>
                <a:lnTo>
                  <a:pt x="7104183" y="0"/>
                </a:lnTo>
                <a:lnTo>
                  <a:pt x="7104183" y="7164903"/>
                </a:lnTo>
                <a:lnTo>
                  <a:pt x="0" y="7164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865071" y="2912611"/>
            <a:ext cx="8656962" cy="6595364"/>
          </a:xfrm>
          <a:custGeom>
            <a:avLst/>
            <a:gdLst/>
            <a:ahLst/>
            <a:cxnLst/>
            <a:rect l="l" t="t" r="r" b="b"/>
            <a:pathLst>
              <a:path w="8656962" h="6595364">
                <a:moveTo>
                  <a:pt x="0" y="0"/>
                </a:moveTo>
                <a:lnTo>
                  <a:pt x="8656961" y="0"/>
                </a:lnTo>
                <a:lnTo>
                  <a:pt x="8656961" y="6595365"/>
                </a:lnTo>
                <a:lnTo>
                  <a:pt x="0" y="65953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02" r="-2696" b="-30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181425" y="438150"/>
            <a:ext cx="1475046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"/>
              </a:rPr>
              <a:t>3</a:t>
            </a:r>
            <a:r>
              <a:rPr lang="en-US" sz="6162">
                <a:solidFill>
                  <a:srgbClr val="000066"/>
                </a:solidFill>
                <a:latin typeface="Arial Bold"/>
              </a:rPr>
              <a:t>.Kết quả huấn luyện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88106" y="9191625"/>
            <a:ext cx="69989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948833" y="542925"/>
            <a:ext cx="1475046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94"/>
              </a:lnSpc>
            </a:pPr>
            <a:r>
              <a:rPr lang="en-US" sz="6162">
                <a:solidFill>
                  <a:srgbClr val="000066"/>
                </a:solidFill>
                <a:latin typeface="Arial"/>
              </a:rPr>
              <a:t>4</a:t>
            </a:r>
            <a:r>
              <a:rPr lang="en-US" sz="6162">
                <a:solidFill>
                  <a:srgbClr val="000066"/>
                </a:solidFill>
                <a:latin typeface="Arial Bold"/>
              </a:rPr>
              <a:t>.Kết luận và hướng phát triển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3553" y="6626464"/>
            <a:ext cx="4064394" cy="56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6"/>
              </a:lnSpc>
            </a:pPr>
            <a:r>
              <a:rPr lang="en-US" sz="3297">
                <a:solidFill>
                  <a:srgbClr val="000066"/>
                </a:solidFill>
                <a:latin typeface="Arial Bold"/>
              </a:rPr>
              <a:t>2. Hướng phát triển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6813" y="7303694"/>
            <a:ext cx="15683860" cy="2056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710" lvl="1" indent="-361855" algn="just">
              <a:lnSpc>
                <a:spcPts val="5396"/>
              </a:lnSpc>
              <a:buFont typeface="Arial"/>
              <a:buChar char="•"/>
            </a:pPr>
            <a:r>
              <a:rPr lang="en-US" sz="3352">
                <a:solidFill>
                  <a:srgbClr val="000066"/>
                </a:solidFill>
                <a:latin typeface="Arial"/>
              </a:rPr>
              <a:t>Tích hợp giải thích mô hình.</a:t>
            </a:r>
          </a:p>
          <a:p>
            <a:pPr marL="723710" lvl="1" indent="-361855" algn="just">
              <a:lnSpc>
                <a:spcPts val="5396"/>
              </a:lnSpc>
              <a:buFont typeface="Arial"/>
              <a:buChar char="•"/>
            </a:pPr>
            <a:r>
              <a:rPr lang="en-US" sz="3352">
                <a:solidFill>
                  <a:srgbClr val="000066"/>
                </a:solidFill>
                <a:latin typeface="Arial"/>
              </a:rPr>
              <a:t>Tối ưu hóa và tăng cường hiệu suất.</a:t>
            </a:r>
          </a:p>
          <a:p>
            <a:pPr marL="723710" lvl="1" indent="-361855" algn="just">
              <a:lnSpc>
                <a:spcPts val="5396"/>
              </a:lnSpc>
              <a:buFont typeface="Arial"/>
              <a:buChar char="•"/>
            </a:pPr>
            <a:r>
              <a:rPr lang="en-US" sz="3352">
                <a:solidFill>
                  <a:srgbClr val="000066"/>
                </a:solidFill>
                <a:latin typeface="Arial"/>
              </a:rPr>
              <a:t>Tích hợp học máy online.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3553" y="2455923"/>
            <a:ext cx="3065280" cy="591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05"/>
              </a:lnSpc>
            </a:pPr>
            <a:r>
              <a:rPr lang="en-US" sz="3421">
                <a:solidFill>
                  <a:srgbClr val="000066"/>
                </a:solidFill>
                <a:latin typeface="Arial Bold"/>
              </a:rPr>
              <a:t>1. Kết luận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70866" y="3087694"/>
            <a:ext cx="175593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4"/>
              </a:lnSpc>
              <a:spcBef>
                <a:spcPct val="0"/>
              </a:spcBef>
            </a:pPr>
            <a:r>
              <a:rPr lang="en-US" sz="3337">
                <a:solidFill>
                  <a:srgbClr val="000066"/>
                </a:solidFill>
                <a:latin typeface="Arial Bold"/>
              </a:rPr>
              <a:t>Ưu điểm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24067" y="3087694"/>
            <a:ext cx="260182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4"/>
              </a:lnSpc>
              <a:spcBef>
                <a:spcPct val="0"/>
              </a:spcBef>
            </a:pPr>
            <a:r>
              <a:rPr lang="en-US" sz="3337">
                <a:solidFill>
                  <a:srgbClr val="000066"/>
                </a:solidFill>
                <a:latin typeface="Arial Bold"/>
              </a:rPr>
              <a:t>Nhược điểm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76813" y="3963994"/>
            <a:ext cx="17611187" cy="1812132"/>
            <a:chOff x="0" y="0"/>
            <a:chExt cx="23481582" cy="241617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71450"/>
              <a:ext cx="10517188" cy="2587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42697" lvl="1" indent="-371348">
                <a:lnSpc>
                  <a:spcPts val="5160"/>
                </a:lnSpc>
                <a:buFont typeface="Arial"/>
                <a:buChar char="•"/>
              </a:pPr>
              <a:r>
                <a:rPr lang="en-US" sz="3440">
                  <a:solidFill>
                    <a:srgbClr val="000066"/>
                  </a:solidFill>
                  <a:latin typeface="Arial"/>
                </a:rPr>
                <a:t>Hiệu suất khá tốt.</a:t>
              </a:r>
            </a:p>
            <a:p>
              <a:pPr marL="742697" lvl="1" indent="-371348">
                <a:lnSpc>
                  <a:spcPts val="5160"/>
                </a:lnSpc>
                <a:buFont typeface="Arial"/>
                <a:buChar char="•"/>
              </a:pPr>
              <a:r>
                <a:rPr lang="en-US" sz="3440">
                  <a:solidFill>
                    <a:srgbClr val="000066"/>
                  </a:solidFill>
                  <a:latin typeface="Arial"/>
                </a:rPr>
                <a:t>Dễ hiểu nhờ cấu trúc cây quyết định.</a:t>
              </a:r>
            </a:p>
            <a:p>
              <a:pPr marL="742697" lvl="1" indent="-371348">
                <a:lnSpc>
                  <a:spcPts val="5160"/>
                </a:lnSpc>
                <a:buFont typeface="Arial"/>
                <a:buChar char="•"/>
              </a:pPr>
              <a:r>
                <a:rPr lang="en-US" sz="3440">
                  <a:solidFill>
                    <a:srgbClr val="000066"/>
                  </a:solidFill>
                  <a:latin typeface="Arial"/>
                </a:rPr>
                <a:t>Tài nguyên tính toán thấp.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517188" y="-171450"/>
              <a:ext cx="12964395" cy="2587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42152" lvl="1" indent="-371076">
                <a:lnSpc>
                  <a:spcPts val="5156"/>
                </a:lnSpc>
                <a:buFont typeface="Arial"/>
                <a:buChar char="•"/>
              </a:pPr>
              <a:r>
                <a:rPr lang="en-US" sz="3437">
                  <a:solidFill>
                    <a:srgbClr val="000066"/>
                  </a:solidFill>
                  <a:latin typeface="Arial"/>
                </a:rPr>
                <a:t>Không phải là giải thuật tốt nhất.</a:t>
              </a:r>
            </a:p>
            <a:p>
              <a:pPr marL="742152" lvl="1" indent="-371076">
                <a:lnSpc>
                  <a:spcPts val="5156"/>
                </a:lnSpc>
                <a:buFont typeface="Arial"/>
                <a:buChar char="•"/>
              </a:pPr>
              <a:r>
                <a:rPr lang="en-US" sz="3437">
                  <a:solidFill>
                    <a:srgbClr val="000066"/>
                  </a:solidFill>
                  <a:latin typeface="Arial"/>
                </a:rPr>
                <a:t>Dễ bị overfitting nếu cây quá phức tạp.</a:t>
              </a:r>
            </a:p>
            <a:p>
              <a:pPr marL="742152" lvl="1" indent="-371076">
                <a:lnSpc>
                  <a:spcPts val="5156"/>
                </a:lnSpc>
                <a:buFont typeface="Arial"/>
                <a:buChar char="•"/>
              </a:pPr>
              <a:r>
                <a:rPr lang="en-US" sz="3437">
                  <a:solidFill>
                    <a:srgbClr val="000066"/>
                  </a:solidFill>
                  <a:latin typeface="Arial"/>
                </a:rPr>
                <a:t>Khả năng học kém hơn các mô hình học sâu.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588106" y="9191625"/>
            <a:ext cx="69989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394386" y="438150"/>
            <a:ext cx="797279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Tài liệu tham khảo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3512" y="2678846"/>
            <a:ext cx="17114541" cy="39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4745" lvl="1" indent="-377373">
              <a:lnSpc>
                <a:spcPts val="5243"/>
              </a:lnSpc>
              <a:buFont typeface="Arial"/>
              <a:buChar char="•"/>
            </a:pPr>
            <a:r>
              <a:rPr lang="en-US" sz="3495" u="sng">
                <a:solidFill>
                  <a:srgbClr val="000066"/>
                </a:solidFill>
                <a:latin typeface="Arial"/>
                <a:hlinkClick r:id="rId3" tooltip="https://phamdinhkhanh.github.io/2020/02/17/ImbalancedData.html"/>
              </a:rPr>
              <a:t>Mất cân bằng dữ liệu (imbalanced dataset)</a:t>
            </a:r>
          </a:p>
          <a:p>
            <a:pPr marL="754745" lvl="1" indent="-377373">
              <a:lnSpc>
                <a:spcPts val="5243"/>
              </a:lnSpc>
              <a:buFont typeface="Arial"/>
              <a:buChar char="•"/>
            </a:pPr>
            <a:r>
              <a:rPr lang="en-US" sz="3495" u="sng">
                <a:solidFill>
                  <a:srgbClr val="000066"/>
                </a:solidFill>
                <a:latin typeface="Arial"/>
                <a:hlinkClick r:id="rId4" tooltip="https://www.youtube.com/watch?v=_fe7JOBGbuU"/>
              </a:rPr>
              <a:t>Tác hại của imbalance data (dữ liệu mất cân đối) và hướng xử lý trong các bài toàn phân lớp - Mì AI</a:t>
            </a:r>
          </a:p>
          <a:p>
            <a:pPr marL="754745" lvl="1" indent="-377373">
              <a:lnSpc>
                <a:spcPts val="5243"/>
              </a:lnSpc>
              <a:buFont typeface="Arial"/>
              <a:buChar char="•"/>
            </a:pPr>
            <a:r>
              <a:rPr lang="en-US" sz="3495" u="sng">
                <a:solidFill>
                  <a:srgbClr val="000066"/>
                </a:solidFill>
                <a:latin typeface="Arial"/>
                <a:hlinkClick r:id="rId5" tooltip="https://ndquy.github.io/posts/cac-phuong-phap-scaling/"/>
              </a:rPr>
              <a:t>Các phương pháp scale dữ liệu trong machine learning</a:t>
            </a:r>
          </a:p>
          <a:p>
            <a:pPr marL="754745" lvl="1" indent="-377373">
              <a:lnSpc>
                <a:spcPts val="5243"/>
              </a:lnSpc>
              <a:buFont typeface="Arial"/>
              <a:buChar char="•"/>
            </a:pPr>
            <a:r>
              <a:rPr lang="en-US" sz="3495" u="sng">
                <a:solidFill>
                  <a:srgbClr val="000066"/>
                </a:solidFill>
                <a:latin typeface="Arial"/>
                <a:hlinkClick r:id="rId6" tooltip="https://www.youtube.com/watch?v=qWfzIYCvBqo"/>
              </a:rPr>
              <a:t>Never Forget Again! // Precision vs Recall with a Clear Example of Precision and Recall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88106" y="9191625"/>
            <a:ext cx="69989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607278" y="2629995"/>
            <a:ext cx="11073443" cy="3713064"/>
            <a:chOff x="0" y="0"/>
            <a:chExt cx="14764591" cy="4950752"/>
          </a:xfrm>
        </p:grpSpPr>
        <p:sp>
          <p:nvSpPr>
            <p:cNvPr id="4" name="TextBox 4"/>
            <p:cNvSpPr txBox="1"/>
            <p:nvPr/>
          </p:nvSpPr>
          <p:spPr>
            <a:xfrm>
              <a:off x="0" y="-542925"/>
              <a:ext cx="14764591" cy="5114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640"/>
                </a:lnSpc>
              </a:pPr>
              <a:r>
                <a:rPr lang="en-US" sz="22510" spc="-675">
                  <a:solidFill>
                    <a:srgbClr val="000050"/>
                  </a:solidFill>
                  <a:latin typeface="Paytone One"/>
                </a:rPr>
                <a:t>Cảm ơn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49506" y="3973284"/>
              <a:ext cx="12972144" cy="977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61"/>
                </a:lnSpc>
              </a:pPr>
              <a:r>
                <a:rPr lang="en-US" sz="3765">
                  <a:solidFill>
                    <a:srgbClr val="000066"/>
                  </a:solidFill>
                  <a:latin typeface="Arial"/>
                </a:rPr>
                <a:t>Vì đã lắng nghe phần trình bày của nhóm em.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160520" y="1725031"/>
            <a:ext cx="17134823" cy="904964"/>
            <a:chOff x="0" y="0"/>
            <a:chExt cx="22846430" cy="1206619"/>
          </a:xfrm>
        </p:grpSpPr>
        <p:sp>
          <p:nvSpPr>
            <p:cNvPr id="7" name="Freeform 7"/>
            <p:cNvSpPr/>
            <p:nvPr/>
          </p:nvSpPr>
          <p:spPr>
            <a:xfrm>
              <a:off x="584288" y="0"/>
              <a:ext cx="22262142" cy="1206619"/>
            </a:xfrm>
            <a:custGeom>
              <a:avLst/>
              <a:gdLst/>
              <a:ahLst/>
              <a:cxnLst/>
              <a:rect l="l" t="t" r="r" b="b"/>
              <a:pathLst>
                <a:path w="22262142" h="1206619">
                  <a:moveTo>
                    <a:pt x="0" y="0"/>
                  </a:moveTo>
                  <a:lnTo>
                    <a:pt x="22262142" y="0"/>
                  </a:lnTo>
                  <a:lnTo>
                    <a:pt x="22262142" y="1206619"/>
                  </a:lnTo>
                  <a:lnTo>
                    <a:pt x="0" y="1206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4224" b="-24224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2612290">
              <a:off x="187857" y="67253"/>
              <a:ext cx="491456" cy="741692"/>
            </a:xfrm>
            <a:custGeom>
              <a:avLst/>
              <a:gdLst/>
              <a:ahLst/>
              <a:cxnLst/>
              <a:rect l="l" t="t" r="r" b="b"/>
              <a:pathLst>
                <a:path w="491456" h="741692">
                  <a:moveTo>
                    <a:pt x="0" y="0"/>
                  </a:moveTo>
                  <a:lnTo>
                    <a:pt x="491456" y="0"/>
                  </a:lnTo>
                  <a:lnTo>
                    <a:pt x="491456" y="741692"/>
                  </a:lnTo>
                  <a:lnTo>
                    <a:pt x="0" y="741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8102" r="-174758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588106" y="9191625"/>
            <a:ext cx="699894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971289" y="368054"/>
            <a:ext cx="6883217" cy="1187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937">
                <a:solidFill>
                  <a:srgbClr val="000066"/>
                </a:solidFill>
                <a:latin typeface="Arial Bold"/>
              </a:rPr>
              <a:t>Nội Dung Chính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1367" y="2807051"/>
            <a:ext cx="17485265" cy="560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6148" lvl="1" indent="-578074">
              <a:lnSpc>
                <a:spcPts val="11138"/>
              </a:lnSpc>
              <a:buAutoNum type="arabicPeriod"/>
            </a:pPr>
            <a:r>
              <a:rPr lang="en-US" sz="5355">
                <a:solidFill>
                  <a:srgbClr val="000066"/>
                </a:solidFill>
                <a:latin typeface="Arial Bold"/>
              </a:rPr>
              <a:t>Giới thiệu vấn đề và tập dữ liệu Bank Marketing</a:t>
            </a:r>
          </a:p>
          <a:p>
            <a:pPr marL="1156148" lvl="1" indent="-578074">
              <a:lnSpc>
                <a:spcPts val="11138"/>
              </a:lnSpc>
              <a:buAutoNum type="arabicPeriod"/>
            </a:pPr>
            <a:r>
              <a:rPr lang="en-US" sz="5355">
                <a:solidFill>
                  <a:srgbClr val="000066"/>
                </a:solidFill>
                <a:latin typeface="Arial Bold"/>
              </a:rPr>
              <a:t>Huấn luyện mô hình Decision Tree Classifier</a:t>
            </a:r>
          </a:p>
          <a:p>
            <a:pPr marL="1156148" lvl="1" indent="-578074">
              <a:lnSpc>
                <a:spcPts val="11138"/>
              </a:lnSpc>
              <a:buAutoNum type="arabicPeriod"/>
            </a:pPr>
            <a:r>
              <a:rPr lang="en-US" sz="5355">
                <a:solidFill>
                  <a:srgbClr val="000066"/>
                </a:solidFill>
                <a:latin typeface="Arial Bold"/>
              </a:rPr>
              <a:t>Kết quả huấn luyện</a:t>
            </a:r>
          </a:p>
          <a:p>
            <a:pPr marL="1156148" lvl="1" indent="-578074">
              <a:lnSpc>
                <a:spcPts val="11138"/>
              </a:lnSpc>
              <a:buAutoNum type="arabicPeriod"/>
            </a:pPr>
            <a:r>
              <a:rPr lang="en-US" sz="5355">
                <a:solidFill>
                  <a:srgbClr val="000066"/>
                </a:solidFill>
                <a:latin typeface="Arial Bold"/>
              </a:rPr>
              <a:t>Kết luận và hướng phát triển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35904" y="9191625"/>
            <a:ext cx="45209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354702" y="57172"/>
            <a:ext cx="13858227" cy="199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0445" lvl="1" indent="-665223">
              <a:lnSpc>
                <a:spcPts val="7394"/>
              </a:lnSpc>
              <a:buAutoNum type="arabicPeriod"/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Giới thiệu vấn đề và tập dữ liệu </a:t>
            </a:r>
          </a:p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      Bank Marketing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876" y="2871805"/>
            <a:ext cx="5007653" cy="65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2"/>
              </a:lnSpc>
            </a:pPr>
            <a:r>
              <a:rPr lang="en-US" sz="3860">
                <a:solidFill>
                  <a:srgbClr val="000066"/>
                </a:solidFill>
                <a:latin typeface="Arial Bold"/>
              </a:rPr>
              <a:t>1. Giới thiệu vấn đề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6960" y="3523652"/>
            <a:ext cx="15534080" cy="239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9936" lvl="1" indent="-419968" algn="just">
              <a:lnSpc>
                <a:spcPts val="6263"/>
              </a:lnSpc>
              <a:buFont typeface="Arial"/>
              <a:buChar char="•"/>
            </a:pPr>
            <a:r>
              <a:rPr lang="en-US" sz="3890">
                <a:solidFill>
                  <a:srgbClr val="000066"/>
                </a:solidFill>
                <a:latin typeface="Arial"/>
              </a:rPr>
              <a:t>Mục tiêu:</a:t>
            </a:r>
          </a:p>
          <a:p>
            <a:pPr algn="just">
              <a:lnSpc>
                <a:spcPts val="6263"/>
              </a:lnSpc>
            </a:pPr>
            <a:r>
              <a:rPr lang="en-US" sz="3890">
                <a:solidFill>
                  <a:srgbClr val="000066"/>
                </a:solidFill>
                <a:latin typeface="Arial"/>
              </a:rPr>
              <a:t>         Xây dựng mô hình dự đoán khách hàng có đăng ký sản phẩm tiền gửi có kỳ hạn của ngân hàng.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76960" y="6070061"/>
            <a:ext cx="15534080" cy="31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9936" lvl="1" indent="-419968" algn="just">
              <a:lnSpc>
                <a:spcPts val="6263"/>
              </a:lnSpc>
              <a:buFont typeface="Arial"/>
              <a:buChar char="•"/>
            </a:pPr>
            <a:r>
              <a:rPr lang="en-US" sz="3890">
                <a:solidFill>
                  <a:srgbClr val="000066"/>
                </a:solidFill>
                <a:latin typeface="Arial"/>
              </a:rPr>
              <a:t>Ứng dụng:</a:t>
            </a:r>
          </a:p>
          <a:p>
            <a:pPr algn="just">
              <a:lnSpc>
                <a:spcPts val="6263"/>
              </a:lnSpc>
            </a:pPr>
            <a:r>
              <a:rPr lang="en-US" sz="3890">
                <a:solidFill>
                  <a:srgbClr val="000066"/>
                </a:solidFill>
                <a:latin typeface="Arial"/>
              </a:rPr>
              <a:t>         - Tối ưu hóa chiến lược tiếp thị ngân hàng.         </a:t>
            </a:r>
          </a:p>
          <a:p>
            <a:pPr algn="just">
              <a:lnSpc>
                <a:spcPts val="6263"/>
              </a:lnSpc>
            </a:pPr>
            <a:r>
              <a:rPr lang="en-US" sz="3890">
                <a:solidFill>
                  <a:srgbClr val="000066"/>
                </a:solidFill>
                <a:latin typeface="Arial"/>
              </a:rPr>
              <a:t>         - Tiếp cận khách hàng tiềm năng.</a:t>
            </a:r>
          </a:p>
          <a:p>
            <a:pPr algn="just">
              <a:lnSpc>
                <a:spcPts val="6263"/>
              </a:lnSpc>
            </a:pPr>
            <a:endParaRPr lang="en-US" sz="3890">
              <a:solidFill>
                <a:srgbClr val="000066"/>
              </a:solidFill>
              <a:latin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835904" y="9191625"/>
            <a:ext cx="45209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35036" y="2498563"/>
            <a:ext cx="8108024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4"/>
              </a:lnSpc>
            </a:pPr>
            <a:r>
              <a:rPr lang="en-US" sz="3195">
                <a:solidFill>
                  <a:srgbClr val="000066"/>
                </a:solidFill>
                <a:latin typeface="Arial Bold"/>
              </a:rPr>
              <a:t>2. Giới thiệu tập dữ liệu Bank Marketing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54702" y="57172"/>
            <a:ext cx="13858227" cy="1990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0445" lvl="1" indent="-665223">
              <a:lnSpc>
                <a:spcPts val="7394"/>
              </a:lnSpc>
              <a:spcBef>
                <a:spcPct val="0"/>
              </a:spcBef>
              <a:buAutoNum type="arabicPeriod"/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Giới thiệu vấn đề và tập dữ liệu </a:t>
            </a:r>
          </a:p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      Bank Marketing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961690" y="7981755"/>
            <a:ext cx="6017363" cy="1480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1"/>
              </a:lnSpc>
            </a:pPr>
            <a:r>
              <a:rPr lang="en-US" sz="3572" dirty="0">
                <a:solidFill>
                  <a:srgbClr val="000066"/>
                </a:solidFill>
                <a:latin typeface="Arial Bold"/>
              </a:rPr>
              <a:t>=&gt; </a:t>
            </a:r>
            <a:r>
              <a:rPr lang="en-US" sz="3572" dirty="0" err="1">
                <a:solidFill>
                  <a:srgbClr val="000066"/>
                </a:solidFill>
                <a:latin typeface="Arial Bold"/>
              </a:rPr>
              <a:t>Dữ</a:t>
            </a:r>
            <a:r>
              <a:rPr lang="en-US" sz="3572" dirty="0">
                <a:solidFill>
                  <a:srgbClr val="000066"/>
                </a:solidFill>
                <a:latin typeface="Arial Bold"/>
              </a:rPr>
              <a:t> </a:t>
            </a:r>
            <a:r>
              <a:rPr lang="en-US" sz="3572" dirty="0" err="1">
                <a:solidFill>
                  <a:srgbClr val="000066"/>
                </a:solidFill>
                <a:latin typeface="Arial Bold"/>
              </a:rPr>
              <a:t>liệu</a:t>
            </a:r>
            <a:r>
              <a:rPr lang="en-US" sz="3572" dirty="0">
                <a:solidFill>
                  <a:srgbClr val="000066"/>
                </a:solidFill>
                <a:latin typeface="Arial Bold"/>
              </a:rPr>
              <a:t> </a:t>
            </a:r>
            <a:r>
              <a:rPr lang="en-US" sz="3572" dirty="0" err="1">
                <a:solidFill>
                  <a:srgbClr val="000066"/>
                </a:solidFill>
                <a:latin typeface="Arial Bold"/>
              </a:rPr>
              <a:t>mất</a:t>
            </a:r>
            <a:r>
              <a:rPr lang="en-US" sz="3572" dirty="0">
                <a:solidFill>
                  <a:srgbClr val="000066"/>
                </a:solidFill>
                <a:latin typeface="Arial Bold"/>
              </a:rPr>
              <a:t> </a:t>
            </a:r>
            <a:r>
              <a:rPr lang="en-US" sz="3572" dirty="0" err="1">
                <a:solidFill>
                  <a:srgbClr val="000066"/>
                </a:solidFill>
                <a:latin typeface="Arial Bold"/>
              </a:rPr>
              <a:t>cân</a:t>
            </a:r>
            <a:r>
              <a:rPr lang="en-US" sz="3572" dirty="0">
                <a:solidFill>
                  <a:srgbClr val="000066"/>
                </a:solidFill>
                <a:latin typeface="Arial Bold"/>
              </a:rPr>
              <a:t> </a:t>
            </a:r>
            <a:r>
              <a:rPr lang="en-US" sz="3572" dirty="0" err="1">
                <a:solidFill>
                  <a:srgbClr val="000066"/>
                </a:solidFill>
                <a:latin typeface="Arial Bold"/>
              </a:rPr>
              <a:t>bằng</a:t>
            </a:r>
            <a:endParaRPr lang="en-US" sz="3572" dirty="0">
              <a:solidFill>
                <a:srgbClr val="000066"/>
              </a:solidFill>
              <a:latin typeface="Arial Bold"/>
            </a:endParaRPr>
          </a:p>
          <a:p>
            <a:pPr algn="just">
              <a:lnSpc>
                <a:spcPts val="5751"/>
              </a:lnSpc>
            </a:pPr>
            <a:r>
              <a:rPr lang="en-US" sz="3572" dirty="0">
                <a:solidFill>
                  <a:srgbClr val="000066"/>
                </a:solidFill>
                <a:latin typeface="Arial Bold"/>
              </a:rPr>
              <a:t>       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88921" y="5610225"/>
            <a:ext cx="5644233" cy="390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4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3148708" y="2248895"/>
            <a:ext cx="2989678" cy="55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  <a:spcBef>
                <a:spcPct val="0"/>
              </a:spcBef>
            </a:pPr>
            <a:r>
              <a:rPr lang="en-US" sz="3332">
                <a:solidFill>
                  <a:srgbClr val="000066"/>
                </a:solidFill>
                <a:latin typeface="Arial Bold"/>
              </a:rPr>
              <a:t>Ban đầu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3331" y="6022624"/>
            <a:ext cx="2937376" cy="1460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124"/>
              </a:lnSpc>
            </a:pPr>
            <a:r>
              <a:rPr lang="en-US" sz="6909">
                <a:solidFill>
                  <a:srgbClr val="000066"/>
                </a:solidFill>
                <a:latin typeface="Arial"/>
              </a:rPr>
              <a:t> </a:t>
            </a:r>
            <a:r>
              <a:rPr lang="en-US" sz="6909">
                <a:solidFill>
                  <a:srgbClr val="000066"/>
                </a:solidFill>
                <a:latin typeface="Arial Bold"/>
              </a:rPr>
              <a:t>45 211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39534" y="6503746"/>
            <a:ext cx="2125494" cy="88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98"/>
              </a:lnSpc>
            </a:pPr>
            <a:r>
              <a:rPr lang="en-US" sz="4222">
                <a:solidFill>
                  <a:srgbClr val="000066"/>
                </a:solidFill>
                <a:latin typeface="Arial"/>
              </a:rPr>
              <a:t>mẫu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3317" y="7274586"/>
            <a:ext cx="364855" cy="1280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723"/>
              </a:lnSpc>
            </a:pPr>
            <a:r>
              <a:rPr lang="en-US" sz="6039">
                <a:solidFill>
                  <a:srgbClr val="000066"/>
                </a:solidFill>
                <a:latin typeface="Arial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9991" y="7599037"/>
            <a:ext cx="2068924" cy="774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41"/>
              </a:lnSpc>
            </a:pPr>
            <a:r>
              <a:rPr lang="en-US" sz="3690">
                <a:solidFill>
                  <a:srgbClr val="000066"/>
                </a:solidFill>
                <a:latin typeface="Arial"/>
              </a:rPr>
              <a:t>cột nhãn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1321" y="2385266"/>
            <a:ext cx="3066576" cy="4382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28"/>
              </a:lnSpc>
            </a:pPr>
            <a:r>
              <a:rPr lang="en-US" sz="20825">
                <a:solidFill>
                  <a:srgbClr val="000066"/>
                </a:solidFill>
                <a:latin typeface="Arial Bold"/>
              </a:rPr>
              <a:t>16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07897" y="4402738"/>
            <a:ext cx="6707141" cy="1569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81"/>
              </a:lnSpc>
            </a:pPr>
            <a:r>
              <a:rPr lang="en-US" sz="2535">
                <a:solidFill>
                  <a:srgbClr val="000066"/>
                </a:solidFill>
                <a:latin typeface="Arial"/>
              </a:rPr>
              <a:t>age, job, marital, education, default, balance, housing, loan, contact, day, month, duration, campaign, pdays, previous, poutcome.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07897" y="3789833"/>
            <a:ext cx="2843808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9"/>
              </a:lnSpc>
              <a:spcBef>
                <a:spcPct val="0"/>
              </a:spcBef>
            </a:pPr>
            <a:r>
              <a:rPr lang="en-US" sz="3908">
                <a:solidFill>
                  <a:srgbClr val="000066"/>
                </a:solidFill>
                <a:latin typeface="Arial Bold"/>
              </a:rPr>
              <a:t>Thuộc tính: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835904" y="9191625"/>
            <a:ext cx="45209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4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C4A6585-597F-C57A-591D-BDC3AAA4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91BEEB-8F50-9F55-58D6-734E54AB2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729" y="2880472"/>
            <a:ext cx="6846324" cy="50289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817134" y="2354011"/>
            <a:ext cx="500765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2"/>
              </a:lnSpc>
            </a:pPr>
            <a:r>
              <a:rPr lang="en-US" sz="3860">
                <a:solidFill>
                  <a:srgbClr val="000066"/>
                </a:solidFill>
                <a:latin typeface="Arial Bold"/>
              </a:rPr>
              <a:t>3. Tiền xử lý dữ liệu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556090" y="3011236"/>
            <a:ext cx="13475741" cy="6247064"/>
            <a:chOff x="0" y="0"/>
            <a:chExt cx="17967654" cy="8329419"/>
          </a:xfrm>
        </p:grpSpPr>
        <p:sp>
          <p:nvSpPr>
            <p:cNvPr id="5" name="Freeform 5"/>
            <p:cNvSpPr/>
            <p:nvPr/>
          </p:nvSpPr>
          <p:spPr>
            <a:xfrm>
              <a:off x="7948394" y="1351541"/>
              <a:ext cx="2076283" cy="589883"/>
            </a:xfrm>
            <a:custGeom>
              <a:avLst/>
              <a:gdLst/>
              <a:ahLst/>
              <a:cxnLst/>
              <a:rect l="l" t="t" r="r" b="b"/>
              <a:pathLst>
                <a:path w="2076283" h="589883">
                  <a:moveTo>
                    <a:pt x="0" y="0"/>
                  </a:moveTo>
                  <a:lnTo>
                    <a:pt x="2076284" y="0"/>
                  </a:lnTo>
                  <a:lnTo>
                    <a:pt x="2076284" y="589882"/>
                  </a:lnTo>
                  <a:lnTo>
                    <a:pt x="0" y="589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0" y="376180"/>
              <a:ext cx="6279276" cy="2540603"/>
              <a:chOff x="0" y="0"/>
              <a:chExt cx="1742356" cy="70495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42356" cy="704959"/>
              </a:xfrm>
              <a:custGeom>
                <a:avLst/>
                <a:gdLst/>
                <a:ahLst/>
                <a:cxnLst/>
                <a:rect l="l" t="t" r="r" b="b"/>
                <a:pathLst>
                  <a:path w="1742356" h="704959">
                    <a:moveTo>
                      <a:pt x="83839" y="0"/>
                    </a:moveTo>
                    <a:lnTo>
                      <a:pt x="1658516" y="0"/>
                    </a:lnTo>
                    <a:cubicBezTo>
                      <a:pt x="1704820" y="0"/>
                      <a:pt x="1742356" y="37536"/>
                      <a:pt x="1742356" y="83839"/>
                    </a:cubicBezTo>
                    <a:lnTo>
                      <a:pt x="1742356" y="621120"/>
                    </a:lnTo>
                    <a:cubicBezTo>
                      <a:pt x="1742356" y="643356"/>
                      <a:pt x="1733523" y="664681"/>
                      <a:pt x="1717800" y="680403"/>
                    </a:cubicBezTo>
                    <a:cubicBezTo>
                      <a:pt x="1702077" y="696126"/>
                      <a:pt x="1680752" y="704959"/>
                      <a:pt x="1658516" y="704959"/>
                    </a:cubicBezTo>
                    <a:lnTo>
                      <a:pt x="83839" y="704959"/>
                    </a:lnTo>
                    <a:cubicBezTo>
                      <a:pt x="61604" y="704959"/>
                      <a:pt x="40279" y="696126"/>
                      <a:pt x="24556" y="680403"/>
                    </a:cubicBezTo>
                    <a:cubicBezTo>
                      <a:pt x="8833" y="664681"/>
                      <a:pt x="0" y="643356"/>
                      <a:pt x="0" y="621120"/>
                    </a:cubicBezTo>
                    <a:lnTo>
                      <a:pt x="0" y="83839"/>
                    </a:lnTo>
                    <a:cubicBezTo>
                      <a:pt x="0" y="37536"/>
                      <a:pt x="37536" y="0"/>
                      <a:pt x="83839" y="0"/>
                    </a:cubicBezTo>
                    <a:close/>
                  </a:path>
                </a:pathLst>
              </a:custGeom>
              <a:solidFill>
                <a:srgbClr val="1E78B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742356" cy="743059"/>
              </a:xfrm>
              <a:prstGeom prst="rect">
                <a:avLst/>
              </a:prstGeom>
            </p:spPr>
            <p:txBody>
              <a:bodyPr lIns="36164" tIns="36164" rIns="36164" bIns="36164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293838" y="858961"/>
              <a:ext cx="5616007" cy="146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65"/>
                </a:lnSpc>
              </a:pPr>
              <a:r>
                <a:rPr lang="en-US" sz="2773">
                  <a:solidFill>
                    <a:srgbClr val="FFFFFF"/>
                  </a:solidFill>
                  <a:latin typeface="Arial"/>
                </a:rPr>
                <a:t>Kiểm tra các cột thuộc tính</a:t>
              </a:r>
            </a:p>
            <a:p>
              <a:pPr algn="ctr">
                <a:lnSpc>
                  <a:spcPts val="4465"/>
                </a:lnSpc>
              </a:pPr>
              <a:r>
                <a:rPr lang="en-US" sz="2773">
                  <a:solidFill>
                    <a:srgbClr val="FFFFFF"/>
                  </a:solidFill>
                  <a:latin typeface="Arial"/>
                </a:rPr>
                <a:t>(Missing value)</a:t>
              </a:r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11688378" y="0"/>
              <a:ext cx="6279276" cy="3292964"/>
              <a:chOff x="0" y="0"/>
              <a:chExt cx="1742356" cy="91372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742356" cy="913722"/>
              </a:xfrm>
              <a:custGeom>
                <a:avLst/>
                <a:gdLst/>
                <a:ahLst/>
                <a:cxnLst/>
                <a:rect l="l" t="t" r="r" b="b"/>
                <a:pathLst>
                  <a:path w="1742356" h="913722">
                    <a:moveTo>
                      <a:pt x="83839" y="0"/>
                    </a:moveTo>
                    <a:lnTo>
                      <a:pt x="1658516" y="0"/>
                    </a:lnTo>
                    <a:cubicBezTo>
                      <a:pt x="1704820" y="0"/>
                      <a:pt x="1742356" y="37536"/>
                      <a:pt x="1742356" y="83839"/>
                    </a:cubicBezTo>
                    <a:lnTo>
                      <a:pt x="1742356" y="829883"/>
                    </a:lnTo>
                    <a:cubicBezTo>
                      <a:pt x="1742356" y="876186"/>
                      <a:pt x="1704820" y="913722"/>
                      <a:pt x="1658516" y="913722"/>
                    </a:cubicBezTo>
                    <a:lnTo>
                      <a:pt x="83839" y="913722"/>
                    </a:lnTo>
                    <a:cubicBezTo>
                      <a:pt x="37536" y="913722"/>
                      <a:pt x="0" y="876186"/>
                      <a:pt x="0" y="829883"/>
                    </a:cubicBezTo>
                    <a:lnTo>
                      <a:pt x="0" y="83839"/>
                    </a:lnTo>
                    <a:cubicBezTo>
                      <a:pt x="0" y="37536"/>
                      <a:pt x="37536" y="0"/>
                      <a:pt x="83839" y="0"/>
                    </a:cubicBezTo>
                    <a:close/>
                  </a:path>
                </a:pathLst>
              </a:custGeom>
              <a:solidFill>
                <a:srgbClr val="1E78B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742356" cy="951822"/>
              </a:xfrm>
              <a:prstGeom prst="rect">
                <a:avLst/>
              </a:prstGeom>
            </p:spPr>
            <p:txBody>
              <a:bodyPr lIns="36164" tIns="36164" rIns="36164" bIns="36164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1982216" y="482780"/>
              <a:ext cx="5616007" cy="2226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65"/>
                </a:lnSpc>
              </a:pPr>
              <a:r>
                <a:rPr lang="en-US" sz="2773">
                  <a:solidFill>
                    <a:srgbClr val="FFFFFF"/>
                  </a:solidFill>
                  <a:latin typeface="Arial"/>
                </a:rPr>
                <a:t>Chuyển các thuộc tính kiểu kí tự thành kiểu số (LabelEncoder)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-10800000">
              <a:off x="8223032" y="6764176"/>
              <a:ext cx="2076283" cy="589883"/>
            </a:xfrm>
            <a:custGeom>
              <a:avLst/>
              <a:gdLst/>
              <a:ahLst/>
              <a:cxnLst/>
              <a:rect l="l" t="t" r="r" b="b"/>
              <a:pathLst>
                <a:path w="2076283" h="589883">
                  <a:moveTo>
                    <a:pt x="0" y="0"/>
                  </a:moveTo>
                  <a:lnTo>
                    <a:pt x="2076284" y="0"/>
                  </a:lnTo>
                  <a:lnTo>
                    <a:pt x="2076284" y="589883"/>
                  </a:lnTo>
                  <a:lnTo>
                    <a:pt x="0" y="589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0" y="5788816"/>
              <a:ext cx="6279276" cy="2540603"/>
              <a:chOff x="0" y="0"/>
              <a:chExt cx="1742356" cy="704959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742356" cy="704959"/>
              </a:xfrm>
              <a:custGeom>
                <a:avLst/>
                <a:gdLst/>
                <a:ahLst/>
                <a:cxnLst/>
                <a:rect l="l" t="t" r="r" b="b"/>
                <a:pathLst>
                  <a:path w="1742356" h="704959">
                    <a:moveTo>
                      <a:pt x="83839" y="0"/>
                    </a:moveTo>
                    <a:lnTo>
                      <a:pt x="1658516" y="0"/>
                    </a:lnTo>
                    <a:cubicBezTo>
                      <a:pt x="1704820" y="0"/>
                      <a:pt x="1742356" y="37536"/>
                      <a:pt x="1742356" y="83839"/>
                    </a:cubicBezTo>
                    <a:lnTo>
                      <a:pt x="1742356" y="621120"/>
                    </a:lnTo>
                    <a:cubicBezTo>
                      <a:pt x="1742356" y="643356"/>
                      <a:pt x="1733523" y="664681"/>
                      <a:pt x="1717800" y="680403"/>
                    </a:cubicBezTo>
                    <a:cubicBezTo>
                      <a:pt x="1702077" y="696126"/>
                      <a:pt x="1680752" y="704959"/>
                      <a:pt x="1658516" y="704959"/>
                    </a:cubicBezTo>
                    <a:lnTo>
                      <a:pt x="83839" y="704959"/>
                    </a:lnTo>
                    <a:cubicBezTo>
                      <a:pt x="61604" y="704959"/>
                      <a:pt x="40279" y="696126"/>
                      <a:pt x="24556" y="680403"/>
                    </a:cubicBezTo>
                    <a:cubicBezTo>
                      <a:pt x="8833" y="664681"/>
                      <a:pt x="0" y="643356"/>
                      <a:pt x="0" y="621120"/>
                    </a:cubicBezTo>
                    <a:lnTo>
                      <a:pt x="0" y="83839"/>
                    </a:lnTo>
                    <a:cubicBezTo>
                      <a:pt x="0" y="37536"/>
                      <a:pt x="37536" y="0"/>
                      <a:pt x="83839" y="0"/>
                    </a:cubicBezTo>
                    <a:close/>
                  </a:path>
                </a:pathLst>
              </a:custGeom>
              <a:solidFill>
                <a:srgbClr val="1E78B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742356" cy="743059"/>
              </a:xfrm>
              <a:prstGeom prst="rect">
                <a:avLst/>
              </a:prstGeom>
            </p:spPr>
            <p:txBody>
              <a:bodyPr lIns="36164" tIns="36164" rIns="36164" bIns="36164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93838" y="6271596"/>
              <a:ext cx="5616007" cy="147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65"/>
                </a:lnSpc>
              </a:pPr>
              <a:r>
                <a:rPr lang="en-US" sz="2773">
                  <a:solidFill>
                    <a:srgbClr val="FFFFFF"/>
                  </a:solidFill>
                  <a:latin typeface="Arial"/>
                </a:rPr>
                <a:t>Cân bằng dữ liệu</a:t>
              </a:r>
            </a:p>
            <a:p>
              <a:pPr algn="ctr">
                <a:lnSpc>
                  <a:spcPts val="4465"/>
                </a:lnSpc>
              </a:pPr>
              <a:r>
                <a:rPr lang="en-US" sz="2773">
                  <a:solidFill>
                    <a:srgbClr val="FFFFFF"/>
                  </a:solidFill>
                  <a:latin typeface="Arial"/>
                </a:rPr>
                <a:t>(SMOTE)</a:t>
              </a:r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11963016" y="5788816"/>
              <a:ext cx="6004638" cy="2540603"/>
              <a:chOff x="0" y="0"/>
              <a:chExt cx="1666150" cy="70495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666150" cy="704959"/>
              </a:xfrm>
              <a:custGeom>
                <a:avLst/>
                <a:gdLst/>
                <a:ahLst/>
                <a:cxnLst/>
                <a:rect l="l" t="t" r="r" b="b"/>
                <a:pathLst>
                  <a:path w="1666150" h="704959">
                    <a:moveTo>
                      <a:pt x="87674" y="0"/>
                    </a:moveTo>
                    <a:lnTo>
                      <a:pt x="1578476" y="0"/>
                    </a:lnTo>
                    <a:cubicBezTo>
                      <a:pt x="1626897" y="0"/>
                      <a:pt x="1666150" y="39253"/>
                      <a:pt x="1666150" y="87674"/>
                    </a:cubicBezTo>
                    <a:lnTo>
                      <a:pt x="1666150" y="617285"/>
                    </a:lnTo>
                    <a:cubicBezTo>
                      <a:pt x="1666150" y="665706"/>
                      <a:pt x="1626897" y="704959"/>
                      <a:pt x="1578476" y="704959"/>
                    </a:cubicBezTo>
                    <a:lnTo>
                      <a:pt x="87674" y="704959"/>
                    </a:lnTo>
                    <a:cubicBezTo>
                      <a:pt x="39253" y="704959"/>
                      <a:pt x="0" y="665706"/>
                      <a:pt x="0" y="617285"/>
                    </a:cubicBezTo>
                    <a:lnTo>
                      <a:pt x="0" y="87674"/>
                    </a:lnTo>
                    <a:cubicBezTo>
                      <a:pt x="0" y="39253"/>
                      <a:pt x="39253" y="0"/>
                      <a:pt x="87674" y="0"/>
                    </a:cubicBezTo>
                    <a:close/>
                  </a:path>
                </a:pathLst>
              </a:custGeom>
              <a:solidFill>
                <a:srgbClr val="1E78B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666150" cy="743059"/>
              </a:xfrm>
              <a:prstGeom prst="rect">
                <a:avLst/>
              </a:prstGeom>
            </p:spPr>
            <p:txBody>
              <a:bodyPr lIns="36164" tIns="36164" rIns="36164" bIns="36164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2157331" y="6271596"/>
              <a:ext cx="5616007" cy="1473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65"/>
                </a:lnSpc>
              </a:pPr>
              <a:r>
                <a:rPr lang="en-US" sz="2773">
                  <a:solidFill>
                    <a:srgbClr val="FFFFFF"/>
                  </a:solidFill>
                  <a:latin typeface="Arial"/>
                </a:rPr>
                <a:t>Chuẩn hóa dữ liệu</a:t>
              </a:r>
            </a:p>
            <a:p>
              <a:pPr algn="ctr">
                <a:lnSpc>
                  <a:spcPts val="4465"/>
                </a:lnSpc>
              </a:pPr>
              <a:r>
                <a:rPr lang="en-US" sz="2773">
                  <a:solidFill>
                    <a:srgbClr val="FFFFFF"/>
                  </a:solidFill>
                  <a:latin typeface="Arial"/>
                </a:rPr>
                <a:t>(MinMaxScaler)</a:t>
              </a:r>
            </a:p>
          </p:txBody>
        </p:sp>
        <p:sp>
          <p:nvSpPr>
            <p:cNvPr id="23" name="Freeform 23"/>
            <p:cNvSpPr/>
            <p:nvPr/>
          </p:nvSpPr>
          <p:spPr>
            <a:xfrm rot="5400000">
              <a:off x="13980787" y="4296077"/>
              <a:ext cx="1723398" cy="489626"/>
            </a:xfrm>
            <a:custGeom>
              <a:avLst/>
              <a:gdLst/>
              <a:ahLst/>
              <a:cxnLst/>
              <a:rect l="l" t="t" r="r" b="b"/>
              <a:pathLst>
                <a:path w="1723398" h="489626">
                  <a:moveTo>
                    <a:pt x="0" y="0"/>
                  </a:moveTo>
                  <a:lnTo>
                    <a:pt x="1723398" y="0"/>
                  </a:lnTo>
                  <a:lnTo>
                    <a:pt x="1723398" y="489626"/>
                  </a:lnTo>
                  <a:lnTo>
                    <a:pt x="0" y="489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354702" y="57172"/>
            <a:ext cx="13858227" cy="1990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0445" lvl="1" indent="-665223">
              <a:lnSpc>
                <a:spcPts val="7394"/>
              </a:lnSpc>
              <a:spcBef>
                <a:spcPct val="0"/>
              </a:spcBef>
              <a:buAutoNum type="arabicPeriod"/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Giới thiệu vấn đề và tập dữ liệu </a:t>
            </a:r>
          </a:p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      Bank Marketing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835904" y="9191625"/>
            <a:ext cx="45209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897682" y="3308706"/>
            <a:ext cx="2454308" cy="6035685"/>
          </a:xfrm>
          <a:custGeom>
            <a:avLst/>
            <a:gdLst/>
            <a:ahLst/>
            <a:cxnLst/>
            <a:rect l="l" t="t" r="r" b="b"/>
            <a:pathLst>
              <a:path w="2454308" h="6035685">
                <a:moveTo>
                  <a:pt x="0" y="0"/>
                </a:moveTo>
                <a:lnTo>
                  <a:pt x="2454309" y="0"/>
                </a:lnTo>
                <a:lnTo>
                  <a:pt x="2454309" y="6035685"/>
                </a:lnTo>
                <a:lnTo>
                  <a:pt x="0" y="6035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572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6350620" y="4488308"/>
            <a:ext cx="11711332" cy="3950644"/>
            <a:chOff x="0" y="0"/>
            <a:chExt cx="15615109" cy="52675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47340" cy="5267526"/>
            </a:xfrm>
            <a:custGeom>
              <a:avLst/>
              <a:gdLst/>
              <a:ahLst/>
              <a:cxnLst/>
              <a:rect l="l" t="t" r="r" b="b"/>
              <a:pathLst>
                <a:path w="5047340" h="5267526">
                  <a:moveTo>
                    <a:pt x="0" y="0"/>
                  </a:moveTo>
                  <a:lnTo>
                    <a:pt x="5047340" y="0"/>
                  </a:lnTo>
                  <a:lnTo>
                    <a:pt x="5047340" y="5267526"/>
                  </a:lnTo>
                  <a:lnTo>
                    <a:pt x="0" y="5267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047340" y="0"/>
              <a:ext cx="10567769" cy="5267526"/>
            </a:xfrm>
            <a:custGeom>
              <a:avLst/>
              <a:gdLst/>
              <a:ahLst/>
              <a:cxnLst/>
              <a:rect l="l" t="t" r="r" b="b"/>
              <a:pathLst>
                <a:path w="10567769" h="5267526">
                  <a:moveTo>
                    <a:pt x="0" y="0"/>
                  </a:moveTo>
                  <a:lnTo>
                    <a:pt x="10567769" y="0"/>
                  </a:lnTo>
                  <a:lnTo>
                    <a:pt x="10567769" y="5267526"/>
                  </a:lnTo>
                  <a:lnTo>
                    <a:pt x="0" y="5267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525195" y="6092869"/>
            <a:ext cx="825425" cy="612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76"/>
              </a:lnSpc>
              <a:spcBef>
                <a:spcPct val="0"/>
              </a:spcBef>
            </a:pPr>
            <a:r>
              <a:rPr lang="en-US" sz="3564">
                <a:solidFill>
                  <a:srgbClr val="000066"/>
                </a:solidFill>
                <a:latin typeface="Arial Bold"/>
              </a:rPr>
              <a:t>=&gt;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1765" y="2438034"/>
            <a:ext cx="5626142" cy="87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8"/>
              </a:lnSpc>
              <a:spcBef>
                <a:spcPct val="0"/>
              </a:spcBef>
            </a:pPr>
            <a:r>
              <a:rPr lang="en-US" sz="2673">
                <a:solidFill>
                  <a:srgbClr val="000066"/>
                </a:solidFill>
                <a:latin typeface="Arial Bold"/>
              </a:rPr>
              <a:t>Kiểm tra dữ liệu các cột thuộc tính</a:t>
            </a:r>
          </a:p>
          <a:p>
            <a:pPr algn="ctr">
              <a:lnSpc>
                <a:spcPts val="3208"/>
              </a:lnSpc>
              <a:spcBef>
                <a:spcPct val="0"/>
              </a:spcBef>
            </a:pPr>
            <a:r>
              <a:rPr lang="en-US" sz="2673">
                <a:solidFill>
                  <a:srgbClr val="000066"/>
                </a:solidFill>
                <a:latin typeface="Arial Bold"/>
              </a:rPr>
              <a:t>(Missing value)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1765" y="9334866"/>
            <a:ext cx="5886980" cy="65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2"/>
              </a:lnSpc>
              <a:spcBef>
                <a:spcPct val="0"/>
              </a:spcBef>
            </a:pPr>
            <a:r>
              <a:rPr lang="en-US" sz="3818">
                <a:solidFill>
                  <a:srgbClr val="000066"/>
                </a:solidFill>
                <a:latin typeface="Arial Bold"/>
              </a:rPr>
              <a:t>=&gt; Dữ liệu không bị thiếu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54702" y="57172"/>
            <a:ext cx="13858227" cy="1990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0445" lvl="1" indent="-665223">
              <a:lnSpc>
                <a:spcPts val="7394"/>
              </a:lnSpc>
              <a:spcBef>
                <a:spcPct val="0"/>
              </a:spcBef>
              <a:buAutoNum type="arabicPeriod"/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Giới thiệu vấn đề và tập dữ liệu </a:t>
            </a:r>
          </a:p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      Bank Marketing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87970" y="2527656"/>
            <a:ext cx="776115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4"/>
              </a:lnSpc>
            </a:pPr>
            <a:r>
              <a:rPr lang="en-US" sz="2653">
                <a:solidFill>
                  <a:srgbClr val="000066"/>
                </a:solidFill>
                <a:latin typeface="Arial Bold"/>
              </a:rPr>
              <a:t>Chuyển các thuộc tính kiểu kí tự thành kiểu số</a:t>
            </a:r>
          </a:p>
          <a:p>
            <a:pPr algn="ctr">
              <a:lnSpc>
                <a:spcPts val="3184"/>
              </a:lnSpc>
              <a:spcBef>
                <a:spcPct val="0"/>
              </a:spcBef>
            </a:pPr>
            <a:r>
              <a:rPr lang="en-US" sz="2653">
                <a:solidFill>
                  <a:srgbClr val="000066"/>
                </a:solidFill>
                <a:latin typeface="Arial Bold"/>
              </a:rPr>
              <a:t>(LabelEncoder)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87970" y="3721095"/>
            <a:ext cx="8404630" cy="409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86"/>
              </a:lnSpc>
            </a:pPr>
            <a:r>
              <a:rPr lang="en-US" sz="2821" dirty="0">
                <a:solidFill>
                  <a:srgbClr val="000066"/>
                </a:solidFill>
                <a:latin typeface="Arial"/>
              </a:rPr>
              <a:t>contact: {'telephone': 1, 'unknown': 2, 'cellular': 0}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835904" y="9191625"/>
            <a:ext cx="45209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145211" y="5879811"/>
            <a:ext cx="9308003" cy="3116717"/>
            <a:chOff x="0" y="0"/>
            <a:chExt cx="12410670" cy="4155622"/>
          </a:xfrm>
        </p:grpSpPr>
        <p:sp>
          <p:nvSpPr>
            <p:cNvPr id="4" name="Freeform 4"/>
            <p:cNvSpPr/>
            <p:nvPr/>
          </p:nvSpPr>
          <p:spPr>
            <a:xfrm>
              <a:off x="4368288" y="1614518"/>
              <a:ext cx="2050219" cy="582478"/>
            </a:xfrm>
            <a:custGeom>
              <a:avLst/>
              <a:gdLst/>
              <a:ahLst/>
              <a:cxnLst/>
              <a:rect l="l" t="t" r="r" b="b"/>
              <a:pathLst>
                <a:path w="2050219" h="582478">
                  <a:moveTo>
                    <a:pt x="0" y="0"/>
                  </a:moveTo>
                  <a:lnTo>
                    <a:pt x="2050219" y="0"/>
                  </a:lnTo>
                  <a:lnTo>
                    <a:pt x="2050219" y="582478"/>
                  </a:lnTo>
                  <a:lnTo>
                    <a:pt x="0" y="5824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134129" cy="4155622"/>
            </a:xfrm>
            <a:custGeom>
              <a:avLst/>
              <a:gdLst/>
              <a:ahLst/>
              <a:cxnLst/>
              <a:rect l="l" t="t" r="r" b="b"/>
              <a:pathLst>
                <a:path w="3134129" h="4155622">
                  <a:moveTo>
                    <a:pt x="0" y="0"/>
                  </a:moveTo>
                  <a:lnTo>
                    <a:pt x="3134129" y="0"/>
                  </a:lnTo>
                  <a:lnTo>
                    <a:pt x="3134129" y="4155622"/>
                  </a:lnTo>
                  <a:lnTo>
                    <a:pt x="0" y="4155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7650407" y="0"/>
              <a:ext cx="4760263" cy="4155622"/>
            </a:xfrm>
            <a:custGeom>
              <a:avLst/>
              <a:gdLst/>
              <a:ahLst/>
              <a:cxnLst/>
              <a:rect l="l" t="t" r="r" b="b"/>
              <a:pathLst>
                <a:path w="4760263" h="4155622">
                  <a:moveTo>
                    <a:pt x="0" y="0"/>
                  </a:moveTo>
                  <a:lnTo>
                    <a:pt x="4760263" y="0"/>
                  </a:lnTo>
                  <a:lnTo>
                    <a:pt x="4760263" y="4155622"/>
                  </a:lnTo>
                  <a:lnTo>
                    <a:pt x="0" y="4155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587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520054"/>
            <a:ext cx="7598792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3288">
                <a:solidFill>
                  <a:srgbClr val="000066"/>
                </a:solidFill>
                <a:latin typeface="Arial Bold"/>
              </a:rPr>
              <a:t>Chuẩn hóa dữ liệu (MinMaxScaler)</a:t>
            </a:r>
          </a:p>
          <a:p>
            <a:pPr algn="ctr">
              <a:lnSpc>
                <a:spcPts val="3946"/>
              </a:lnSpc>
              <a:spcBef>
                <a:spcPct val="0"/>
              </a:spcBef>
            </a:pPr>
            <a:endParaRPr lang="en-US" sz="3288">
              <a:solidFill>
                <a:srgbClr val="000066"/>
              </a:solidFill>
              <a:latin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93485" y="4878264"/>
            <a:ext cx="7573588" cy="6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6"/>
              </a:lnSpc>
              <a:spcBef>
                <a:spcPct val="0"/>
              </a:spcBef>
            </a:pPr>
            <a:r>
              <a:rPr lang="en-US" sz="3638">
                <a:solidFill>
                  <a:srgbClr val="FF3131"/>
                </a:solidFill>
                <a:latin typeface="Arial Bold"/>
              </a:rPr>
              <a:t>X' = (X - X_min) / (X_max - X_min)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7804" y="3230938"/>
            <a:ext cx="7671362" cy="1273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72"/>
              </a:lnSpc>
            </a:pPr>
            <a:r>
              <a:rPr lang="en-US" sz="3088">
                <a:solidFill>
                  <a:srgbClr val="000066"/>
                </a:solidFill>
                <a:latin typeface="Arial"/>
              </a:rPr>
              <a:t>Sử dụng thư viện sklearn.preprocessing với phương pháp MinMaxScaler.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54702" y="57172"/>
            <a:ext cx="13858227" cy="1990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0445" lvl="1" indent="-665223">
              <a:lnSpc>
                <a:spcPts val="7394"/>
              </a:lnSpc>
              <a:spcBef>
                <a:spcPct val="0"/>
              </a:spcBef>
              <a:buAutoNum type="arabicPeriod"/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Giới thiệu vấn đề và tập dữ liệu </a:t>
            </a:r>
          </a:p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      Bank Marketing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835904" y="9191625"/>
            <a:ext cx="45209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4699061"/>
            <a:ext cx="9347540" cy="3931902"/>
          </a:xfrm>
          <a:custGeom>
            <a:avLst/>
            <a:gdLst/>
            <a:ahLst/>
            <a:cxnLst/>
            <a:rect l="l" t="t" r="r" b="b"/>
            <a:pathLst>
              <a:path w="9347540" h="3931902">
                <a:moveTo>
                  <a:pt x="0" y="0"/>
                </a:moveTo>
                <a:lnTo>
                  <a:pt x="9347540" y="0"/>
                </a:lnTo>
                <a:lnTo>
                  <a:pt x="9347540" y="3931902"/>
                </a:lnTo>
                <a:lnTo>
                  <a:pt x="0" y="3931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874114" y="4192089"/>
            <a:ext cx="7961790" cy="4438874"/>
          </a:xfrm>
          <a:custGeom>
            <a:avLst/>
            <a:gdLst/>
            <a:ahLst/>
            <a:cxnLst/>
            <a:rect l="l" t="t" r="r" b="b"/>
            <a:pathLst>
              <a:path w="7961790" h="4438874">
                <a:moveTo>
                  <a:pt x="0" y="0"/>
                </a:moveTo>
                <a:lnTo>
                  <a:pt x="7961790" y="0"/>
                </a:lnTo>
                <a:lnTo>
                  <a:pt x="7961790" y="4438874"/>
                </a:lnTo>
                <a:lnTo>
                  <a:pt x="0" y="4438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354702" y="57172"/>
            <a:ext cx="13858227" cy="1990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0445" lvl="1" indent="-665223">
              <a:lnSpc>
                <a:spcPts val="7394"/>
              </a:lnSpc>
              <a:spcBef>
                <a:spcPct val="0"/>
              </a:spcBef>
              <a:buAutoNum type="arabicPeriod"/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Giới thiệu vấn đề và tập dữ liệu </a:t>
            </a:r>
          </a:p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      Bank Marketing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2152" y="2293654"/>
            <a:ext cx="533059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1"/>
              </a:lnSpc>
            </a:pPr>
            <a:r>
              <a:rPr lang="en-US" sz="3242">
                <a:solidFill>
                  <a:srgbClr val="000066"/>
                </a:solidFill>
                <a:latin typeface="Arial Bold"/>
              </a:rPr>
              <a:t>Cân bằng dữ liệu (SMOTE)</a:t>
            </a:r>
          </a:p>
          <a:p>
            <a:pPr algn="ctr">
              <a:lnSpc>
                <a:spcPts val="3891"/>
              </a:lnSpc>
              <a:spcBef>
                <a:spcPct val="0"/>
              </a:spcBef>
            </a:pPr>
            <a:endParaRPr lang="en-US" sz="3242">
              <a:solidFill>
                <a:srgbClr val="000066"/>
              </a:solidFill>
              <a:latin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2152" y="2996456"/>
            <a:ext cx="7631848" cy="1299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722">
                <a:solidFill>
                  <a:srgbClr val="000066"/>
                </a:solidFill>
                <a:latin typeface="Arial"/>
              </a:rPr>
              <a:t>SMOTE: </a:t>
            </a:r>
          </a:p>
          <a:p>
            <a:pPr marL="587793" lvl="1" indent="-293897">
              <a:lnSpc>
                <a:spcPts val="3267"/>
              </a:lnSpc>
              <a:spcBef>
                <a:spcPct val="0"/>
              </a:spcBef>
              <a:buFont typeface="Arial"/>
              <a:buChar char="•"/>
            </a:pPr>
            <a:r>
              <a:rPr lang="en-US" sz="2722">
                <a:solidFill>
                  <a:srgbClr val="000066"/>
                </a:solidFill>
                <a:latin typeface="Arial"/>
              </a:rPr>
              <a:t>Giúp tăng số lượng mẫu trong lớp thiểu số.</a:t>
            </a:r>
          </a:p>
          <a:p>
            <a:pPr marL="587793" lvl="1" indent="-293897">
              <a:lnSpc>
                <a:spcPts val="3267"/>
              </a:lnSpc>
              <a:spcBef>
                <a:spcPct val="0"/>
              </a:spcBef>
              <a:buFont typeface="Arial"/>
              <a:buChar char="•"/>
            </a:pPr>
            <a:r>
              <a:rPr lang="en-US" sz="2722">
                <a:solidFill>
                  <a:srgbClr val="000066"/>
                </a:solidFill>
                <a:latin typeface="Arial"/>
              </a:rPr>
              <a:t>Giảm thiểu hiện tượng overfitting.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835904" y="9191625"/>
            <a:ext cx="45209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20289" y="2308870"/>
            <a:ext cx="5979269" cy="1140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533">
                <a:solidFill>
                  <a:srgbClr val="000066"/>
                </a:solidFill>
                <a:latin typeface="Arial Bold"/>
              </a:rPr>
              <a:t>Cân bằng dữ liệu (SMOTE)</a:t>
            </a:r>
          </a:p>
          <a:p>
            <a:pPr algn="ctr">
              <a:lnSpc>
                <a:spcPts val="4240"/>
              </a:lnSpc>
              <a:spcBef>
                <a:spcPct val="0"/>
              </a:spcBef>
            </a:pPr>
            <a:endParaRPr lang="en-US" sz="3533">
              <a:solidFill>
                <a:srgbClr val="000066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54702" y="57172"/>
            <a:ext cx="13858227" cy="1990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0445" lvl="1" indent="-665223">
              <a:lnSpc>
                <a:spcPts val="7394"/>
              </a:lnSpc>
              <a:spcBef>
                <a:spcPct val="0"/>
              </a:spcBef>
              <a:buAutoNum type="arabicPeriod"/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Giới thiệu vấn đề và tập dữ liệu </a:t>
            </a:r>
          </a:p>
          <a:p>
            <a:pPr>
              <a:lnSpc>
                <a:spcPts val="7394"/>
              </a:lnSpc>
              <a:spcBef>
                <a:spcPct val="0"/>
              </a:spcBef>
            </a:pPr>
            <a:r>
              <a:rPr lang="en-US" sz="6162">
                <a:solidFill>
                  <a:srgbClr val="000066"/>
                </a:solidFill>
                <a:latin typeface="Arial Bold"/>
              </a:rPr>
              <a:t>      Bank Marketing</a:t>
            </a:r>
          </a:p>
        </p:txBody>
      </p:sp>
      <p:sp>
        <p:nvSpPr>
          <p:cNvPr id="5" name="Freeform 5"/>
          <p:cNvSpPr/>
          <p:nvPr/>
        </p:nvSpPr>
        <p:spPr>
          <a:xfrm>
            <a:off x="8365394" y="6539415"/>
            <a:ext cx="1557212" cy="442412"/>
          </a:xfrm>
          <a:custGeom>
            <a:avLst/>
            <a:gdLst/>
            <a:ahLst/>
            <a:cxnLst/>
            <a:rect l="l" t="t" r="r" b="b"/>
            <a:pathLst>
              <a:path w="1557212" h="442412">
                <a:moveTo>
                  <a:pt x="0" y="0"/>
                </a:moveTo>
                <a:lnTo>
                  <a:pt x="1557212" y="0"/>
                </a:lnTo>
                <a:lnTo>
                  <a:pt x="1557212" y="442412"/>
                </a:lnTo>
                <a:lnTo>
                  <a:pt x="0" y="4424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9922606" y="3095758"/>
            <a:ext cx="8731361" cy="6673984"/>
            <a:chOff x="0" y="0"/>
            <a:chExt cx="11641814" cy="8898646"/>
          </a:xfrm>
        </p:grpSpPr>
        <p:sp>
          <p:nvSpPr>
            <p:cNvPr id="7" name="Freeform 7"/>
            <p:cNvSpPr/>
            <p:nvPr/>
          </p:nvSpPr>
          <p:spPr>
            <a:xfrm>
              <a:off x="0" y="406970"/>
              <a:ext cx="11641814" cy="8491676"/>
            </a:xfrm>
            <a:custGeom>
              <a:avLst/>
              <a:gdLst/>
              <a:ahLst/>
              <a:cxnLst/>
              <a:rect l="l" t="t" r="r" b="b"/>
              <a:pathLst>
                <a:path w="11641814" h="8491676">
                  <a:moveTo>
                    <a:pt x="0" y="0"/>
                  </a:moveTo>
                  <a:lnTo>
                    <a:pt x="11641814" y="0"/>
                  </a:lnTo>
                  <a:lnTo>
                    <a:pt x="11641814" y="8491676"/>
                  </a:lnTo>
                  <a:lnTo>
                    <a:pt x="0" y="8491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932161" y="-76200"/>
              <a:ext cx="5777492" cy="78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40"/>
                </a:lnSpc>
                <a:spcBef>
                  <a:spcPct val="0"/>
                </a:spcBef>
              </a:pPr>
              <a:r>
                <a:rPr lang="en-US" sz="3533">
                  <a:solidFill>
                    <a:srgbClr val="000066"/>
                  </a:solidFill>
                  <a:latin typeface="Arial Bold"/>
                </a:rPr>
                <a:t>Sau khi cân bằng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485735" y="4160414"/>
              <a:ext cx="2283378" cy="78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40"/>
                </a:lnSpc>
                <a:spcBef>
                  <a:spcPct val="0"/>
                </a:spcBef>
              </a:pPr>
              <a:r>
                <a:rPr lang="en-US" sz="3533">
                  <a:solidFill>
                    <a:srgbClr val="FFFFFF"/>
                  </a:solidFill>
                  <a:latin typeface="Arial"/>
                </a:rPr>
                <a:t>39 922 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254847" y="4160414"/>
              <a:ext cx="2283378" cy="78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40"/>
                </a:lnSpc>
                <a:spcBef>
                  <a:spcPct val="0"/>
                </a:spcBef>
              </a:pPr>
              <a:r>
                <a:rPr lang="en-US" sz="3533">
                  <a:solidFill>
                    <a:srgbClr val="FFFFFF"/>
                  </a:solidFill>
                  <a:latin typeface="Arial"/>
                </a:rPr>
                <a:t>39 922 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3095758"/>
            <a:ext cx="8091619" cy="6758302"/>
            <a:chOff x="0" y="0"/>
            <a:chExt cx="10788826" cy="9011069"/>
          </a:xfrm>
        </p:grpSpPr>
        <p:sp>
          <p:nvSpPr>
            <p:cNvPr id="12" name="Freeform 12"/>
            <p:cNvSpPr/>
            <p:nvPr/>
          </p:nvSpPr>
          <p:spPr>
            <a:xfrm>
              <a:off x="0" y="657816"/>
              <a:ext cx="10788826" cy="8353253"/>
            </a:xfrm>
            <a:custGeom>
              <a:avLst/>
              <a:gdLst/>
              <a:ahLst/>
              <a:cxnLst/>
              <a:rect l="l" t="t" r="r" b="b"/>
              <a:pathLst>
                <a:path w="10788826" h="8353253">
                  <a:moveTo>
                    <a:pt x="0" y="0"/>
                  </a:moveTo>
                  <a:lnTo>
                    <a:pt x="10788826" y="0"/>
                  </a:lnTo>
                  <a:lnTo>
                    <a:pt x="10788826" y="8353253"/>
                  </a:lnTo>
                  <a:lnTo>
                    <a:pt x="0" y="83532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280963" y="-76200"/>
              <a:ext cx="4226901" cy="78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40"/>
                </a:lnSpc>
                <a:spcBef>
                  <a:spcPct val="0"/>
                </a:spcBef>
              </a:pPr>
              <a:r>
                <a:rPr lang="en-US" sz="3533">
                  <a:solidFill>
                    <a:srgbClr val="000066"/>
                  </a:solidFill>
                  <a:latin typeface="Arial Bold"/>
                </a:rPr>
                <a:t>Ban đầu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408340" y="4108373"/>
              <a:ext cx="2283378" cy="78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40"/>
                </a:lnSpc>
                <a:spcBef>
                  <a:spcPct val="0"/>
                </a:spcBef>
              </a:pPr>
              <a:r>
                <a:rPr lang="en-US" sz="3533">
                  <a:solidFill>
                    <a:srgbClr val="FFFFFF"/>
                  </a:solidFill>
                  <a:latin typeface="Arial"/>
                </a:rPr>
                <a:t>39 922 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507863" y="7079471"/>
              <a:ext cx="1663351" cy="786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40"/>
                </a:lnSpc>
                <a:spcBef>
                  <a:spcPct val="0"/>
                </a:spcBef>
              </a:pPr>
              <a:r>
                <a:rPr lang="en-US" sz="3533">
                  <a:solidFill>
                    <a:srgbClr val="FFFFFF"/>
                  </a:solidFill>
                  <a:latin typeface="Arial"/>
                </a:rPr>
                <a:t>5 289  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835904" y="9198243"/>
            <a:ext cx="45209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r>
              <a:rPr lang="en-US" sz="3337">
                <a:solidFill>
                  <a:srgbClr val="000066"/>
                </a:solidFill>
                <a:latin typeface="Arial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791</Words>
  <Application>Microsoft Office PowerPoint</Application>
  <PresentationFormat>Custom</PresentationFormat>
  <Paragraphs>137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Paytone One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Máy Học Ứng Dụng</dc:title>
  <cp:lastModifiedBy>Nguyễn Xuân</cp:lastModifiedBy>
  <cp:revision>3</cp:revision>
  <dcterms:created xsi:type="dcterms:W3CDTF">2006-08-16T00:00:00Z</dcterms:created>
  <dcterms:modified xsi:type="dcterms:W3CDTF">2024-04-18T02:01:47Z</dcterms:modified>
  <dc:identifier>DAGBi5ZSeNQ</dc:identifier>
</cp:coreProperties>
</file>