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8E"/>
    <a:srgbClr val="81DEFF"/>
    <a:srgbClr val="53D2FF"/>
    <a:srgbClr val="008BB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50" d="100"/>
          <a:sy n="50" d="100"/>
        </p:scale>
        <p:origin x="36" y="-23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imyajaii/dads5001-tourism-ai"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317C3-E0B2-7005-7915-B2648340886F}"/>
            </a:ext>
          </a:extLst>
        </p:cNvPr>
        <p:cNvGrpSpPr/>
        <p:nvPr/>
      </p:nvGrpSpPr>
      <p:grpSpPr>
        <a:xfrm>
          <a:off x="0" y="0"/>
          <a:ext cx="0" cy="0"/>
          <a:chOff x="0" y="0"/>
          <a:chExt cx="0" cy="0"/>
        </a:xfrm>
      </p:grpSpPr>
      <p:sp>
        <p:nvSpPr>
          <p:cNvPr id="30" name="TextBox 35">
            <a:extLst>
              <a:ext uri="{FF2B5EF4-FFF2-40B4-BE49-F238E27FC236}">
                <a16:creationId xmlns:a16="http://schemas.microsoft.com/office/drawing/2014/main" id="{FE0D483D-EAA7-C6FF-35F7-F2553E8B009D}"/>
              </a:ext>
            </a:extLst>
          </p:cNvPr>
          <p:cNvSpPr txBox="1"/>
          <p:nvPr/>
        </p:nvSpPr>
        <p:spPr>
          <a:xfrm>
            <a:off x="968275" y="784521"/>
            <a:ext cx="14466772"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500">
                <a:latin typeface="Arial"/>
                <a:ea typeface="Arial"/>
                <a:cs typeface="Arial"/>
                <a:sym typeface="Arial"/>
              </a:defRPr>
            </a:lvl1pPr>
          </a:lstStyle>
          <a:p>
            <a:r>
              <a:rPr lang="en-US" b="0" i="0" dirty="0">
                <a:solidFill>
                  <a:srgbClr val="008BBC"/>
                </a:solidFill>
                <a:effectLst/>
                <a:latin typeface="var(--font-fk-grotesk)"/>
              </a:rPr>
              <a:t>Thailand Domestic Tourism Analysis (2019-2022)</a:t>
            </a:r>
          </a:p>
          <a:p>
            <a:endParaRPr dirty="0">
              <a:solidFill>
                <a:srgbClr val="008BBC"/>
              </a:solidFill>
            </a:endParaRPr>
          </a:p>
        </p:txBody>
      </p:sp>
      <p:sp>
        <p:nvSpPr>
          <p:cNvPr id="33" name="TextBox 38">
            <a:extLst>
              <a:ext uri="{FF2B5EF4-FFF2-40B4-BE49-F238E27FC236}">
                <a16:creationId xmlns:a16="http://schemas.microsoft.com/office/drawing/2014/main" id="{A1400F97-EDFD-09F3-21EE-5ED2AAAB5BF8}"/>
              </a:ext>
            </a:extLst>
          </p:cNvPr>
          <p:cNvSpPr txBox="1"/>
          <p:nvPr/>
        </p:nvSpPr>
        <p:spPr>
          <a:xfrm>
            <a:off x="986246" y="2454959"/>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solidFill>
                  <a:srgbClr val="00B0F0"/>
                </a:solidFill>
              </a:rPr>
              <a:t>Overview</a:t>
            </a:r>
            <a:endParaRPr dirty="0">
              <a:solidFill>
                <a:srgbClr val="00B0F0"/>
              </a:solidFill>
            </a:endParaRPr>
          </a:p>
        </p:txBody>
      </p:sp>
      <p:sp>
        <p:nvSpPr>
          <p:cNvPr id="34" name="TextBox 39">
            <a:extLst>
              <a:ext uri="{FF2B5EF4-FFF2-40B4-BE49-F238E27FC236}">
                <a16:creationId xmlns:a16="http://schemas.microsoft.com/office/drawing/2014/main" id="{DBF5E17C-3AAB-303A-ADEB-5E07E2D731E9}"/>
              </a:ext>
            </a:extLst>
          </p:cNvPr>
          <p:cNvSpPr txBox="1"/>
          <p:nvPr/>
        </p:nvSpPr>
        <p:spPr>
          <a:xfrm>
            <a:off x="986246" y="3135007"/>
            <a:ext cx="9064534" cy="2383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This project aims to analyze domestic tourism statistics in Thailand from January 2019 to February 2023 using data science techniques. This project will explore insights related to the number of tourists, occupancy rates, and profits generated by tourism across different provinces. Additionally, we will categorize the data by the nationality of tourists, differentiating between Thai and foreign visitors.</a:t>
            </a:r>
            <a:endParaRPr dirty="0"/>
          </a:p>
        </p:txBody>
      </p:sp>
      <p:sp>
        <p:nvSpPr>
          <p:cNvPr id="50" name="TextBox 37">
            <a:extLst>
              <a:ext uri="{FF2B5EF4-FFF2-40B4-BE49-F238E27FC236}">
                <a16:creationId xmlns:a16="http://schemas.microsoft.com/office/drawing/2014/main" id="{93AC0D89-CEA8-0476-FEA6-8D0CF7E10ABF}"/>
              </a:ext>
            </a:extLst>
          </p:cNvPr>
          <p:cNvSpPr txBox="1"/>
          <p:nvPr/>
        </p:nvSpPr>
        <p:spPr>
          <a:xfrm>
            <a:off x="22358904" y="19275519"/>
            <a:ext cx="9471802" cy="960519"/>
          </a:xfrm>
          <a:prstGeom prst="rect">
            <a:avLst/>
          </a:prstGeom>
          <a:solidFill>
            <a:srgbClr val="00B0F0"/>
          </a:solidFill>
          <a:ln w="3175">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b="1" i="1" dirty="0">
                <a:solidFill>
                  <a:schemeClr val="bg1"/>
                </a:solidFill>
              </a:rPr>
              <a:t>Team Member:</a:t>
            </a:r>
            <a:r>
              <a:rPr lang="en-US" dirty="0">
                <a:solidFill>
                  <a:schemeClr val="bg1"/>
                </a:solidFill>
              </a:rPr>
              <a:t> Apinya Utapala (6620422001)</a:t>
            </a:r>
          </a:p>
          <a:p>
            <a:pPr>
              <a:lnSpc>
                <a:spcPct val="120000"/>
              </a:lnSpc>
              <a:spcBef>
                <a:spcPts val="1000"/>
              </a:spcBef>
              <a:defRPr sz="2100">
                <a:latin typeface="Arial"/>
                <a:ea typeface="Arial"/>
                <a:cs typeface="Arial"/>
                <a:sym typeface="Arial"/>
              </a:defRPr>
            </a:pPr>
            <a:r>
              <a:rPr lang="en-US" b="1" i="1" dirty="0">
                <a:solidFill>
                  <a:schemeClr val="bg1"/>
                </a:solidFill>
              </a:rPr>
              <a:t>Repository:</a:t>
            </a:r>
            <a:r>
              <a:rPr lang="en-US" dirty="0">
                <a:solidFill>
                  <a:schemeClr val="bg1"/>
                </a:solidFill>
              </a:rPr>
              <a:t> </a:t>
            </a:r>
            <a:r>
              <a:rPr lang="en-US" dirty="0">
                <a:solidFill>
                  <a:schemeClr val="bg1"/>
                </a:solidFill>
                <a:hlinkClick r:id="rId2"/>
              </a:rPr>
              <a:t>https://github.com/imyajaii/dads5001-tourism-ai</a:t>
            </a:r>
            <a:endParaRPr dirty="0">
              <a:solidFill>
                <a:schemeClr val="bg1"/>
              </a:solidFill>
            </a:endParaRPr>
          </a:p>
        </p:txBody>
      </p:sp>
      <p:sp>
        <p:nvSpPr>
          <p:cNvPr id="2" name="TextBox 45">
            <a:extLst>
              <a:ext uri="{FF2B5EF4-FFF2-40B4-BE49-F238E27FC236}">
                <a16:creationId xmlns:a16="http://schemas.microsoft.com/office/drawing/2014/main" id="{8D988739-01E1-8916-DD76-79170AACA396}"/>
              </a:ext>
            </a:extLst>
          </p:cNvPr>
          <p:cNvSpPr txBox="1"/>
          <p:nvPr/>
        </p:nvSpPr>
        <p:spPr>
          <a:xfrm>
            <a:off x="986246" y="5885672"/>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solidFill>
                  <a:srgbClr val="00B0F0"/>
                </a:solidFill>
              </a:rPr>
              <a:t>Regional Distribution</a:t>
            </a:r>
            <a:endParaRPr dirty="0">
              <a:solidFill>
                <a:srgbClr val="00B0F0"/>
              </a:solidFill>
            </a:endParaRPr>
          </a:p>
        </p:txBody>
      </p:sp>
      <p:pic>
        <p:nvPicPr>
          <p:cNvPr id="6" name="Picture 5">
            <a:extLst>
              <a:ext uri="{FF2B5EF4-FFF2-40B4-BE49-F238E27FC236}">
                <a16:creationId xmlns:a16="http://schemas.microsoft.com/office/drawing/2014/main" id="{A48688F7-0178-D681-5AAA-6B3E9FDA73BF}"/>
              </a:ext>
            </a:extLst>
          </p:cNvPr>
          <p:cNvPicPr>
            <a:picLocks noChangeAspect="1"/>
          </p:cNvPicPr>
          <p:nvPr/>
        </p:nvPicPr>
        <p:blipFill>
          <a:blip r:embed="rId3"/>
          <a:stretch>
            <a:fillRect/>
          </a:stretch>
        </p:blipFill>
        <p:spPr>
          <a:xfrm>
            <a:off x="811777" y="7013196"/>
            <a:ext cx="7811590" cy="5430008"/>
          </a:xfrm>
          <a:prstGeom prst="rect">
            <a:avLst/>
          </a:prstGeom>
        </p:spPr>
      </p:pic>
      <p:sp>
        <p:nvSpPr>
          <p:cNvPr id="7" name="TextBox 44">
            <a:extLst>
              <a:ext uri="{FF2B5EF4-FFF2-40B4-BE49-F238E27FC236}">
                <a16:creationId xmlns:a16="http://schemas.microsoft.com/office/drawing/2014/main" id="{3176144F-F27A-9994-E956-F249B313F4AB}"/>
              </a:ext>
            </a:extLst>
          </p:cNvPr>
          <p:cNvSpPr txBox="1"/>
          <p:nvPr/>
        </p:nvSpPr>
        <p:spPr>
          <a:xfrm>
            <a:off x="968275" y="6512309"/>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81DEFF"/>
                </a:solidFill>
              </a:rPr>
              <a:t>Regional distribution by tourists</a:t>
            </a:r>
            <a:endParaRPr b="1" i="1" dirty="0">
              <a:solidFill>
                <a:srgbClr val="81DEFF"/>
              </a:solidFill>
            </a:endParaRPr>
          </a:p>
        </p:txBody>
      </p:sp>
      <p:sp>
        <p:nvSpPr>
          <p:cNvPr id="8" name="TextBox 44">
            <a:extLst>
              <a:ext uri="{FF2B5EF4-FFF2-40B4-BE49-F238E27FC236}">
                <a16:creationId xmlns:a16="http://schemas.microsoft.com/office/drawing/2014/main" id="{4A728FFD-C5DD-1EEB-795D-77CF53BFADFF}"/>
              </a:ext>
            </a:extLst>
          </p:cNvPr>
          <p:cNvSpPr txBox="1"/>
          <p:nvPr/>
        </p:nvSpPr>
        <p:spPr>
          <a:xfrm>
            <a:off x="979599" y="18395095"/>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81DEFF"/>
                </a:solidFill>
              </a:rPr>
              <a:t>Insights</a:t>
            </a:r>
            <a:endParaRPr b="1" i="1" dirty="0">
              <a:solidFill>
                <a:srgbClr val="81DEFF"/>
              </a:solidFill>
            </a:endParaRPr>
          </a:p>
        </p:txBody>
      </p:sp>
      <p:pic>
        <p:nvPicPr>
          <p:cNvPr id="10" name="Picture 9">
            <a:extLst>
              <a:ext uri="{FF2B5EF4-FFF2-40B4-BE49-F238E27FC236}">
                <a16:creationId xmlns:a16="http://schemas.microsoft.com/office/drawing/2014/main" id="{6089732C-FB88-D47C-FC43-B4289A8EE060}"/>
              </a:ext>
            </a:extLst>
          </p:cNvPr>
          <p:cNvPicPr>
            <a:picLocks noChangeAspect="1"/>
          </p:cNvPicPr>
          <p:nvPr/>
        </p:nvPicPr>
        <p:blipFill>
          <a:blip r:embed="rId4"/>
          <a:stretch>
            <a:fillRect/>
          </a:stretch>
        </p:blipFill>
        <p:spPr>
          <a:xfrm>
            <a:off x="811777" y="13004922"/>
            <a:ext cx="7792537" cy="5363323"/>
          </a:xfrm>
          <a:prstGeom prst="rect">
            <a:avLst/>
          </a:prstGeom>
        </p:spPr>
      </p:pic>
      <p:sp>
        <p:nvSpPr>
          <p:cNvPr id="13" name="TextBox 44">
            <a:extLst>
              <a:ext uri="{FF2B5EF4-FFF2-40B4-BE49-F238E27FC236}">
                <a16:creationId xmlns:a16="http://schemas.microsoft.com/office/drawing/2014/main" id="{BD30FC46-6AAC-4972-F50C-B4E3E179F25C}"/>
              </a:ext>
            </a:extLst>
          </p:cNvPr>
          <p:cNvSpPr txBox="1"/>
          <p:nvPr/>
        </p:nvSpPr>
        <p:spPr>
          <a:xfrm>
            <a:off x="1120675" y="12473244"/>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81DEFF"/>
                </a:solidFill>
              </a:rPr>
              <a:t>Regional distribution by revenue</a:t>
            </a:r>
            <a:endParaRPr b="1" i="1" dirty="0">
              <a:solidFill>
                <a:srgbClr val="81DEFF"/>
              </a:solidFill>
            </a:endParaRPr>
          </a:p>
        </p:txBody>
      </p:sp>
      <p:sp>
        <p:nvSpPr>
          <p:cNvPr id="14" name="TextBox 41">
            <a:extLst>
              <a:ext uri="{FF2B5EF4-FFF2-40B4-BE49-F238E27FC236}">
                <a16:creationId xmlns:a16="http://schemas.microsoft.com/office/drawing/2014/main" id="{6F9BBEEA-67A9-6784-6A1D-67367608D85C}"/>
              </a:ext>
            </a:extLst>
          </p:cNvPr>
          <p:cNvSpPr txBox="1"/>
          <p:nvPr/>
        </p:nvSpPr>
        <p:spPr>
          <a:xfrm>
            <a:off x="979599" y="18840545"/>
            <a:ext cx="9130938" cy="1220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There's a significant gap between the central region and others in terms of tourist attraction and revenue generation, indication potential for development in other regions.</a:t>
            </a:r>
            <a:r>
              <a:rPr dirty="0"/>
              <a:t>.</a:t>
            </a:r>
          </a:p>
        </p:txBody>
      </p:sp>
      <p:sp>
        <p:nvSpPr>
          <p:cNvPr id="24" name="TextBox 38">
            <a:extLst>
              <a:ext uri="{FF2B5EF4-FFF2-40B4-BE49-F238E27FC236}">
                <a16:creationId xmlns:a16="http://schemas.microsoft.com/office/drawing/2014/main" id="{8D3E56DE-F911-0CD5-B6D3-7A565A79D110}"/>
              </a:ext>
            </a:extLst>
          </p:cNvPr>
          <p:cNvSpPr txBox="1"/>
          <p:nvPr/>
        </p:nvSpPr>
        <p:spPr>
          <a:xfrm>
            <a:off x="11439077" y="2512292"/>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solidFill>
                  <a:srgbClr val="00B0F0"/>
                </a:solidFill>
              </a:rPr>
              <a:t>Key Insights</a:t>
            </a:r>
          </a:p>
        </p:txBody>
      </p:sp>
      <p:sp>
        <p:nvSpPr>
          <p:cNvPr id="25" name="TextBox 41">
            <a:extLst>
              <a:ext uri="{FF2B5EF4-FFF2-40B4-BE49-F238E27FC236}">
                <a16:creationId xmlns:a16="http://schemas.microsoft.com/office/drawing/2014/main" id="{B0E3D8D4-110B-382C-D3EB-CA8BD7F474C7}"/>
              </a:ext>
            </a:extLst>
          </p:cNvPr>
          <p:cNvSpPr txBox="1"/>
          <p:nvPr/>
        </p:nvSpPr>
        <p:spPr>
          <a:xfrm>
            <a:off x="11639373" y="3127845"/>
            <a:ext cx="9130938" cy="394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marL="457200" indent="-457200">
              <a:buAutoNum type="arabicPeriod"/>
            </a:pPr>
            <a:r>
              <a:rPr lang="en-US" b="0" i="0" dirty="0">
                <a:solidFill>
                  <a:srgbClr val="31333F"/>
                </a:solidFill>
                <a:effectLst/>
                <a:latin typeface="Source Sans Pro" panose="020B0503030403020204" pitchFamily="34" charset="0"/>
              </a:rPr>
              <a:t>The COVID-19 pandemic caused a significant drop in tourist numbers and revenue in 2020 and 2021.</a:t>
            </a:r>
          </a:p>
          <a:p>
            <a:pPr marL="457200" indent="-457200">
              <a:buAutoNum type="arabicPeriod"/>
            </a:pPr>
            <a:r>
              <a:rPr lang="en-US" b="0" i="0" dirty="0">
                <a:solidFill>
                  <a:srgbClr val="31333F"/>
                </a:solidFill>
                <a:effectLst/>
                <a:latin typeface="Source Sans Pro" panose="020B0503030403020204" pitchFamily="34" charset="0"/>
              </a:rPr>
              <a:t>A recovery trend is observed starting from 2022, with varying rates across regions.</a:t>
            </a:r>
          </a:p>
          <a:p>
            <a:pPr marL="457200" indent="-457200">
              <a:buAutoNum type="arabicPeriod"/>
            </a:pPr>
            <a:r>
              <a:rPr lang="en-US" b="0" i="0" dirty="0">
                <a:solidFill>
                  <a:srgbClr val="31333F"/>
                </a:solidFill>
                <a:effectLst/>
                <a:latin typeface="Source Sans Pro" panose="020B0503030403020204" pitchFamily="34" charset="0"/>
              </a:rPr>
              <a:t>Some regions have shown faster recovery rates than others, potentially due to domestic tourism preferences or local policies.</a:t>
            </a:r>
          </a:p>
          <a:p>
            <a:pPr marL="457200" indent="-457200">
              <a:buAutoNum type="arabicPeriod"/>
            </a:pPr>
            <a:r>
              <a:rPr lang="en-US" b="0" i="0" dirty="0">
                <a:solidFill>
                  <a:srgbClr val="31333F"/>
                </a:solidFill>
                <a:effectLst/>
                <a:latin typeface="Source Sans Pro" panose="020B0503030403020204" pitchFamily="34" charset="0"/>
              </a:rPr>
              <a:t>The top provinces by tourist numbers in the latest year may indicate shifting travel patterns post-pandemic.</a:t>
            </a:r>
          </a:p>
          <a:p>
            <a:pPr marL="457200" indent="-457200">
              <a:buAutoNum type="arabicPeriod"/>
            </a:pPr>
            <a:r>
              <a:rPr lang="en-US" b="0" i="0" dirty="0">
                <a:solidFill>
                  <a:srgbClr val="31333F"/>
                </a:solidFill>
                <a:effectLst/>
                <a:latin typeface="Source Sans Pro" panose="020B0503030403020204" pitchFamily="34" charset="0"/>
              </a:rPr>
              <a:t>Overall, the tourism industry has not yet fully recovered to pre-pandemic levels, but shows signs of improvement.</a:t>
            </a:r>
            <a:endParaRPr dirty="0"/>
          </a:p>
        </p:txBody>
      </p:sp>
      <p:sp>
        <p:nvSpPr>
          <p:cNvPr id="26" name="TextBox 38">
            <a:extLst>
              <a:ext uri="{FF2B5EF4-FFF2-40B4-BE49-F238E27FC236}">
                <a16:creationId xmlns:a16="http://schemas.microsoft.com/office/drawing/2014/main" id="{B16D4534-9DBD-AD8B-1CE1-92619A66843D}"/>
              </a:ext>
            </a:extLst>
          </p:cNvPr>
          <p:cNvSpPr txBox="1"/>
          <p:nvPr/>
        </p:nvSpPr>
        <p:spPr>
          <a:xfrm>
            <a:off x="22283727" y="12297740"/>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solidFill>
                  <a:srgbClr val="00B0F0"/>
                </a:solidFill>
              </a:rPr>
              <a:t>Recommendations</a:t>
            </a:r>
          </a:p>
        </p:txBody>
      </p:sp>
      <p:sp>
        <p:nvSpPr>
          <p:cNvPr id="55" name="TextBox 41">
            <a:extLst>
              <a:ext uri="{FF2B5EF4-FFF2-40B4-BE49-F238E27FC236}">
                <a16:creationId xmlns:a16="http://schemas.microsoft.com/office/drawing/2014/main" id="{656CA64B-0067-E290-FE6A-9901659A1464}"/>
              </a:ext>
            </a:extLst>
          </p:cNvPr>
          <p:cNvSpPr txBox="1"/>
          <p:nvPr/>
        </p:nvSpPr>
        <p:spPr>
          <a:xfrm>
            <a:off x="22250525" y="12920067"/>
            <a:ext cx="9130938" cy="3934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marL="457200" indent="-457200" algn="l">
              <a:buAutoNum type="arabicPeriod"/>
            </a:pPr>
            <a:r>
              <a:rPr lang="en-US" b="0" i="0" dirty="0">
                <a:solidFill>
                  <a:srgbClr val="31333F"/>
                </a:solidFill>
                <a:effectLst/>
                <a:latin typeface="Source Sans Pro" panose="020B0503030403020204" pitchFamily="34" charset="0"/>
              </a:rPr>
              <a:t>Focus on promoting domestic tourism in regions with slower recovery rates.</a:t>
            </a:r>
          </a:p>
          <a:p>
            <a:pPr marL="457200" indent="-457200" algn="l">
              <a:buAutoNum type="arabicPeriod"/>
            </a:pPr>
            <a:r>
              <a:rPr lang="en-US" b="0" i="0" dirty="0">
                <a:solidFill>
                  <a:srgbClr val="31333F"/>
                </a:solidFill>
                <a:effectLst/>
                <a:latin typeface="Source Sans Pro" panose="020B0503030403020204" pitchFamily="34" charset="0"/>
              </a:rPr>
              <a:t>Investigate successful strategies employed by fast-recovering regions and provinces.</a:t>
            </a:r>
          </a:p>
          <a:p>
            <a:pPr marL="457200" indent="-457200" algn="l">
              <a:buAutoNum type="arabicPeriod"/>
            </a:pPr>
            <a:r>
              <a:rPr lang="en-US" b="0" i="0" dirty="0">
                <a:solidFill>
                  <a:srgbClr val="31333F"/>
                </a:solidFill>
                <a:effectLst/>
                <a:latin typeface="Source Sans Pro" panose="020B0503030403020204" pitchFamily="34" charset="0"/>
              </a:rPr>
              <a:t>Develop targeted marketing campaigns for top-performing provinces to maintain their appeal.</a:t>
            </a:r>
          </a:p>
          <a:p>
            <a:pPr marL="457200" indent="-457200" algn="l">
              <a:buAutoNum type="arabicPeriod"/>
            </a:pPr>
            <a:r>
              <a:rPr lang="en-US" b="0" i="0" dirty="0">
                <a:solidFill>
                  <a:srgbClr val="31333F"/>
                </a:solidFill>
                <a:effectLst/>
                <a:latin typeface="Source Sans Pro" panose="020B0503030403020204" pitchFamily="34" charset="0"/>
              </a:rPr>
              <a:t>Implement safety measures and communicate them effectively to boost traveler confidence.</a:t>
            </a:r>
          </a:p>
          <a:p>
            <a:pPr marL="457200" indent="-457200" algn="l">
              <a:buAutoNum type="arabicPeriod"/>
            </a:pPr>
            <a:r>
              <a:rPr lang="en-US" b="0" i="0" dirty="0">
                <a:solidFill>
                  <a:srgbClr val="31333F"/>
                </a:solidFill>
                <a:effectLst/>
                <a:latin typeface="Source Sans Pro" panose="020B0503030403020204" pitchFamily="34" charset="0"/>
              </a:rPr>
              <a:t>Consider developing new tourism products or experiences that cater to changed traveler preferences post-pandemic.</a:t>
            </a:r>
          </a:p>
          <a:p>
            <a:endParaRPr dirty="0"/>
          </a:p>
        </p:txBody>
      </p:sp>
      <p:sp>
        <p:nvSpPr>
          <p:cNvPr id="57" name="TextBox 38">
            <a:extLst>
              <a:ext uri="{FF2B5EF4-FFF2-40B4-BE49-F238E27FC236}">
                <a16:creationId xmlns:a16="http://schemas.microsoft.com/office/drawing/2014/main" id="{E3FAFF73-F709-7526-7BED-A46BCBE74457}"/>
              </a:ext>
            </a:extLst>
          </p:cNvPr>
          <p:cNvSpPr txBox="1"/>
          <p:nvPr/>
        </p:nvSpPr>
        <p:spPr>
          <a:xfrm>
            <a:off x="11639373" y="7213658"/>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solidFill>
                  <a:srgbClr val="00B0F0"/>
                </a:solidFill>
              </a:rPr>
              <a:t>Covid Recovery: Tourism Trends and Forecast</a:t>
            </a:r>
          </a:p>
        </p:txBody>
      </p:sp>
      <p:sp>
        <p:nvSpPr>
          <p:cNvPr id="58" name="TextBox 44">
            <a:extLst>
              <a:ext uri="{FF2B5EF4-FFF2-40B4-BE49-F238E27FC236}">
                <a16:creationId xmlns:a16="http://schemas.microsoft.com/office/drawing/2014/main" id="{5CE38289-5E48-E0B5-20E2-FBF112782EAA}"/>
              </a:ext>
            </a:extLst>
          </p:cNvPr>
          <p:cNvSpPr txBox="1"/>
          <p:nvPr/>
        </p:nvSpPr>
        <p:spPr>
          <a:xfrm>
            <a:off x="11738980" y="8629763"/>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81DEFF"/>
                </a:solidFill>
              </a:rPr>
              <a:t>Tourist Numbers Forecast</a:t>
            </a:r>
            <a:endParaRPr b="1" i="1" dirty="0">
              <a:solidFill>
                <a:srgbClr val="81DEFF"/>
              </a:solidFill>
            </a:endParaRPr>
          </a:p>
        </p:txBody>
      </p:sp>
      <p:pic>
        <p:nvPicPr>
          <p:cNvPr id="60" name="Picture 59">
            <a:extLst>
              <a:ext uri="{FF2B5EF4-FFF2-40B4-BE49-F238E27FC236}">
                <a16:creationId xmlns:a16="http://schemas.microsoft.com/office/drawing/2014/main" id="{B5322D1A-301F-B724-BF22-6E97D235C2F9}"/>
              </a:ext>
            </a:extLst>
          </p:cNvPr>
          <p:cNvPicPr>
            <a:picLocks noChangeAspect="1"/>
          </p:cNvPicPr>
          <p:nvPr/>
        </p:nvPicPr>
        <p:blipFill>
          <a:blip r:embed="rId5"/>
          <a:stretch>
            <a:fillRect/>
          </a:stretch>
        </p:blipFill>
        <p:spPr>
          <a:xfrm>
            <a:off x="11572968" y="8973826"/>
            <a:ext cx="9289797" cy="4796768"/>
          </a:xfrm>
          <a:prstGeom prst="rect">
            <a:avLst/>
          </a:prstGeom>
        </p:spPr>
      </p:pic>
      <p:sp>
        <p:nvSpPr>
          <p:cNvPr id="3" name="TextBox 44">
            <a:extLst>
              <a:ext uri="{FF2B5EF4-FFF2-40B4-BE49-F238E27FC236}">
                <a16:creationId xmlns:a16="http://schemas.microsoft.com/office/drawing/2014/main" id="{5CA3F169-D547-A25D-E0F7-C3A5B2BD1AEA}"/>
              </a:ext>
            </a:extLst>
          </p:cNvPr>
          <p:cNvSpPr txBox="1"/>
          <p:nvPr/>
        </p:nvSpPr>
        <p:spPr>
          <a:xfrm>
            <a:off x="11572968" y="14590535"/>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81DEFF"/>
                </a:solidFill>
              </a:rPr>
              <a:t>Revenue Forecast</a:t>
            </a:r>
            <a:endParaRPr b="1" i="1" dirty="0">
              <a:solidFill>
                <a:srgbClr val="81DEFF"/>
              </a:solidFill>
            </a:endParaRPr>
          </a:p>
        </p:txBody>
      </p:sp>
      <p:pic>
        <p:nvPicPr>
          <p:cNvPr id="5" name="Picture 4">
            <a:extLst>
              <a:ext uri="{FF2B5EF4-FFF2-40B4-BE49-F238E27FC236}">
                <a16:creationId xmlns:a16="http://schemas.microsoft.com/office/drawing/2014/main" id="{3AA1E9CB-8326-60AE-E8FD-A395A4A2ECC2}"/>
              </a:ext>
            </a:extLst>
          </p:cNvPr>
          <p:cNvPicPr>
            <a:picLocks noChangeAspect="1"/>
          </p:cNvPicPr>
          <p:nvPr/>
        </p:nvPicPr>
        <p:blipFill>
          <a:blip r:embed="rId6"/>
          <a:stretch>
            <a:fillRect/>
          </a:stretch>
        </p:blipFill>
        <p:spPr>
          <a:xfrm>
            <a:off x="11175237" y="15063800"/>
            <a:ext cx="9622109" cy="4881289"/>
          </a:xfrm>
          <a:prstGeom prst="rect">
            <a:avLst/>
          </a:prstGeom>
        </p:spPr>
      </p:pic>
      <p:sp>
        <p:nvSpPr>
          <p:cNvPr id="9" name="TextBox 41">
            <a:extLst>
              <a:ext uri="{FF2B5EF4-FFF2-40B4-BE49-F238E27FC236}">
                <a16:creationId xmlns:a16="http://schemas.microsoft.com/office/drawing/2014/main" id="{3A3C01E6-FB3D-DC84-05FE-C941258348B4}"/>
              </a:ext>
            </a:extLst>
          </p:cNvPr>
          <p:cNvSpPr txBox="1"/>
          <p:nvPr/>
        </p:nvSpPr>
        <p:spPr>
          <a:xfrm>
            <a:off x="11672575" y="13927727"/>
            <a:ext cx="9130938" cy="444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Shows a declining trend for 2024–2026 after a partial recovery in 2023.</a:t>
            </a:r>
            <a:endParaRPr dirty="0"/>
          </a:p>
        </p:txBody>
      </p:sp>
      <p:sp>
        <p:nvSpPr>
          <p:cNvPr id="11" name="TextBox 41">
            <a:extLst>
              <a:ext uri="{FF2B5EF4-FFF2-40B4-BE49-F238E27FC236}">
                <a16:creationId xmlns:a16="http://schemas.microsoft.com/office/drawing/2014/main" id="{F3B9E81E-BAE5-EDB9-179D-838C7750AEF3}"/>
              </a:ext>
            </a:extLst>
          </p:cNvPr>
          <p:cNvSpPr txBox="1"/>
          <p:nvPr/>
        </p:nvSpPr>
        <p:spPr>
          <a:xfrm>
            <a:off x="11698624" y="20060623"/>
            <a:ext cx="9130938" cy="832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Reflects similar dynamics, with revenues stabilizing at lower levels compared to pre-pandemic highs.</a:t>
            </a:r>
            <a:endParaRPr dirty="0"/>
          </a:p>
        </p:txBody>
      </p:sp>
      <p:sp>
        <p:nvSpPr>
          <p:cNvPr id="12" name="TextBox 41">
            <a:extLst>
              <a:ext uri="{FF2B5EF4-FFF2-40B4-BE49-F238E27FC236}">
                <a16:creationId xmlns:a16="http://schemas.microsoft.com/office/drawing/2014/main" id="{7CC5E399-A3E5-C211-4BED-B453879F2FF3}"/>
              </a:ext>
            </a:extLst>
          </p:cNvPr>
          <p:cNvSpPr txBox="1"/>
          <p:nvPr/>
        </p:nvSpPr>
        <p:spPr>
          <a:xfrm>
            <a:off x="11705777" y="7986344"/>
            <a:ext cx="9130938" cy="444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Uses Exponential Smoothing for accurate time-series forecasting.</a:t>
            </a:r>
            <a:endParaRPr dirty="0"/>
          </a:p>
        </p:txBody>
      </p:sp>
      <p:sp>
        <p:nvSpPr>
          <p:cNvPr id="17" name="TextBox 38">
            <a:extLst>
              <a:ext uri="{FF2B5EF4-FFF2-40B4-BE49-F238E27FC236}">
                <a16:creationId xmlns:a16="http://schemas.microsoft.com/office/drawing/2014/main" id="{2CFCF544-5562-D6F7-DC55-6E4668E61946}"/>
              </a:ext>
            </a:extLst>
          </p:cNvPr>
          <p:cNvSpPr txBox="1"/>
          <p:nvPr/>
        </p:nvSpPr>
        <p:spPr>
          <a:xfrm>
            <a:off x="22250525" y="2526961"/>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solidFill>
                  <a:srgbClr val="00B0F0"/>
                </a:solidFill>
              </a:rPr>
              <a:t>OpenAI Integration</a:t>
            </a:r>
          </a:p>
        </p:txBody>
      </p:sp>
      <p:sp>
        <p:nvSpPr>
          <p:cNvPr id="20" name="TextBox 44">
            <a:extLst>
              <a:ext uri="{FF2B5EF4-FFF2-40B4-BE49-F238E27FC236}">
                <a16:creationId xmlns:a16="http://schemas.microsoft.com/office/drawing/2014/main" id="{DB47AF43-7E3D-A898-A929-AB4752FA3769}"/>
              </a:ext>
            </a:extLst>
          </p:cNvPr>
          <p:cNvSpPr txBox="1"/>
          <p:nvPr/>
        </p:nvSpPr>
        <p:spPr>
          <a:xfrm>
            <a:off x="22376876" y="3260373"/>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81DEFF"/>
                </a:solidFill>
              </a:rPr>
              <a:t>Prompt</a:t>
            </a:r>
            <a:endParaRPr b="1" i="1" dirty="0">
              <a:solidFill>
                <a:srgbClr val="81DEFF"/>
              </a:solidFill>
            </a:endParaRPr>
          </a:p>
        </p:txBody>
      </p:sp>
      <p:sp>
        <p:nvSpPr>
          <p:cNvPr id="28" name="TextBox 27">
            <a:extLst>
              <a:ext uri="{FF2B5EF4-FFF2-40B4-BE49-F238E27FC236}">
                <a16:creationId xmlns:a16="http://schemas.microsoft.com/office/drawing/2014/main" id="{D72984BB-7506-2799-BC8E-5475DD0626C8}"/>
              </a:ext>
            </a:extLst>
          </p:cNvPr>
          <p:cNvSpPr txBox="1"/>
          <p:nvPr/>
        </p:nvSpPr>
        <p:spPr>
          <a:xfrm>
            <a:off x="22376876" y="3833302"/>
            <a:ext cx="9778446" cy="1495602"/>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US" sz="2100" b="0" dirty="0">
                <a:solidFill>
                  <a:srgbClr val="00698E"/>
                </a:solidFill>
                <a:effectLst/>
                <a:latin typeface="Source Sans Pro" panose="020B0503030403020204" pitchFamily="34" charset="0"/>
                <a:ea typeface="Source Sans Pro" panose="020B0503030403020204" pitchFamily="34" charset="0"/>
              </a:rPr>
              <a:t>Analyze the following tourism data and provide insights:</a:t>
            </a:r>
            <a:r>
              <a:rPr lang="en-US" sz="2100" dirty="0">
                <a:solidFill>
                  <a:srgbClr val="00698E"/>
                </a:solidFill>
                <a:latin typeface="Source Sans Pro" panose="020B0503030403020204" pitchFamily="34" charset="0"/>
                <a:ea typeface="Source Sans Pro" panose="020B0503030403020204" pitchFamily="34" charset="0"/>
              </a:rPr>
              <a:t> </a:t>
            </a:r>
            <a:r>
              <a:rPr lang="en-US" sz="2100" b="0" dirty="0">
                <a:solidFill>
                  <a:srgbClr val="00698E"/>
                </a:solidFill>
                <a:effectLst/>
                <a:latin typeface="Source Sans Pro" panose="020B0503030403020204" pitchFamily="34" charset="0"/>
                <a:ea typeface="Source Sans Pro" panose="020B0503030403020204" pitchFamily="34" charset="0"/>
              </a:rPr>
              <a:t>Total tourists by region: </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a:t>
            </a:r>
            <a:r>
              <a:rPr lang="en-US" sz="2100" b="0" dirty="0" err="1">
                <a:solidFill>
                  <a:srgbClr val="00698E"/>
                </a:solidFill>
                <a:effectLst/>
                <a:highlight>
                  <a:srgbClr val="FFFF00"/>
                </a:highlight>
                <a:latin typeface="Source Sans Pro" panose="020B0503030403020204" pitchFamily="34" charset="0"/>
                <a:ea typeface="Source Sans Pro" panose="020B0503030403020204" pitchFamily="34" charset="0"/>
              </a:rPr>
              <a:t>tourists_by_region.to_dict</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a:t>
            </a:r>
            <a:r>
              <a:rPr lang="en-US" sz="2100" b="0" dirty="0">
                <a:solidFill>
                  <a:srgbClr val="00698E"/>
                </a:solidFill>
                <a:effectLst/>
                <a:latin typeface="Source Sans Pro" panose="020B0503030403020204" pitchFamily="34" charset="0"/>
                <a:ea typeface="Source Sans Pro" panose="020B0503030403020204" pitchFamily="34" charset="0"/>
              </a:rPr>
              <a:t> Total revenue by region: </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a:t>
            </a:r>
            <a:r>
              <a:rPr lang="en-US" sz="2100" b="0" dirty="0" err="1">
                <a:solidFill>
                  <a:srgbClr val="00698E"/>
                </a:solidFill>
                <a:effectLst/>
                <a:highlight>
                  <a:srgbClr val="FFFF00"/>
                </a:highlight>
                <a:latin typeface="Source Sans Pro" panose="020B0503030403020204" pitchFamily="34" charset="0"/>
                <a:ea typeface="Source Sans Pro" panose="020B0503030403020204" pitchFamily="34" charset="0"/>
              </a:rPr>
              <a:t>revenue_by_region.to_dict</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a:t>
            </a:r>
            <a:r>
              <a:rPr lang="en-US" sz="2100" b="0" dirty="0">
                <a:solidFill>
                  <a:srgbClr val="00698E"/>
                </a:solidFill>
                <a:effectLst/>
                <a:latin typeface="Source Sans Pro" panose="020B0503030403020204" pitchFamily="34" charset="0"/>
                <a:ea typeface="Source Sans Pro" panose="020B0503030403020204" pitchFamily="34" charset="0"/>
              </a:rPr>
              <a:t> Yearly tourist numbers:</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 {</a:t>
            </a:r>
            <a:r>
              <a:rPr lang="en-US" sz="2100" b="0" dirty="0" err="1">
                <a:solidFill>
                  <a:srgbClr val="00698E"/>
                </a:solidFill>
                <a:effectLst/>
                <a:highlight>
                  <a:srgbClr val="FFFF00"/>
                </a:highlight>
                <a:latin typeface="Source Sans Pro" panose="020B0503030403020204" pitchFamily="34" charset="0"/>
                <a:ea typeface="Source Sans Pro" panose="020B0503030403020204" pitchFamily="34" charset="0"/>
              </a:rPr>
              <a:t>yearly_data</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a:t>
            </a:r>
            <a:r>
              <a:rPr lang="en-US" sz="2100" b="0" dirty="0" err="1">
                <a:solidFill>
                  <a:srgbClr val="00698E"/>
                </a:solidFill>
                <a:effectLst/>
                <a:highlight>
                  <a:srgbClr val="FFFF00"/>
                </a:highlight>
                <a:latin typeface="Source Sans Pro" panose="020B0503030403020204" pitchFamily="34" charset="0"/>
                <a:ea typeface="Source Sans Pro" panose="020B0503030403020204" pitchFamily="34" charset="0"/>
              </a:rPr>
              <a:t>no_tourist_all</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a:t>
            </a:r>
            <a:r>
              <a:rPr lang="en-US" sz="2100" b="0" dirty="0" err="1">
                <a:solidFill>
                  <a:srgbClr val="00698E"/>
                </a:solidFill>
                <a:effectLst/>
                <a:highlight>
                  <a:srgbClr val="FFFF00"/>
                </a:highlight>
                <a:latin typeface="Source Sans Pro" panose="020B0503030403020204" pitchFamily="34" charset="0"/>
                <a:ea typeface="Source Sans Pro" panose="020B0503030403020204" pitchFamily="34" charset="0"/>
              </a:rPr>
              <a:t>to_dict</a:t>
            </a:r>
            <a:r>
              <a:rPr lang="en-US" sz="2100" b="0" dirty="0">
                <a:solidFill>
                  <a:srgbClr val="00698E"/>
                </a:solidFill>
                <a:effectLst/>
                <a:highlight>
                  <a:srgbClr val="FFFF00"/>
                </a:highlight>
                <a:latin typeface="Source Sans Pro" panose="020B0503030403020204" pitchFamily="34" charset="0"/>
                <a:ea typeface="Source Sans Pro" panose="020B0503030403020204" pitchFamily="34" charset="0"/>
              </a:rPr>
              <a:t>()}</a:t>
            </a:r>
          </a:p>
        </p:txBody>
      </p:sp>
      <p:sp>
        <p:nvSpPr>
          <p:cNvPr id="29" name="TextBox 44">
            <a:extLst>
              <a:ext uri="{FF2B5EF4-FFF2-40B4-BE49-F238E27FC236}">
                <a16:creationId xmlns:a16="http://schemas.microsoft.com/office/drawing/2014/main" id="{2AF37EDA-6ED8-EA9B-CAE8-D239B2382FC3}"/>
              </a:ext>
            </a:extLst>
          </p:cNvPr>
          <p:cNvSpPr txBox="1"/>
          <p:nvPr/>
        </p:nvSpPr>
        <p:spPr>
          <a:xfrm>
            <a:off x="22376876" y="5648945"/>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81DEFF"/>
                </a:solidFill>
              </a:rPr>
              <a:t>AI-Powered Insights</a:t>
            </a:r>
          </a:p>
        </p:txBody>
      </p:sp>
      <p:sp>
        <p:nvSpPr>
          <p:cNvPr id="31" name="TextBox 41">
            <a:extLst>
              <a:ext uri="{FF2B5EF4-FFF2-40B4-BE49-F238E27FC236}">
                <a16:creationId xmlns:a16="http://schemas.microsoft.com/office/drawing/2014/main" id="{7BA65F67-76BE-EF19-22B5-6B949561213E}"/>
              </a:ext>
            </a:extLst>
          </p:cNvPr>
          <p:cNvSpPr txBox="1"/>
          <p:nvPr/>
        </p:nvSpPr>
        <p:spPr>
          <a:xfrm>
            <a:off x="22358904" y="6135508"/>
            <a:ext cx="9130938" cy="5882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marL="457200" indent="-457200" algn="l">
              <a:buAutoNum type="arabicPeriod"/>
            </a:pPr>
            <a:r>
              <a:rPr lang="en-US" b="0" i="0" dirty="0">
                <a:solidFill>
                  <a:srgbClr val="31333F"/>
                </a:solidFill>
                <a:effectLst/>
                <a:latin typeface="Source Sans Pro" panose="020B0503030403020204" pitchFamily="34" charset="0"/>
              </a:rPr>
              <a:t>The central region of Thailand attracts the highest number of tourists, with over 354 million visitors. This region also generates the highest revenue, totaling over 2.29 trillion baht. This indicates that the central region is a key tourism hub in Thailand.</a:t>
            </a:r>
          </a:p>
          <a:p>
            <a:pPr marL="457200" indent="-457200" algn="l">
              <a:buAutoNum type="arabicPeriod"/>
            </a:pPr>
            <a:r>
              <a:rPr lang="en-US" b="0" i="0" dirty="0">
                <a:solidFill>
                  <a:srgbClr val="31333F"/>
                </a:solidFill>
                <a:effectLst/>
                <a:latin typeface="Source Sans Pro" panose="020B0503030403020204" pitchFamily="34" charset="0"/>
              </a:rPr>
              <a:t>The east and south regions also attract a significant number of tourists, with over 104 million and 110 million visitors respectively. However, the south region generates much higher revenue compared to the east region. This could be due to the popularity of beach destinations in the south such as Phuket and Krabi.</a:t>
            </a:r>
          </a:p>
          <a:p>
            <a:pPr marL="457200" indent="-457200" algn="l">
              <a:buAutoNum type="arabicPeriod"/>
            </a:pPr>
            <a:r>
              <a:rPr lang="en-US" b="0" i="0" dirty="0">
                <a:solidFill>
                  <a:srgbClr val="31333F"/>
                </a:solidFill>
                <a:effectLst/>
                <a:latin typeface="Source Sans Pro" panose="020B0503030403020204" pitchFamily="34" charset="0"/>
              </a:rPr>
              <a:t>The east-northeast region attracts a moderate number of tourists, but its revenue is relatively low compared to other regions. This suggests that there may be untapped potential for growth in this region, and efforts could be made to promote and develop tourism infrastructure to increase revenue.</a:t>
            </a:r>
          </a:p>
          <a:p>
            <a:pPr marL="457200" indent="-457200" algn="l">
              <a:buAutoNum type="arabicPeriod"/>
            </a:pPr>
            <a:r>
              <a:rPr lang="en-US" b="0" i="0" dirty="0">
                <a:solidFill>
                  <a:srgbClr val="31333F"/>
                </a:solidFill>
                <a:effectLst/>
                <a:latin typeface="Source Sans Pro" panose="020B0503030403020204" pitchFamily="34" charset="0"/>
              </a:rPr>
              <a:t>The tourism industry in Thailand experienced a significant drop in tourist numbers in 2020, likely due to the impact of the COVID</a:t>
            </a:r>
          </a:p>
        </p:txBody>
      </p:sp>
    </p:spTree>
    <p:extLst>
      <p:ext uri="{BB962C8B-B14F-4D97-AF65-F5344CB8AC3E}">
        <p14:creationId xmlns:p14="http://schemas.microsoft.com/office/powerpoint/2010/main" val="198642167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TotalTime>
  <Words>573</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Source Sans Pro</vt:lpstr>
      <vt:lpstr>var(--font-fk-grotesk)</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Apinya U.</cp:lastModifiedBy>
  <cp:revision>67</cp:revision>
  <dcterms:modified xsi:type="dcterms:W3CDTF">2025-01-08T05:57:57Z</dcterms:modified>
</cp:coreProperties>
</file>