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72" r:id="rId2"/>
    <p:sldId id="3871" r:id="rId3"/>
    <p:sldId id="273" r:id="rId4"/>
    <p:sldId id="3823" r:id="rId5"/>
    <p:sldId id="3825" r:id="rId6"/>
    <p:sldId id="3833" r:id="rId7"/>
    <p:sldId id="3967" r:id="rId8"/>
    <p:sldId id="3416" r:id="rId9"/>
    <p:sldId id="3314" r:id="rId10"/>
    <p:sldId id="3417" r:id="rId11"/>
    <p:sldId id="3834" r:id="rId12"/>
    <p:sldId id="3815" r:id="rId13"/>
    <p:sldId id="3816" r:id="rId14"/>
    <p:sldId id="3829" r:id="rId15"/>
    <p:sldId id="3830" r:id="rId16"/>
    <p:sldId id="3817" r:id="rId17"/>
    <p:sldId id="3818" r:id="rId18"/>
    <p:sldId id="3835" r:id="rId19"/>
    <p:sldId id="3837" r:id="rId20"/>
    <p:sldId id="3836" r:id="rId21"/>
    <p:sldId id="3820" r:id="rId22"/>
    <p:sldId id="3821" r:id="rId23"/>
    <p:sldId id="268" r:id="rId24"/>
    <p:sldId id="3969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005493"/>
    <a:srgbClr val="FFD579"/>
    <a:srgbClr val="A9D18E"/>
    <a:srgbClr val="D883FF"/>
    <a:srgbClr val="FF8AD8"/>
    <a:srgbClr val="FF2600"/>
    <a:srgbClr val="FF7E79"/>
    <a:srgbClr val="C00000"/>
    <a:srgbClr val="F8CB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/>
    <p:restoredTop sz="90655"/>
  </p:normalViewPr>
  <p:slideViewPr>
    <p:cSldViewPr snapToGrid="0" snapToObjects="1">
      <p:cViewPr varScale="1">
        <p:scale>
          <a:sx n="97" d="100"/>
          <a:sy n="97" d="100"/>
        </p:scale>
        <p:origin x="5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A3957-4C3A-0949-A668-E5B432EFB7B5}" type="datetimeFigureOut">
              <a:rPr lang="en-US" smtClean="0"/>
              <a:t>6/23/22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13BE1D-9CA5-194E-A79F-6FE8485E6E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1650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19d371326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g119d371326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CC4B-04C0-E345-9135-AF2AAC1F6D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97307F-E82F-6C41-94D7-0B918F0307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F9956-9324-FB4E-AEF2-D9D738D02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B3FA3-22CF-D24E-9257-B4BAD3401880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2AD58-8C94-5746-A2CF-4E8B65CDE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A6D2F-B142-C34E-B53B-8319FC56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65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46172-8336-0A40-B4C3-4D8A5C93F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0883-F177-154D-8E05-CA7696CC3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D4DA9-1F29-B84E-80DC-389667922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39A0E-6D67-224D-9CFD-01A351FD6A9C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BD03-736F-184E-8D7C-026EFBAE6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AE6B7-5864-5F49-A039-0A08BCD12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93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38E1BA-4517-8F4C-BECF-2D4D4F947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35B11-57DD-6647-A778-87C8BED79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5C4B8-A561-E841-8C61-AA17720C8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E26E0-5B06-6D4B-BE9C-55EAEC63A6AC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7148-7E46-1642-856B-2C5035058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149ADD-0B1A-2C4D-963C-BCAD6CA8E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9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BE4ED-5B09-6A4A-B804-3F95E7CDB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325563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68D9A-CD57-CE49-8834-30E3992BC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89" y="1615044"/>
            <a:ext cx="11222181" cy="4738255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32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8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4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18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9C6CC-B570-4F45-86AC-540D1BEBC1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267" y="6460525"/>
            <a:ext cx="2743200" cy="365125"/>
          </a:xfrm>
        </p:spPr>
        <p:txBody>
          <a:bodyPr/>
          <a:lstStyle/>
          <a:p>
            <a:fld id="{3AF6F8BD-BCC6-7D43-A79E-885049D004FB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D60589-8BB0-5240-B769-F0C1B0E4F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7209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6F5F2-9431-DB42-A29F-B6D0844B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59797" y="6562244"/>
            <a:ext cx="960699" cy="239655"/>
          </a:xfrm>
        </p:spPr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6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8BE4-B9DB-8B46-BE99-ED3CD2034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FA206-4434-6C49-93D6-8FB3309A0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96590A-DE44-944F-A5EE-1F6F42A06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91CB-B2E0-BC45-A47A-800ECE7C338D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59D8B-60E1-EF4B-98C5-B7F4C2B78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EB3723-86B1-B349-9F2F-09C62F85E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5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5C9C-EC45-E046-A3D4-2894A3040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FDE4-30E7-4649-822C-2D4099F6B0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CFADF-67B0-0644-8361-4420EA3D4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DBED8-2B40-EA47-A7D2-0AA3D29F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5BBA4-D3DD-E64D-B22D-26AB1DAC96C8}" type="datetime1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B1922-CDFB-504A-97B2-40E4B4D8A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CEE245-AF96-D849-A4E3-6D346AF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35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2ECE3-9FE9-2549-980A-462110ABE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1AEA5C-9D0D-8540-A802-044357BA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C00-D8DE-A24F-A23A-E81A91EDE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DFDA34-08D1-8B4A-A358-1EB1A2A082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2EC87-22D6-044E-A89A-063D1D3ED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721565-F153-184B-8089-F20E5C8BE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08BD54-CFAB-9A4A-A893-D1FFE0B82A24}" type="datetime1">
              <a:rPr lang="en-US" smtClean="0"/>
              <a:t>6/23/22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93DEC-A740-CB4B-9590-8DF2B9765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17F901-E097-5540-B08C-3E642445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06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9EC7A-C47E-9946-9B90-160BDE67B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48236E-5C25-094A-990A-B390F559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865FB-1085-8649-9C39-7DD624120DB2}" type="datetime1">
              <a:rPr lang="en-US" smtClean="0"/>
              <a:t>6/23/22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FB224D-7B77-F246-86B4-B234C2E94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1347A5-4489-DF44-9AA3-B64959E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3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D6F886-4BA7-0040-8ACE-5C7FAE557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09962-BA7E-D649-BE8D-7B231E22E385}" type="datetime1">
              <a:rPr lang="en-US" smtClean="0"/>
              <a:t>6/23/22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D98E3-0A3F-0448-8AA0-D38E4BFA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5C1BB-88EF-9448-8DE7-F4A5DABE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457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DE33-7AE5-8543-AF89-B5653C781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E98C8-7EDE-CE4D-A528-970586C98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EB3E7-F144-F641-B54D-3EB47B8E72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F0B833-546C-6148-B1FA-57BC3099B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A777E-FE95-3E40-9E3A-837DD39FEE15}" type="datetime1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4FA3FB-D1B1-0746-848E-1BEF540F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DA8433-197A-2142-8CEE-EF06B5D6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703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806E-8191-AF49-8CB3-41DE2879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DE83BE-7594-C041-A25D-3B73D4218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8B594-88B6-6149-B1FD-74BAD06D93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C2BA2-1BA6-C449-A364-D072C486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2F62-C870-1A46-B89C-F9319BBEAAC6}" type="datetime1">
              <a:rPr lang="en-US" smtClean="0"/>
              <a:t>6/23/22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35E02-B667-C745-939D-5B704920F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28B53-7F35-524C-B44E-89322CDF9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8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8214AE-FC9D-504C-9A5B-0B18C04B9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25B55-C874-BC45-9CCA-C277E871D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020D-CF91-734E-B3D3-51E961C971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7300-BA5E-404D-9C5C-6790A31E4A9D}" type="datetime1">
              <a:rPr lang="en-US" smtClean="0"/>
              <a:t>6/23/22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2CA18-9323-ED4D-9C5F-8CE6AE063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D4A42-A60C-0741-81C2-92B55CA94A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50931" y="6481000"/>
            <a:ext cx="1005444" cy="3444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FF71F-CF6A-4C46-8F9B-61D49EEA70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1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marketplace/seller-profile?id=85c877c7-162f-4433-8f83-a4550f9eedea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www.mis.ntpu.edu.tw/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hyperlink" Target="https://www.ntpu.edu.tw/" TargetMode="External"/><Relationship Id="rId17" Type="http://schemas.openxmlformats.org/officeDocument/2006/relationships/image" Target="../media/image12.jpg"/><Relationship Id="rId2" Type="http://schemas.openxmlformats.org/officeDocument/2006/relationships/image" Target="../media/image4.jpeg"/><Relationship Id="rId16" Type="http://schemas.openxmlformats.org/officeDocument/2006/relationships/hyperlink" Target="https://web.ntpu.edu.tw/~myda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web.ntpu.edu.tw/~myday/" TargetMode="External"/><Relationship Id="rId5" Type="http://schemas.openxmlformats.org/officeDocument/2006/relationships/image" Target="../media/image7.tiff"/><Relationship Id="rId15" Type="http://schemas.openxmlformats.org/officeDocument/2006/relationships/hyperlink" Target="http://mail.im.tku.edu.tw/~myday/" TargetMode="External"/><Relationship Id="rId10" Type="http://schemas.openxmlformats.org/officeDocument/2006/relationships/hyperlink" Target="https://web.ntpu.edu.tw/~myday/cindex.htm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hyperlink" Target="http://www.mis.ntpu.edu.tw/en/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kknews.cc/news/zrgneop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ws.amazon.com/marketplace/seller-profile?id=85c877c7-162f-4433-8f83-a4550f9eedea" TargetMode="External"/><Relationship Id="rId4" Type="http://schemas.openxmlformats.org/officeDocument/2006/relationships/hyperlink" Target="https://aws.amazon.com/tw/financial-services/partner-solutions/workiva/" TargetMode="Externa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hyperlink" Target="http://www.mis.ntpu.edu.tw/" TargetMode="External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12" Type="http://schemas.openxmlformats.org/officeDocument/2006/relationships/hyperlink" Target="https://www.ntpu.edu.tw/" TargetMode="External"/><Relationship Id="rId17" Type="http://schemas.openxmlformats.org/officeDocument/2006/relationships/image" Target="../media/image12.jpg"/><Relationship Id="rId2" Type="http://schemas.openxmlformats.org/officeDocument/2006/relationships/image" Target="../media/image4.jpeg"/><Relationship Id="rId16" Type="http://schemas.openxmlformats.org/officeDocument/2006/relationships/hyperlink" Target="https://web.ntpu.edu.tw/~myday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hyperlink" Target="https://web.ntpu.edu.tw/~myday/" TargetMode="External"/><Relationship Id="rId5" Type="http://schemas.openxmlformats.org/officeDocument/2006/relationships/image" Target="../media/image7.tiff"/><Relationship Id="rId15" Type="http://schemas.openxmlformats.org/officeDocument/2006/relationships/hyperlink" Target="http://mail.im.tku.edu.tw/~myday/" TargetMode="External"/><Relationship Id="rId10" Type="http://schemas.openxmlformats.org/officeDocument/2006/relationships/hyperlink" Target="https://web.ntpu.edu.tw/~myday/cindex.htm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hyperlink" Target="http://www.mis.ntpu.edu.tw/en/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7.tif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jpeg"/><Relationship Id="rId5" Type="http://schemas.openxmlformats.org/officeDocument/2006/relationships/image" Target="../media/image5.jpg"/><Relationship Id="rId10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rtner.com/doc/reprints?id=1-271OE4VR&amp;ct=210802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8ED62D5-AD92-2D27-423C-06CE977143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432FF"/>
          </a:solidFill>
          <a:ln>
            <a:solidFill>
              <a:srgbClr val="005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FA438A-7E5B-992B-5098-398A6DC1C429}"/>
              </a:ext>
            </a:extLst>
          </p:cNvPr>
          <p:cNvSpPr/>
          <p:nvPr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5" name="圖片 4" descr="一張含有 文字, 向量圖形 的圖片&#10;&#10;自動產生的描述">
            <a:extLst>
              <a:ext uri="{FF2B5EF4-FFF2-40B4-BE49-F238E27FC236}">
                <a16:creationId xmlns:a16="http://schemas.microsoft.com/office/drawing/2014/main" id="{2F0A9457-A35A-926F-0110-3170B95FA2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350" y="-464033"/>
            <a:ext cx="7105650" cy="6701680"/>
          </a:xfrm>
          <a:prstGeom prst="rect">
            <a:avLst/>
          </a:prstGeom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E75D7D2-D475-844B-57D8-AA9B0D22A24B}"/>
              </a:ext>
            </a:extLst>
          </p:cNvPr>
          <p:cNvSpPr txBox="1">
            <a:spLocks/>
          </p:cNvSpPr>
          <p:nvPr/>
        </p:nvSpPr>
        <p:spPr>
          <a:xfrm>
            <a:off x="454630" y="1171199"/>
            <a:ext cx="6076799" cy="310688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永續資訊申報工具：</a:t>
            </a:r>
            <a:br>
              <a:rPr lang="zh-TW" alt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5400" b="1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雲端技術</a:t>
            </a:r>
          </a:p>
        </p:txBody>
      </p:sp>
      <p:sp>
        <p:nvSpPr>
          <p:cNvPr id="7" name="副標題 2">
            <a:extLst>
              <a:ext uri="{FF2B5EF4-FFF2-40B4-BE49-F238E27FC236}">
                <a16:creationId xmlns:a16="http://schemas.microsoft.com/office/drawing/2014/main" id="{C003CBBF-7A78-D437-7BA0-3C7E5D6001B2}"/>
              </a:ext>
            </a:extLst>
          </p:cNvPr>
          <p:cNvSpPr txBox="1">
            <a:spLocks/>
          </p:cNvSpPr>
          <p:nvPr/>
        </p:nvSpPr>
        <p:spPr>
          <a:xfrm>
            <a:off x="536364" y="4321942"/>
            <a:ext cx="4930986" cy="1264716"/>
          </a:xfrm>
          <a:prstGeom prst="rect">
            <a:avLst/>
          </a:prstGeom>
          <a:noFill/>
        </p:spPr>
        <p:txBody>
          <a:bodyPr vert="horz" lIns="91440" tIns="45720" rIns="91440" bIns="45720" rtlCol="0" anchor="ctr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戴敏育  副教授 　</a:t>
            </a:r>
            <a:br>
              <a:rPr lang="en-US" altLang="zh-TW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solidFill>
                  <a:schemeClr val="bg1">
                    <a:lumMod val="9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國立臺北大學 資訊管理研究所</a:t>
            </a:r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72E3CA9E-91FF-CD9D-7F59-660261433F1C}"/>
              </a:ext>
            </a:extLst>
          </p:cNvPr>
          <p:cNvCxnSpPr>
            <a:cxnSpLocks/>
          </p:cNvCxnSpPr>
          <p:nvPr/>
        </p:nvCxnSpPr>
        <p:spPr>
          <a:xfrm>
            <a:off x="525478" y="4278082"/>
            <a:ext cx="4800923" cy="0"/>
          </a:xfrm>
          <a:prstGeom prst="line">
            <a:avLst/>
          </a:prstGeom>
          <a:ln w="762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AAC3B155-9137-7796-F38D-1FD29AA95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30" y="6078182"/>
            <a:ext cx="7391400" cy="667005"/>
          </a:xfrm>
          <a:prstGeom prst="rect">
            <a:avLst/>
          </a:prstGeom>
        </p:spPr>
      </p:pic>
      <p:pic>
        <p:nvPicPr>
          <p:cNvPr id="11" name="內容版面配置區 13">
            <a:extLst>
              <a:ext uri="{FF2B5EF4-FFF2-40B4-BE49-F238E27FC236}">
                <a16:creationId xmlns:a16="http://schemas.microsoft.com/office/drawing/2014/main" id="{5C3D4D1B-FB81-D5E0-D1B9-5C95D70B3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52" y="276341"/>
            <a:ext cx="3657600" cy="734183"/>
          </a:xfrm>
        </p:spPr>
      </p:pic>
    </p:spTree>
    <p:extLst>
      <p:ext uri="{BB962C8B-B14F-4D97-AF65-F5344CB8AC3E}">
        <p14:creationId xmlns:p14="http://schemas.microsoft.com/office/powerpoint/2010/main" val="3962345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89E-BDBA-6440-BD04-2BF3C203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16633"/>
            <a:ext cx="8229600" cy="94999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Everything as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C5A5-7C27-294A-A870-205F8B8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10</a:t>
            </a:fld>
            <a:endParaRPr lang="zh-TW" altLang="en-US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0C4BF621-0910-7B46-BA5F-6D3852C8A9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4010348"/>
            <a:ext cx="4065806" cy="1081431"/>
          </a:xfrm>
          <a:prstGeom prst="roundRect">
            <a:avLst>
              <a:gd name="adj" fmla="val 3899"/>
            </a:avLst>
          </a:prstGeom>
          <a:solidFill>
            <a:srgbClr val="00B0F0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Infrastructure as a service 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(IaaS)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E993333B-8AF2-A747-9EB7-BEBA8627E1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505" y="5303584"/>
            <a:ext cx="4065806" cy="1077745"/>
          </a:xfrm>
          <a:prstGeom prst="roundRect">
            <a:avLst>
              <a:gd name="adj" fmla="val 3899"/>
            </a:avLst>
          </a:prstGeom>
          <a:solidFill>
            <a:schemeClr val="accent6">
              <a:lumMod val="60000"/>
              <a:lumOff val="4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Cloud data center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0A5B95-DDE5-8A48-B0B4-E08EDAF2E502}"/>
              </a:ext>
            </a:extLst>
          </p:cNvPr>
          <p:cNvSpPr txBox="1"/>
          <p:nvPr/>
        </p:nvSpPr>
        <p:spPr>
          <a:xfrm>
            <a:off x="1801013" y="1556793"/>
            <a:ext cx="22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SASB+XBRL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80652-CF07-F846-8542-8EDF597FA6C4}"/>
              </a:ext>
            </a:extLst>
          </p:cNvPr>
          <p:cNvSpPr txBox="1"/>
          <p:nvPr/>
        </p:nvSpPr>
        <p:spPr>
          <a:xfrm>
            <a:off x="8462788" y="1492297"/>
            <a:ext cx="18776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Logistics </a:t>
            </a:r>
            <a:b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B6EA08-BFA5-9D48-81EA-F7C2A27DFBAF}"/>
              </a:ext>
            </a:extLst>
          </p:cNvPr>
          <p:cNvSpPr txBox="1"/>
          <p:nvPr/>
        </p:nvSpPr>
        <p:spPr>
          <a:xfrm>
            <a:off x="8289599" y="4125171"/>
            <a:ext cx="22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Computing Virtualization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0FD596D-8C75-654F-BDF6-D66AAC049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4505" y="2717113"/>
            <a:ext cx="4065806" cy="1081431"/>
          </a:xfrm>
          <a:prstGeom prst="roundRect">
            <a:avLst>
              <a:gd name="adj" fmla="val 3899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Platform as a service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(PaaS)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35C214BE-61D9-494C-87B4-342E1D1B11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1423878"/>
            <a:ext cx="4065806" cy="1081431"/>
          </a:xfrm>
          <a:prstGeom prst="roundRect">
            <a:avLst>
              <a:gd name="adj" fmla="val 3899"/>
            </a:avLst>
          </a:prstGeom>
          <a:solidFill>
            <a:srgbClr val="FFD579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Software as a service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(SaaS)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A60299-C367-2545-AE6B-DA38A2D2ED56}"/>
              </a:ext>
            </a:extLst>
          </p:cNvPr>
          <p:cNvSpPr txBox="1"/>
          <p:nvPr/>
        </p:nvSpPr>
        <p:spPr>
          <a:xfrm>
            <a:off x="1801013" y="2732728"/>
            <a:ext cx="222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management </a:t>
            </a:r>
            <a:b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Monitoring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59EB65-60AB-EF4F-A5C8-7CE1ABAAF2AF}"/>
              </a:ext>
            </a:extLst>
          </p:cNvPr>
          <p:cNvSpPr txBox="1"/>
          <p:nvPr/>
        </p:nvSpPr>
        <p:spPr>
          <a:xfrm>
            <a:off x="1801013" y="4077073"/>
            <a:ext cx="22240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Storage Network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BD30EE8-ABBD-6843-8BB8-3185A49CD0CC}"/>
              </a:ext>
            </a:extLst>
          </p:cNvPr>
          <p:cNvSpPr txBox="1"/>
          <p:nvPr/>
        </p:nvSpPr>
        <p:spPr>
          <a:xfrm>
            <a:off x="8460097" y="2649471"/>
            <a:ext cx="188301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</a:t>
            </a:r>
          </a:p>
          <a:p>
            <a:pPr algn="ctr"/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b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1136171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9AF941-9BF4-4C62-80CF-224638D00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7144" y="6562244"/>
            <a:ext cx="960699" cy="239655"/>
          </a:xfrm>
        </p:spPr>
        <p:txBody>
          <a:bodyPr/>
          <a:lstStyle/>
          <a:p>
            <a:fld id="{5D6FF71F-CF6A-4C46-8F9B-61D49EEA70E3}" type="slidenum">
              <a:rPr lang="en-US" smtClean="0"/>
              <a:t>11</a:t>
            </a:fld>
            <a:endParaRPr lang="en-US" dirty="0"/>
          </a:p>
        </p:txBody>
      </p:sp>
      <p:sp>
        <p:nvSpPr>
          <p:cNvPr id="10" name="Google Shape;1332;p40">
            <a:extLst>
              <a:ext uri="{FF2B5EF4-FFF2-40B4-BE49-F238E27FC236}">
                <a16:creationId xmlns:a16="http://schemas.microsoft.com/office/drawing/2014/main" id="{C2EDC800-5174-4854-AA26-7AAC21C70F02}"/>
              </a:ext>
            </a:extLst>
          </p:cNvPr>
          <p:cNvSpPr/>
          <p:nvPr/>
        </p:nvSpPr>
        <p:spPr>
          <a:xfrm>
            <a:off x="5102601" y="924543"/>
            <a:ext cx="2125623" cy="2155679"/>
          </a:xfrm>
          <a:custGeom>
            <a:avLst/>
            <a:gdLst/>
            <a:ahLst/>
            <a:cxnLst/>
            <a:rect l="l" t="t" r="r" b="b"/>
            <a:pathLst>
              <a:path w="26230" h="22694" extrusionOk="0">
                <a:moveTo>
                  <a:pt x="13109" y="0"/>
                </a:moveTo>
                <a:lnTo>
                  <a:pt x="0" y="22694"/>
                </a:lnTo>
                <a:lnTo>
                  <a:pt x="26230" y="22694"/>
                </a:lnTo>
                <a:lnTo>
                  <a:pt x="13133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338;p40">
            <a:extLst>
              <a:ext uri="{FF2B5EF4-FFF2-40B4-BE49-F238E27FC236}">
                <a16:creationId xmlns:a16="http://schemas.microsoft.com/office/drawing/2014/main" id="{CFC45067-84E5-48EB-A5DF-4D052BE2845E}"/>
              </a:ext>
            </a:extLst>
          </p:cNvPr>
          <p:cNvSpPr/>
          <p:nvPr/>
        </p:nvSpPr>
        <p:spPr>
          <a:xfrm>
            <a:off x="3981484" y="3163920"/>
            <a:ext cx="4367860" cy="1884646"/>
          </a:xfrm>
          <a:custGeom>
            <a:avLst/>
            <a:gdLst/>
            <a:ahLst/>
            <a:cxnLst/>
            <a:rect l="l" t="t" r="r" b="b"/>
            <a:pathLst>
              <a:path w="52436" h="22694" extrusionOk="0">
                <a:moveTo>
                  <a:pt x="13097" y="1"/>
                </a:moveTo>
                <a:lnTo>
                  <a:pt x="0" y="22694"/>
                </a:lnTo>
                <a:lnTo>
                  <a:pt x="52436" y="22694"/>
                </a:lnTo>
                <a:lnTo>
                  <a:pt x="3932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344;p40">
            <a:extLst>
              <a:ext uri="{FF2B5EF4-FFF2-40B4-BE49-F238E27FC236}">
                <a16:creationId xmlns:a16="http://schemas.microsoft.com/office/drawing/2014/main" id="{B21F53F6-BA9D-48FC-805C-FFEA3179DE50}"/>
              </a:ext>
            </a:extLst>
          </p:cNvPr>
          <p:cNvSpPr/>
          <p:nvPr/>
        </p:nvSpPr>
        <p:spPr>
          <a:xfrm>
            <a:off x="2797631" y="5112680"/>
            <a:ext cx="6735561" cy="1603806"/>
          </a:xfrm>
          <a:custGeom>
            <a:avLst/>
            <a:gdLst/>
            <a:ahLst/>
            <a:cxnLst/>
            <a:rect l="l" t="t" r="r" b="b"/>
            <a:pathLst>
              <a:path w="78642" h="22694" extrusionOk="0">
                <a:moveTo>
                  <a:pt x="13109" y="1"/>
                </a:moveTo>
                <a:lnTo>
                  <a:pt x="1" y="22694"/>
                </a:lnTo>
                <a:lnTo>
                  <a:pt x="78641" y="22694"/>
                </a:lnTo>
                <a:lnTo>
                  <a:pt x="6554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F8D4037-FD1A-412E-91A3-7D1EDF41445E}"/>
              </a:ext>
            </a:extLst>
          </p:cNvPr>
          <p:cNvSpPr txBox="1"/>
          <p:nvPr/>
        </p:nvSpPr>
        <p:spPr>
          <a:xfrm>
            <a:off x="3555791" y="5252863"/>
            <a:ext cx="54795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AWS</a:t>
            </a:r>
            <a:r>
              <a:rPr lang="zh-TW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 雲端服務</a:t>
            </a:r>
            <a:endParaRPr lang="en-US" altLang="zh-TW" sz="4000" b="1" dirty="0">
              <a:solidFill>
                <a:schemeClr val="bg1"/>
              </a:solidFill>
              <a:latin typeface="Calibri" panose="020F0502020204030204" pitchFamily="34" charset="0"/>
              <a:ea typeface="HEITI TC MEDIUM" pitchFamily="2" charset="-128"/>
            </a:endParaRPr>
          </a:p>
          <a:p>
            <a:pPr algn="ctr"/>
            <a:r>
              <a:rPr lang="en-US" altLang="zh-TW" sz="40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AWS</a:t>
            </a:r>
            <a:r>
              <a:rPr lang="zh-TW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 全球基礎設施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ED963944-12CB-489E-8DA9-4FC5BDEB4EC0}"/>
              </a:ext>
            </a:extLst>
          </p:cNvPr>
          <p:cNvSpPr txBox="1"/>
          <p:nvPr/>
        </p:nvSpPr>
        <p:spPr>
          <a:xfrm>
            <a:off x="4391042" y="3775013"/>
            <a:ext cx="35487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基礎設施</a:t>
            </a:r>
            <a:endParaRPr lang="en-US" altLang="zh-TW" sz="4000" b="1" dirty="0">
              <a:solidFill>
                <a:schemeClr val="bg1"/>
              </a:solidFill>
              <a:latin typeface="Calibri" panose="020F0502020204030204" pitchFamily="34" charset="0"/>
              <a:ea typeface="HEITI TC MEDIUM" pitchFamily="2" charset="-128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95A762-2550-4B9B-B696-2FE33E021156}"/>
              </a:ext>
            </a:extLst>
          </p:cNvPr>
          <p:cNvSpPr txBox="1"/>
          <p:nvPr/>
        </p:nvSpPr>
        <p:spPr>
          <a:xfrm>
            <a:off x="9286979" y="1296169"/>
            <a:ext cx="22287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XBRL</a:t>
            </a: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安裝與操作</a:t>
            </a:r>
            <a:endParaRPr lang="en-US" altLang="zh-TW" sz="24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更新與補洞</a:t>
            </a:r>
            <a:endParaRPr lang="en-US" altLang="zh-TW" sz="24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監控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083990D-1843-4639-ABF0-679CF1C16633}"/>
              </a:ext>
            </a:extLst>
          </p:cNvPr>
          <p:cNvSpPr/>
          <p:nvPr/>
        </p:nvSpPr>
        <p:spPr>
          <a:xfrm>
            <a:off x="9286979" y="3163920"/>
            <a:ext cx="212530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OS</a:t>
            </a: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 </a:t>
            </a:r>
            <a:r>
              <a:rPr lang="en-US" altLang="zh-TW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Admin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備份還原</a:t>
            </a:r>
            <a:endParaRPr lang="en-US" altLang="zh-TW" sz="24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網路安全</a:t>
            </a:r>
            <a:endParaRPr lang="en-US" altLang="zh-TW" sz="2400" b="1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TW" altLang="en-US" sz="2400" b="1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</a:rPr>
              <a:t>監控</a:t>
            </a: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9EF031A8-66C2-4094-8DC0-9B5474076CCA}"/>
              </a:ext>
            </a:extLst>
          </p:cNvPr>
          <p:cNvSpPr/>
          <p:nvPr/>
        </p:nvSpPr>
        <p:spPr>
          <a:xfrm>
            <a:off x="5273179" y="1911722"/>
            <a:ext cx="178446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TW" sz="28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XBRL</a:t>
            </a:r>
          </a:p>
          <a:p>
            <a:pPr algn="ctr"/>
            <a:r>
              <a:rPr lang="zh-TW" alt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HEITI TC MEDIUM" pitchFamily="2" charset="-128"/>
              </a:rPr>
              <a:t> 主機服務 </a:t>
            </a:r>
            <a:endParaRPr lang="en-US" altLang="zh-TW" sz="2800" b="1" dirty="0">
              <a:solidFill>
                <a:schemeClr val="bg1"/>
              </a:solidFill>
              <a:latin typeface="Calibri" panose="020F0502020204030204" pitchFamily="34" charset="0"/>
              <a:ea typeface="HEITI TC MEDIUM" pitchFamily="2" charset="-128"/>
            </a:endParaRPr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14ECA9CD-868A-4B3D-8825-DDD341741671}"/>
              </a:ext>
            </a:extLst>
          </p:cNvPr>
          <p:cNvCxnSpPr>
            <a:cxnSpLocks/>
          </p:cNvCxnSpPr>
          <p:nvPr/>
        </p:nvCxnSpPr>
        <p:spPr>
          <a:xfrm>
            <a:off x="2492829" y="4955315"/>
            <a:ext cx="9141303" cy="12423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箭號: 向下 38">
            <a:extLst>
              <a:ext uri="{FF2B5EF4-FFF2-40B4-BE49-F238E27FC236}">
                <a16:creationId xmlns:a16="http://schemas.microsoft.com/office/drawing/2014/main" id="{740C3403-F836-4D45-A64D-AA2269EAA9F8}"/>
              </a:ext>
            </a:extLst>
          </p:cNvPr>
          <p:cNvSpPr/>
          <p:nvPr/>
        </p:nvSpPr>
        <p:spPr>
          <a:xfrm flipH="1" flipV="1">
            <a:off x="1904999" y="862499"/>
            <a:ext cx="478971" cy="4003928"/>
          </a:xfrm>
          <a:prstGeom prst="downArrow">
            <a:avLst>
              <a:gd name="adj1" fmla="val 47335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箭號: 向下 39">
            <a:extLst>
              <a:ext uri="{FF2B5EF4-FFF2-40B4-BE49-F238E27FC236}">
                <a16:creationId xmlns:a16="http://schemas.microsoft.com/office/drawing/2014/main" id="{940693F5-CB99-4823-8ADE-C935BAD74F1C}"/>
              </a:ext>
            </a:extLst>
          </p:cNvPr>
          <p:cNvSpPr/>
          <p:nvPr/>
        </p:nvSpPr>
        <p:spPr>
          <a:xfrm flipH="1" flipV="1">
            <a:off x="1880906" y="5112680"/>
            <a:ext cx="478971" cy="1498336"/>
          </a:xfrm>
          <a:prstGeom prst="downArrow">
            <a:avLst>
              <a:gd name="adj1" fmla="val 47335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6" name="Picture 2" descr="https://o.remove.bg/downloads/5ca74242-10ca-4a0e-b2c0-94817f94962d/download-removebg-preview.png">
            <a:extLst>
              <a:ext uri="{FF2B5EF4-FFF2-40B4-BE49-F238E27FC236}">
                <a16:creationId xmlns:a16="http://schemas.microsoft.com/office/drawing/2014/main" id="{49E911F7-E6E7-4EED-92B8-A7452DD2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3192" y="5389481"/>
            <a:ext cx="1794403" cy="1076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Google Shape;109;p19">
            <a:extLst>
              <a:ext uri="{FF2B5EF4-FFF2-40B4-BE49-F238E27FC236}">
                <a16:creationId xmlns:a16="http://schemas.microsoft.com/office/drawing/2014/main" id="{FB507BFE-3AE1-4EDD-9D44-A27DC5BEE53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32722" t="9931" r="31510" b="6609"/>
          <a:stretch/>
        </p:blipFill>
        <p:spPr>
          <a:xfrm>
            <a:off x="807269" y="4733580"/>
            <a:ext cx="747926" cy="806484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4C26FA-F858-4F51-B80F-3010A0E71C27}"/>
              </a:ext>
            </a:extLst>
          </p:cNvPr>
          <p:cNvSpPr txBox="1"/>
          <p:nvPr/>
        </p:nvSpPr>
        <p:spPr>
          <a:xfrm>
            <a:off x="186128" y="3750124"/>
            <a:ext cx="169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作業系統</a:t>
            </a: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A46291AE-6332-4730-85B2-E64F1161B839}"/>
              </a:ext>
            </a:extLst>
          </p:cNvPr>
          <p:cNvSpPr txBox="1"/>
          <p:nvPr/>
        </p:nvSpPr>
        <p:spPr>
          <a:xfrm>
            <a:off x="186128" y="2640700"/>
            <a:ext cx="169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資料庫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BBAFE0D2-89C7-4624-8AB0-55E42427DADC}"/>
              </a:ext>
            </a:extLst>
          </p:cNvPr>
          <p:cNvSpPr txBox="1"/>
          <p:nvPr/>
        </p:nvSpPr>
        <p:spPr>
          <a:xfrm>
            <a:off x="186128" y="1549224"/>
            <a:ext cx="169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</a:rPr>
              <a:t>應用</a:t>
            </a: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AC845348-32C1-42BD-A8EB-F6CB38538AA2}"/>
              </a:ext>
            </a:extLst>
          </p:cNvPr>
          <p:cNvSpPr txBox="1"/>
          <p:nvPr/>
        </p:nvSpPr>
        <p:spPr>
          <a:xfrm>
            <a:off x="218784" y="5733891"/>
            <a:ext cx="1694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latin typeface="HEITI TC MEDIUM" pitchFamily="2" charset="-128"/>
                <a:ea typeface="HEITI TC MEDIUM" pitchFamily="2" charset="-128"/>
              </a:rPr>
              <a:t>虛擬主機</a:t>
            </a:r>
          </a:p>
        </p:txBody>
      </p:sp>
      <p:sp>
        <p:nvSpPr>
          <p:cNvPr id="21" name="標題 1">
            <a:extLst>
              <a:ext uri="{FF2B5EF4-FFF2-40B4-BE49-F238E27FC236}">
                <a16:creationId xmlns:a16="http://schemas.microsoft.com/office/drawing/2014/main" id="{C184B182-5189-FC71-5619-403BCF12B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909" y="17619"/>
            <a:ext cx="11222181" cy="828271"/>
          </a:xfrm>
        </p:spPr>
        <p:txBody>
          <a:bodyPr>
            <a:normAutofit fontScale="90000"/>
          </a:bodyPr>
          <a:lstStyle/>
          <a:p>
            <a:r>
              <a:rPr lang="zh-TW" altLang="en-US" sz="5400" dirty="0">
                <a:solidFill>
                  <a:schemeClr val="accent1"/>
                </a:solidFill>
              </a:rPr>
              <a:t>在 </a:t>
            </a:r>
            <a:r>
              <a:rPr lang="en-US" altLang="zh-TW" sz="5400" dirty="0">
                <a:solidFill>
                  <a:schemeClr val="accent1"/>
                </a:solidFill>
              </a:rPr>
              <a:t>AWS</a:t>
            </a:r>
            <a:r>
              <a:rPr lang="zh-TW" altLang="en-US" sz="5400" dirty="0">
                <a:solidFill>
                  <a:schemeClr val="accent1"/>
                </a:solidFill>
              </a:rPr>
              <a:t>雲端管理 </a:t>
            </a:r>
            <a:r>
              <a:rPr lang="en-US" altLang="zh-TW" sz="5400" dirty="0">
                <a:solidFill>
                  <a:schemeClr val="accent1"/>
                </a:solidFill>
              </a:rPr>
              <a:t>XBRL </a:t>
            </a:r>
            <a:r>
              <a:rPr lang="zh-TW" altLang="en-US" sz="5400" dirty="0">
                <a:solidFill>
                  <a:schemeClr val="accent1"/>
                </a:solidFill>
              </a:rPr>
              <a:t>服務</a:t>
            </a:r>
          </a:p>
        </p:txBody>
      </p:sp>
    </p:spTree>
    <p:extLst>
      <p:ext uri="{BB962C8B-B14F-4D97-AF65-F5344CB8AC3E}">
        <p14:creationId xmlns:p14="http://schemas.microsoft.com/office/powerpoint/2010/main" val="4047730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693696"/>
          </a:xfrm>
        </p:spPr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XBRL </a:t>
            </a:r>
            <a:r>
              <a:rPr lang="zh-TW" altLang="en-US" sz="6000" dirty="0">
                <a:solidFill>
                  <a:schemeClr val="accent1"/>
                </a:solidFill>
              </a:rPr>
              <a:t>系統建立於雲端</a:t>
            </a:r>
            <a:br>
              <a:rPr lang="en-US" altLang="zh-TW" sz="6000" dirty="0">
                <a:solidFill>
                  <a:schemeClr val="accent1"/>
                </a:solidFill>
              </a:rPr>
            </a:br>
            <a:r>
              <a:rPr lang="en-US" altLang="zh-TW" sz="4900" b="0" dirty="0">
                <a:solidFill>
                  <a:schemeClr val="accent1"/>
                </a:solidFill>
              </a:rPr>
              <a:t>AWS Workiva </a:t>
            </a:r>
            <a:r>
              <a:rPr lang="en-US" altLang="zh-TW" sz="4900" b="0" dirty="0" err="1">
                <a:solidFill>
                  <a:schemeClr val="accent1"/>
                </a:solidFill>
              </a:rPr>
              <a:t>Wdesk</a:t>
            </a:r>
            <a:endParaRPr lang="zh-TW" altLang="en-US" sz="4900" b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DA28-EC94-2E48-B971-03D903D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86" y="2216258"/>
            <a:ext cx="10672427" cy="3980775"/>
          </a:xfrm>
        </p:spPr>
        <p:txBody>
          <a:bodyPr>
            <a:noAutofit/>
          </a:bodyPr>
          <a:lstStyle/>
          <a:p>
            <a:pPr marL="411480" indent="-411480"/>
            <a:r>
              <a:rPr lang="zh-TW" altLang="en-US" b="0" dirty="0"/>
              <a:t>以雲端為基礎的監控報告平台，供企業收集、串接和報告具有控制和責任的數據。</a:t>
            </a:r>
          </a:p>
          <a:p>
            <a:pPr marL="411480" indent="-411480"/>
            <a:r>
              <a:rPr lang="en-US" altLang="zh-TW" b="0" dirty="0"/>
              <a:t>Workiva </a:t>
            </a:r>
            <a:r>
              <a:rPr lang="zh-TW" altLang="en-US" b="0" dirty="0"/>
              <a:t>與</a:t>
            </a:r>
            <a:r>
              <a:rPr lang="en-US" altLang="zh-TW" b="0" dirty="0"/>
              <a:t> AWS </a:t>
            </a:r>
            <a:r>
              <a:rPr lang="zh-TW" altLang="en-US" b="0" dirty="0"/>
              <a:t>共同聯手開發，並串聯其各種服務，以確保其資訊安全、韌性與高度實用性</a:t>
            </a:r>
          </a:p>
          <a:p>
            <a:pPr marL="411480" indent="-411480"/>
            <a:r>
              <a:rPr lang="zh-TW" altLang="en-US" b="0" dirty="0"/>
              <a:t>運用 </a:t>
            </a:r>
            <a:r>
              <a:rPr lang="en-US" altLang="zh-TW" b="0" dirty="0"/>
              <a:t>AWS</a:t>
            </a:r>
            <a:r>
              <a:rPr lang="zh-TW" altLang="en-US" b="0" dirty="0"/>
              <a:t> 服務包括</a:t>
            </a:r>
            <a:r>
              <a:rPr lang="en-US" altLang="zh-TW" b="0" dirty="0"/>
              <a:t> Amazon EC2</a:t>
            </a:r>
            <a:r>
              <a:rPr lang="zh-TW" altLang="en-US" b="0" dirty="0"/>
              <a:t>、</a:t>
            </a:r>
            <a:r>
              <a:rPr lang="en-US" altLang="zh-TW" b="0" dirty="0"/>
              <a:t>Amazon RDS</a:t>
            </a:r>
            <a:r>
              <a:rPr lang="zh-TW" altLang="en-US" b="0" dirty="0"/>
              <a:t>、</a:t>
            </a:r>
            <a:r>
              <a:rPr lang="en-US" altLang="zh-TW" b="0" dirty="0"/>
              <a:t>AWS Lambda</a:t>
            </a:r>
            <a:r>
              <a:rPr lang="zh-TW" altLang="en-US" b="0" dirty="0"/>
              <a:t>、</a:t>
            </a:r>
            <a:r>
              <a:rPr lang="en-US" altLang="zh-TW" b="0" dirty="0"/>
              <a:t>Amazon Kubernetes Services</a:t>
            </a:r>
            <a:r>
              <a:rPr lang="zh-TW" altLang="en-US" b="0" dirty="0"/>
              <a:t>、</a:t>
            </a:r>
            <a:r>
              <a:rPr lang="en-US" altLang="zh-TW" b="0" dirty="0"/>
              <a:t>Amazon S3</a:t>
            </a:r>
            <a:r>
              <a:rPr lang="zh-TW" altLang="en-US" b="0" dirty="0"/>
              <a:t> </a:t>
            </a:r>
          </a:p>
          <a:p>
            <a:pPr marL="411480" indent="-411480"/>
            <a:endParaRPr lang="zh-TW" altLang="en-US" b="0" dirty="0"/>
          </a:p>
          <a:p>
            <a:pPr marL="411480" indent="-411480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12</a:t>
            </a:fld>
            <a:endParaRPr lang="en-US"/>
          </a:p>
        </p:txBody>
      </p:sp>
      <p:sp>
        <p:nvSpPr>
          <p:cNvPr id="7" name="Google Shape;71;p15">
            <a:extLst>
              <a:ext uri="{FF2B5EF4-FFF2-40B4-BE49-F238E27FC236}">
                <a16:creationId xmlns:a16="http://schemas.microsoft.com/office/drawing/2014/main" id="{0EC63D9B-3E5F-054A-B4CA-378F894CB750}"/>
              </a:ext>
            </a:extLst>
          </p:cNvPr>
          <p:cNvSpPr txBox="1"/>
          <p:nvPr/>
        </p:nvSpPr>
        <p:spPr>
          <a:xfrm>
            <a:off x="5055545" y="6466647"/>
            <a:ext cx="2080908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</a:t>
            </a:r>
          </a:p>
        </p:txBody>
      </p:sp>
    </p:spTree>
    <p:extLst>
      <p:ext uri="{BB962C8B-B14F-4D97-AF65-F5344CB8AC3E}">
        <p14:creationId xmlns:p14="http://schemas.microsoft.com/office/powerpoint/2010/main" val="3258073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693696"/>
          </a:xfrm>
        </p:spPr>
        <p:txBody>
          <a:bodyPr>
            <a:normAutofit fontScale="90000"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XBRL </a:t>
            </a:r>
            <a:r>
              <a:rPr lang="zh-TW" altLang="en-US" sz="6000" dirty="0">
                <a:solidFill>
                  <a:schemeClr val="accent1"/>
                </a:solidFill>
              </a:rPr>
              <a:t>系統建立於雲端</a:t>
            </a:r>
            <a:br>
              <a:rPr lang="en-US" altLang="zh-TW" sz="6000" dirty="0">
                <a:solidFill>
                  <a:schemeClr val="accent1"/>
                </a:solidFill>
              </a:rPr>
            </a:br>
            <a:r>
              <a:rPr lang="en-US" altLang="zh-TW" sz="4900" b="0" dirty="0">
                <a:solidFill>
                  <a:schemeClr val="accent1"/>
                </a:solidFill>
              </a:rPr>
              <a:t>AWS Workiva </a:t>
            </a:r>
            <a:r>
              <a:rPr lang="en-US" altLang="zh-TW" sz="4900" b="0" dirty="0" err="1">
                <a:solidFill>
                  <a:schemeClr val="accent1"/>
                </a:solidFill>
              </a:rPr>
              <a:t>Wdesk</a:t>
            </a:r>
            <a:endParaRPr lang="zh-TW" altLang="en-US" sz="4900" b="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13</a:t>
            </a:fld>
            <a:endParaRPr lang="en-US"/>
          </a:p>
        </p:txBody>
      </p:sp>
      <p:pic>
        <p:nvPicPr>
          <p:cNvPr id="8" name="Google Shape;92;p17">
            <a:extLst>
              <a:ext uri="{FF2B5EF4-FFF2-40B4-BE49-F238E27FC236}">
                <a16:creationId xmlns:a16="http://schemas.microsoft.com/office/drawing/2014/main" id="{081EAF3B-E6AA-1E40-A2FF-294CB3BD677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03715" y="1797804"/>
            <a:ext cx="6741763" cy="473344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8CAC31-D42A-814A-893A-82618D3DAACE}"/>
              </a:ext>
            </a:extLst>
          </p:cNvPr>
          <p:cNvSpPr txBox="1"/>
          <p:nvPr/>
        </p:nvSpPr>
        <p:spPr>
          <a:xfrm>
            <a:off x="3461480" y="6457890"/>
            <a:ext cx="560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</a:t>
            </a:r>
            <a:b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https://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aws.amazon.com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/financial-services/partner-solutions/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workiva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96685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99" y="0"/>
            <a:ext cx="11222181" cy="1097951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SASB on AWS Marketplace</a:t>
            </a:r>
            <a:endParaRPr lang="zh-TW" altLang="en-US" sz="4900" b="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CAC31-D42A-814A-893A-82618D3DAACE}"/>
              </a:ext>
            </a:extLst>
          </p:cNvPr>
          <p:cNvSpPr txBox="1"/>
          <p:nvPr/>
        </p:nvSpPr>
        <p:spPr>
          <a:xfrm>
            <a:off x="3461480" y="6457890"/>
            <a:ext cx="560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</a:t>
            </a:r>
            <a:b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</a:b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https://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aws.amazon.com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/marketplace/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seller-profile?id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=85c877c7-162f-4433-8f83-a4550f9eedea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563BA-ADE4-0629-47C6-AD99BA0877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99" y="999570"/>
            <a:ext cx="11110612" cy="544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575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8CAC31-D42A-814A-893A-82618D3DAACE}"/>
              </a:ext>
            </a:extLst>
          </p:cNvPr>
          <p:cNvSpPr txBox="1"/>
          <p:nvPr/>
        </p:nvSpPr>
        <p:spPr>
          <a:xfrm>
            <a:off x="3461480" y="6457890"/>
            <a:ext cx="56070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</a:t>
            </a:r>
          </a:p>
          <a:p>
            <a:pPr algn="ctr"/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https://</a:t>
            </a:r>
            <a:r>
              <a:rPr lang="en-US" altLang="zh-TW" sz="8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aws.amazon.com</a:t>
            </a:r>
            <a:r>
              <a:rPr lang="en-US" altLang="zh-TW" sz="8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/marketplace/pp/prodview-v6ncigq6smnwk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4CED4-3B35-E6FE-1D7F-291995BCF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980" y="966927"/>
            <a:ext cx="10353817" cy="5508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E837C4-D239-2472-E6DB-F6AEC80D2638}"/>
              </a:ext>
            </a:extLst>
          </p:cNvPr>
          <p:cNvSpPr txBox="1"/>
          <p:nvPr/>
        </p:nvSpPr>
        <p:spPr>
          <a:xfrm>
            <a:off x="3461480" y="2767280"/>
            <a:ext cx="7188201" cy="13234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dirty="0">
                <a:solidFill>
                  <a:srgbClr val="16191F"/>
                </a:solidFill>
                <a:effectLst/>
                <a:latin typeface="Amazon Ember"/>
              </a:rPr>
              <a:t>SASB Standards – Level II </a:t>
            </a:r>
            <a:r>
              <a:rPr lang="en-US" sz="2000" b="0" i="0" u="none" strike="noStrike" dirty="0">
                <a:solidFill>
                  <a:srgbClr val="545B64"/>
                </a:solidFill>
                <a:effectLst/>
                <a:latin typeface="Amazon Ember"/>
              </a:rPr>
              <a:t>Provided By: </a:t>
            </a:r>
            <a:r>
              <a:rPr lang="en-US" sz="2000" b="0" i="0" u="none" strike="noStrike" dirty="0">
                <a:solidFill>
                  <a:srgbClr val="16191F"/>
                </a:solidFill>
                <a:effectLst/>
                <a:latin typeface="Amazon Ember"/>
                <a:hlinkClick r:id="rId3"/>
              </a:rPr>
              <a:t>SASB</a:t>
            </a:r>
            <a:endParaRPr lang="en-US" sz="2000" b="0" i="0" u="none" strike="noStrike" dirty="0">
              <a:solidFill>
                <a:srgbClr val="16191F"/>
              </a:solidFill>
              <a:effectLst/>
              <a:latin typeface="Amazon Ember"/>
            </a:endParaRPr>
          </a:p>
          <a:p>
            <a:pPr algn="l"/>
            <a:r>
              <a:rPr lang="en-US" sz="2000" b="0" i="0" u="none" strike="noStrike" dirty="0">
                <a:solidFill>
                  <a:srgbClr val="16191F"/>
                </a:solidFill>
                <a:effectLst/>
                <a:latin typeface="Amazon Ember"/>
              </a:rPr>
              <a:t>Excel file that includes 26 Materiality Map topics and SASB Disclosure Topics and the 981 SASB Accounting Metrics for 77 SICS® industries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6D35EE09-7F7D-9340-E69C-E17CCD154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999" y="0"/>
            <a:ext cx="11222181" cy="1097951"/>
          </a:xfrm>
        </p:spPr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SASB on AWS Marketplace</a:t>
            </a:r>
            <a:endParaRPr lang="zh-TW" altLang="en-US" sz="4900" b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62747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5"/>
            <a:ext cx="11222181" cy="1107626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</a:rPr>
              <a:t>個案分析：報表分析建立於雲端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DA28-EC94-2E48-B971-03D903D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141" y="1320916"/>
            <a:ext cx="11399731" cy="2108084"/>
          </a:xfrm>
        </p:spPr>
        <p:txBody>
          <a:bodyPr>
            <a:noAutofit/>
          </a:bodyPr>
          <a:lstStyle/>
          <a:p>
            <a:pPr marL="411480" indent="-411480"/>
            <a:r>
              <a:rPr lang="en-US" altLang="zh-TW" sz="2400" b="0" dirty="0"/>
              <a:t>AWS </a:t>
            </a:r>
            <a:r>
              <a:rPr lang="zh-TW" altLang="en-US" sz="2400" b="0" dirty="0"/>
              <a:t>協助 </a:t>
            </a:r>
            <a:r>
              <a:rPr lang="en-US" altLang="zh-TW" sz="2400" b="0" dirty="0"/>
              <a:t>KPMG </a:t>
            </a:r>
            <a:r>
              <a:rPr lang="zh-TW" altLang="en-US" sz="2400" b="0" dirty="0"/>
              <a:t>建立雲端部屬架構提供財報解決方案，通過使用 </a:t>
            </a:r>
            <a:r>
              <a:rPr lang="en-US" altLang="zh-TW" sz="2400" b="0" dirty="0"/>
              <a:t>Amazon EC2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Amazon VPC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Amazon EBS</a:t>
            </a:r>
            <a:r>
              <a:rPr lang="zh-TW" altLang="en-US" sz="2400" b="0" dirty="0"/>
              <a:t>、 </a:t>
            </a:r>
            <a:r>
              <a:rPr lang="en-US" altLang="zh-TW" sz="2400" b="0" dirty="0"/>
              <a:t>Amazon S3</a:t>
            </a:r>
            <a:r>
              <a:rPr lang="zh-TW" altLang="en-US" sz="2400" b="0" dirty="0"/>
              <a:t>、</a:t>
            </a:r>
            <a:r>
              <a:rPr lang="en-US" altLang="zh-TW" sz="2400" b="0" dirty="0"/>
              <a:t>Amazon RDS </a:t>
            </a:r>
            <a:r>
              <a:rPr lang="zh-TW" altLang="en-US" sz="2400" b="0" dirty="0"/>
              <a:t>等服務，接入 </a:t>
            </a:r>
            <a:r>
              <a:rPr lang="en-US" altLang="zh-TW" sz="2400" b="0" dirty="0"/>
              <a:t>Power BI </a:t>
            </a:r>
            <a:r>
              <a:rPr lang="zh-TW" altLang="en-US" sz="2400" b="0" dirty="0"/>
              <a:t>作為可視化開發工具，滿足用戶多樣化的交付需求。</a:t>
            </a:r>
            <a:endParaRPr lang="en-US" altLang="zh-TW" sz="2400" b="0" dirty="0"/>
          </a:p>
          <a:p>
            <a:pPr marL="411480" indent="-411480"/>
            <a:r>
              <a:rPr lang="zh-TW" altLang="en-US" sz="2400" b="0" dirty="0"/>
              <a:t>藉助 </a:t>
            </a:r>
            <a:r>
              <a:rPr lang="en-US" altLang="zh-TW" sz="2400" b="0" dirty="0"/>
              <a:t>Amazon </a:t>
            </a:r>
            <a:r>
              <a:rPr lang="en-US" altLang="zh-TW" sz="2400" b="0" dirty="0" err="1"/>
              <a:t>ElastiCache</a:t>
            </a:r>
            <a:r>
              <a:rPr lang="en-US" altLang="zh-TW" sz="2400" b="0" dirty="0"/>
              <a:t> </a:t>
            </a:r>
            <a:r>
              <a:rPr lang="zh-TW" altLang="en-US" sz="2400" b="0" dirty="0"/>
              <a:t>和 </a:t>
            </a:r>
            <a:r>
              <a:rPr lang="en-US" altLang="zh-TW" sz="2400" b="0" dirty="0"/>
              <a:t>Amazon EMR </a:t>
            </a:r>
            <a:r>
              <a:rPr lang="zh-TW" altLang="en-US" sz="2400" b="0" dirty="0"/>
              <a:t>大數據服務，可支持海量數據即時分析，及複雜報表邏輯和異質資料來源的分析要求，以此高效快速響應客戶的業務需求。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16</a:t>
            </a:fld>
            <a:endParaRPr lang="en-US"/>
          </a:p>
        </p:txBody>
      </p:sp>
      <p:pic>
        <p:nvPicPr>
          <p:cNvPr id="12" name="Google Shape;99;p18">
            <a:extLst>
              <a:ext uri="{FF2B5EF4-FFF2-40B4-BE49-F238E27FC236}">
                <a16:creationId xmlns:a16="http://schemas.microsoft.com/office/drawing/2014/main" id="{3AE5D754-339B-6845-970A-F8FEAD2E7F3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92650" y="3507185"/>
            <a:ext cx="6126997" cy="316436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5FD437-CE0D-F542-A06D-96D0C24EDB1B}"/>
              </a:ext>
            </a:extLst>
          </p:cNvPr>
          <p:cNvSpPr txBox="1"/>
          <p:nvPr/>
        </p:nvSpPr>
        <p:spPr>
          <a:xfrm>
            <a:off x="4595409" y="6601191"/>
            <a:ext cx="30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 err="1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KKNews</a:t>
            </a:r>
            <a:endParaRPr lang="en-US" altLang="zh-TW" sz="1200" dirty="0">
              <a:solidFill>
                <a:schemeClr val="bg1">
                  <a:lumMod val="65000"/>
                </a:schemeClr>
              </a:solidFill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028209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5"/>
            <a:ext cx="11222181" cy="823547"/>
          </a:xfrm>
        </p:spPr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chemeClr val="accent1"/>
                </a:solidFill>
              </a:rPr>
              <a:t>永續報告</a:t>
            </a:r>
            <a:r>
              <a:rPr lang="en-US" altLang="zh-TW" sz="6000" dirty="0">
                <a:solidFill>
                  <a:schemeClr val="accent1"/>
                </a:solidFill>
              </a:rPr>
              <a:t> XBRL </a:t>
            </a:r>
            <a:r>
              <a:rPr lang="zh-TW" altLang="en-US" sz="6000" dirty="0">
                <a:solidFill>
                  <a:schemeClr val="accent1"/>
                </a:solidFill>
              </a:rPr>
              <a:t>雲端架構圖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17</a:t>
            </a:fld>
            <a:endParaRPr lang="en-US"/>
          </a:p>
        </p:txBody>
      </p:sp>
      <p:sp>
        <p:nvSpPr>
          <p:cNvPr id="9" name="Google Shape;108;p19">
            <a:extLst>
              <a:ext uri="{FF2B5EF4-FFF2-40B4-BE49-F238E27FC236}">
                <a16:creationId xmlns:a16="http://schemas.microsoft.com/office/drawing/2014/main" id="{64719269-2A06-0D40-AFF2-25CD37F3160D}"/>
              </a:ext>
            </a:extLst>
          </p:cNvPr>
          <p:cNvSpPr/>
          <p:nvPr/>
        </p:nvSpPr>
        <p:spPr>
          <a:xfrm>
            <a:off x="309967" y="1161991"/>
            <a:ext cx="11608230" cy="4318478"/>
          </a:xfrm>
          <a:prstGeom prst="roundRect">
            <a:avLst>
              <a:gd name="adj" fmla="val 4419"/>
            </a:avLst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" name="Google Shape;109;p19">
            <a:extLst>
              <a:ext uri="{FF2B5EF4-FFF2-40B4-BE49-F238E27FC236}">
                <a16:creationId xmlns:a16="http://schemas.microsoft.com/office/drawing/2014/main" id="{38CBB18F-086F-A349-82CE-9DD49446F4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l="32722" t="9931" r="31510" b="6609"/>
          <a:stretch/>
        </p:blipFill>
        <p:spPr>
          <a:xfrm>
            <a:off x="5561964" y="5700791"/>
            <a:ext cx="1097731" cy="1099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13;p19">
            <a:extLst>
              <a:ext uri="{FF2B5EF4-FFF2-40B4-BE49-F238E27FC236}">
                <a16:creationId xmlns:a16="http://schemas.microsoft.com/office/drawing/2014/main" id="{7B7F0768-AA1C-E448-8C04-1D79DA02B15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3153" t="6248" r="12491" b="6239"/>
          <a:stretch/>
        </p:blipFill>
        <p:spPr>
          <a:xfrm>
            <a:off x="1697041" y="5822940"/>
            <a:ext cx="697215" cy="7690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" name="Google Shape;114;p19">
            <a:extLst>
              <a:ext uri="{FF2B5EF4-FFF2-40B4-BE49-F238E27FC236}">
                <a16:creationId xmlns:a16="http://schemas.microsoft.com/office/drawing/2014/main" id="{0D250AE5-FCD9-964B-A910-167014EFFDD4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110830" y="5480469"/>
            <a:ext cx="3252" cy="220322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5" name="Google Shape;115;p19">
            <a:extLst>
              <a:ext uri="{FF2B5EF4-FFF2-40B4-BE49-F238E27FC236}">
                <a16:creationId xmlns:a16="http://schemas.microsoft.com/office/drawing/2014/main" id="{861EB6E2-50CD-4A46-96FE-A41501CDF3DB}"/>
              </a:ext>
            </a:extLst>
          </p:cNvPr>
          <p:cNvCxnSpPr>
            <a:cxnSpLocks/>
            <a:stCxn id="10" idx="1"/>
            <a:endCxn id="13" idx="3"/>
          </p:cNvCxnSpPr>
          <p:nvPr/>
        </p:nvCxnSpPr>
        <p:spPr>
          <a:xfrm flipH="1" flipV="1">
            <a:off x="2394256" y="6207477"/>
            <a:ext cx="3167708" cy="42847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7" name="Google Shape;112;p19">
            <a:extLst>
              <a:ext uri="{FF2B5EF4-FFF2-40B4-BE49-F238E27FC236}">
                <a16:creationId xmlns:a16="http://schemas.microsoft.com/office/drawing/2014/main" id="{F11C2C30-55F4-344A-99C5-07B48CB8F3D7}"/>
              </a:ext>
            </a:extLst>
          </p:cNvPr>
          <p:cNvSpPr/>
          <p:nvPr/>
        </p:nvSpPr>
        <p:spPr>
          <a:xfrm>
            <a:off x="8224881" y="1260709"/>
            <a:ext cx="3531689" cy="4100063"/>
          </a:xfrm>
          <a:prstGeom prst="roundRect">
            <a:avLst>
              <a:gd name="adj" fmla="val 5878"/>
            </a:avLst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17;p19">
            <a:extLst>
              <a:ext uri="{FF2B5EF4-FFF2-40B4-BE49-F238E27FC236}">
                <a16:creationId xmlns:a16="http://schemas.microsoft.com/office/drawing/2014/main" id="{4009DEE1-B1BF-904E-8BA2-BDD23A719DB6}"/>
              </a:ext>
            </a:extLst>
          </p:cNvPr>
          <p:cNvSpPr/>
          <p:nvPr/>
        </p:nvSpPr>
        <p:spPr>
          <a:xfrm>
            <a:off x="8328915" y="3881593"/>
            <a:ext cx="3334425" cy="993832"/>
          </a:xfrm>
          <a:prstGeom prst="roundRect">
            <a:avLst>
              <a:gd name="adj" fmla="val 11941"/>
            </a:avLst>
          </a:prstGeom>
          <a:noFill/>
          <a:ln w="28575" cap="flat" cmpd="sng">
            <a:solidFill>
              <a:schemeClr val="accent6">
                <a:lumMod val="75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" name="Google Shape;118;p19">
            <a:extLst>
              <a:ext uri="{FF2B5EF4-FFF2-40B4-BE49-F238E27FC236}">
                <a16:creationId xmlns:a16="http://schemas.microsoft.com/office/drawing/2014/main" id="{A859F3A2-4BA6-A848-8657-7A14DA8C92F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40563" y="1375774"/>
            <a:ext cx="1647534" cy="9917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119;p19">
            <a:extLst>
              <a:ext uri="{FF2B5EF4-FFF2-40B4-BE49-F238E27FC236}">
                <a16:creationId xmlns:a16="http://schemas.microsoft.com/office/drawing/2014/main" id="{E22FFFFF-CF84-3B45-B503-D6BDA3F8E25B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40562" y="3112526"/>
            <a:ext cx="2151884" cy="726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20;p19">
            <a:extLst>
              <a:ext uri="{FF2B5EF4-FFF2-40B4-BE49-F238E27FC236}">
                <a16:creationId xmlns:a16="http://schemas.microsoft.com/office/drawing/2014/main" id="{7F30085C-8791-A849-8EDB-FDE00C4DEA4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l="39621" t="13006" r="37067" b="11635"/>
          <a:stretch/>
        </p:blipFill>
        <p:spPr>
          <a:xfrm>
            <a:off x="10582156" y="3892299"/>
            <a:ext cx="540693" cy="963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21;p19">
            <a:extLst>
              <a:ext uri="{FF2B5EF4-FFF2-40B4-BE49-F238E27FC236}">
                <a16:creationId xmlns:a16="http://schemas.microsoft.com/office/drawing/2014/main" id="{8A424EC4-3268-484B-99A8-A702339156AF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08503" y="3886485"/>
            <a:ext cx="1592456" cy="974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22;p19">
            <a:extLst>
              <a:ext uri="{FF2B5EF4-FFF2-40B4-BE49-F238E27FC236}">
                <a16:creationId xmlns:a16="http://schemas.microsoft.com/office/drawing/2014/main" id="{AA56AAE8-53D5-D548-8AD1-2E8E9857A5C3}"/>
              </a:ext>
            </a:extLst>
          </p:cNvPr>
          <p:cNvSpPr txBox="1"/>
          <p:nvPr/>
        </p:nvSpPr>
        <p:spPr>
          <a:xfrm>
            <a:off x="10147285" y="4820867"/>
            <a:ext cx="1516055" cy="43085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人員權限控管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4" name="Google Shape;123;p19">
            <a:extLst>
              <a:ext uri="{FF2B5EF4-FFF2-40B4-BE49-F238E27FC236}">
                <a16:creationId xmlns:a16="http://schemas.microsoft.com/office/drawing/2014/main" id="{70569AC6-20CA-8D44-867B-0E7F03FA77C1}"/>
              </a:ext>
            </a:extLst>
          </p:cNvPr>
          <p:cNvSpPr txBox="1"/>
          <p:nvPr/>
        </p:nvSpPr>
        <p:spPr>
          <a:xfrm>
            <a:off x="8596225" y="4810095"/>
            <a:ext cx="1428076" cy="43085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異常警報監控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5" name="Google Shape;124;p19">
            <a:extLst>
              <a:ext uri="{FF2B5EF4-FFF2-40B4-BE49-F238E27FC236}">
                <a16:creationId xmlns:a16="http://schemas.microsoft.com/office/drawing/2014/main" id="{CCAFD433-0A62-9941-AE0F-E3111E7BED9D}"/>
              </a:ext>
            </a:extLst>
          </p:cNvPr>
          <p:cNvSpPr txBox="1"/>
          <p:nvPr/>
        </p:nvSpPr>
        <p:spPr>
          <a:xfrm>
            <a:off x="10394411" y="1503149"/>
            <a:ext cx="1092338" cy="6770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關聯式</a:t>
            </a:r>
            <a:br>
              <a:rPr lang="en-US" altLang="zh-TW" sz="1600" dirty="0">
                <a:latin typeface="Heiti TC Medium" pitchFamily="2" charset="-128"/>
                <a:ea typeface="Heiti TC Medium" pitchFamily="2" charset="-128"/>
              </a:rPr>
            </a:b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資料庫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6" name="Google Shape;125;p19">
            <a:extLst>
              <a:ext uri="{FF2B5EF4-FFF2-40B4-BE49-F238E27FC236}">
                <a16:creationId xmlns:a16="http://schemas.microsoft.com/office/drawing/2014/main" id="{FB5B14C0-232C-314A-B589-290411BA8D39}"/>
              </a:ext>
            </a:extLst>
          </p:cNvPr>
          <p:cNvSpPr txBox="1"/>
          <p:nvPr/>
        </p:nvSpPr>
        <p:spPr>
          <a:xfrm>
            <a:off x="10491325" y="3154749"/>
            <a:ext cx="1092338" cy="43085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資料儲存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28" name="Google Shape;127;p19">
            <a:extLst>
              <a:ext uri="{FF2B5EF4-FFF2-40B4-BE49-F238E27FC236}">
                <a16:creationId xmlns:a16="http://schemas.microsoft.com/office/drawing/2014/main" id="{D7F33FED-618D-DF41-9EAE-A443CD0AC949}"/>
              </a:ext>
            </a:extLst>
          </p:cNvPr>
          <p:cNvSpPr/>
          <p:nvPr/>
        </p:nvSpPr>
        <p:spPr>
          <a:xfrm>
            <a:off x="4232996" y="1480890"/>
            <a:ext cx="2897513" cy="3729284"/>
          </a:xfrm>
          <a:prstGeom prst="roundRect">
            <a:avLst>
              <a:gd name="adj" fmla="val 4679"/>
            </a:avLst>
          </a:prstGeom>
          <a:noFill/>
          <a:ln w="28575" cap="flat" cmpd="sng">
            <a:solidFill>
              <a:schemeClr val="accent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111;p19">
            <a:extLst>
              <a:ext uri="{FF2B5EF4-FFF2-40B4-BE49-F238E27FC236}">
                <a16:creationId xmlns:a16="http://schemas.microsoft.com/office/drawing/2014/main" id="{6C30B1CB-FEF3-1C43-B9ED-54C634CE5658}"/>
              </a:ext>
            </a:extLst>
          </p:cNvPr>
          <p:cNvSpPr/>
          <p:nvPr/>
        </p:nvSpPr>
        <p:spPr>
          <a:xfrm>
            <a:off x="435429" y="1301123"/>
            <a:ext cx="7013916" cy="4034424"/>
          </a:xfrm>
          <a:prstGeom prst="roundRect">
            <a:avLst>
              <a:gd name="adj" fmla="val 3736"/>
            </a:avLst>
          </a:prstGeom>
          <a:noFill/>
          <a:ln w="28575" cap="flat" cmpd="sng">
            <a:solidFill>
              <a:schemeClr val="accent2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128;p19">
            <a:extLst>
              <a:ext uri="{FF2B5EF4-FFF2-40B4-BE49-F238E27FC236}">
                <a16:creationId xmlns:a16="http://schemas.microsoft.com/office/drawing/2014/main" id="{46E34FB9-D210-0F48-B95E-D5E672247F4D}"/>
              </a:ext>
            </a:extLst>
          </p:cNvPr>
          <p:cNvSpPr/>
          <p:nvPr/>
        </p:nvSpPr>
        <p:spPr>
          <a:xfrm>
            <a:off x="528659" y="1480890"/>
            <a:ext cx="3086653" cy="3695466"/>
          </a:xfrm>
          <a:prstGeom prst="roundRect">
            <a:avLst>
              <a:gd name="adj" fmla="val 4947"/>
            </a:avLst>
          </a:prstGeom>
          <a:noFill/>
          <a:ln w="28575" cap="flat" cmpd="sng">
            <a:solidFill>
              <a:schemeClr val="accent6">
                <a:lumMod val="60000"/>
                <a:lumOff val="40000"/>
              </a:schemeClr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129;p19">
            <a:extLst>
              <a:ext uri="{FF2B5EF4-FFF2-40B4-BE49-F238E27FC236}">
                <a16:creationId xmlns:a16="http://schemas.microsoft.com/office/drawing/2014/main" id="{50F958BF-0AA0-3A4A-80AB-871BD69FF852}"/>
              </a:ext>
            </a:extLst>
          </p:cNvPr>
          <p:cNvSpPr/>
          <p:nvPr/>
        </p:nvSpPr>
        <p:spPr>
          <a:xfrm flipH="1">
            <a:off x="747144" y="1793091"/>
            <a:ext cx="903445" cy="647585"/>
          </a:xfrm>
          <a:prstGeom prst="flowChartPunchedCar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HEITI TC MEDIUM" pitchFamily="2" charset="-128"/>
                <a:ea typeface="HEITI TC MEDIUM" pitchFamily="2" charset="-128"/>
              </a:rPr>
              <a:t>結構化資料</a:t>
            </a:r>
            <a:endParaRPr b="1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32" name="Google Shape;130;p19">
            <a:extLst>
              <a:ext uri="{FF2B5EF4-FFF2-40B4-BE49-F238E27FC236}">
                <a16:creationId xmlns:a16="http://schemas.microsoft.com/office/drawing/2014/main" id="{46CBD317-E2A7-A445-8CE6-DF80F9E42642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l="13498" r="15789"/>
          <a:stretch/>
        </p:blipFill>
        <p:spPr>
          <a:xfrm>
            <a:off x="4588039" y="2745648"/>
            <a:ext cx="1472167" cy="1073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31;p19">
            <a:extLst>
              <a:ext uri="{FF2B5EF4-FFF2-40B4-BE49-F238E27FC236}">
                <a16:creationId xmlns:a16="http://schemas.microsoft.com/office/drawing/2014/main" id="{33A75749-2196-0B41-BA57-0A647D6BAE98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l="25749" r="28399" b="11284"/>
          <a:stretch/>
        </p:blipFill>
        <p:spPr>
          <a:xfrm>
            <a:off x="4796705" y="4022983"/>
            <a:ext cx="888473" cy="969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32;p19">
            <a:extLst>
              <a:ext uri="{FF2B5EF4-FFF2-40B4-BE49-F238E27FC236}">
                <a16:creationId xmlns:a16="http://schemas.microsoft.com/office/drawing/2014/main" id="{D832E5D6-7E1E-EA4E-8F9E-B387D48D0AD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401114" y="2813953"/>
            <a:ext cx="1055934" cy="924908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133;p19">
            <a:extLst>
              <a:ext uri="{FF2B5EF4-FFF2-40B4-BE49-F238E27FC236}">
                <a16:creationId xmlns:a16="http://schemas.microsoft.com/office/drawing/2014/main" id="{1BDFF087-9D85-4A46-BE03-B7B91ADA948C}"/>
              </a:ext>
            </a:extLst>
          </p:cNvPr>
          <p:cNvSpPr/>
          <p:nvPr/>
        </p:nvSpPr>
        <p:spPr>
          <a:xfrm flipH="1">
            <a:off x="778863" y="2848770"/>
            <a:ext cx="974193" cy="855274"/>
          </a:xfrm>
          <a:prstGeom prst="flowChartPunchedCar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dirty="0">
                <a:latin typeface="HEITI TC MEDIUM" pitchFamily="2" charset="-128"/>
                <a:ea typeface="HEITI TC MEDIUM" pitchFamily="2" charset="-128"/>
              </a:rPr>
              <a:t>非結構化資料</a:t>
            </a:r>
            <a:endParaRPr b="1" dirty="0">
              <a:latin typeface="HEITI TC MEDIUM" pitchFamily="2" charset="-128"/>
              <a:ea typeface="HEITI TC MEDIUM" pitchFamily="2" charset="-128"/>
            </a:endParaRPr>
          </a:p>
        </p:txBody>
      </p:sp>
      <p:pic>
        <p:nvPicPr>
          <p:cNvPr id="36" name="Google Shape;134;p19">
            <a:extLst>
              <a:ext uri="{FF2B5EF4-FFF2-40B4-BE49-F238E27FC236}">
                <a16:creationId xmlns:a16="http://schemas.microsoft.com/office/drawing/2014/main" id="{20F1901C-B8D0-CB43-A55C-A68C2274292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55468" y="1592636"/>
            <a:ext cx="1312527" cy="10484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35;p19">
            <a:extLst>
              <a:ext uri="{FF2B5EF4-FFF2-40B4-BE49-F238E27FC236}">
                <a16:creationId xmlns:a16="http://schemas.microsoft.com/office/drawing/2014/main" id="{AA8FE82E-290B-E645-A658-F5B5F8EE0B1C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l="31483" t="4824" r="35507" b="10386"/>
          <a:stretch/>
        </p:blipFill>
        <p:spPr>
          <a:xfrm>
            <a:off x="4883231" y="1750591"/>
            <a:ext cx="720893" cy="92860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" name="Google Shape;136;p19">
            <a:extLst>
              <a:ext uri="{FF2B5EF4-FFF2-40B4-BE49-F238E27FC236}">
                <a16:creationId xmlns:a16="http://schemas.microsoft.com/office/drawing/2014/main" id="{41ED47BD-1B34-6241-8007-51FA89EFAFA1}"/>
              </a:ext>
            </a:extLst>
          </p:cNvPr>
          <p:cNvCxnSpPr>
            <a:cxnSpLocks/>
            <a:stCxn id="31" idx="1"/>
            <a:endCxn id="36" idx="1"/>
          </p:cNvCxnSpPr>
          <p:nvPr/>
        </p:nvCxnSpPr>
        <p:spPr>
          <a:xfrm>
            <a:off x="1650589" y="2116884"/>
            <a:ext cx="604879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9" name="Google Shape;137;p19">
            <a:extLst>
              <a:ext uri="{FF2B5EF4-FFF2-40B4-BE49-F238E27FC236}">
                <a16:creationId xmlns:a16="http://schemas.microsoft.com/office/drawing/2014/main" id="{84B2E961-B374-9943-B198-E7C98EC83D41}"/>
              </a:ext>
            </a:extLst>
          </p:cNvPr>
          <p:cNvCxnSpPr>
            <a:cxnSpLocks/>
            <a:stCxn id="35" idx="1"/>
            <a:endCxn id="34" idx="1"/>
          </p:cNvCxnSpPr>
          <p:nvPr/>
        </p:nvCxnSpPr>
        <p:spPr>
          <a:xfrm>
            <a:off x="1753056" y="3276407"/>
            <a:ext cx="64805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138;p19">
            <a:extLst>
              <a:ext uri="{FF2B5EF4-FFF2-40B4-BE49-F238E27FC236}">
                <a16:creationId xmlns:a16="http://schemas.microsoft.com/office/drawing/2014/main" id="{8C5AD686-7AD6-4441-8566-C95837561F96}"/>
              </a:ext>
            </a:extLst>
          </p:cNvPr>
          <p:cNvCxnSpPr>
            <a:cxnSpLocks/>
            <a:stCxn id="30" idx="3"/>
            <a:endCxn id="28" idx="1"/>
          </p:cNvCxnSpPr>
          <p:nvPr/>
        </p:nvCxnSpPr>
        <p:spPr>
          <a:xfrm>
            <a:off x="3615312" y="3328623"/>
            <a:ext cx="617684" cy="16909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" name="Google Shape;139;p19">
            <a:extLst>
              <a:ext uri="{FF2B5EF4-FFF2-40B4-BE49-F238E27FC236}">
                <a16:creationId xmlns:a16="http://schemas.microsoft.com/office/drawing/2014/main" id="{F0E8C161-6C1A-DE44-AF20-F1B91EB9B87A}"/>
              </a:ext>
            </a:extLst>
          </p:cNvPr>
          <p:cNvSpPr txBox="1"/>
          <p:nvPr/>
        </p:nvSpPr>
        <p:spPr>
          <a:xfrm>
            <a:off x="5924967" y="1869521"/>
            <a:ext cx="1077703" cy="430857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數據分析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42" name="Google Shape;140;p19">
            <a:extLst>
              <a:ext uri="{FF2B5EF4-FFF2-40B4-BE49-F238E27FC236}">
                <a16:creationId xmlns:a16="http://schemas.microsoft.com/office/drawing/2014/main" id="{507B9E12-7626-4F4E-84B5-EBC1543192E5}"/>
              </a:ext>
            </a:extLst>
          </p:cNvPr>
          <p:cNvSpPr txBox="1"/>
          <p:nvPr/>
        </p:nvSpPr>
        <p:spPr>
          <a:xfrm>
            <a:off x="6000856" y="2758196"/>
            <a:ext cx="977518" cy="923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自動化標記模型訓練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43" name="Google Shape;141;p19">
            <a:extLst>
              <a:ext uri="{FF2B5EF4-FFF2-40B4-BE49-F238E27FC236}">
                <a16:creationId xmlns:a16="http://schemas.microsoft.com/office/drawing/2014/main" id="{304C3287-97F7-9A49-BD9F-9D7F6D8E34A0}"/>
              </a:ext>
            </a:extLst>
          </p:cNvPr>
          <p:cNvSpPr txBox="1"/>
          <p:nvPr/>
        </p:nvSpPr>
        <p:spPr>
          <a:xfrm>
            <a:off x="5966578" y="4158499"/>
            <a:ext cx="1179937" cy="677078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系統打包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以利部屬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44" name="Google Shape;142;p19">
            <a:extLst>
              <a:ext uri="{FF2B5EF4-FFF2-40B4-BE49-F238E27FC236}">
                <a16:creationId xmlns:a16="http://schemas.microsoft.com/office/drawing/2014/main" id="{099AAACC-47AC-FF4F-91C4-C120CBB4A37D}"/>
              </a:ext>
            </a:extLst>
          </p:cNvPr>
          <p:cNvSpPr txBox="1"/>
          <p:nvPr/>
        </p:nvSpPr>
        <p:spPr>
          <a:xfrm>
            <a:off x="2441597" y="3748663"/>
            <a:ext cx="998456" cy="615523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latin typeface="Heiti TC Medium" pitchFamily="2" charset="-128"/>
                <a:ea typeface="Heiti TC Medium" pitchFamily="2" charset="-128"/>
              </a:rPr>
              <a:t>非結構化</a:t>
            </a:r>
            <a:br>
              <a:rPr lang="en-US" altLang="zh-TW" sz="1400" dirty="0">
                <a:latin typeface="Heiti TC Medium" pitchFamily="2" charset="-128"/>
                <a:ea typeface="Heiti TC Medium" pitchFamily="2" charset="-128"/>
              </a:rPr>
            </a:br>
            <a:r>
              <a:rPr lang="zh-TW" sz="1400" dirty="0">
                <a:latin typeface="Heiti TC Medium" pitchFamily="2" charset="-128"/>
                <a:ea typeface="Heiti TC Medium" pitchFamily="2" charset="-128"/>
              </a:rPr>
              <a:t>資料庫</a:t>
            </a:r>
            <a:endParaRPr sz="1400"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45" name="Google Shape;143;p19">
            <a:extLst>
              <a:ext uri="{FF2B5EF4-FFF2-40B4-BE49-F238E27FC236}">
                <a16:creationId xmlns:a16="http://schemas.microsoft.com/office/drawing/2014/main" id="{DD0735A5-EC79-3C48-B79E-6DA8104E97E2}"/>
              </a:ext>
            </a:extLst>
          </p:cNvPr>
          <p:cNvSpPr txBox="1"/>
          <p:nvPr/>
        </p:nvSpPr>
        <p:spPr>
          <a:xfrm>
            <a:off x="6720889" y="5834692"/>
            <a:ext cx="1097731" cy="40007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dirty="0">
                <a:latin typeface="Heiti TC Medium" pitchFamily="2" charset="-128"/>
                <a:ea typeface="Heiti TC Medium" pitchFamily="2" charset="-128"/>
              </a:rPr>
              <a:t>連線主機</a:t>
            </a:r>
            <a:endParaRPr sz="1400" dirty="0">
              <a:latin typeface="Heiti TC Medium" pitchFamily="2" charset="-128"/>
              <a:ea typeface="Heiti TC Medium" pitchFamily="2" charset="-128"/>
            </a:endParaRPr>
          </a:p>
        </p:txBody>
      </p:sp>
      <p:cxnSp>
        <p:nvCxnSpPr>
          <p:cNvPr id="82" name="Google Shape;138;p19">
            <a:extLst>
              <a:ext uri="{FF2B5EF4-FFF2-40B4-BE49-F238E27FC236}">
                <a16:creationId xmlns:a16="http://schemas.microsoft.com/office/drawing/2014/main" id="{9FAE08A5-05FA-2D48-8D8C-2ECDAEEC6250}"/>
              </a:ext>
            </a:extLst>
          </p:cNvPr>
          <p:cNvCxnSpPr>
            <a:cxnSpLocks/>
            <a:stCxn id="29" idx="3"/>
            <a:endCxn id="17" idx="1"/>
          </p:cNvCxnSpPr>
          <p:nvPr/>
        </p:nvCxnSpPr>
        <p:spPr>
          <a:xfrm flipV="1">
            <a:off x="7449345" y="3310741"/>
            <a:ext cx="775536" cy="7594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6" name="Google Shape;119;p19">
            <a:extLst>
              <a:ext uri="{FF2B5EF4-FFF2-40B4-BE49-F238E27FC236}">
                <a16:creationId xmlns:a16="http://schemas.microsoft.com/office/drawing/2014/main" id="{0FA66173-04A9-3EBC-8576-2E97FFF5781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0585" t="3029" r="13322" b="3029"/>
          <a:stretch/>
        </p:blipFill>
        <p:spPr>
          <a:xfrm>
            <a:off x="2416835" y="4497038"/>
            <a:ext cx="1116974" cy="52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133;p19">
            <a:extLst>
              <a:ext uri="{FF2B5EF4-FFF2-40B4-BE49-F238E27FC236}">
                <a16:creationId xmlns:a16="http://schemas.microsoft.com/office/drawing/2014/main" id="{BCFF0421-225B-81D0-E4A2-55228A43069D}"/>
              </a:ext>
            </a:extLst>
          </p:cNvPr>
          <p:cNvSpPr/>
          <p:nvPr/>
        </p:nvSpPr>
        <p:spPr>
          <a:xfrm flipH="1">
            <a:off x="747144" y="4231166"/>
            <a:ext cx="974193" cy="855274"/>
          </a:xfrm>
          <a:prstGeom prst="flowChartPunchedCard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b="1" dirty="0">
                <a:latin typeface="HEITI TC MEDIUM" pitchFamily="2" charset="-128"/>
                <a:ea typeface="HEITI TC MEDIUM" pitchFamily="2" charset="-128"/>
              </a:rPr>
              <a:t>檔案</a:t>
            </a:r>
            <a:br>
              <a:rPr lang="en-US" altLang="zh-TW" b="1" dirty="0">
                <a:latin typeface="HEITI TC MEDIUM" pitchFamily="2" charset="-128"/>
                <a:ea typeface="HEITI TC MEDIUM" pitchFamily="2" charset="-128"/>
              </a:rPr>
            </a:br>
            <a:r>
              <a:rPr lang="zh-TW" altLang="en-US" b="1" dirty="0">
                <a:latin typeface="HEITI TC MEDIUM" pitchFamily="2" charset="-128"/>
                <a:ea typeface="HEITI TC MEDIUM" pitchFamily="2" charset="-128"/>
              </a:rPr>
              <a:t>物件</a:t>
            </a:r>
            <a:endParaRPr b="1" dirty="0">
              <a:latin typeface="HEITI TC MEDIUM" pitchFamily="2" charset="-128"/>
              <a:ea typeface="HEITI TC MEDIUM" pitchFamily="2" charset="-128"/>
            </a:endParaRPr>
          </a:p>
        </p:txBody>
      </p:sp>
      <p:cxnSp>
        <p:nvCxnSpPr>
          <p:cNvPr id="52" name="Google Shape;137;p19">
            <a:extLst>
              <a:ext uri="{FF2B5EF4-FFF2-40B4-BE49-F238E27FC236}">
                <a16:creationId xmlns:a16="http://schemas.microsoft.com/office/drawing/2014/main" id="{9B2BAB41-47D0-F2C2-E1C7-2E8AEF29555F}"/>
              </a:ext>
            </a:extLst>
          </p:cNvPr>
          <p:cNvCxnSpPr>
            <a:cxnSpLocks/>
            <a:stCxn id="51" idx="1"/>
          </p:cNvCxnSpPr>
          <p:nvPr/>
        </p:nvCxnSpPr>
        <p:spPr>
          <a:xfrm>
            <a:off x="1721337" y="4658803"/>
            <a:ext cx="648058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55" name="Google Shape;132;p19">
            <a:extLst>
              <a:ext uri="{FF2B5EF4-FFF2-40B4-BE49-F238E27FC236}">
                <a16:creationId xmlns:a16="http://schemas.microsoft.com/office/drawing/2014/main" id="{262B855D-AF2E-C9BC-CC8B-A4CCB1231A09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872459" y="2369448"/>
            <a:ext cx="875608" cy="72684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24;p19">
            <a:extLst>
              <a:ext uri="{FF2B5EF4-FFF2-40B4-BE49-F238E27FC236}">
                <a16:creationId xmlns:a16="http://schemas.microsoft.com/office/drawing/2014/main" id="{44A0AE96-5680-73DA-0A3D-D9E1E63BC595}"/>
              </a:ext>
            </a:extLst>
          </p:cNvPr>
          <p:cNvSpPr txBox="1"/>
          <p:nvPr/>
        </p:nvSpPr>
        <p:spPr>
          <a:xfrm>
            <a:off x="10449705" y="2308563"/>
            <a:ext cx="1092338" cy="923299"/>
          </a:xfrm>
          <a:prstGeom prst="rect">
            <a:avLst/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TW" sz="1600" dirty="0">
                <a:latin typeface="Heiti TC Medium" pitchFamily="2" charset="-128"/>
                <a:ea typeface="Heiti TC Medium" pitchFamily="2" charset="-128"/>
              </a:rPr>
              <a:t>Key Value</a:t>
            </a:r>
            <a:br>
              <a:rPr lang="en-US" altLang="zh-TW" sz="1600" dirty="0">
                <a:latin typeface="Heiti TC Medium" pitchFamily="2" charset="-128"/>
                <a:ea typeface="Heiti TC Medium" pitchFamily="2" charset="-128"/>
              </a:rPr>
            </a:br>
            <a:r>
              <a:rPr lang="zh-TW" sz="1600" dirty="0">
                <a:latin typeface="Heiti TC Medium" pitchFamily="2" charset="-128"/>
                <a:ea typeface="Heiti TC Medium" pitchFamily="2" charset="-128"/>
              </a:rPr>
              <a:t>資料庫</a:t>
            </a:r>
            <a:endParaRPr sz="1600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26326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5"/>
            <a:ext cx="11222181" cy="823547"/>
          </a:xfrm>
        </p:spPr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chemeClr val="accent1"/>
                </a:solidFill>
              </a:rPr>
              <a:t>永續報告</a:t>
            </a:r>
            <a:r>
              <a:rPr lang="en-US" altLang="zh-TW" sz="6000" dirty="0">
                <a:solidFill>
                  <a:schemeClr val="accent1"/>
                </a:solidFill>
              </a:rPr>
              <a:t> XBRL </a:t>
            </a:r>
            <a:r>
              <a:rPr lang="zh-TW" altLang="en-US" sz="6000" dirty="0">
                <a:solidFill>
                  <a:schemeClr val="accent1"/>
                </a:solidFill>
              </a:rPr>
              <a:t>雲端架構圖 </a:t>
            </a:r>
            <a:r>
              <a:rPr lang="en-US" altLang="zh-TW" sz="6000" dirty="0">
                <a:solidFill>
                  <a:schemeClr val="accent1"/>
                </a:solidFill>
              </a:rPr>
              <a:t> (AWS)</a:t>
            </a:r>
            <a:endParaRPr lang="zh-TW" altLang="en-US" sz="6000" dirty="0">
              <a:solidFill>
                <a:schemeClr val="accent1"/>
              </a:solidFill>
            </a:endParaRPr>
          </a:p>
        </p:txBody>
      </p:sp>
      <p:sp>
        <p:nvSpPr>
          <p:cNvPr id="47" name="TextBox 4">
            <a:extLst>
              <a:ext uri="{FF2B5EF4-FFF2-40B4-BE49-F238E27FC236}">
                <a16:creationId xmlns:a16="http://schemas.microsoft.com/office/drawing/2014/main" id="{B6F5C052-5F9F-4DF1-A810-4D624B676B77}"/>
              </a:ext>
            </a:extLst>
          </p:cNvPr>
          <p:cNvSpPr txBox="1"/>
          <p:nvPr/>
        </p:nvSpPr>
        <p:spPr>
          <a:xfrm>
            <a:off x="4595409" y="6534131"/>
            <a:ext cx="30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This Research</a:t>
            </a:r>
          </a:p>
        </p:txBody>
      </p:sp>
      <p:pic>
        <p:nvPicPr>
          <p:cNvPr id="6" name="圖形 9">
            <a:extLst>
              <a:ext uri="{FF2B5EF4-FFF2-40B4-BE49-F238E27FC236}">
                <a16:creationId xmlns:a16="http://schemas.microsoft.com/office/drawing/2014/main" id="{0DD4253D-C6B6-E9DB-76D7-CAF9EA449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53838" y="914886"/>
            <a:ext cx="9954705" cy="5547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544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D7FFE-0126-4BC0-AFB6-8BBDB3F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31" y="0"/>
            <a:ext cx="11756570" cy="1014413"/>
          </a:xfrm>
        </p:spPr>
        <p:txBody>
          <a:bodyPr>
            <a:normAutofit/>
          </a:bodyPr>
          <a:lstStyle/>
          <a:p>
            <a:r>
              <a:rPr lang="zh-TW" altLang="en-US" sz="4400" dirty="0">
                <a:solidFill>
                  <a:schemeClr val="accent1"/>
                </a:solidFill>
              </a:rPr>
              <a:t>永續報告</a:t>
            </a:r>
            <a:r>
              <a:rPr lang="en-US" altLang="zh-TW" sz="4400" dirty="0">
                <a:solidFill>
                  <a:schemeClr val="accent1"/>
                </a:solidFill>
              </a:rPr>
              <a:t> XBRL</a:t>
            </a:r>
            <a:r>
              <a:rPr lang="zh-TW" altLang="en-US" sz="4400" dirty="0">
                <a:solidFill>
                  <a:schemeClr val="accent1"/>
                </a:solidFill>
              </a:rPr>
              <a:t>雲端</a:t>
            </a:r>
            <a:r>
              <a:rPr lang="en-US" altLang="zh-TW" sz="4400" dirty="0">
                <a:solidFill>
                  <a:schemeClr val="accent1"/>
                </a:solidFill>
              </a:rPr>
              <a:t> Sequence Diagram (AWS)</a:t>
            </a:r>
            <a:endParaRPr lang="zh-TW" altLang="en-US" sz="4400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6DAFD-A205-43EA-B7AC-32308FF0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19</a:t>
            </a:fld>
            <a:endParaRPr lang="en-US"/>
          </a:p>
        </p:txBody>
      </p:sp>
      <p:sp>
        <p:nvSpPr>
          <p:cNvPr id="8" name="TextBox 4">
            <a:extLst>
              <a:ext uri="{FF2B5EF4-FFF2-40B4-BE49-F238E27FC236}">
                <a16:creationId xmlns:a16="http://schemas.microsoft.com/office/drawing/2014/main" id="{AB4AC116-51B9-4C64-87FD-B9BE377E11B7}"/>
              </a:ext>
            </a:extLst>
          </p:cNvPr>
          <p:cNvSpPr txBox="1"/>
          <p:nvPr/>
        </p:nvSpPr>
        <p:spPr>
          <a:xfrm>
            <a:off x="4595409" y="6576995"/>
            <a:ext cx="30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This Research</a:t>
            </a:r>
          </a:p>
        </p:txBody>
      </p:sp>
      <p:pic>
        <p:nvPicPr>
          <p:cNvPr id="6" name="圖形 4">
            <a:extLst>
              <a:ext uri="{FF2B5EF4-FFF2-40B4-BE49-F238E27FC236}">
                <a16:creationId xmlns:a16="http://schemas.microsoft.com/office/drawing/2014/main" id="{5497CC72-F69F-9D45-52CE-1EB8446FF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7774" y="974217"/>
            <a:ext cx="10708796" cy="554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303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D42-C071-0746-9E64-B1C0514B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1406654"/>
            <a:ext cx="11305310" cy="19637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永續資訊申報工具：雲端技術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Sustainability Information Reporting Tool: Cloud Technology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75702-275C-EC48-88A7-DE70431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B70FF53B-DC87-8947-814D-5F9D6A8F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527" t="1544" r="10527" b="25148"/>
          <a:stretch>
            <a:fillRect/>
          </a:stretch>
        </p:blipFill>
        <p:spPr bwMode="auto">
          <a:xfrm>
            <a:off x="1293466" y="4467459"/>
            <a:ext cx="1061722" cy="131451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3D206-BC99-514C-B5C0-F6D5C1296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60C21-0FBF-B146-9B75-B6BC75ABE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B0886-1BC9-EB4E-BC19-DB63E8DC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AFF68-55EF-E644-899B-629CA3F69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62" y="4869076"/>
            <a:ext cx="421513" cy="511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0AD5AA-B6EC-A04D-81ED-A4C974583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7" y="5301392"/>
            <a:ext cx="511280" cy="511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98370-D331-5E4F-99AD-2E8F20E16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42" y="5296698"/>
            <a:ext cx="511280" cy="511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14793-FA5C-C64B-8D83-F964E12EC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309" y="4397487"/>
            <a:ext cx="953813" cy="430151"/>
          </a:xfrm>
          <a:prstGeom prst="rect">
            <a:avLst/>
          </a:prstGeom>
        </p:spPr>
      </p:pic>
      <p:sp>
        <p:nvSpPr>
          <p:cNvPr id="21" name="文字方塊 5">
            <a:extLst>
              <a:ext uri="{FF2B5EF4-FFF2-40B4-BE49-F238E27FC236}">
                <a16:creationId xmlns:a16="http://schemas.microsoft.com/office/drawing/2014/main" id="{C694E8BC-63ED-2449-86D8-D3A9F807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432" y="3459614"/>
            <a:ext cx="99731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7F7F7F"/>
                </a:solidFill>
              </a:rPr>
              <a:t>Time: 2022/6/24 (Fri.) 16:20-16:35</a:t>
            </a:r>
            <a:br>
              <a:rPr lang="en-US" altLang="zh-TW" sz="1800" dirty="0">
                <a:solidFill>
                  <a:srgbClr val="7F7F7F"/>
                </a:solidFill>
              </a:rPr>
            </a:br>
            <a:r>
              <a:rPr lang="en-US" altLang="zh-TW" sz="1800" dirty="0">
                <a:solidFill>
                  <a:srgbClr val="7F7F7F"/>
                </a:solidFill>
              </a:rPr>
              <a:t>Place: 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台北世貿一館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1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樓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B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區 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ESG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沙龍 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(B536)</a:t>
            </a:r>
            <a:endParaRPr lang="zh-TW" altLang="en-US" sz="1400" dirty="0">
              <a:solidFill>
                <a:srgbClr val="7F7F7F"/>
              </a:solidFill>
              <a:latin typeface="+mn-lt"/>
              <a:ea typeface="Heiti TC Medium" pitchFamily="2" charset="-128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C23060F-0A47-D24C-9F7A-0C2FB4D1A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61" y="4146219"/>
            <a:ext cx="7686279" cy="2659848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TW" altLang="en-US" sz="14400" b="1" dirty="0">
                <a:solidFill>
                  <a:srgbClr val="898989"/>
                </a:solidFill>
                <a:latin typeface="HEITI TC MEDIUM" pitchFamily="2" charset="-128"/>
                <a:ea typeface="HEITI TC MEDIUM" pitchFamily="2" charset="-128"/>
                <a:hlinkClick r:id="rId10"/>
              </a:rPr>
              <a:t>戴敏育</a:t>
            </a:r>
            <a:r>
              <a:rPr lang="en-US" altLang="zh-TW" sz="14400" b="1" dirty="0">
                <a:solidFill>
                  <a:srgbClr val="898989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1440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副教授</a:t>
            </a:r>
            <a:endParaRPr lang="en-US" altLang="zh-TW" sz="14400" dirty="0">
              <a:solidFill>
                <a:schemeClr val="accent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TW" sz="14000" b="1" dirty="0">
                <a:solidFill>
                  <a:srgbClr val="898989"/>
                </a:solidFill>
                <a:cs typeface="Calibri" panose="020F0502020204030204" pitchFamily="34" charset="0"/>
                <a:hlinkClick r:id="rId11"/>
              </a:rPr>
              <a:t>Min-Yuh Day</a:t>
            </a:r>
            <a:r>
              <a:rPr lang="en-US" altLang="zh-TW" sz="14000" b="1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0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Associate</a:t>
            </a:r>
            <a:r>
              <a:rPr lang="zh-TW" altLang="en-US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  <a:endParaRPr kumimoji="0" lang="en-US" altLang="zh-TW" sz="14000" dirty="0">
              <a:solidFill>
                <a:schemeClr val="accent1"/>
              </a:solidFill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  <a:hlinkClick r:id="rId12"/>
              </a:rPr>
              <a:t>國立臺北大學</a:t>
            </a: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 </a:t>
            </a: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  <a:hlinkClick r:id="rId13"/>
              </a:rPr>
              <a:t>資訊管理研究所</a:t>
            </a:r>
            <a:endParaRPr lang="en-US" altLang="zh-TW" sz="14400" b="1" dirty="0">
              <a:latin typeface="HEITI TC MEDIUM" pitchFamily="2" charset="-128"/>
              <a:ea typeface="HEITI TC MEDIUM" pitchFamily="2" charset="-128"/>
              <a:cs typeface="DFKai-SB" panose="03000509000000000000" pitchFamily="49" charset="-12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  <a:hlinkClick r:id="rId14"/>
              </a:rPr>
              <a:t>Institute of Information Management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National Taipei University</a:t>
            </a:r>
            <a:endParaRPr lang="en-US" altLang="zh-TW" sz="80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15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https://web.ntpu.edu.tw/~myday</a:t>
            </a: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zh-TW" sz="3700" dirty="0">
                <a:solidFill>
                  <a:srgbClr val="898989"/>
                </a:solidFill>
                <a:cs typeface="Times New Roman" pitchFamily="18" charset="0"/>
              </a:rPr>
              <a:t>2022-06-24</a:t>
            </a:r>
            <a:endParaRPr lang="en-US" sz="37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8CDAB-764B-B5FB-D010-BEE0F7A6B7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8039" y="314933"/>
            <a:ext cx="2466975" cy="4496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8D0E06-861F-98D3-1B79-99E2F5C0C8CE}"/>
              </a:ext>
            </a:extLst>
          </p:cNvPr>
          <p:cNvSpPr txBox="1"/>
          <p:nvPr/>
        </p:nvSpPr>
        <p:spPr>
          <a:xfrm>
            <a:off x="2928938" y="106929"/>
            <a:ext cx="6557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a typeface="HEITI TC MEDIUM" pitchFamily="2" charset="-128"/>
              </a:rPr>
              <a:t>2022 ESG </a:t>
            </a:r>
            <a:r>
              <a:rPr lang="en-US" sz="2800" b="1" dirty="0" err="1">
                <a:solidFill>
                  <a:schemeClr val="accent1"/>
                </a:solidFill>
                <a:ea typeface="HEITI TC MEDIUM" pitchFamily="2" charset="-128"/>
              </a:rPr>
              <a:t>高鋒會</a:t>
            </a:r>
            <a:br>
              <a:rPr lang="en-US" sz="2800" b="1" dirty="0">
                <a:solidFill>
                  <a:schemeClr val="accent1"/>
                </a:solidFill>
                <a:ea typeface="HEITI TC MEDIUM" pitchFamily="2" charset="-128"/>
              </a:rPr>
            </a:br>
            <a:r>
              <a:rPr lang="en-US" sz="2800" b="1" dirty="0" err="1">
                <a:solidFill>
                  <a:schemeClr val="accent1"/>
                </a:solidFill>
                <a:ea typeface="HEITI TC MEDIUM" pitchFamily="2" charset="-128"/>
              </a:rPr>
              <a:t>永續資訊揭露數位化工作坊</a:t>
            </a:r>
            <a:endParaRPr lang="en-US" sz="2800" b="1" dirty="0">
              <a:solidFill>
                <a:schemeClr val="accent1"/>
              </a:solidFill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35412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BD7FFE-0126-4BC0-AFB6-8BBDB3F2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82604"/>
            <a:ext cx="11222181" cy="1325563"/>
          </a:xfrm>
        </p:spPr>
        <p:txBody>
          <a:bodyPr/>
          <a:lstStyle/>
          <a:p>
            <a:r>
              <a:rPr lang="zh-TW" altLang="en-US" sz="5400" dirty="0">
                <a:solidFill>
                  <a:schemeClr val="accent1"/>
                </a:solidFill>
              </a:rPr>
              <a:t>永續報告</a:t>
            </a:r>
            <a:r>
              <a:rPr lang="en-US" altLang="zh-TW" sz="5400" dirty="0">
                <a:solidFill>
                  <a:schemeClr val="accent1"/>
                </a:solidFill>
              </a:rPr>
              <a:t> XBRL </a:t>
            </a:r>
            <a:r>
              <a:rPr lang="zh-TW" altLang="en-US" sz="5400" dirty="0">
                <a:solidFill>
                  <a:schemeClr val="accent1"/>
                </a:solidFill>
              </a:rPr>
              <a:t>雲端</a:t>
            </a:r>
            <a:r>
              <a:rPr lang="en-US" altLang="zh-TW" sz="5400" dirty="0">
                <a:solidFill>
                  <a:schemeClr val="accent1"/>
                </a:solidFill>
              </a:rPr>
              <a:t> User Case</a:t>
            </a:r>
            <a:endParaRPr lang="zh-TW" altLang="en-US" sz="5400" dirty="0">
              <a:solidFill>
                <a:schemeClr val="accent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F6DAFD-A205-43EA-B7AC-32308FF0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20</a:t>
            </a:fld>
            <a:endParaRPr lang="en-US"/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270C65EF-8391-4666-A292-C971191867DD}"/>
              </a:ext>
            </a:extLst>
          </p:cNvPr>
          <p:cNvSpPr txBox="1"/>
          <p:nvPr/>
        </p:nvSpPr>
        <p:spPr>
          <a:xfrm>
            <a:off x="4595409" y="6505555"/>
            <a:ext cx="30011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資料來源：</a:t>
            </a:r>
            <a:r>
              <a:rPr lang="en-US" altLang="zh-TW" sz="1200" dirty="0">
                <a:solidFill>
                  <a:schemeClr val="bg1">
                    <a:lumMod val="6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This Research</a:t>
            </a:r>
          </a:p>
        </p:txBody>
      </p:sp>
      <p:pic>
        <p:nvPicPr>
          <p:cNvPr id="8" name="圖形 7">
            <a:extLst>
              <a:ext uri="{FF2B5EF4-FFF2-40B4-BE49-F238E27FC236}">
                <a16:creationId xmlns:a16="http://schemas.microsoft.com/office/drawing/2014/main" id="{B9B65949-063B-B2AE-C8C7-E638325C1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21966" y="1268851"/>
            <a:ext cx="9748065" cy="4304683"/>
          </a:xfrm>
          <a:prstGeom prst="rect">
            <a:avLst/>
          </a:prstGeom>
        </p:spPr>
      </p:pic>
      <p:sp>
        <p:nvSpPr>
          <p:cNvPr id="9" name="矩形: 圓角 8">
            <a:extLst>
              <a:ext uri="{FF2B5EF4-FFF2-40B4-BE49-F238E27FC236}">
                <a16:creationId xmlns:a16="http://schemas.microsoft.com/office/drawing/2014/main" id="{399E14D0-C4A6-E09B-E09F-72CA31DEBEEA}"/>
              </a:ext>
            </a:extLst>
          </p:cNvPr>
          <p:cNvSpPr/>
          <p:nvPr/>
        </p:nvSpPr>
        <p:spPr>
          <a:xfrm>
            <a:off x="581520" y="2717278"/>
            <a:ext cx="2771481" cy="1133574"/>
          </a:xfrm>
          <a:prstGeom prst="roundRect">
            <a:avLst>
              <a:gd name="adj" fmla="val 8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4D751FA-2765-03BD-124B-2FA759DC6E4F}"/>
              </a:ext>
            </a:extLst>
          </p:cNvPr>
          <p:cNvSpPr txBox="1"/>
          <p:nvPr/>
        </p:nvSpPr>
        <p:spPr>
          <a:xfrm>
            <a:off x="708043" y="2776145"/>
            <a:ext cx="2573517" cy="966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Calibri" panose="020F0502020204030204" pitchFamily="34" charset="0"/>
                <a:ea typeface="HEITI TC MEDIUM" pitchFamily="2" charset="-128"/>
              </a:rPr>
              <a:t>將未經處理或標註之</a:t>
            </a:r>
            <a:r>
              <a:rPr lang="en-US" altLang="zh-TW" sz="2000" b="1" dirty="0">
                <a:latin typeface="Calibri" panose="020F0502020204030204" pitchFamily="34" charset="0"/>
                <a:ea typeface="HEITI TC MEDIUM" pitchFamily="2" charset="-128"/>
              </a:rPr>
              <a:t>XBRL</a:t>
            </a:r>
            <a:r>
              <a:rPr lang="zh-TW" altLang="en-US" sz="2000" b="1" dirty="0">
                <a:latin typeface="Calibri" panose="020F0502020204030204" pitchFamily="34" charset="0"/>
                <a:ea typeface="HEITI TC MEDIUM" pitchFamily="2" charset="-128"/>
              </a:rPr>
              <a:t>文件存入資料庫</a:t>
            </a:r>
            <a:endParaRPr lang="en-US" altLang="zh-TW" sz="2000" b="1" dirty="0">
              <a:latin typeface="Calibri" panose="020F0502020204030204" pitchFamily="34" charset="0"/>
              <a:ea typeface="HEITI TC MEDIUM" pitchFamily="2" charset="-128"/>
            </a:endParaRP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BDB556-CE45-99D4-DE01-CAFADA10F927}"/>
              </a:ext>
            </a:extLst>
          </p:cNvPr>
          <p:cNvSpPr/>
          <p:nvPr/>
        </p:nvSpPr>
        <p:spPr>
          <a:xfrm>
            <a:off x="8919100" y="5621417"/>
            <a:ext cx="2771481" cy="732249"/>
          </a:xfrm>
          <a:prstGeom prst="roundRect">
            <a:avLst>
              <a:gd name="adj" fmla="val 8504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18B422F-07F8-C48F-7EAA-10CF8F88B802}"/>
              </a:ext>
            </a:extLst>
          </p:cNvPr>
          <p:cNvSpPr txBox="1"/>
          <p:nvPr/>
        </p:nvSpPr>
        <p:spPr>
          <a:xfrm>
            <a:off x="9079355" y="5670857"/>
            <a:ext cx="2573517" cy="501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 b="1" dirty="0">
                <a:latin typeface="Calibri" panose="020F0502020204030204" pitchFamily="34" charset="0"/>
                <a:ea typeface="HEITI TC MEDIUM" pitchFamily="2" charset="-128"/>
              </a:rPr>
              <a:t>可存取標註後的</a:t>
            </a:r>
            <a:r>
              <a:rPr lang="en-US" altLang="zh-TW" sz="2000" b="1" dirty="0">
                <a:latin typeface="Calibri" panose="020F0502020204030204" pitchFamily="34" charset="0"/>
                <a:ea typeface="HEITI TC MEDIUM" pitchFamily="2" charset="-128"/>
              </a:rPr>
              <a:t>XBRL</a:t>
            </a:r>
          </a:p>
        </p:txBody>
      </p:sp>
    </p:spTree>
    <p:extLst>
      <p:ext uri="{BB962C8B-B14F-4D97-AF65-F5344CB8AC3E}">
        <p14:creationId xmlns:p14="http://schemas.microsoft.com/office/powerpoint/2010/main" val="1172278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5"/>
            <a:ext cx="11222181" cy="991948"/>
          </a:xfrm>
        </p:spPr>
        <p:txBody>
          <a:bodyPr>
            <a:normAutofit fontScale="90000"/>
          </a:bodyPr>
          <a:lstStyle/>
          <a:p>
            <a:r>
              <a:rPr lang="zh-TW" altLang="en-US" sz="6000" dirty="0">
                <a:solidFill>
                  <a:schemeClr val="accent1"/>
                </a:solidFill>
              </a:rPr>
              <a:t>永續報告</a:t>
            </a:r>
            <a:r>
              <a:rPr lang="en-US" altLang="zh-TW" sz="6000" dirty="0">
                <a:solidFill>
                  <a:schemeClr val="accent1"/>
                </a:solidFill>
              </a:rPr>
              <a:t> XBRL </a:t>
            </a:r>
            <a:r>
              <a:rPr lang="zh-TW" altLang="en-US" sz="6000" dirty="0">
                <a:solidFill>
                  <a:schemeClr val="accent1"/>
                </a:solidFill>
              </a:rPr>
              <a:t>雲端架構趨勢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21</a:t>
            </a:fld>
            <a:endParaRPr lang="en-US"/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139AC08B-FDAA-624D-BC95-26DF4E4B1E61}"/>
              </a:ext>
            </a:extLst>
          </p:cNvPr>
          <p:cNvSpPr/>
          <p:nvPr/>
        </p:nvSpPr>
        <p:spPr>
          <a:xfrm>
            <a:off x="329103" y="1148318"/>
            <a:ext cx="11427467" cy="1297172"/>
          </a:xfrm>
          <a:prstGeom prst="rightArrow">
            <a:avLst>
              <a:gd name="adj1" fmla="val 50000"/>
              <a:gd name="adj2" fmla="val 33607"/>
            </a:avLst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111;p19">
            <a:extLst>
              <a:ext uri="{FF2B5EF4-FFF2-40B4-BE49-F238E27FC236}">
                <a16:creationId xmlns:a16="http://schemas.microsoft.com/office/drawing/2014/main" id="{D747174A-DEA1-834C-8F90-A594428227B1}"/>
              </a:ext>
            </a:extLst>
          </p:cNvPr>
          <p:cNvSpPr/>
          <p:nvPr/>
        </p:nvSpPr>
        <p:spPr>
          <a:xfrm>
            <a:off x="628254" y="2182448"/>
            <a:ext cx="5164385" cy="4273470"/>
          </a:xfrm>
          <a:prstGeom prst="roundRect">
            <a:avLst>
              <a:gd name="adj" fmla="val 3981"/>
            </a:avLst>
          </a:prstGeom>
          <a:solidFill>
            <a:schemeClr val="accent4">
              <a:lumMod val="20000"/>
              <a:lumOff val="80000"/>
            </a:schemeClr>
          </a:solidFill>
          <a:ln w="2857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各系統獨立操作，無法將其統整串連。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存取資料較為龐大，占用過多本地端資源與存取空間。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改版部屬不易，且流程繁雜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未能自動化監測其系統運作異常，對於人員存取限制較為模糊。</a:t>
            </a:r>
          </a:p>
        </p:txBody>
      </p:sp>
      <p:sp>
        <p:nvSpPr>
          <p:cNvPr id="47" name="Google Shape;156;p20">
            <a:extLst>
              <a:ext uri="{FF2B5EF4-FFF2-40B4-BE49-F238E27FC236}">
                <a16:creationId xmlns:a16="http://schemas.microsoft.com/office/drawing/2014/main" id="{00D6273A-6E3E-BB47-8E66-8D47D00FEA84}"/>
              </a:ext>
            </a:extLst>
          </p:cNvPr>
          <p:cNvSpPr txBox="1"/>
          <p:nvPr/>
        </p:nvSpPr>
        <p:spPr>
          <a:xfrm>
            <a:off x="628254" y="1399072"/>
            <a:ext cx="5164385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As-Is </a:t>
            </a:r>
            <a:endParaRPr sz="40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" name="Google Shape;157;p20">
            <a:extLst>
              <a:ext uri="{FF2B5EF4-FFF2-40B4-BE49-F238E27FC236}">
                <a16:creationId xmlns:a16="http://schemas.microsoft.com/office/drawing/2014/main" id="{D083D34D-FFFF-EB41-BDC8-A5D52D77332D}"/>
              </a:ext>
            </a:extLst>
          </p:cNvPr>
          <p:cNvSpPr txBox="1"/>
          <p:nvPr/>
        </p:nvSpPr>
        <p:spPr>
          <a:xfrm>
            <a:off x="6145393" y="1399072"/>
            <a:ext cx="4994967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000" b="1" dirty="0">
                <a:solidFill>
                  <a:schemeClr val="l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To-Be </a:t>
            </a:r>
            <a:endParaRPr sz="4000" b="1" dirty="0">
              <a:solidFill>
                <a:schemeClr val="l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9" name="Google Shape;111;p19">
            <a:extLst>
              <a:ext uri="{FF2B5EF4-FFF2-40B4-BE49-F238E27FC236}">
                <a16:creationId xmlns:a16="http://schemas.microsoft.com/office/drawing/2014/main" id="{24052AD1-23E6-3940-89FD-35C821111B6D}"/>
              </a:ext>
            </a:extLst>
          </p:cNvPr>
          <p:cNvSpPr/>
          <p:nvPr/>
        </p:nvSpPr>
        <p:spPr>
          <a:xfrm>
            <a:off x="6145393" y="2182448"/>
            <a:ext cx="4994967" cy="4273471"/>
          </a:xfrm>
          <a:prstGeom prst="roundRect">
            <a:avLst>
              <a:gd name="adj" fmla="val 4478"/>
            </a:avLst>
          </a:prstGeom>
          <a:solidFill>
            <a:schemeClr val="accent2">
              <a:lumMod val="20000"/>
              <a:lumOff val="80000"/>
            </a:schemeClr>
          </a:solidFill>
          <a:ln w="28575" cap="flat" cmpd="sng">
            <a:noFill/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串聯各項雲端基礎建設服務，將系統整合，並加強權限控管與自動化監測機制。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運用雲端服務，簡化整體部屬流程。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Heiti TC Medium" pitchFamily="2" charset="-128"/>
                <a:ea typeface="Heiti TC Medium" pitchFamily="2" charset="-128"/>
              </a:rPr>
              <a:t>將資料庫從地端遷移至雲端，能有效性監控與管理，並減少地端資源存取空間。</a:t>
            </a:r>
          </a:p>
          <a:p>
            <a:pPr marL="285750" lvl="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zh-TW" altLang="en-US" sz="2800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997585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183333"/>
          </a:xfrm>
        </p:spPr>
        <p:txBody>
          <a:bodyPr>
            <a:normAutofit/>
          </a:bodyPr>
          <a:lstStyle/>
          <a:p>
            <a:r>
              <a:rPr lang="zh-TW" altLang="en-US" sz="6000" dirty="0">
                <a:solidFill>
                  <a:schemeClr val="accent1"/>
                </a:solidFill>
              </a:rPr>
              <a:t>永續報告</a:t>
            </a:r>
            <a:r>
              <a:rPr lang="en-US" altLang="zh-TW" sz="6000" dirty="0">
                <a:solidFill>
                  <a:schemeClr val="accent1"/>
                </a:solidFill>
              </a:rPr>
              <a:t> XBRL </a:t>
            </a:r>
            <a:r>
              <a:rPr lang="zh-TW" altLang="en-US" sz="6000" dirty="0">
                <a:solidFill>
                  <a:schemeClr val="accent1"/>
                </a:solidFill>
              </a:rPr>
              <a:t>雲端架構建立 </a:t>
            </a:r>
            <a:endParaRPr lang="zh-TW" altLang="en-US" sz="4900" b="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DA28-EC94-2E48-B971-03D903D07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786" y="1318437"/>
            <a:ext cx="10672427" cy="5148210"/>
          </a:xfrm>
        </p:spPr>
        <p:txBody>
          <a:bodyPr>
            <a:noAutofit/>
          </a:bodyPr>
          <a:lstStyle/>
          <a:p>
            <a:pPr marL="411480" indent="-411480"/>
            <a:r>
              <a:rPr lang="zh-TW" altLang="en-US" b="0" dirty="0"/>
              <a:t>以</a:t>
            </a:r>
            <a:r>
              <a:rPr lang="en-US" altLang="zh-TW" b="0" dirty="0"/>
              <a:t>AWS </a:t>
            </a:r>
            <a:r>
              <a:rPr lang="zh-TW" altLang="en-US" b="0" dirty="0"/>
              <a:t>雲端服務為例，建構一個完整的永續報告</a:t>
            </a:r>
            <a:r>
              <a:rPr lang="en-US" altLang="zh-TW" b="0" dirty="0"/>
              <a:t>XBRL</a:t>
            </a:r>
            <a:r>
              <a:rPr lang="zh-TW" altLang="en-US" b="0" dirty="0"/>
              <a:t>雲端架構，從結構化與非結構化的永續資訊，自動化標記</a:t>
            </a:r>
            <a:r>
              <a:rPr lang="en-US" altLang="zh-TW" b="0" dirty="0"/>
              <a:t>(Amazon </a:t>
            </a:r>
            <a:r>
              <a:rPr lang="en-US" altLang="zh-TW" b="0" dirty="0" err="1"/>
              <a:t>SageMaker</a:t>
            </a:r>
            <a:r>
              <a:rPr lang="en-US" altLang="zh-TW" b="0" dirty="0"/>
              <a:t>) </a:t>
            </a:r>
            <a:r>
              <a:rPr lang="zh-TW" altLang="en-US" b="0" dirty="0"/>
              <a:t>轉</a:t>
            </a:r>
            <a:r>
              <a:rPr lang="en-US" altLang="zh-TW" b="0" dirty="0"/>
              <a:t> XBRL </a:t>
            </a:r>
            <a:r>
              <a:rPr lang="zh-TW" altLang="en-US" b="0" dirty="0"/>
              <a:t>或</a:t>
            </a:r>
            <a:r>
              <a:rPr lang="en-US" altLang="zh-TW" b="0" dirty="0"/>
              <a:t> </a:t>
            </a:r>
            <a:r>
              <a:rPr lang="en-US" altLang="zh-TW" b="0" dirty="0" err="1"/>
              <a:t>iXBRL</a:t>
            </a:r>
            <a:r>
              <a:rPr lang="en-US" altLang="zh-TW" b="0" dirty="0"/>
              <a:t> </a:t>
            </a:r>
            <a:r>
              <a:rPr lang="zh-TW" altLang="en-US" b="0" dirty="0"/>
              <a:t>存取至雲端資料庫</a:t>
            </a:r>
            <a:r>
              <a:rPr lang="en-US" altLang="zh-TW" b="0" dirty="0"/>
              <a:t> (Amazon RDS)</a:t>
            </a:r>
            <a:r>
              <a:rPr lang="zh-TW" altLang="en-US" b="0" dirty="0"/>
              <a:t>，並供使用者分析</a:t>
            </a:r>
            <a:r>
              <a:rPr lang="en-US" altLang="zh-TW" b="0" dirty="0"/>
              <a:t>(Amazon EMR)</a:t>
            </a:r>
            <a:r>
              <a:rPr lang="zh-TW" altLang="en-US" b="0" dirty="0"/>
              <a:t>、瀏覽、更新與修改等，同時強化資料庫的存取控制權限</a:t>
            </a:r>
            <a:r>
              <a:rPr lang="en-US" altLang="zh-TW" b="0" dirty="0"/>
              <a:t> (Amazon IAM)</a:t>
            </a:r>
            <a:r>
              <a:rPr lang="zh-TW" altLang="en-US" b="0" dirty="0"/>
              <a:t>，並監測異常</a:t>
            </a:r>
            <a:r>
              <a:rPr lang="en-US" altLang="zh-TW" b="0" dirty="0"/>
              <a:t> (Amazon CloudWatch) </a:t>
            </a:r>
            <a:r>
              <a:rPr lang="zh-TW" altLang="en-US" b="0" dirty="0"/>
              <a:t>使用。</a:t>
            </a:r>
            <a:endParaRPr lang="en-US" altLang="zh-TW" b="0" dirty="0"/>
          </a:p>
          <a:p>
            <a:pPr marL="411480" indent="-411480"/>
            <a:r>
              <a:rPr lang="zh-TW" altLang="en-US" dirty="0">
                <a:solidFill>
                  <a:schemeClr val="accent1"/>
                </a:solidFill>
              </a:rPr>
              <a:t>未來趨勢與研究方向</a:t>
            </a:r>
            <a:r>
              <a:rPr lang="zh-TW" altLang="en-US" b="0" dirty="0"/>
              <a:t>：結合</a:t>
            </a:r>
            <a:r>
              <a:rPr lang="en-US" altLang="zh-TW" b="0" dirty="0"/>
              <a:t>Web 3.0 </a:t>
            </a:r>
            <a:r>
              <a:rPr lang="zh-TW" altLang="en-US" b="0" dirty="0"/>
              <a:t>技術，發展建立於雲端區塊鏈上的雲端架構，以去中心化技術建立永續報告</a:t>
            </a:r>
            <a:r>
              <a:rPr lang="en-US" altLang="zh-TW" b="0" dirty="0"/>
              <a:t> XBRL </a:t>
            </a:r>
            <a:r>
              <a:rPr lang="zh-TW" altLang="en-US" b="0" dirty="0"/>
              <a:t>公開透明且不可竄改之資料庫。</a:t>
            </a:r>
          </a:p>
          <a:p>
            <a:pPr marL="411480" indent="-411480"/>
            <a:endParaRPr lang="zh-TW" altLang="en-US" b="0" dirty="0"/>
          </a:p>
          <a:p>
            <a:pPr marL="411480" indent="-411480"/>
            <a:endParaRPr lang="zh-TW" altLang="en-US" b="0" dirty="0"/>
          </a:p>
          <a:p>
            <a:pPr marL="411480" indent="-411480"/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003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119d3713269_0_0"/>
          <p:cNvSpPr txBox="1">
            <a:spLocks noGrp="1"/>
          </p:cNvSpPr>
          <p:nvPr>
            <p:ph type="title"/>
          </p:nvPr>
        </p:nvSpPr>
        <p:spPr>
          <a:xfrm>
            <a:off x="484939" y="192379"/>
            <a:ext cx="11222100" cy="11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alibri"/>
              <a:buNone/>
            </a:pPr>
            <a:r>
              <a:rPr lang="zh-TW" sz="5400" dirty="0">
                <a:solidFill>
                  <a:schemeClr val="accent1"/>
                </a:solidFill>
              </a:rPr>
              <a:t>參考資料 </a:t>
            </a:r>
            <a:endParaRPr sz="5400" b="0" dirty="0">
              <a:solidFill>
                <a:schemeClr val="accent1"/>
              </a:solidFill>
            </a:endParaRPr>
          </a:p>
        </p:txBody>
      </p:sp>
      <p:sp>
        <p:nvSpPr>
          <p:cNvPr id="229" name="Google Shape;229;g119d3713269_0_0"/>
          <p:cNvSpPr txBox="1">
            <a:spLocks noGrp="1"/>
          </p:cNvSpPr>
          <p:nvPr>
            <p:ph type="body" idx="1"/>
          </p:nvPr>
        </p:nvSpPr>
        <p:spPr>
          <a:xfrm>
            <a:off x="278295" y="1518750"/>
            <a:ext cx="11569147" cy="514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11480" lvl="0" indent="-411480" algn="l" rtl="0">
              <a:lnSpc>
                <a:spcPct val="100000"/>
              </a:lnSpc>
              <a:spcBef>
                <a:spcPts val="0"/>
              </a:spcBef>
              <a:buSzPts val="3200"/>
              <a:buChar char="•"/>
            </a:pPr>
            <a:r>
              <a:rPr lang="zh-TW" sz="2800" b="0" dirty="0"/>
              <a:t>還活在報表的「痛苦」中？AWS 為數據處理提供一攬子技術解決方案</a:t>
            </a:r>
            <a:r>
              <a:rPr lang="en-US" altLang="zh-TW" sz="2800" b="0" dirty="0"/>
              <a:t>,</a:t>
            </a:r>
            <a:r>
              <a:rPr lang="zh-TW" sz="2800" b="0" dirty="0"/>
              <a:t> </a:t>
            </a:r>
            <a:r>
              <a:rPr lang="zh-TW" sz="2000" b="0" u="sng" dirty="0">
                <a:solidFill>
                  <a:schemeClr val="hlink"/>
                </a:solidFill>
                <a:hlinkClick r:id="rId3"/>
              </a:rPr>
              <a:t>https://kknews.cc/news/zrgneop.html</a:t>
            </a:r>
            <a:endParaRPr lang="en-US" altLang="zh-TW" sz="2000" b="0" dirty="0"/>
          </a:p>
          <a:p>
            <a:pPr marL="411480" lvl="0" indent="-411480" algn="l" rtl="0">
              <a:lnSpc>
                <a:spcPct val="100000"/>
              </a:lnSpc>
              <a:spcBef>
                <a:spcPts val="0"/>
              </a:spcBef>
              <a:buSzPts val="3200"/>
              <a:buChar char="•"/>
            </a:pPr>
            <a:r>
              <a:rPr lang="zh-TW" sz="2800" b="0" dirty="0"/>
              <a:t>Workiva Wdesk on AWS</a:t>
            </a:r>
            <a:r>
              <a:rPr lang="en-US" altLang="zh-TW" sz="2800" b="0" dirty="0"/>
              <a:t>,</a:t>
            </a:r>
            <a:r>
              <a:rPr lang="zh-TW" sz="2800" b="0" dirty="0"/>
              <a:t> </a:t>
            </a:r>
            <a:br>
              <a:rPr lang="en-US" altLang="zh-TW" sz="2800" b="0" dirty="0"/>
            </a:br>
            <a:r>
              <a:rPr lang="zh-TW" sz="2000" b="0" u="sng" dirty="0">
                <a:solidFill>
                  <a:schemeClr val="hlink"/>
                </a:solidFill>
                <a:hlinkClick r:id="rId4"/>
              </a:rPr>
              <a:t>https://aws.amazon.com/tw/financial-services/partner-solutions/workiva/</a:t>
            </a:r>
            <a:endParaRPr sz="2000" b="0" dirty="0"/>
          </a:p>
          <a:p>
            <a:pPr marL="411480" lvl="0" indent="-411480">
              <a:buSzPts val="3200"/>
            </a:pPr>
            <a:r>
              <a:rPr lang="en-US" altLang="zh-TW" sz="2800" b="0" dirty="0"/>
              <a:t>SASB on AWS Marketplace, </a:t>
            </a:r>
            <a:br>
              <a:rPr lang="en-US" altLang="zh-TW" sz="2800" b="0" dirty="0"/>
            </a:br>
            <a:r>
              <a:rPr lang="en-US" altLang="zh-TW" sz="2000" b="0" dirty="0">
                <a:hlinkClick r:id="rId5"/>
              </a:rPr>
              <a:t>https://aws.amazon.com/marketplace/seller-profile?id=85c877c7-162f-4433-8f83-a4550f9eedea</a:t>
            </a:r>
            <a:endParaRPr lang="en-US" altLang="zh-TW" sz="2000" b="0" dirty="0"/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buNone/>
            </a:pPr>
            <a:endParaRPr sz="2800" b="0" dirty="0"/>
          </a:p>
          <a:p>
            <a:pPr marL="411480" lvl="0" indent="-208280" algn="l" rtl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endParaRPr b="0" dirty="0"/>
          </a:p>
          <a:p>
            <a:pPr marL="411480" lvl="0" indent="-208280" algn="l" rtl="0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3200"/>
              <a:buNone/>
            </a:pPr>
            <a:endParaRPr b="0" dirty="0"/>
          </a:p>
        </p:txBody>
      </p:sp>
      <p:sp>
        <p:nvSpPr>
          <p:cNvPr id="230" name="Google Shape;230;g119d3713269_0_0"/>
          <p:cNvSpPr txBox="1">
            <a:spLocks noGrp="1"/>
          </p:cNvSpPr>
          <p:nvPr>
            <p:ph type="sldNum" idx="12"/>
          </p:nvPr>
        </p:nvSpPr>
        <p:spPr>
          <a:xfrm>
            <a:off x="11159797" y="6562244"/>
            <a:ext cx="960600" cy="2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67D42-C071-0746-9E64-B1C0514B91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3344" y="1711002"/>
            <a:ext cx="11305310" cy="165937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TW" altLang="en-US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永續資訊申報工具：雲端技術</a:t>
            </a:r>
            <a:br>
              <a:rPr lang="en-US" altLang="zh-TW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en-US" altLang="zh-TW" sz="3200" dirty="0">
                <a:solidFill>
                  <a:srgbClr val="C00000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Sustainability Information Reporting Tool: Cloud Technology</a:t>
            </a:r>
            <a:endParaRPr lang="en-US" sz="3200" dirty="0">
              <a:solidFill>
                <a:srgbClr val="C00000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75702-275C-EC48-88A7-DE7043191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4" descr="http://mail.tku.edu.tw/myday/images/Myday_Photo.jpg">
            <a:extLst>
              <a:ext uri="{FF2B5EF4-FFF2-40B4-BE49-F238E27FC236}">
                <a16:creationId xmlns:a16="http://schemas.microsoft.com/office/drawing/2014/main" id="{B70FF53B-DC87-8947-814D-5F9D6A8FEB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 l="10527" t="1544" r="10527" b="25148"/>
          <a:stretch>
            <a:fillRect/>
          </a:stretch>
        </p:blipFill>
        <p:spPr bwMode="auto">
          <a:xfrm>
            <a:off x="1293466" y="4467459"/>
            <a:ext cx="1061722" cy="1314513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23D206-BC99-514C-B5C0-F6D5C12969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9194" y="137553"/>
            <a:ext cx="962066" cy="62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060C21-0FBF-B146-9B75-B6BC75ABEB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8086" y="811230"/>
            <a:ext cx="964282" cy="2350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47B0886-1BC9-EB4E-BC19-DB63E8DC71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6105" y="5976255"/>
            <a:ext cx="791692" cy="791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25AFF68-55EF-E644-899B-629CA3F69F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662" y="4869076"/>
            <a:ext cx="421513" cy="511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0AD5AA-B6EC-A04D-81ED-A4C9745838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647" y="5301392"/>
            <a:ext cx="511280" cy="511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4598370-D331-5E4F-99AD-2E8F20E16B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42" y="5296698"/>
            <a:ext cx="511280" cy="511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CB14793-FA5C-C64B-8D83-F964E12EC4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0309" y="4397487"/>
            <a:ext cx="953813" cy="430151"/>
          </a:xfrm>
          <a:prstGeom prst="rect">
            <a:avLst/>
          </a:prstGeom>
        </p:spPr>
      </p:pic>
      <p:sp>
        <p:nvSpPr>
          <p:cNvPr id="21" name="文字方塊 5">
            <a:extLst>
              <a:ext uri="{FF2B5EF4-FFF2-40B4-BE49-F238E27FC236}">
                <a16:creationId xmlns:a16="http://schemas.microsoft.com/office/drawing/2014/main" id="{C694E8BC-63ED-2449-86D8-D3A9F8075C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432" y="3459614"/>
            <a:ext cx="997313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800" dirty="0">
                <a:solidFill>
                  <a:srgbClr val="7F7F7F"/>
                </a:solidFill>
              </a:rPr>
              <a:t>Time: 2022/6/24 (Fri.) 16:20-16:35</a:t>
            </a:r>
            <a:br>
              <a:rPr lang="en-US" altLang="zh-TW" sz="1800" dirty="0">
                <a:solidFill>
                  <a:srgbClr val="7F7F7F"/>
                </a:solidFill>
              </a:rPr>
            </a:br>
            <a:r>
              <a:rPr lang="en-US" altLang="zh-TW" sz="1800" dirty="0">
                <a:solidFill>
                  <a:srgbClr val="7F7F7F"/>
                </a:solidFill>
              </a:rPr>
              <a:t>Place: 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台北世貿一館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1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樓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B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區 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ESG</a:t>
            </a:r>
            <a:r>
              <a:rPr lang="zh-TW" altLang="en-US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沙龍 </a:t>
            </a:r>
            <a:r>
              <a:rPr lang="en-US" altLang="zh-TW" sz="1800" dirty="0">
                <a:solidFill>
                  <a:srgbClr val="7F7F7F"/>
                </a:solidFill>
                <a:latin typeface="+mn-lt"/>
                <a:ea typeface="Heiti TC Medium" pitchFamily="2" charset="-128"/>
              </a:rPr>
              <a:t>(B536)</a:t>
            </a:r>
            <a:endParaRPr lang="zh-TW" altLang="en-US" sz="1400" dirty="0">
              <a:solidFill>
                <a:srgbClr val="7F7F7F"/>
              </a:solidFill>
              <a:latin typeface="+mn-lt"/>
              <a:ea typeface="Heiti TC Medium" pitchFamily="2" charset="-128"/>
            </a:endParaRP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2C23060F-0A47-D24C-9F7A-0C2FB4D1A2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52861" y="4146219"/>
            <a:ext cx="7686279" cy="2659848"/>
          </a:xfrm>
        </p:spPr>
        <p:txBody>
          <a:bodyPr>
            <a:normAutofit fontScale="25000" lnSpcReduction="20000"/>
          </a:bodyPr>
          <a:lstStyle/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zh-TW" altLang="en-US" sz="14400" b="1" dirty="0">
                <a:solidFill>
                  <a:srgbClr val="898989"/>
                </a:solidFill>
                <a:latin typeface="HEITI TC MEDIUM" pitchFamily="2" charset="-128"/>
                <a:ea typeface="HEITI TC MEDIUM" pitchFamily="2" charset="-128"/>
                <a:hlinkClick r:id="rId10"/>
              </a:rPr>
              <a:t>戴敏育</a:t>
            </a:r>
            <a:r>
              <a:rPr lang="en-US" altLang="zh-TW" sz="14400" b="1" dirty="0">
                <a:solidFill>
                  <a:srgbClr val="898989"/>
                </a:solidFill>
                <a:latin typeface="HEITI TC MEDIUM" pitchFamily="2" charset="-128"/>
                <a:ea typeface="HEITI TC MEDIUM" pitchFamily="2" charset="-128"/>
              </a:rPr>
              <a:t> </a:t>
            </a:r>
            <a:r>
              <a:rPr lang="zh-TW" altLang="en-US" sz="14400" dirty="0">
                <a:solidFill>
                  <a:schemeClr val="accent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副教授</a:t>
            </a:r>
            <a:endParaRPr lang="en-US" altLang="zh-TW" sz="14400" dirty="0">
              <a:solidFill>
                <a:schemeClr val="accent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0"/>
              </a:spcBef>
            </a:pPr>
            <a:r>
              <a:rPr lang="en-US" altLang="zh-TW" sz="14000" b="1" dirty="0">
                <a:solidFill>
                  <a:srgbClr val="898989"/>
                </a:solidFill>
                <a:cs typeface="Calibri" panose="020F0502020204030204" pitchFamily="34" charset="0"/>
                <a:hlinkClick r:id="rId11"/>
              </a:rPr>
              <a:t>Min-Yuh Day</a:t>
            </a:r>
            <a:r>
              <a:rPr lang="en-US" altLang="zh-TW" sz="14000" b="1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</a:t>
            </a:r>
            <a:r>
              <a:rPr lang="en-US" altLang="zh-TW" sz="14000" dirty="0" err="1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Ph.D</a:t>
            </a:r>
            <a:r>
              <a:rPr lang="en-US" altLang="zh-TW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, Associate</a:t>
            </a:r>
            <a:r>
              <a:rPr lang="zh-TW" altLang="en-US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 </a:t>
            </a:r>
            <a:r>
              <a:rPr lang="en-US" altLang="zh-TW" sz="14000" dirty="0">
                <a:solidFill>
                  <a:schemeClr val="accent1"/>
                </a:solidFill>
                <a:latin typeface="Calibri" panose="020F0502020204030204" pitchFamily="34" charset="0"/>
                <a:ea typeface="標楷體" pitchFamily="65" charset="-120"/>
                <a:cs typeface="Calibri" panose="020F0502020204030204" pitchFamily="34" charset="0"/>
              </a:rPr>
              <a:t>Professor</a:t>
            </a:r>
            <a:endParaRPr kumimoji="0" lang="en-US" altLang="zh-TW" sz="14000" dirty="0">
              <a:solidFill>
                <a:schemeClr val="accent1"/>
              </a:solidFill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  <a:hlinkClick r:id="rId12"/>
              </a:rPr>
              <a:t>國立臺北大學</a:t>
            </a: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 </a:t>
            </a:r>
            <a:r>
              <a:rPr lang="zh-TW" altLang="en-US" sz="14400" b="1" dirty="0"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  <a:hlinkClick r:id="rId13"/>
              </a:rPr>
              <a:t>資訊管理研究所</a:t>
            </a:r>
            <a:endParaRPr lang="en-US" altLang="zh-TW" sz="14400" b="1" dirty="0">
              <a:latin typeface="HEITI TC MEDIUM" pitchFamily="2" charset="-128"/>
              <a:ea typeface="HEITI TC MEDIUM" pitchFamily="2" charset="-128"/>
              <a:cs typeface="DFKai-SB" panose="03000509000000000000" pitchFamily="49" charset="-12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  <a:hlinkClick r:id="rId14"/>
              </a:rPr>
              <a:t>Institute of Information Management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sz="8000" b="1" dirty="0">
                <a:latin typeface="Calibri" panose="020F0502020204030204" pitchFamily="34" charset="0"/>
                <a:cs typeface="Calibri" panose="020F0502020204030204" pitchFamily="34" charset="0"/>
                <a:hlinkClick r:id="rId12"/>
              </a:rPr>
              <a:t>National Taipei University</a:t>
            </a:r>
            <a:endParaRPr lang="en-US" altLang="zh-TW" sz="8000" b="1" dirty="0">
              <a:solidFill>
                <a:srgbClr val="898989"/>
              </a:solidFill>
              <a:latin typeface="Calibri" panose="020F0502020204030204" pitchFamily="34" charset="0"/>
              <a:cs typeface="Calibri" panose="020F0502020204030204" pitchFamily="34" charset="0"/>
              <a:hlinkClick r:id="rId15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sz="4000" b="0" dirty="0">
                <a:latin typeface="Arial" panose="020B0604020202020204" pitchFamily="34" charset="0"/>
                <a:cs typeface="Arial" panose="020B0604020202020204" pitchFamily="34" charset="0"/>
                <a:hlinkClick r:id="rId16"/>
              </a:rPr>
              <a:t>https://web.ntpu.edu.tw/~myday</a:t>
            </a:r>
            <a:endParaRPr lang="en-US" sz="40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  <a:spcBef>
                <a:spcPts val="600"/>
              </a:spcBef>
            </a:pPr>
            <a:r>
              <a:rPr lang="en-US" altLang="zh-TW" sz="3700" dirty="0">
                <a:solidFill>
                  <a:srgbClr val="898989"/>
                </a:solidFill>
                <a:cs typeface="Times New Roman" pitchFamily="18" charset="0"/>
              </a:rPr>
              <a:t>2022-06-24</a:t>
            </a:r>
            <a:endParaRPr lang="en-US" sz="3700" dirty="0">
              <a:solidFill>
                <a:schemeClr val="bg1">
                  <a:lumMod val="6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8CDAB-764B-B5FB-D010-BEE0F7A6B72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8039" y="314933"/>
            <a:ext cx="2466975" cy="44961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68D0E06-861F-98D3-1B79-99E2F5C0C8CE}"/>
              </a:ext>
            </a:extLst>
          </p:cNvPr>
          <p:cNvSpPr txBox="1"/>
          <p:nvPr/>
        </p:nvSpPr>
        <p:spPr>
          <a:xfrm>
            <a:off x="2928938" y="106929"/>
            <a:ext cx="655796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ea typeface="HEITI TC MEDIUM" pitchFamily="2" charset="-128"/>
              </a:rPr>
              <a:t>2022 ESG </a:t>
            </a:r>
            <a:r>
              <a:rPr lang="en-US" sz="2800" b="1" dirty="0" err="1">
                <a:solidFill>
                  <a:schemeClr val="accent1"/>
                </a:solidFill>
                <a:ea typeface="HEITI TC MEDIUM" pitchFamily="2" charset="-128"/>
              </a:rPr>
              <a:t>高鋒會</a:t>
            </a:r>
            <a:br>
              <a:rPr lang="en-US" sz="2800" b="1" dirty="0">
                <a:solidFill>
                  <a:schemeClr val="accent1"/>
                </a:solidFill>
                <a:ea typeface="HEITI TC MEDIUM" pitchFamily="2" charset="-128"/>
              </a:rPr>
            </a:br>
            <a:r>
              <a:rPr lang="en-US" sz="2800" b="1" dirty="0" err="1">
                <a:solidFill>
                  <a:schemeClr val="accent1"/>
                </a:solidFill>
                <a:ea typeface="HEITI TC MEDIUM" pitchFamily="2" charset="-128"/>
              </a:rPr>
              <a:t>永續資訊揭露數位化工作坊</a:t>
            </a:r>
            <a:endParaRPr lang="en-US" sz="2800" b="1" dirty="0">
              <a:solidFill>
                <a:schemeClr val="accent1"/>
              </a:solidFill>
              <a:ea typeface="HEITI TC MEDIUM" pitchFamily="2" charset="-128"/>
            </a:endParaRPr>
          </a:p>
        </p:txBody>
      </p:sp>
      <p:sp>
        <p:nvSpPr>
          <p:cNvPr id="17" name="圓角矩形 30">
            <a:extLst>
              <a:ext uri="{FF2B5EF4-FFF2-40B4-BE49-F238E27FC236}">
                <a16:creationId xmlns:a16="http://schemas.microsoft.com/office/drawing/2014/main" id="{8766A5D6-862D-9A63-FCCC-71B9DAE44C8D}"/>
              </a:ext>
            </a:extLst>
          </p:cNvPr>
          <p:cNvSpPr/>
          <p:nvPr/>
        </p:nvSpPr>
        <p:spPr>
          <a:xfrm>
            <a:off x="4031959" y="1059691"/>
            <a:ext cx="4128082" cy="485943"/>
          </a:xfrm>
          <a:prstGeom prst="roundRect">
            <a:avLst>
              <a:gd name="adj" fmla="val 9334"/>
            </a:avLst>
          </a:prstGeom>
          <a:solidFill>
            <a:schemeClr val="accent4"/>
          </a:solidFill>
          <a:ln w="19050">
            <a:solidFill>
              <a:srgbClr val="FFC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 &amp; A</a:t>
            </a:r>
            <a:endParaRPr kumimoji="1" lang="zh-TW" altLang="en-US" sz="2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0574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5B7E26-A416-508D-507D-E15D484CAE76}"/>
              </a:ext>
            </a:extLst>
          </p:cNvPr>
          <p:cNvSpPr/>
          <p:nvPr/>
        </p:nvSpPr>
        <p:spPr>
          <a:xfrm>
            <a:off x="0" y="5965371"/>
            <a:ext cx="12192000" cy="892629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0688192B-9430-BB8C-4B70-A1BA532EDC6A}"/>
              </a:ext>
            </a:extLst>
          </p:cNvPr>
          <p:cNvSpPr txBox="1">
            <a:spLocks/>
          </p:cNvSpPr>
          <p:nvPr/>
        </p:nvSpPr>
        <p:spPr>
          <a:xfrm>
            <a:off x="892628" y="1360714"/>
            <a:ext cx="5442857" cy="3886199"/>
          </a:xfrm>
          <a:prstGeom prst="rect">
            <a:avLst/>
          </a:prstGeom>
          <a:solidFill>
            <a:schemeClr val="bg1">
              <a:alpha val="64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TW" sz="60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</a:t>
            </a:r>
            <a:endParaRPr lang="zh-TW" altLang="en-US" sz="6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0ACEF5-8F26-37C8-F16C-7E695B5A15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074" y="6078182"/>
            <a:ext cx="7391400" cy="667005"/>
          </a:xfrm>
          <a:prstGeom prst="rect">
            <a:avLst/>
          </a:prstGeom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6F145B3E-BF9E-21F5-1B10-1A04A1D11F7E}"/>
              </a:ext>
            </a:extLst>
          </p:cNvPr>
          <p:cNvGrpSpPr/>
          <p:nvPr/>
        </p:nvGrpSpPr>
        <p:grpSpPr>
          <a:xfrm>
            <a:off x="261257" y="305791"/>
            <a:ext cx="11930742" cy="708251"/>
            <a:chOff x="261257" y="305791"/>
            <a:chExt cx="11930742" cy="708251"/>
          </a:xfrm>
        </p:grpSpPr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ED96B290-E018-BA37-5CB0-EC3B027DC2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1257" y="305791"/>
              <a:ext cx="3657635" cy="708251"/>
            </a:xfrm>
            <a:prstGeom prst="rect">
              <a:avLst/>
            </a:prstGeom>
          </p:spPr>
        </p:pic>
        <p:pic>
          <p:nvPicPr>
            <p:cNvPr id="11" name="圖片 10" descr="一張含有 文字, 裝置, 量表 的圖片&#10;&#10;自動產生的描述">
              <a:extLst>
                <a:ext uri="{FF2B5EF4-FFF2-40B4-BE49-F238E27FC236}">
                  <a16:creationId xmlns:a16="http://schemas.microsoft.com/office/drawing/2014/main" id="{887E438F-E2F4-4FAF-D4BE-2B2DA3035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53021" y="475807"/>
              <a:ext cx="2438978" cy="483805"/>
            </a:xfrm>
            <a:prstGeom prst="rect">
              <a:avLst/>
            </a:prstGeom>
          </p:spPr>
        </p:pic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F353C6A-5498-547B-E273-1BB12DEFD357}"/>
              </a:ext>
            </a:extLst>
          </p:cNvPr>
          <p:cNvGrpSpPr/>
          <p:nvPr/>
        </p:nvGrpSpPr>
        <p:grpSpPr>
          <a:xfrm>
            <a:off x="7577958" y="1388541"/>
            <a:ext cx="2680138" cy="3561830"/>
            <a:chOff x="7577958" y="1388541"/>
            <a:chExt cx="2680138" cy="3561830"/>
          </a:xfrm>
        </p:grpSpPr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E57A9E49-3A1E-E99B-BF03-CDCD1C6E0BEB}"/>
                </a:ext>
              </a:extLst>
            </p:cNvPr>
            <p:cNvSpPr txBox="1"/>
            <p:nvPr/>
          </p:nvSpPr>
          <p:spPr>
            <a:xfrm>
              <a:off x="7704154" y="1388541"/>
              <a:ext cx="2492990" cy="7848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4500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意見調查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20F7D974-C452-AFCD-BDC9-EB671474F4A4}"/>
                </a:ext>
              </a:extLst>
            </p:cNvPr>
            <p:cNvSpPr/>
            <p:nvPr/>
          </p:nvSpPr>
          <p:spPr>
            <a:xfrm>
              <a:off x="7577958" y="2286182"/>
              <a:ext cx="2680138" cy="2664189"/>
            </a:xfrm>
            <a:prstGeom prst="rect">
              <a:avLst/>
            </a:prstGeom>
            <a:solidFill>
              <a:srgbClr val="0000CC"/>
            </a:solidFill>
            <a:ln>
              <a:solidFill>
                <a:srgbClr val="0000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QR</a:t>
              </a:r>
              <a:r>
                <a:rPr lang="zh-TW" altLang="en-US" dirty="0"/>
                <a:t> </a:t>
              </a:r>
              <a:r>
                <a:rPr lang="en-US" altLang="zh-TW" dirty="0"/>
                <a:t>code</a:t>
              </a:r>
              <a:endParaRPr lang="zh-TW" altLang="en-US" dirty="0"/>
            </a:p>
          </p:txBody>
        </p:sp>
      </p:grp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8EB19AFB-CAF3-151F-F26F-B43F69A46B3A}"/>
              </a:ext>
            </a:extLst>
          </p:cNvPr>
          <p:cNvSpPr txBox="1"/>
          <p:nvPr/>
        </p:nvSpPr>
        <p:spPr>
          <a:xfrm>
            <a:off x="6466136" y="4978574"/>
            <a:ext cx="5081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（本會收到您的投影片後，將會加上問卷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QR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碼）</a:t>
            </a:r>
          </a:p>
        </p:txBody>
      </p:sp>
    </p:spTree>
    <p:extLst>
      <p:ext uri="{BB962C8B-B14F-4D97-AF65-F5344CB8AC3E}">
        <p14:creationId xmlns:p14="http://schemas.microsoft.com/office/powerpoint/2010/main" val="3411227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BB5E-7EB3-0E42-A774-F71D9090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8261" y="110597"/>
            <a:ext cx="7435478" cy="164830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zh-TW" altLang="en-US" sz="5000" b="1" dirty="0">
                <a:solidFill>
                  <a:schemeClr val="accent1">
                    <a:lumMod val="75000"/>
                  </a:schemeClr>
                </a:solidFill>
                <a:latin typeface="HEITI TC MEDIUM" pitchFamily="2" charset="-128"/>
                <a:ea typeface="HEITI TC MEDIUM" pitchFamily="2" charset="-128"/>
              </a:rPr>
              <a:t>戴敏育 博士 </a:t>
            </a:r>
            <a:b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</a:br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  <a:t>(Min-</a:t>
            </a:r>
            <a:r>
              <a:rPr lang="en-US" altLang="zh-TW" sz="5000" b="1" dirty="0" err="1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  <a:t>Yuh</a:t>
            </a:r>
            <a:r>
              <a:rPr lang="en-US" altLang="zh-TW" sz="5000" b="1" dirty="0">
                <a:solidFill>
                  <a:schemeClr val="accent1">
                    <a:lumMod val="75000"/>
                  </a:schemeClr>
                </a:solidFill>
                <a:latin typeface="Calibri" pitchFamily="34" charset="0"/>
                <a:ea typeface="標楷體" pitchFamily="65" charset="-120"/>
              </a:rPr>
              <a:t> Day, Ph.D.)</a:t>
            </a:r>
            <a:endParaRPr lang="en-US" altLang="zh-TW" sz="5000" dirty="0">
              <a:latin typeface="Calibri" panose="020F0502020204030204" pitchFamily="34" charset="0"/>
              <a:ea typeface="標楷體" pitchFamily="65" charset="-12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A52029-28F0-F746-8D84-E5F972A2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3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5CB6C18-77CE-B145-8DC7-B1EC8E970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64" y="1729374"/>
            <a:ext cx="1377870" cy="167130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751F3E2-8EFF-BF41-89E2-40DADA6FC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33" y="5167671"/>
            <a:ext cx="1673132" cy="16731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80C7E5A-EC88-8747-B29C-54F32DEA0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33" y="3462124"/>
            <a:ext cx="1673132" cy="1673132"/>
          </a:xfrm>
          <a:prstGeom prst="rect">
            <a:avLst/>
          </a:prstGeom>
        </p:spPr>
      </p:pic>
      <p:sp>
        <p:nvSpPr>
          <p:cNvPr id="19" name="Slide Number Placeholder 19">
            <a:extLst>
              <a:ext uri="{FF2B5EF4-FFF2-40B4-BE49-F238E27FC236}">
                <a16:creationId xmlns:a16="http://schemas.microsoft.com/office/drawing/2014/main" id="{CA9869AF-47C5-5F4E-BD49-27D342931373}"/>
              </a:ext>
            </a:extLst>
          </p:cNvPr>
          <p:cNvSpPr txBox="1">
            <a:spLocks/>
          </p:cNvSpPr>
          <p:nvPr/>
        </p:nvSpPr>
        <p:spPr>
          <a:xfrm>
            <a:off x="152399" y="26271"/>
            <a:ext cx="45719" cy="457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0" i="0" kern="1200">
                <a:solidFill>
                  <a:schemeClr val="bg1">
                    <a:lumMod val="75000"/>
                  </a:schemeClr>
                </a:solidFill>
                <a:latin typeface="Helvetica Neue LT Std 65 Medium" charset="0"/>
                <a:ea typeface="Helvetica Neue LT Std 65 Medium" charset="0"/>
                <a:cs typeface="Helvetica Neue LT Std 65 Medium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bg1"/>
                </a:solidFill>
              </a:rPr>
              <a:t>1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91252FE-896F-2147-BDA4-17839CBFD3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32" y="221752"/>
            <a:ext cx="1314378" cy="84798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2DD3CAF-A908-2D43-9658-F8A428E32C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24" y="1144819"/>
            <a:ext cx="1317405" cy="3211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64DF82F-245D-624A-8587-A44F24A9F1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87681" y="5938749"/>
            <a:ext cx="791692" cy="791692"/>
          </a:xfrm>
          <a:prstGeom prst="rect">
            <a:avLst/>
          </a:prstGeom>
        </p:spPr>
      </p:pic>
      <p:sp>
        <p:nvSpPr>
          <p:cNvPr id="24" name="內容版面配置區 2">
            <a:extLst>
              <a:ext uri="{FF2B5EF4-FFF2-40B4-BE49-F238E27FC236}">
                <a16:creationId xmlns:a16="http://schemas.microsoft.com/office/drawing/2014/main" id="{71150D98-055E-E542-B2BE-F58C2FCA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5482" y="1726079"/>
            <a:ext cx="8635432" cy="3394162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Font typeface="Arial" pitchFamily="34" charset="0"/>
              <a:buNone/>
            </a:pPr>
            <a:r>
              <a:rPr lang="zh-TW" altLang="en-US" sz="3200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國立臺北大學</a:t>
            </a:r>
            <a:r>
              <a:rPr lang="en-US" altLang="zh-TW" sz="3200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資訊管理研究所</a:t>
            </a:r>
            <a:r>
              <a:rPr lang="en-US" altLang="zh-TW" sz="3200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rgbClr val="C00000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副教授</a:t>
            </a:r>
            <a:endParaRPr lang="en-US" altLang="zh-TW" sz="3200" dirty="0">
              <a:solidFill>
                <a:srgbClr val="C00000"/>
              </a:solidFill>
              <a:latin typeface="Heiti TC Medium" pitchFamily="2" charset="-128"/>
              <a:ea typeface="Heiti TC Medium" pitchFamily="2" charset="-128"/>
              <a:cs typeface="DFKai-SB" panose="03000509000000000000" pitchFamily="49" charset="-12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zh-TW" altLang="en-US" sz="32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中央研究院</a:t>
            </a:r>
            <a:r>
              <a:rPr lang="en-US" altLang="zh-TW" sz="32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資訊科學研究所</a:t>
            </a:r>
            <a:r>
              <a:rPr lang="en-US" altLang="zh-TW" sz="32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chemeClr val="tx2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訪問學人</a:t>
            </a:r>
            <a:endParaRPr lang="en-US" altLang="zh-TW" sz="3200" dirty="0">
              <a:solidFill>
                <a:schemeClr val="tx2"/>
              </a:solidFill>
              <a:latin typeface="Heiti TC Medium" pitchFamily="2" charset="-128"/>
              <a:ea typeface="Heiti TC Medium" pitchFamily="2" charset="-128"/>
              <a:cs typeface="DFKai-SB" panose="03000509000000000000" pitchFamily="49" charset="-120"/>
            </a:endParaRPr>
          </a:p>
          <a:p>
            <a:pPr marL="0" indent="0" algn="ctr">
              <a:buNone/>
            </a:pPr>
            <a:r>
              <a:rPr lang="zh-TW" altLang="en-US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國立臺灣</a:t>
            </a:r>
            <a:r>
              <a:rPr lang="zh-TW" altLang="en-US" sz="3200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大學</a:t>
            </a:r>
            <a:r>
              <a:rPr lang="en-US" altLang="zh-TW" sz="3200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資訊管理</a:t>
            </a:r>
            <a:r>
              <a:rPr lang="en-US" altLang="zh-TW" sz="3200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 </a:t>
            </a:r>
            <a:r>
              <a:rPr lang="zh-TW" altLang="en-US" sz="3200" dirty="0">
                <a:solidFill>
                  <a:srgbClr val="984807"/>
                </a:solidFill>
                <a:latin typeface="Heiti TC Medium" pitchFamily="2" charset="-128"/>
                <a:ea typeface="Heiti TC Medium" pitchFamily="2" charset="-128"/>
                <a:cs typeface="DFKai-SB" panose="03000509000000000000" pitchFamily="49" charset="-120"/>
              </a:rPr>
              <a:t>博士</a:t>
            </a:r>
            <a:endParaRPr lang="en-US" altLang="zh-TW" sz="3200" dirty="0">
              <a:solidFill>
                <a:srgbClr val="984807"/>
              </a:solidFill>
              <a:latin typeface="Heiti TC Medium" pitchFamily="2" charset="-128"/>
              <a:ea typeface="Heiti TC Medium" pitchFamily="2" charset="-128"/>
              <a:cs typeface="DFKai-SB" panose="03000509000000000000" pitchFamily="49" charset="-120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Co-Chairs, IEEE/ACM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Advances in Social Networks Analysis and Mining (ASONAM 2013-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Program Co-Chair, IEEE International Workshop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Empirical Methods for Recognizing Inference in </a:t>
            </a:r>
            <a:r>
              <a:rPr lang="en-US" altLang="zh-TW" sz="2000" dirty="0" err="1">
                <a:solidFill>
                  <a:srgbClr val="17375E"/>
                </a:solidFill>
              </a:rPr>
              <a:t>TExt</a:t>
            </a:r>
            <a:r>
              <a:rPr lang="en-US" altLang="zh-TW" sz="2000" dirty="0">
                <a:solidFill>
                  <a:srgbClr val="17375E"/>
                </a:solidFill>
              </a:rPr>
              <a:t> (IEEE EM-RITE 2012- )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altLang="zh-TW" sz="2000" dirty="0">
                <a:solidFill>
                  <a:srgbClr val="17375E"/>
                </a:solidFill>
              </a:rPr>
              <a:t>Publications Chair, The IEEE International Conference on </a:t>
            </a:r>
            <a:br>
              <a:rPr lang="en-US" altLang="zh-TW" sz="2000" dirty="0">
                <a:solidFill>
                  <a:srgbClr val="17375E"/>
                </a:solidFill>
              </a:rPr>
            </a:br>
            <a:r>
              <a:rPr lang="en-US" altLang="zh-TW" sz="2000" dirty="0">
                <a:solidFill>
                  <a:srgbClr val="17375E"/>
                </a:solidFill>
              </a:rPr>
              <a:t>Information Reuse and Integration for Data Science (IEEE IRI)</a:t>
            </a:r>
            <a:endParaRPr lang="zh-TW" altLang="en-US" sz="2000" dirty="0">
              <a:solidFill>
                <a:srgbClr val="17375E"/>
              </a:solidFill>
            </a:endParaRPr>
          </a:p>
        </p:txBody>
      </p:sp>
      <p:pic>
        <p:nvPicPr>
          <p:cNvPr id="25" name="Picture 2" descr="http://mail.tku.edu.tw/myday/images/AS_Logo1.gif">
            <a:extLst>
              <a:ext uri="{FF2B5EF4-FFF2-40B4-BE49-F238E27FC236}">
                <a16:creationId xmlns:a16="http://schemas.microsoft.com/office/drawing/2014/main" id="{71A58C9C-FDE7-FD43-A09F-110AB5E4DC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72473" y="5119337"/>
            <a:ext cx="1662113" cy="1662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6" descr="http://mail.tku.edu.tw/myday/images/NTU_logo.jpg">
            <a:extLst>
              <a:ext uri="{FF2B5EF4-FFF2-40B4-BE49-F238E27FC236}">
                <a16:creationId xmlns:a16="http://schemas.microsoft.com/office/drawing/2014/main" id="{6338E75D-FB6A-0045-8B06-4421D2F57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16689" y="5157192"/>
            <a:ext cx="159385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671C6FB-8820-DB40-AE72-FA2BFF57ECF7}"/>
              </a:ext>
            </a:extLst>
          </p:cNvPr>
          <p:cNvGrpSpPr/>
          <p:nvPr/>
        </p:nvGrpSpPr>
        <p:grpSpPr>
          <a:xfrm>
            <a:off x="3220823" y="5178296"/>
            <a:ext cx="1563618" cy="1491064"/>
            <a:chOff x="1940523" y="5229200"/>
            <a:chExt cx="1563618" cy="1491064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259807F4-34F7-A14B-A584-E2E3836F55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5229200"/>
              <a:ext cx="1563618" cy="1008786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F33AB105-6FE2-094F-9576-54A1BC92E90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0523" y="6339133"/>
              <a:ext cx="1563618" cy="381131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06EEB28-FD8C-D248-BC5C-CEC1A61D31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899020" y="331552"/>
            <a:ext cx="2150226" cy="969710"/>
          </a:xfrm>
          <a:prstGeom prst="rect">
            <a:avLst/>
          </a:prstGeom>
        </p:spPr>
      </p:pic>
      <p:pic>
        <p:nvPicPr>
          <p:cNvPr id="33" name="Picture 4" descr="http://mail.tku.edu.tw/myday/images/Myday_Photo.jpg">
            <a:extLst>
              <a:ext uri="{FF2B5EF4-FFF2-40B4-BE49-F238E27FC236}">
                <a16:creationId xmlns:a16="http://schemas.microsoft.com/office/drawing/2014/main" id="{D3C60B34-B829-464B-9877-4E2FD95C9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 l="10527" t="1544" r="10527" b="25148"/>
          <a:stretch>
            <a:fillRect/>
          </a:stretch>
        </p:blipFill>
        <p:spPr bwMode="auto">
          <a:xfrm>
            <a:off x="2116011" y="212228"/>
            <a:ext cx="1104812" cy="136786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6145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B6DB-0E54-A542-B390-7DFAC194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>
                <a:solidFill>
                  <a:schemeClr val="accent1"/>
                </a:solidFill>
              </a:rPr>
              <a:t>Outline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7DA28-EC94-2E48-B971-03D903D074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65760" indent="-365760"/>
            <a:r>
              <a:rPr lang="zh-TW" altLang="en-US" sz="4000" dirty="0"/>
              <a:t>為什麼使用雲端技術</a:t>
            </a:r>
            <a:endParaRPr lang="en-US" altLang="zh-TW" sz="4000" dirty="0"/>
          </a:p>
          <a:p>
            <a:pPr marL="365760" indent="-365760"/>
            <a:r>
              <a:rPr lang="en-US" altLang="zh-TW" sz="4000" dirty="0"/>
              <a:t>XBRL </a:t>
            </a:r>
            <a:r>
              <a:rPr lang="zh-TW" altLang="en-US" sz="4000" dirty="0"/>
              <a:t>系統建立於雲端</a:t>
            </a:r>
            <a:endParaRPr lang="en-US" altLang="zh-TW" sz="4000" dirty="0"/>
          </a:p>
          <a:p>
            <a:pPr marL="365760" indent="-365760"/>
            <a:r>
              <a:rPr lang="en-US" altLang="zh-TW" sz="4000" dirty="0"/>
              <a:t>SASB on AWS Marketplace</a:t>
            </a:r>
          </a:p>
          <a:p>
            <a:pPr marL="365760" indent="-365760"/>
            <a:r>
              <a:rPr lang="zh-TW" altLang="en-US" sz="4000" dirty="0"/>
              <a:t>個案分析：報表分析建立於雲端</a:t>
            </a:r>
            <a:endParaRPr lang="en-US" altLang="zh-TW" sz="4000" dirty="0"/>
          </a:p>
          <a:p>
            <a:pPr marL="365760" indent="-365760"/>
            <a:r>
              <a:rPr lang="zh-TW" altLang="en-US" sz="4000" dirty="0"/>
              <a:t>永續報告</a:t>
            </a:r>
            <a:r>
              <a:rPr lang="en-US" altLang="zh-TW" sz="4000" dirty="0"/>
              <a:t> XBRL </a:t>
            </a:r>
            <a:r>
              <a:rPr lang="zh-TW" altLang="en-US" sz="4000" dirty="0"/>
              <a:t>雲端架構</a:t>
            </a:r>
            <a:br>
              <a:rPr lang="zh-TW" altLang="en-US" sz="4000" b="0" dirty="0"/>
            </a:br>
            <a:endParaRPr lang="en-US" altLang="zh-TW" sz="4000" b="0" dirty="0"/>
          </a:p>
          <a:p>
            <a:pPr marL="365760" indent="-365760"/>
            <a:endParaRPr lang="en-US" altLang="zh-TW" sz="4000" b="0" dirty="0"/>
          </a:p>
          <a:p>
            <a:pPr marL="0" indent="0">
              <a:buNone/>
            </a:pPr>
            <a:endParaRPr lang="en-US" sz="400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E5DE8-9708-9945-8C80-C96F049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0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7D49-0ECD-8B49-BBA2-A0B402B2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5</a:t>
            </a:fld>
            <a:endParaRPr lang="en-US"/>
          </a:p>
        </p:txBody>
      </p:sp>
      <p:sp>
        <p:nvSpPr>
          <p:cNvPr id="8" name="Title 2">
            <a:extLst>
              <a:ext uri="{FF2B5EF4-FFF2-40B4-BE49-F238E27FC236}">
                <a16:creationId xmlns:a16="http://schemas.microsoft.com/office/drawing/2014/main" id="{CFE68790-5BD6-E84B-B533-4AE9FEFE4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600" y="1156355"/>
            <a:ext cx="11360800" cy="192711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Aft>
                <a:spcPts val="1600"/>
              </a:spcAft>
            </a:pPr>
            <a:r>
              <a:rPr lang="zh-TW" altLang="en-US" sz="5867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永續資訊揭露與 </a:t>
            </a:r>
            <a:r>
              <a:rPr lang="en-US" altLang="zh-TW" sz="5867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XBRL </a:t>
            </a:r>
            <a:r>
              <a:rPr lang="zh-TW" altLang="en-US" sz="5867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應用之研究</a:t>
            </a:r>
            <a:br>
              <a:rPr lang="zh-TW" altLang="en-US" sz="5867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</a:br>
            <a:r>
              <a:rPr lang="zh-TW" altLang="en-US" sz="5867" b="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永續報告</a:t>
            </a:r>
            <a:r>
              <a:rPr lang="en-US" sz="5867" b="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XBRL</a:t>
            </a:r>
            <a:r>
              <a:rPr lang="zh-TW" altLang="en-US" sz="5867" b="0" dirty="0">
                <a:solidFill>
                  <a:schemeClr val="accent1"/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雲端架構之研究</a:t>
            </a:r>
            <a:endParaRPr lang="en-US" sz="5867" b="0" dirty="0">
              <a:solidFill>
                <a:schemeClr val="accent1"/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D88BB-F3F0-1A44-8AC8-0E839E07A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9804" y="62847"/>
            <a:ext cx="852733" cy="550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A4309A-2D72-114F-B702-C0DB24AAE4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7353" y="709702"/>
            <a:ext cx="854697" cy="2083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B36D3A-26A6-074D-BE12-AB85E7C5ED00}"/>
              </a:ext>
            </a:extLst>
          </p:cNvPr>
          <p:cNvSpPr txBox="1"/>
          <p:nvPr/>
        </p:nvSpPr>
        <p:spPr>
          <a:xfrm>
            <a:off x="3048000" y="6273248"/>
            <a:ext cx="6096000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en-US" altLang="zh-TW" sz="1867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2022-06-24</a:t>
            </a:r>
            <a:endParaRPr lang="zh-TW" altLang="en-US" sz="1867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Heiti TC Medium" pitchFamily="2" charset="-128"/>
              <a:cs typeface="Calibri" panose="020F050202020403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F69E13-7DA4-D041-B5CB-DFFC03131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039" y="294151"/>
            <a:ext cx="2466975" cy="4496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BBE31C-1B4A-2449-8DDD-80717F9E79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7662" y="5575290"/>
            <a:ext cx="421513" cy="51128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BD3755F-C8D4-F74D-BA94-371AA11811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647" y="6007606"/>
            <a:ext cx="511280" cy="5112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0C9F562-FA92-C742-9300-C5618C038D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842" y="6002912"/>
            <a:ext cx="511280" cy="51128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A82D371-1996-5A48-898E-965E1C8D80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0309" y="5103701"/>
            <a:ext cx="953813" cy="430151"/>
          </a:xfrm>
          <a:prstGeom prst="rect">
            <a:avLst/>
          </a:prstGeom>
        </p:spPr>
      </p:pic>
      <p:sp>
        <p:nvSpPr>
          <p:cNvPr id="17" name="Google Shape;55;p13">
            <a:extLst>
              <a:ext uri="{FF2B5EF4-FFF2-40B4-BE49-F238E27FC236}">
                <a16:creationId xmlns:a16="http://schemas.microsoft.com/office/drawing/2014/main" id="{34A45267-F66E-C449-B9C6-6F997F152EC9}"/>
              </a:ext>
            </a:extLst>
          </p:cNvPr>
          <p:cNvSpPr txBox="1"/>
          <p:nvPr/>
        </p:nvSpPr>
        <p:spPr>
          <a:xfrm>
            <a:off x="1420285" y="3513512"/>
            <a:ext cx="9351431" cy="24775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spcAft>
                <a:spcPts val="600"/>
              </a:spcAft>
            </a:pPr>
            <a:r>
              <a:rPr lang="zh-TW" altLang="en-US" sz="2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計畫主持人：</a:t>
            </a:r>
            <a:r>
              <a:rPr lang="zh-TW" altLang="en-US" sz="2400" b="1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池祥麟</a:t>
            </a:r>
            <a:r>
              <a:rPr lang="en-US" altLang="zh-TW" sz="2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特聘教授，國立臺北大學金融與合作經營學系</a:t>
            </a:r>
            <a:r>
              <a:rPr lang="en-US" altLang="zh-TW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</a:t>
            </a:r>
          </a:p>
          <a:p>
            <a:pPr>
              <a:spcAft>
                <a:spcPts val="60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共同主持人</a:t>
            </a:r>
            <a:r>
              <a:rPr lang="zh-TW" altLang="en-US" sz="2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：</a:t>
            </a:r>
            <a:r>
              <a:rPr lang="zh-TW" altLang="en-US" sz="2400" b="1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王怡心</a:t>
            </a: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教授，國立臺北大學會計學系</a:t>
            </a:r>
            <a:endParaRPr lang="en-US" altLang="zh-TW" sz="2400" dirty="0">
              <a:solidFill>
                <a:schemeClr val="dk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                       </a:t>
            </a:r>
            <a:r>
              <a:rPr lang="zh-TW" altLang="en-US" sz="2400" b="1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黃啟瑞</a:t>
            </a: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教授，國立臺北大學金融與合作經營學系</a:t>
            </a:r>
            <a:endParaRPr lang="en-US" altLang="zh-TW" sz="2400" dirty="0">
              <a:solidFill>
                <a:schemeClr val="dk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altLang="zh-TW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                       </a:t>
            </a:r>
            <a:r>
              <a:rPr lang="zh-TW" altLang="en-US" sz="2400" b="1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戴敏育</a:t>
            </a: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副教授，國立臺北大學資訊管理研究所</a:t>
            </a:r>
            <a:endParaRPr sz="2400" dirty="0">
              <a:solidFill>
                <a:schemeClr val="dk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  <a:p>
            <a:pPr lvl="0">
              <a:spcAft>
                <a:spcPts val="600"/>
              </a:spcAft>
            </a:pP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研究助理</a:t>
            </a:r>
            <a:r>
              <a:rPr lang="zh-TW" altLang="en-US" sz="2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：</a:t>
            </a:r>
            <a:r>
              <a:rPr lang="en-US" altLang="zh-TW" sz="2400" dirty="0"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    </a:t>
            </a:r>
            <a:r>
              <a:rPr lang="zh-TW" altLang="en-US" sz="2400" b="1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鄧詠薇</a:t>
            </a:r>
            <a:r>
              <a:rPr lang="zh-TW" altLang="en-US" sz="2400" dirty="0">
                <a:solidFill>
                  <a:schemeClr val="dk1"/>
                </a:solidFill>
                <a:latin typeface="Heiti TC Medium" pitchFamily="2" charset="-128"/>
                <a:ea typeface="Heiti TC Medium" pitchFamily="2" charset="-128"/>
                <a:cs typeface="Calibri" panose="020F0502020204030204" pitchFamily="34" charset="0"/>
              </a:rPr>
              <a:t>，國立臺北大學資訊管理研究所</a:t>
            </a:r>
            <a:endParaRPr sz="2400" dirty="0">
              <a:solidFill>
                <a:schemeClr val="dk1"/>
              </a:solidFill>
              <a:latin typeface="Heiti TC Medium" pitchFamily="2" charset="-128"/>
              <a:ea typeface="Heiti TC Medium" pitchFamily="2" charset="-128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B335BCE-7EF5-47C9-2E6F-C8CB9A84A034}"/>
              </a:ext>
            </a:extLst>
          </p:cNvPr>
          <p:cNvSpPr txBox="1"/>
          <p:nvPr/>
        </p:nvSpPr>
        <p:spPr>
          <a:xfrm>
            <a:off x="2942793" y="3085198"/>
            <a:ext cx="65579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ea typeface="Heiti TC Medium" pitchFamily="2" charset="-128"/>
                <a:cs typeface="Calibri" panose="020F0502020204030204" pitchFamily="34" charset="0"/>
              </a:rPr>
              <a:t>2022/02- 2022/06</a:t>
            </a:r>
          </a:p>
        </p:txBody>
      </p:sp>
    </p:spTree>
    <p:extLst>
      <p:ext uri="{BB962C8B-B14F-4D97-AF65-F5344CB8AC3E}">
        <p14:creationId xmlns:p14="http://schemas.microsoft.com/office/powerpoint/2010/main" val="194498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EDCFD-99B5-4CF2-BDDE-3EC4EF74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135104"/>
            <a:ext cx="11222181" cy="1441905"/>
          </a:xfrm>
        </p:spPr>
        <p:txBody>
          <a:bodyPr>
            <a:normAutofit fontScale="90000"/>
          </a:bodyPr>
          <a:lstStyle/>
          <a:p>
            <a:r>
              <a:rPr lang="zh-TW" altLang="en-US" sz="5400" dirty="0">
                <a:solidFill>
                  <a:schemeClr val="accent1"/>
                </a:solidFill>
              </a:rPr>
              <a:t>為什麼使用雲端技術？</a:t>
            </a:r>
            <a:br>
              <a:rPr lang="en-US" altLang="zh-TW" sz="5400" dirty="0">
                <a:solidFill>
                  <a:schemeClr val="accent1"/>
                </a:solidFill>
              </a:rPr>
            </a:br>
            <a:r>
              <a:rPr lang="en-US" altLang="zh-TW" sz="5400" dirty="0">
                <a:solidFill>
                  <a:schemeClr val="accent1"/>
                </a:solidFill>
              </a:rPr>
              <a:t>(Why Cloud Technology ?) 	</a:t>
            </a:r>
            <a:endParaRPr lang="zh-TW" altLang="en-US" sz="5400" dirty="0">
              <a:solidFill>
                <a:schemeClr val="accent1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01CF0-C970-4921-9CB8-985BB4EE37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296" y="1868557"/>
            <a:ext cx="10625408" cy="4234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b="0" dirty="0"/>
              <a:t>需要高度可用且可擴展的基礎架構來有效運營和管理增長</a:t>
            </a:r>
            <a:endParaRPr lang="en-US" altLang="zh-TW" b="0" dirty="0"/>
          </a:p>
          <a:p>
            <a:pPr>
              <a:lnSpc>
                <a:spcPct val="150000"/>
              </a:lnSpc>
            </a:pPr>
            <a:r>
              <a:rPr lang="zh-TW" altLang="en-US" b="0" dirty="0"/>
              <a:t>確保可擴展性以支持公司發展並建立可信架構</a:t>
            </a:r>
            <a:br>
              <a:rPr lang="en-US" altLang="zh-TW" b="0"/>
            </a:br>
            <a:r>
              <a:rPr lang="zh-TW" altLang="en-US" b="0"/>
              <a:t>以</a:t>
            </a:r>
            <a:r>
              <a:rPr lang="zh-TW" altLang="en-US" b="0" dirty="0"/>
              <a:t>支持未來從本地到雲的遷移</a:t>
            </a:r>
            <a:endParaRPr lang="en-US" altLang="zh-TW" b="0" dirty="0"/>
          </a:p>
          <a:p>
            <a:pPr>
              <a:lnSpc>
                <a:spcPct val="150000"/>
              </a:lnSpc>
            </a:pPr>
            <a:r>
              <a:rPr lang="zh-TW" altLang="en-US" b="0" dirty="0"/>
              <a:t>節省基礎設施成本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A25924C-56D2-4395-85C4-117EFBDB4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508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B9E9-1076-6F51-378A-AC18DD840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89" y="0"/>
            <a:ext cx="11222181" cy="1114426"/>
          </a:xfrm>
        </p:spPr>
        <p:txBody>
          <a:bodyPr>
            <a:noAutofit/>
          </a:bodyPr>
          <a:lstStyle/>
          <a:p>
            <a:r>
              <a:rPr lang="en-US" sz="3600" dirty="0"/>
              <a:t>Gartner Magic Quadrant for </a:t>
            </a:r>
            <a:br>
              <a:rPr lang="en-US" sz="3600" dirty="0"/>
            </a:br>
            <a:r>
              <a:rPr lang="en-US" sz="3600" dirty="0"/>
              <a:t>Cloud Infrastructure and Platform Services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1F7707B-63AD-BA11-D68A-0FBE47610D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76025" y="1114426"/>
            <a:ext cx="5362894" cy="557640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AB59C-874E-C6C8-F0A5-8AF9A0D36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FF71F-CF6A-4C46-8F9B-61D49EEA70E3}" type="slidenum">
              <a:rPr lang="en-US" smtClean="0"/>
              <a:t>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B1917C-8CE4-765B-3FD8-FE06DDBD3DFC}"/>
              </a:ext>
            </a:extLst>
          </p:cNvPr>
          <p:cNvSpPr txBox="1"/>
          <p:nvPr/>
        </p:nvSpPr>
        <p:spPr>
          <a:xfrm>
            <a:off x="2707091" y="6581001"/>
            <a:ext cx="610076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Source: </a:t>
            </a:r>
            <a:r>
              <a:rPr lang="en-US" sz="1000" dirty="0">
                <a:solidFill>
                  <a:schemeClr val="bg1">
                    <a:lumMod val="75000"/>
                  </a:schemeClr>
                </a:solidFill>
                <a:hlinkClick r:id="rId3"/>
              </a:rPr>
              <a:t>https://www.gartner.com/doc/reprints?id=1-271OE4VR&amp;ct=210802</a:t>
            </a:r>
            <a:endParaRPr lang="en-US" sz="10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0AB990-BD63-B401-8233-B6A79DEA735B}"/>
              </a:ext>
            </a:extLst>
          </p:cNvPr>
          <p:cNvSpPr txBox="1"/>
          <p:nvPr/>
        </p:nvSpPr>
        <p:spPr>
          <a:xfrm>
            <a:off x="8736347" y="1874427"/>
            <a:ext cx="338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Amazon Web Services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2F6C3-1566-4FA3-AB13-6A2B50C08BBC}"/>
              </a:ext>
            </a:extLst>
          </p:cNvPr>
          <p:cNvSpPr txBox="1"/>
          <p:nvPr/>
        </p:nvSpPr>
        <p:spPr>
          <a:xfrm>
            <a:off x="8736348" y="2704804"/>
            <a:ext cx="338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Microsoft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0E32B-7FF6-D038-C39C-8C3E98A94D69}"/>
              </a:ext>
            </a:extLst>
          </p:cNvPr>
          <p:cNvSpPr txBox="1"/>
          <p:nvPr/>
        </p:nvSpPr>
        <p:spPr>
          <a:xfrm>
            <a:off x="8736346" y="3256222"/>
            <a:ext cx="3384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Google</a:t>
            </a:r>
          </a:p>
        </p:txBody>
      </p:sp>
    </p:spTree>
    <p:extLst>
      <p:ext uri="{BB962C8B-B14F-4D97-AF65-F5344CB8AC3E}">
        <p14:creationId xmlns:p14="http://schemas.microsoft.com/office/powerpoint/2010/main" val="3440378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89E-BDBA-6440-BD04-2BF3C203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116633"/>
            <a:ext cx="8229600" cy="949995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Software as a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C5A5-7C27-294A-A870-205F8B8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8</a:t>
            </a:fld>
            <a:endParaRPr lang="zh-TW" alt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94E86622-7958-454E-A564-9F8F03167032}"/>
              </a:ext>
            </a:extLst>
          </p:cNvPr>
          <p:cNvSpPr/>
          <p:nvPr/>
        </p:nvSpPr>
        <p:spPr>
          <a:xfrm>
            <a:off x="4295800" y="3647865"/>
            <a:ext cx="5472608" cy="2088232"/>
          </a:xfrm>
          <a:custGeom>
            <a:avLst/>
            <a:gdLst>
              <a:gd name="connsiteX0" fmla="*/ 104172 w 3900668"/>
              <a:gd name="connsiteY0" fmla="*/ 798653 h 2407534"/>
              <a:gd name="connsiteX1" fmla="*/ 0 w 3900668"/>
              <a:gd name="connsiteY1" fmla="*/ 2407534 h 2407534"/>
              <a:gd name="connsiteX2" fmla="*/ 3900668 w 3900668"/>
              <a:gd name="connsiteY2" fmla="*/ 2372810 h 2407534"/>
              <a:gd name="connsiteX3" fmla="*/ 3541853 w 3900668"/>
              <a:gd name="connsiteY3" fmla="*/ 775504 h 2407534"/>
              <a:gd name="connsiteX4" fmla="*/ 2060294 w 3900668"/>
              <a:gd name="connsiteY4" fmla="*/ 0 h 2407534"/>
              <a:gd name="connsiteX5" fmla="*/ 104172 w 3900668"/>
              <a:gd name="connsiteY5" fmla="*/ 798653 h 2407534"/>
              <a:gd name="connsiteX0" fmla="*/ 104172 w 3900668"/>
              <a:gd name="connsiteY0" fmla="*/ 1146139 h 2755020"/>
              <a:gd name="connsiteX1" fmla="*/ 0 w 3900668"/>
              <a:gd name="connsiteY1" fmla="*/ 2755020 h 2755020"/>
              <a:gd name="connsiteX2" fmla="*/ 3900668 w 3900668"/>
              <a:gd name="connsiteY2" fmla="*/ 2720296 h 2755020"/>
              <a:gd name="connsiteX3" fmla="*/ 3541853 w 3900668"/>
              <a:gd name="connsiteY3" fmla="*/ 1122990 h 2755020"/>
              <a:gd name="connsiteX4" fmla="*/ 2060294 w 3900668"/>
              <a:gd name="connsiteY4" fmla="*/ 347486 h 2755020"/>
              <a:gd name="connsiteX5" fmla="*/ 104172 w 3900668"/>
              <a:gd name="connsiteY5" fmla="*/ 1146139 h 2755020"/>
              <a:gd name="connsiteX0" fmla="*/ 104172 w 3900668"/>
              <a:gd name="connsiteY0" fmla="*/ 1396284 h 3005165"/>
              <a:gd name="connsiteX1" fmla="*/ 0 w 3900668"/>
              <a:gd name="connsiteY1" fmla="*/ 3005165 h 3005165"/>
              <a:gd name="connsiteX2" fmla="*/ 3900668 w 3900668"/>
              <a:gd name="connsiteY2" fmla="*/ 2970441 h 3005165"/>
              <a:gd name="connsiteX3" fmla="*/ 3541853 w 3900668"/>
              <a:gd name="connsiteY3" fmla="*/ 1373135 h 3005165"/>
              <a:gd name="connsiteX4" fmla="*/ 2060294 w 3900668"/>
              <a:gd name="connsiteY4" fmla="*/ 597631 h 3005165"/>
              <a:gd name="connsiteX5" fmla="*/ 104172 w 3900668"/>
              <a:gd name="connsiteY5" fmla="*/ 1396284 h 3005165"/>
              <a:gd name="connsiteX0" fmla="*/ 104172 w 3900668"/>
              <a:gd name="connsiteY0" fmla="*/ 1391247 h 3000128"/>
              <a:gd name="connsiteX1" fmla="*/ 0 w 3900668"/>
              <a:gd name="connsiteY1" fmla="*/ 3000128 h 3000128"/>
              <a:gd name="connsiteX2" fmla="*/ 3900668 w 3900668"/>
              <a:gd name="connsiteY2" fmla="*/ 2965404 h 3000128"/>
              <a:gd name="connsiteX3" fmla="*/ 3541853 w 3900668"/>
              <a:gd name="connsiteY3" fmla="*/ 1368098 h 3000128"/>
              <a:gd name="connsiteX4" fmla="*/ 2060294 w 3900668"/>
              <a:gd name="connsiteY4" fmla="*/ 592594 h 3000128"/>
              <a:gd name="connsiteX5" fmla="*/ 104172 w 3900668"/>
              <a:gd name="connsiteY5" fmla="*/ 1391247 h 3000128"/>
              <a:gd name="connsiteX0" fmla="*/ 764501 w 4560997"/>
              <a:gd name="connsiteY0" fmla="*/ 1391247 h 3000128"/>
              <a:gd name="connsiteX1" fmla="*/ 660329 w 4560997"/>
              <a:gd name="connsiteY1" fmla="*/ 3000128 h 3000128"/>
              <a:gd name="connsiteX2" fmla="*/ 4560997 w 4560997"/>
              <a:gd name="connsiteY2" fmla="*/ 2965404 h 3000128"/>
              <a:gd name="connsiteX3" fmla="*/ 4202182 w 4560997"/>
              <a:gd name="connsiteY3" fmla="*/ 1368098 h 3000128"/>
              <a:gd name="connsiteX4" fmla="*/ 2720623 w 4560997"/>
              <a:gd name="connsiteY4" fmla="*/ 592594 h 3000128"/>
              <a:gd name="connsiteX5" fmla="*/ 764501 w 4560997"/>
              <a:gd name="connsiteY5" fmla="*/ 1391247 h 3000128"/>
              <a:gd name="connsiteX0" fmla="*/ 802770 w 4599266"/>
              <a:gd name="connsiteY0" fmla="*/ 1391247 h 3000128"/>
              <a:gd name="connsiteX1" fmla="*/ 698598 w 4599266"/>
              <a:gd name="connsiteY1" fmla="*/ 3000128 h 3000128"/>
              <a:gd name="connsiteX2" fmla="*/ 4599266 w 4599266"/>
              <a:gd name="connsiteY2" fmla="*/ 2965404 h 3000128"/>
              <a:gd name="connsiteX3" fmla="*/ 4240451 w 4599266"/>
              <a:gd name="connsiteY3" fmla="*/ 1368098 h 3000128"/>
              <a:gd name="connsiteX4" fmla="*/ 2758892 w 4599266"/>
              <a:gd name="connsiteY4" fmla="*/ 592594 h 3000128"/>
              <a:gd name="connsiteX5" fmla="*/ 802770 w 4599266"/>
              <a:gd name="connsiteY5" fmla="*/ 1391247 h 3000128"/>
              <a:gd name="connsiteX0" fmla="*/ 807912 w 4604408"/>
              <a:gd name="connsiteY0" fmla="*/ 1391247 h 3000128"/>
              <a:gd name="connsiteX1" fmla="*/ 703740 w 4604408"/>
              <a:gd name="connsiteY1" fmla="*/ 3000128 h 3000128"/>
              <a:gd name="connsiteX2" fmla="*/ 4604408 w 4604408"/>
              <a:gd name="connsiteY2" fmla="*/ 2965404 h 3000128"/>
              <a:gd name="connsiteX3" fmla="*/ 4245593 w 4604408"/>
              <a:gd name="connsiteY3" fmla="*/ 1368098 h 3000128"/>
              <a:gd name="connsiteX4" fmla="*/ 2764034 w 4604408"/>
              <a:gd name="connsiteY4" fmla="*/ 592594 h 3000128"/>
              <a:gd name="connsiteX5" fmla="*/ 807912 w 4604408"/>
              <a:gd name="connsiteY5" fmla="*/ 1391247 h 3000128"/>
              <a:gd name="connsiteX0" fmla="*/ 869950 w 4666446"/>
              <a:gd name="connsiteY0" fmla="*/ 1391247 h 3000128"/>
              <a:gd name="connsiteX1" fmla="*/ 765778 w 4666446"/>
              <a:gd name="connsiteY1" fmla="*/ 3000128 h 3000128"/>
              <a:gd name="connsiteX2" fmla="*/ 4666446 w 4666446"/>
              <a:gd name="connsiteY2" fmla="*/ 2965404 h 3000128"/>
              <a:gd name="connsiteX3" fmla="*/ 4307631 w 4666446"/>
              <a:gd name="connsiteY3" fmla="*/ 1368098 h 3000128"/>
              <a:gd name="connsiteX4" fmla="*/ 2826072 w 4666446"/>
              <a:gd name="connsiteY4" fmla="*/ 592594 h 3000128"/>
              <a:gd name="connsiteX5" fmla="*/ 869950 w 4666446"/>
              <a:gd name="connsiteY5" fmla="*/ 1391247 h 3000128"/>
              <a:gd name="connsiteX0" fmla="*/ 783328 w 4579824"/>
              <a:gd name="connsiteY0" fmla="*/ 1391247 h 3000128"/>
              <a:gd name="connsiteX1" fmla="*/ 679156 w 4579824"/>
              <a:gd name="connsiteY1" fmla="*/ 3000128 h 3000128"/>
              <a:gd name="connsiteX2" fmla="*/ 4579824 w 4579824"/>
              <a:gd name="connsiteY2" fmla="*/ 2965404 h 3000128"/>
              <a:gd name="connsiteX3" fmla="*/ 4221009 w 4579824"/>
              <a:gd name="connsiteY3" fmla="*/ 1368098 h 3000128"/>
              <a:gd name="connsiteX4" fmla="*/ 2739450 w 4579824"/>
              <a:gd name="connsiteY4" fmla="*/ 592594 h 3000128"/>
              <a:gd name="connsiteX5" fmla="*/ 783328 w 4579824"/>
              <a:gd name="connsiteY5" fmla="*/ 1391247 h 3000128"/>
              <a:gd name="connsiteX0" fmla="*/ 805054 w 4601550"/>
              <a:gd name="connsiteY0" fmla="*/ 1391247 h 3000128"/>
              <a:gd name="connsiteX1" fmla="*/ 700882 w 4601550"/>
              <a:gd name="connsiteY1" fmla="*/ 3000128 h 3000128"/>
              <a:gd name="connsiteX2" fmla="*/ 4601550 w 4601550"/>
              <a:gd name="connsiteY2" fmla="*/ 2965404 h 3000128"/>
              <a:gd name="connsiteX3" fmla="*/ 4242735 w 4601550"/>
              <a:gd name="connsiteY3" fmla="*/ 1368098 h 3000128"/>
              <a:gd name="connsiteX4" fmla="*/ 2761176 w 4601550"/>
              <a:gd name="connsiteY4" fmla="*/ 592594 h 3000128"/>
              <a:gd name="connsiteX5" fmla="*/ 805054 w 4601550"/>
              <a:gd name="connsiteY5" fmla="*/ 1391247 h 3000128"/>
              <a:gd name="connsiteX0" fmla="*/ 805054 w 4601550"/>
              <a:gd name="connsiteY0" fmla="*/ 1391247 h 3000128"/>
              <a:gd name="connsiteX1" fmla="*/ 700882 w 4601550"/>
              <a:gd name="connsiteY1" fmla="*/ 3000128 h 3000128"/>
              <a:gd name="connsiteX2" fmla="*/ 4601550 w 4601550"/>
              <a:gd name="connsiteY2" fmla="*/ 2965404 h 3000128"/>
              <a:gd name="connsiteX3" fmla="*/ 4242735 w 4601550"/>
              <a:gd name="connsiteY3" fmla="*/ 1368098 h 3000128"/>
              <a:gd name="connsiteX4" fmla="*/ 2761176 w 4601550"/>
              <a:gd name="connsiteY4" fmla="*/ 592594 h 3000128"/>
              <a:gd name="connsiteX5" fmla="*/ 805054 w 4601550"/>
              <a:gd name="connsiteY5" fmla="*/ 1391247 h 3000128"/>
              <a:gd name="connsiteX0" fmla="*/ 805054 w 4601550"/>
              <a:gd name="connsiteY0" fmla="*/ 1391247 h 3000128"/>
              <a:gd name="connsiteX1" fmla="*/ 700882 w 4601550"/>
              <a:gd name="connsiteY1" fmla="*/ 3000128 h 3000128"/>
              <a:gd name="connsiteX2" fmla="*/ 4601550 w 4601550"/>
              <a:gd name="connsiteY2" fmla="*/ 2965404 h 3000128"/>
              <a:gd name="connsiteX3" fmla="*/ 4242735 w 4601550"/>
              <a:gd name="connsiteY3" fmla="*/ 1368098 h 3000128"/>
              <a:gd name="connsiteX4" fmla="*/ 2761176 w 4601550"/>
              <a:gd name="connsiteY4" fmla="*/ 592594 h 3000128"/>
              <a:gd name="connsiteX5" fmla="*/ 805054 w 4601550"/>
              <a:gd name="connsiteY5" fmla="*/ 1391247 h 3000128"/>
              <a:gd name="connsiteX0" fmla="*/ 805054 w 4601550"/>
              <a:gd name="connsiteY0" fmla="*/ 1391247 h 3000128"/>
              <a:gd name="connsiteX1" fmla="*/ 700882 w 4601550"/>
              <a:gd name="connsiteY1" fmla="*/ 3000128 h 3000128"/>
              <a:gd name="connsiteX2" fmla="*/ 4601550 w 4601550"/>
              <a:gd name="connsiteY2" fmla="*/ 2965404 h 3000128"/>
              <a:gd name="connsiteX3" fmla="*/ 4242735 w 4601550"/>
              <a:gd name="connsiteY3" fmla="*/ 1368098 h 3000128"/>
              <a:gd name="connsiteX4" fmla="*/ 2761176 w 4601550"/>
              <a:gd name="connsiteY4" fmla="*/ 592594 h 3000128"/>
              <a:gd name="connsiteX5" fmla="*/ 805054 w 4601550"/>
              <a:gd name="connsiteY5" fmla="*/ 1391247 h 3000128"/>
              <a:gd name="connsiteX0" fmla="*/ 805054 w 4601550"/>
              <a:gd name="connsiteY0" fmla="*/ 1391247 h 3000128"/>
              <a:gd name="connsiteX1" fmla="*/ 700882 w 4601550"/>
              <a:gd name="connsiteY1" fmla="*/ 3000128 h 3000128"/>
              <a:gd name="connsiteX2" fmla="*/ 4601550 w 4601550"/>
              <a:gd name="connsiteY2" fmla="*/ 2965404 h 3000128"/>
              <a:gd name="connsiteX3" fmla="*/ 4242735 w 4601550"/>
              <a:gd name="connsiteY3" fmla="*/ 1368098 h 3000128"/>
              <a:gd name="connsiteX4" fmla="*/ 2761176 w 4601550"/>
              <a:gd name="connsiteY4" fmla="*/ 592594 h 3000128"/>
              <a:gd name="connsiteX5" fmla="*/ 805054 w 4601550"/>
              <a:gd name="connsiteY5" fmla="*/ 1391247 h 3000128"/>
              <a:gd name="connsiteX0" fmla="*/ 805054 w 4841325"/>
              <a:gd name="connsiteY0" fmla="*/ 1391247 h 3000128"/>
              <a:gd name="connsiteX1" fmla="*/ 700882 w 4841325"/>
              <a:gd name="connsiteY1" fmla="*/ 3000128 h 3000128"/>
              <a:gd name="connsiteX2" fmla="*/ 4601550 w 4841325"/>
              <a:gd name="connsiteY2" fmla="*/ 2965404 h 3000128"/>
              <a:gd name="connsiteX3" fmla="*/ 4242735 w 4841325"/>
              <a:gd name="connsiteY3" fmla="*/ 1368098 h 3000128"/>
              <a:gd name="connsiteX4" fmla="*/ 2761176 w 4841325"/>
              <a:gd name="connsiteY4" fmla="*/ 592594 h 3000128"/>
              <a:gd name="connsiteX5" fmla="*/ 805054 w 4841325"/>
              <a:gd name="connsiteY5" fmla="*/ 1391247 h 3000128"/>
              <a:gd name="connsiteX0" fmla="*/ 805054 w 5231855"/>
              <a:gd name="connsiteY0" fmla="*/ 1391247 h 3000128"/>
              <a:gd name="connsiteX1" fmla="*/ 700882 w 5231855"/>
              <a:gd name="connsiteY1" fmla="*/ 3000128 h 3000128"/>
              <a:gd name="connsiteX2" fmla="*/ 4601550 w 5231855"/>
              <a:gd name="connsiteY2" fmla="*/ 2965404 h 3000128"/>
              <a:gd name="connsiteX3" fmla="*/ 4242735 w 5231855"/>
              <a:gd name="connsiteY3" fmla="*/ 1368098 h 3000128"/>
              <a:gd name="connsiteX4" fmla="*/ 2761176 w 5231855"/>
              <a:gd name="connsiteY4" fmla="*/ 592594 h 3000128"/>
              <a:gd name="connsiteX5" fmla="*/ 805054 w 5231855"/>
              <a:gd name="connsiteY5" fmla="*/ 1391247 h 3000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31855" h="3000128">
                <a:moveTo>
                  <a:pt x="805054" y="1391247"/>
                </a:moveTo>
                <a:cubicBezTo>
                  <a:pt x="261044" y="1267784"/>
                  <a:pt x="-641781" y="2544857"/>
                  <a:pt x="700882" y="3000128"/>
                </a:cubicBezTo>
                <a:lnTo>
                  <a:pt x="4601550" y="2965404"/>
                </a:lnTo>
                <a:cubicBezTo>
                  <a:pt x="5558390" y="2826509"/>
                  <a:pt x="5415636" y="1344948"/>
                  <a:pt x="4242735" y="1368098"/>
                </a:cubicBezTo>
                <a:cubicBezTo>
                  <a:pt x="4397064" y="785505"/>
                  <a:pt x="3648569" y="-5432"/>
                  <a:pt x="2761176" y="592594"/>
                </a:cubicBezTo>
                <a:cubicBezTo>
                  <a:pt x="2155434" y="-425977"/>
                  <a:pt x="484822" y="-113462"/>
                  <a:pt x="805054" y="1391247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762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 dirty="0">
              <a:solidFill>
                <a:srgbClr val="C00000"/>
              </a:solidFill>
            </a:endParaRPr>
          </a:p>
          <a:p>
            <a:pPr algn="ctr"/>
            <a:endParaRPr lang="en-US" sz="3200" b="1" dirty="0">
              <a:solidFill>
                <a:srgbClr val="C00000"/>
              </a:solidFill>
            </a:endParaRP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Cloud Infrastructure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D5362C-4E30-F145-BB0F-0B69EF4C91A7}"/>
              </a:ext>
            </a:extLst>
          </p:cNvPr>
          <p:cNvSpPr txBox="1"/>
          <p:nvPr/>
        </p:nvSpPr>
        <p:spPr>
          <a:xfrm>
            <a:off x="1581557" y="4616481"/>
            <a:ext cx="26642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</a:t>
            </a:r>
            <a:b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BF91EB-D624-2446-AD23-6D01AA0714CF}"/>
              </a:ext>
            </a:extLst>
          </p:cNvPr>
          <p:cNvSpPr txBox="1"/>
          <p:nvPr/>
        </p:nvSpPr>
        <p:spPr>
          <a:xfrm>
            <a:off x="1693640" y="3153037"/>
            <a:ext cx="25922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b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6E7849-E569-CD46-8B92-BAB959CC73C3}"/>
              </a:ext>
            </a:extLst>
          </p:cNvPr>
          <p:cNvSpPr txBox="1"/>
          <p:nvPr/>
        </p:nvSpPr>
        <p:spPr>
          <a:xfrm>
            <a:off x="1613489" y="1616637"/>
            <a:ext cx="29008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customers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12665BFB-0A2B-B047-88B1-DA119784E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912" y="3068961"/>
            <a:ext cx="3600400" cy="1010953"/>
          </a:xfrm>
          <a:prstGeom prst="roundRect">
            <a:avLst>
              <a:gd name="adj" fmla="val 3899"/>
            </a:avLst>
          </a:prstGeom>
          <a:solidFill>
            <a:srgbClr val="FFD579"/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services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14F6028-7812-9D4E-A2EA-F4CDF698AF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856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8056D21-C9B0-B14E-9675-C61925BC3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959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466D557-6D52-484C-9CFE-7EADCE74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4062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329F139-09C1-734F-9FC8-CBBBE12E2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6165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CDF86182-66D3-1143-9BDE-355D142D47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8268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CE23D12-AFCD-0643-9A4E-60794D7DA0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0369" y="1868642"/>
            <a:ext cx="504056" cy="480239"/>
          </a:xfrm>
          <a:prstGeom prst="roundRect">
            <a:avLst>
              <a:gd name="adj" fmla="val 3899"/>
            </a:avLst>
          </a:prstGeom>
          <a:solidFill>
            <a:srgbClr val="FDEADA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37ABD4-F3E9-BA40-AFCE-AD81673F63DE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5051885" y="2348880"/>
            <a:ext cx="560075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B627AAA-91B9-6041-BB30-65344C24D7C8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5863987" y="2348880"/>
            <a:ext cx="252028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64A022-AB40-074C-A6A9-D07A47176672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6676090" y="2348880"/>
            <a:ext cx="0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B999A84-5BC6-5248-B138-E4606EDD96A9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488193" y="2348880"/>
            <a:ext cx="0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3CB9CB-3FE5-B74E-BCCF-FA2B4F2BC8FD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8048268" y="2348880"/>
            <a:ext cx="252028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0FD8E9-89DD-2248-B722-D95B4328CDCB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499475" y="2348880"/>
            <a:ext cx="612922" cy="72008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8023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9189E-BDBA-6440-BD04-2BF3C2039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544" y="0"/>
            <a:ext cx="3960440" cy="1147270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VM</a:t>
            </a:r>
            <a:endParaRPr lang="en-US" sz="36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0C5A5-7C27-294A-A870-205F8B8DA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78C9E75-97FD-45D9-8ED3-955348887BB1}" type="slidenum">
              <a:rPr lang="zh-TW" altLang="en-US" smtClean="0"/>
              <a:pPr>
                <a:defRPr/>
              </a:pPr>
              <a:t>9</a:t>
            </a:fld>
            <a:endParaRPr lang="zh-TW" alt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FC2BDAE-515A-A64A-B0D4-423D4A1F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351" y="3229302"/>
            <a:ext cx="1368152" cy="919778"/>
          </a:xfrm>
          <a:prstGeom prst="roundRect">
            <a:avLst>
              <a:gd name="adj" fmla="val 3899"/>
            </a:avLst>
          </a:prstGeom>
          <a:solidFill>
            <a:srgbClr val="76D6FF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15D893B6-9AB5-A34D-BE63-563049097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1351" y="2060848"/>
            <a:ext cx="1368152" cy="919778"/>
          </a:xfrm>
          <a:prstGeom prst="roundRect">
            <a:avLst>
              <a:gd name="adj" fmla="val 3899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B650D574-1317-7D47-998E-7ABF0B5A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327" y="4437112"/>
            <a:ext cx="3816424" cy="541622"/>
          </a:xfrm>
          <a:prstGeom prst="roundRect">
            <a:avLst>
              <a:gd name="adj" fmla="val 3899"/>
            </a:avLst>
          </a:prstGeom>
          <a:solidFill>
            <a:srgbClr val="FFC000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manager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D4FA08E2-5D31-BC4D-B585-01672841F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14" y="5193863"/>
            <a:ext cx="3816424" cy="541622"/>
          </a:xfrm>
          <a:prstGeom prst="roundRect">
            <a:avLst>
              <a:gd name="adj" fmla="val 3899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Host OS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5636023-7C48-E444-8F90-08EF28DC5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14" y="5911714"/>
            <a:ext cx="3816424" cy="541622"/>
          </a:xfrm>
          <a:prstGeom prst="roundRect">
            <a:avLst>
              <a:gd name="adj" fmla="val 3899"/>
            </a:avLst>
          </a:prstGeom>
          <a:solidFill>
            <a:schemeClr val="accent6">
              <a:lumMod val="75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Server Hardware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55645A0-ACC3-EE4F-BCA7-85F999DEF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4615" y="1897430"/>
            <a:ext cx="1800913" cy="2395368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D07F47-2E16-B542-8728-D34E0501D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552" y="1916832"/>
            <a:ext cx="1800913" cy="2395368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E7292A-8F47-504C-A606-08F3ECD12EDD}"/>
              </a:ext>
            </a:extLst>
          </p:cNvPr>
          <p:cNvSpPr txBox="1"/>
          <p:nvPr/>
        </p:nvSpPr>
        <p:spPr>
          <a:xfrm>
            <a:off x="6496112" y="1085836"/>
            <a:ext cx="166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1</a:t>
            </a:r>
            <a:b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D4DF06-7BC3-A44D-9F31-712A3FE9040B}"/>
              </a:ext>
            </a:extLst>
          </p:cNvPr>
          <p:cNvSpPr txBox="1"/>
          <p:nvPr/>
        </p:nvSpPr>
        <p:spPr>
          <a:xfrm>
            <a:off x="8502922" y="1085836"/>
            <a:ext cx="16615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2</a:t>
            </a:r>
            <a:b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Container 2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ABFE1EAC-A5B2-9544-ACF7-209DE65B3D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75" y="3229302"/>
            <a:ext cx="1368152" cy="919778"/>
          </a:xfrm>
          <a:prstGeom prst="roundRect">
            <a:avLst>
              <a:gd name="adj" fmla="val 3899"/>
            </a:avLst>
          </a:prstGeom>
          <a:solidFill>
            <a:srgbClr val="76D6FF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C074ADE2-A88F-A846-87F8-C0EE293AB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7575" y="2060848"/>
            <a:ext cx="1368152" cy="919778"/>
          </a:xfrm>
          <a:prstGeom prst="roundRect">
            <a:avLst>
              <a:gd name="adj" fmla="val 3899"/>
            </a:avLst>
          </a:prstGeom>
          <a:solidFill>
            <a:schemeClr val="accent2">
              <a:lumMod val="20000"/>
              <a:lumOff val="8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100" b="1" dirty="0">
                <a:latin typeface="Calibri" panose="020F0502020204030204" pitchFamily="34" charset="0"/>
                <a:cs typeface="Calibri" panose="020F0502020204030204" pitchFamily="34" charset="0"/>
              </a:rPr>
              <a:t>Application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13459B39-8DC2-634D-8E0A-CDD1F0208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55" y="2060848"/>
            <a:ext cx="1368152" cy="919778"/>
          </a:xfrm>
          <a:prstGeom prst="roundRect">
            <a:avLst>
              <a:gd name="adj" fmla="val 3899"/>
            </a:avLst>
          </a:prstGeom>
          <a:solidFill>
            <a:srgbClr val="76D6FF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4967E727-07EB-0644-860C-B4CF4A0608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855" y="3229302"/>
            <a:ext cx="1368152" cy="919778"/>
          </a:xfrm>
          <a:prstGeom prst="roundRect">
            <a:avLst>
              <a:gd name="adj" fmla="val 3899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Guest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49C2AB61-85B2-014A-B95A-462E83062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831" y="4437112"/>
            <a:ext cx="3816424" cy="541622"/>
          </a:xfrm>
          <a:prstGeom prst="roundRect">
            <a:avLst>
              <a:gd name="adj" fmla="val 3899"/>
            </a:avLst>
          </a:prstGeom>
          <a:solidFill>
            <a:schemeClr val="accent4">
              <a:lumMod val="20000"/>
              <a:lumOff val="8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Hypervisor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0E5A521A-7351-D047-AC04-47CDAAB3CA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18" y="5193863"/>
            <a:ext cx="3816424" cy="541622"/>
          </a:xfrm>
          <a:prstGeom prst="roundRect">
            <a:avLst>
              <a:gd name="adj" fmla="val 3899"/>
            </a:avLst>
          </a:prstGeom>
          <a:solidFill>
            <a:schemeClr val="accent6">
              <a:lumMod val="40000"/>
              <a:lumOff val="6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Host OS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28B751C-95AB-D544-8E84-B1258B872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18" y="5911714"/>
            <a:ext cx="3816424" cy="541622"/>
          </a:xfrm>
          <a:prstGeom prst="roundRect">
            <a:avLst>
              <a:gd name="adj" fmla="val 3899"/>
            </a:avLst>
          </a:prstGeom>
          <a:solidFill>
            <a:schemeClr val="accent6">
              <a:lumMod val="75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Server Hardware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6CF5269-4E73-514A-A5EA-1547CDCDB4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0119" y="1897430"/>
            <a:ext cx="1800913" cy="2395368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9B4B3DB-A4F9-D849-961A-8B9CF5B83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2080250"/>
            <a:ext cx="1368152" cy="919778"/>
          </a:xfrm>
          <a:prstGeom prst="roundRect">
            <a:avLst>
              <a:gd name="adj" fmla="val 3899"/>
            </a:avLst>
          </a:prstGeom>
          <a:solidFill>
            <a:srgbClr val="76D6FF">
              <a:alpha val="50196"/>
            </a:srgb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Server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AB0F91F-A654-AF40-B979-4A7A7CEC1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3792" y="3248704"/>
            <a:ext cx="1368152" cy="919778"/>
          </a:xfrm>
          <a:prstGeom prst="roundRect">
            <a:avLst>
              <a:gd name="adj" fmla="val 3899"/>
            </a:avLst>
          </a:prstGeom>
          <a:solidFill>
            <a:schemeClr val="accent5">
              <a:lumMod val="40000"/>
              <a:lumOff val="60000"/>
              <a:alpha val="50196"/>
            </a:schemeClr>
          </a:solidFill>
          <a:ln w="28575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lIns="0" tIns="0" rIns="0" bIns="0" anchor="ctr"/>
          <a:lstStyle/>
          <a:p>
            <a:pPr algn="ctr">
              <a:defRPr/>
            </a:pP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Guest </a:t>
            </a:r>
            <a:b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</a:rPr>
              <a:t>OS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7651534B-849C-2044-86F7-FDD7A2930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07056" y="1916832"/>
            <a:ext cx="1800913" cy="2395368"/>
          </a:xfrm>
          <a:prstGeom prst="roundRect">
            <a:avLst>
              <a:gd name="adj" fmla="val 3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prstDash val="sysDash"/>
            <a:round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0A0AB8D-F128-B74A-9435-751BF8C29D25}"/>
              </a:ext>
            </a:extLst>
          </p:cNvPr>
          <p:cNvSpPr txBox="1"/>
          <p:nvPr/>
        </p:nvSpPr>
        <p:spPr>
          <a:xfrm>
            <a:off x="2062840" y="1085836"/>
            <a:ext cx="1599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</a:t>
            </a:r>
            <a:b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 server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B145D6-6131-DE44-BA23-281246691EDA}"/>
              </a:ext>
            </a:extLst>
          </p:cNvPr>
          <p:cNvSpPr txBox="1"/>
          <p:nvPr/>
        </p:nvSpPr>
        <p:spPr>
          <a:xfrm>
            <a:off x="4066828" y="1085836"/>
            <a:ext cx="16047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Virtual </a:t>
            </a:r>
            <a:b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 server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D9AD85-1A41-9741-A728-A87742E9D9D0}"/>
              </a:ext>
            </a:extLst>
          </p:cNvPr>
          <p:cNvCxnSpPr>
            <a:cxnSpLocks/>
          </p:cNvCxnSpPr>
          <p:nvPr/>
        </p:nvCxnSpPr>
        <p:spPr>
          <a:xfrm>
            <a:off x="6168008" y="1085835"/>
            <a:ext cx="0" cy="543402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>
            <a:extLst>
              <a:ext uri="{FF2B5EF4-FFF2-40B4-BE49-F238E27FC236}">
                <a16:creationId xmlns:a16="http://schemas.microsoft.com/office/drawing/2014/main" id="{A146C5CA-887E-A640-B8BE-B3037814955C}"/>
              </a:ext>
            </a:extLst>
          </p:cNvPr>
          <p:cNvSpPr txBox="1">
            <a:spLocks/>
          </p:cNvSpPr>
          <p:nvPr/>
        </p:nvSpPr>
        <p:spPr bwMode="auto">
          <a:xfrm>
            <a:off x="6415518" y="99652"/>
            <a:ext cx="3680018" cy="949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 kern="1200" baseline="0">
                <a:solidFill>
                  <a:schemeClr val="tx1"/>
                </a:solidFill>
                <a:latin typeface="Calibri" pitchFamily="34" charset="0"/>
                <a:ea typeface="標楷體" pitchFamily="65" charset="-120"/>
                <a:cs typeface="新細明體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  <a:cs typeface="新細明體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  <a:ea typeface="新細明體" pitchFamily="18" charset="-120"/>
              </a:defRPr>
            </a:lvl9pPr>
          </a:lstStyle>
          <a:p>
            <a:r>
              <a:rPr lang="en-US" dirty="0">
                <a:solidFill>
                  <a:schemeClr val="accent1"/>
                </a:solidFill>
              </a:rPr>
              <a:t>Container</a:t>
            </a:r>
          </a:p>
        </p:txBody>
      </p:sp>
    </p:spTree>
    <p:extLst>
      <p:ext uri="{BB962C8B-B14F-4D97-AF65-F5344CB8AC3E}">
        <p14:creationId xmlns:p14="http://schemas.microsoft.com/office/powerpoint/2010/main" val="3335712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12530</TotalTime>
  <Words>1399</Words>
  <Application>Microsoft Macintosh PowerPoint</Application>
  <PresentationFormat>Widescreen</PresentationFormat>
  <Paragraphs>197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Amazon Ember</vt:lpstr>
      <vt:lpstr>HEITI TC MEDIUM</vt:lpstr>
      <vt:lpstr>HEITI TC MEDIUM</vt:lpstr>
      <vt:lpstr>微軟正黑體</vt:lpstr>
      <vt:lpstr>Arial</vt:lpstr>
      <vt:lpstr>Calibri</vt:lpstr>
      <vt:lpstr>Helvetica Neue LT Std 65 Medium</vt:lpstr>
      <vt:lpstr>Office Theme</vt:lpstr>
      <vt:lpstr>PowerPoint Presentation</vt:lpstr>
      <vt:lpstr>永續資訊申報工具：雲端技術 Sustainability Information Reporting Tool: Cloud Technology</vt:lpstr>
      <vt:lpstr>戴敏育 博士  (Min-Yuh Day, Ph.D.)</vt:lpstr>
      <vt:lpstr>Outline</vt:lpstr>
      <vt:lpstr>永續資訊揭露與 XBRL 應用之研究 永續報告XBRL雲端架構之研究</vt:lpstr>
      <vt:lpstr>為什麼使用雲端技術？ (Why Cloud Technology ?)  </vt:lpstr>
      <vt:lpstr>Gartner Magic Quadrant for  Cloud Infrastructure and Platform Services</vt:lpstr>
      <vt:lpstr>Software as a service</vt:lpstr>
      <vt:lpstr>VM</vt:lpstr>
      <vt:lpstr>Everything as a service</vt:lpstr>
      <vt:lpstr>在 AWS雲端管理 XBRL 服務</vt:lpstr>
      <vt:lpstr>XBRL 系統建立於雲端 AWS Workiva Wdesk</vt:lpstr>
      <vt:lpstr>XBRL 系統建立於雲端 AWS Workiva Wdesk</vt:lpstr>
      <vt:lpstr>SASB on AWS Marketplace</vt:lpstr>
      <vt:lpstr>SASB on AWS Marketplace</vt:lpstr>
      <vt:lpstr>個案分析：報表分析建立於雲端</vt:lpstr>
      <vt:lpstr>永續報告 XBRL 雲端架構圖</vt:lpstr>
      <vt:lpstr>永續報告 XBRL 雲端架構圖  (AWS)</vt:lpstr>
      <vt:lpstr>永續報告 XBRL雲端 Sequence Diagram (AWS)</vt:lpstr>
      <vt:lpstr>永續報告 XBRL 雲端 User Case</vt:lpstr>
      <vt:lpstr>永續報告 XBRL 雲端架構趨勢</vt:lpstr>
      <vt:lpstr>永續報告 XBRL 雲端架構建立 </vt:lpstr>
      <vt:lpstr>參考資料 </vt:lpstr>
      <vt:lpstr>永續資訊申報工具：雲端技術 Sustainability Information Reporting Tool: Cloud Technology</vt:lpstr>
      <vt:lpstr>PowerPoint Presentation</vt:lpstr>
    </vt:vector>
  </TitlesOfParts>
  <Manager/>
  <Company>National Taipei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Sustainability Information Reporting Tool: Cloud Technology</dc:title>
  <dc:subject/>
  <dc:creator>MYDAY</dc:creator>
  <cp:keywords>Sustainability, Information, Reporting Tool, Cloud Technology, SASB, XBRL, AWS Cloud Architect</cp:keywords>
  <dc:description>Sustainability Information Reporting Tool: Cloud Technology
SASB XBRL AWS Cloud Architect </dc:description>
  <cp:lastModifiedBy>imyday@gmail.com</cp:lastModifiedBy>
  <cp:revision>775</cp:revision>
  <cp:lastPrinted>2020-12-23T14:44:17Z</cp:lastPrinted>
  <dcterms:created xsi:type="dcterms:W3CDTF">2019-09-12T03:09:52Z</dcterms:created>
  <dcterms:modified xsi:type="dcterms:W3CDTF">2022-06-23T01:30:29Z</dcterms:modified>
  <cp:category/>
</cp:coreProperties>
</file>