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3832" r:id="rId2"/>
    <p:sldId id="273" r:id="rId3"/>
    <p:sldId id="3462" r:id="rId4"/>
    <p:sldId id="3818" r:id="rId5"/>
    <p:sldId id="3821" r:id="rId6"/>
    <p:sldId id="3817" r:id="rId7"/>
    <p:sldId id="3827" r:id="rId8"/>
    <p:sldId id="3828" r:id="rId9"/>
    <p:sldId id="3826" r:id="rId10"/>
    <p:sldId id="3829" r:id="rId11"/>
    <p:sldId id="3830" r:id="rId12"/>
    <p:sldId id="3844" r:id="rId13"/>
    <p:sldId id="3843" r:id="rId14"/>
    <p:sldId id="3842" r:id="rId15"/>
    <p:sldId id="3840" r:id="rId16"/>
    <p:sldId id="3835" r:id="rId17"/>
    <p:sldId id="3836" r:id="rId18"/>
    <p:sldId id="3823" r:id="rId19"/>
    <p:sldId id="1005" r:id="rId20"/>
    <p:sldId id="3824" r:id="rId21"/>
    <p:sldId id="3822" r:id="rId22"/>
    <p:sldId id="3820" r:id="rId23"/>
    <p:sldId id="4298" r:id="rId24"/>
    <p:sldId id="4299" r:id="rId25"/>
    <p:sldId id="4300" r:id="rId26"/>
    <p:sldId id="4301" r:id="rId27"/>
    <p:sldId id="3786" r:id="rId28"/>
    <p:sldId id="3866" r:id="rId29"/>
    <p:sldId id="3867" r:id="rId30"/>
    <p:sldId id="3789" r:id="rId31"/>
    <p:sldId id="4306" r:id="rId32"/>
    <p:sldId id="4307" r:id="rId33"/>
    <p:sldId id="4308" r:id="rId34"/>
    <p:sldId id="4309" r:id="rId35"/>
    <p:sldId id="4310" r:id="rId36"/>
    <p:sldId id="4315" r:id="rId37"/>
    <p:sldId id="4874" r:id="rId38"/>
    <p:sldId id="4875" r:id="rId39"/>
    <p:sldId id="4878" r:id="rId40"/>
    <p:sldId id="4879" r:id="rId41"/>
    <p:sldId id="4880" r:id="rId42"/>
    <p:sldId id="4881" r:id="rId43"/>
    <p:sldId id="4882" r:id="rId44"/>
    <p:sldId id="4883" r:id="rId45"/>
    <p:sldId id="3788" r:id="rId46"/>
    <p:sldId id="4884" r:id="rId47"/>
    <p:sldId id="4885" r:id="rId48"/>
    <p:sldId id="4886" r:id="rId49"/>
    <p:sldId id="4887" r:id="rId50"/>
    <p:sldId id="4888" r:id="rId51"/>
    <p:sldId id="3787" r:id="rId52"/>
    <p:sldId id="4889" r:id="rId53"/>
    <p:sldId id="3793" r:id="rId54"/>
    <p:sldId id="3464" r:id="rId55"/>
    <p:sldId id="3778" r:id="rId56"/>
    <p:sldId id="3472" r:id="rId57"/>
    <p:sldId id="3780" r:id="rId58"/>
    <p:sldId id="3784" r:id="rId59"/>
    <p:sldId id="3785" r:id="rId60"/>
    <p:sldId id="4890" r:id="rId61"/>
    <p:sldId id="4891" r:id="rId62"/>
    <p:sldId id="3849" r:id="rId63"/>
    <p:sldId id="4844" r:id="rId64"/>
    <p:sldId id="3711" r:id="rId65"/>
    <p:sldId id="4843" r:id="rId66"/>
    <p:sldId id="4850" r:id="rId67"/>
    <p:sldId id="4851" r:id="rId68"/>
    <p:sldId id="4254" r:id="rId69"/>
    <p:sldId id="4252" r:id="rId70"/>
    <p:sldId id="4290" r:id="rId71"/>
    <p:sldId id="4892" r:id="rId72"/>
    <p:sldId id="4893" r:id="rId73"/>
    <p:sldId id="4297" r:id="rId74"/>
    <p:sldId id="3833" r:id="rId75"/>
    <p:sldId id="3834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A00"/>
    <a:srgbClr val="942093"/>
    <a:srgbClr val="FFD579"/>
    <a:srgbClr val="A9D18E"/>
    <a:srgbClr val="D883FF"/>
    <a:srgbClr val="FF8AD8"/>
    <a:srgbClr val="FF2600"/>
    <a:srgbClr val="FF7E7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020"/>
    <p:restoredTop sz="90655"/>
  </p:normalViewPr>
  <p:slideViewPr>
    <p:cSldViewPr snapToGrid="0" snapToObjects="1">
      <p:cViewPr varScale="1">
        <p:scale>
          <a:sx n="97" d="100"/>
          <a:sy n="97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3957-4C3A-0949-A668-E5B432EFB7B5}" type="datetimeFigureOut">
              <a:rPr lang="en-US" smtClean="0"/>
              <a:t>5/21/23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E1D-9CA5-194E-A79F-6FE8485E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2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8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27027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4128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32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346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61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40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94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406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13BE1D-9CA5-194E-A79F-6FE8485E6EF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09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CC4B-04C0-E345-9135-AF2AAC1F6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307F-E82F-6C41-94D7-0B918F03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9956-9324-FB4E-AEF2-D9D738D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FA3-22CF-D24E-9257-B4BAD3401880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AD58-8C94-5746-A2CF-4E8B65CD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D2F-B142-C34E-B53B-8319FC5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172-8336-0A40-B4C3-4D8A5C93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0883-F177-154D-8E05-CA7696CC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4DA9-1F29-B84E-80DC-3896679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9A0E-6D67-224D-9CFD-01A351FD6A9C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BD03-736F-184E-8D7C-026EFBA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E6B7-5864-5F49-A039-0A08BC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8E1BA-4517-8F4C-BECF-2D4D4F947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5B11-57DD-6647-A778-87C8BED7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C4B8-A561-E841-8C61-AA17720C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26E0-5B06-6D4B-BE9C-55EAEC63A6AC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7148-7E46-1642-856B-2C50350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9ADD-0B1A-2C4D-963C-BCAD6CA8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4ED-5B09-6A4A-B804-3F95E7C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D9A-CD57-CE49-8834-30E3992B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615044"/>
            <a:ext cx="11222181" cy="473825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32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6CC-B570-4F45-86AC-540D1BE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67" y="6460525"/>
            <a:ext cx="2743200" cy="365125"/>
          </a:xfrm>
        </p:spPr>
        <p:txBody>
          <a:bodyPr/>
          <a:lstStyle/>
          <a:p>
            <a:fld id="{3AF6F8BD-BCC6-7D43-A79E-885049D004FB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0589-8BB0-5240-B769-F0C1B0E4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09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5F2-9431-DB42-A29F-B6D0844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797" y="6562244"/>
            <a:ext cx="960699" cy="239655"/>
          </a:xfrm>
        </p:spPr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8BE4-B9DB-8B46-BE99-ED3CD20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A206-4434-6C49-93D6-8FB3309A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590A-DE44-944F-A5EE-1F6F42A0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91CB-B2E0-BC45-A47A-800ECE7C338D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D8B-60E1-EF4B-98C5-B7F4C2B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3723-86B1-B349-9F2F-09C62F8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5C9C-EC45-E046-A3D4-2894A30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FDE4-30E7-4649-822C-2D4099F6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FADF-67B0-0644-8361-4420EA3D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BED8-2B40-EA47-A7D2-0AA3D29F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BBA4-D3DD-E64D-B22D-26AB1DAC96C8}" type="datetime1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1922-CDFB-504A-97B2-40E4B4D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E245-AF96-D849-A4E3-6D346AF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ECE3-9FE9-2549-980A-462110AB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EA5C-9D0D-8540-A802-044357BA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C00-D8DE-A24F-A23A-E81A91ED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FDA34-08D1-8B4A-A358-1EB1A2A0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EC87-22D6-044E-A89A-063D1D3ED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1565-F153-184B-8089-F20E5C8B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BD54-CFAB-9A4A-A893-D1FFE0B82A24}" type="datetime1">
              <a:rPr lang="en-US" smtClean="0"/>
              <a:t>5/21/23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3DEC-A740-CB4B-9590-8DF2B97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7F901-E097-5540-B08C-3E64244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EC7A-C47E-9946-9B90-160BDE67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36E-5C25-094A-990A-B390F559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65FB-1085-8649-9C39-7DD624120DB2}" type="datetime1">
              <a:rPr lang="en-US" smtClean="0"/>
              <a:t>5/21/23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224D-7B77-F246-86B4-B234C2E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47A5-4489-DF44-9AA3-B64959E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6F886-4BA7-0040-8ACE-5C7FAE55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9962-BA7E-D649-BE8D-7B231E22E385}" type="datetime1">
              <a:rPr lang="en-US" smtClean="0"/>
              <a:t>5/21/23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98E3-0A3F-0448-8AA0-D38E4BF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C1BB-88EF-9448-8DE7-F4A5DABE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E33-7AE5-8543-AF89-B5653C7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98C8-7EDE-CE4D-A528-970586C9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B3E7-F144-F641-B54D-3EB47B8E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B833-546C-6148-B1FA-57BC3099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77E-FE95-3E40-9E3A-837DD39FEE15}" type="datetime1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A3FB-D1B1-0746-848E-1BEF540F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8433-197A-2142-8CEE-EF06B5D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806E-8191-AF49-8CB3-41DE2879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E83BE-7594-C041-A25D-3B73D4218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B594-88B6-6149-B1FD-74BAD06D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A2-1BA6-C449-A364-D072C486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2F62-C870-1A46-B89C-F9319BBEAAC6}" type="datetime1">
              <a:rPr lang="en-US" smtClean="0"/>
              <a:t>5/21/23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5E02-B667-C745-939D-5B70492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8B53-7F35-524C-B44E-89322CDF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14AE-FC9D-504C-9A5B-0B18C04B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B55-C874-BC45-9CCA-C277E87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020D-CF91-734E-B3D3-51E961C9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7300-BA5E-404D-9C5C-6790A31E4A9D}" type="datetime1">
              <a:rPr lang="en-US" smtClean="0"/>
              <a:t>5/21/23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CA18-9323-ED4D-9C5F-8CE6AE06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4A42-A60C-0741-81C2-92B55CA94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jpeg"/><Relationship Id="rId7" Type="http://schemas.openxmlformats.org/officeDocument/2006/relationships/hyperlink" Target="http://meet.google.com/uaq-vmjj-vf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7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jpeg"/><Relationship Id="rId7" Type="http://schemas.openxmlformats.org/officeDocument/2006/relationships/hyperlink" Target="http://meet.google.com/uaq-vmjj-vf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3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hyperlink" Target="https://meet.google.com/paj-zhhj-mya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miy-fbif-max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paj-zhhj-mya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paj-zhhj-mya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44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meet.google.com/ish-gzmy-pmo" TargetMode="External"/><Relationship Id="rId3" Type="http://schemas.openxmlformats.org/officeDocument/2006/relationships/image" Target="../media/image26.jpe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8.png"/><Relationship Id="rId4" Type="http://schemas.openxmlformats.org/officeDocument/2006/relationships/image" Target="../media/image27.png"/><Relationship Id="rId9" Type="http://schemas.openxmlformats.org/officeDocument/2006/relationships/hyperlink" Target="https://meet.google.com/paj-zhhj-mya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tiff"/><Relationship Id="rId12" Type="http://schemas.openxmlformats.org/officeDocument/2006/relationships/image" Target="../media/image20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14.jpeg"/><Relationship Id="rId10" Type="http://schemas.openxmlformats.org/officeDocument/2006/relationships/image" Target="../media/image18.jpg"/><Relationship Id="rId4" Type="http://schemas.openxmlformats.org/officeDocument/2006/relationships/image" Target="../media/image13.png"/><Relationship Id="rId9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web.ntpu.edu.tw/~myday/teaching.ht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jpe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1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17" Type="http://schemas.openxmlformats.org/officeDocument/2006/relationships/image" Target="../media/image30.pn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hyperlink" Target="https://forms.gle/vYVvYBT6y1ik4RtN7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ish-gzmy-pmo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et.google.com/ish-gzmy-pmo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8.tiff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tiff"/><Relationship Id="rId5" Type="http://schemas.openxmlformats.org/officeDocument/2006/relationships/image" Target="../media/image40.png"/><Relationship Id="rId4" Type="http://schemas.openxmlformats.org/officeDocument/2006/relationships/image" Target="../media/image2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21.jpeg"/><Relationship Id="rId12" Type="http://schemas.openxmlformats.org/officeDocument/2006/relationships/image" Target="../media/image2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2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hyperlink" Target="https://meet.google.com/miy-fbif-max" TargetMode="External"/><Relationship Id="rId10" Type="http://schemas.openxmlformats.org/officeDocument/2006/relationships/image" Target="../media/image2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23.png"/><Relationship Id="rId14" Type="http://schemas.openxmlformats.org/officeDocument/2006/relationships/image" Target="../media/image28.tif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hyperlink" Target="https://meet.google.com/miy-fbif-ma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28.tiff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40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meet.google.com/paj-zhhj-my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tiff"/><Relationship Id="rId5" Type="http://schemas.openxmlformats.org/officeDocument/2006/relationships/image" Target="../media/image40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blworks.org/what-is-pbl" TargetMode="Externa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hyperlink" Target="mailto:myday@gm.ntpu.edu.tw" TargetMode="External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jpg"/><Relationship Id="rId3" Type="http://schemas.openxmlformats.org/officeDocument/2006/relationships/image" Target="../media/image48.png"/><Relationship Id="rId7" Type="http://schemas.openxmlformats.org/officeDocument/2006/relationships/image" Target="../media/image52.jpeg"/><Relationship Id="rId12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jpe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0" Type="http://schemas.openxmlformats.org/officeDocument/2006/relationships/hyperlink" Target="mailto:myday@gm.ntpu.edu.tw" TargetMode="External"/><Relationship Id="rId4" Type="http://schemas.openxmlformats.org/officeDocument/2006/relationships/image" Target="../media/image49.jpe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18" Type="http://schemas.openxmlformats.org/officeDocument/2006/relationships/image" Target="../media/image33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17" Type="http://schemas.openxmlformats.org/officeDocument/2006/relationships/image" Target="../media/image32.png"/><Relationship Id="rId2" Type="http://schemas.openxmlformats.org/officeDocument/2006/relationships/hyperlink" Target="https://web.ntpu.edu.tw/~myday/" TargetMode="External"/><Relationship Id="rId16" Type="http://schemas.openxmlformats.org/officeDocument/2006/relationships/hyperlink" Target="https://meet.google.com/zuc-yyaw-mnt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emrite2023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hyperlink" Target="https://sites.google.com/view/msnds2023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hyperlink" Target="http://www.mis.ntpu.edu.tw/en/" TargetMode="Externa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hyperlink" Target="https://web.ntpu.edu.tw/~myday/" TargetMode="Externa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eb.ntpu.edu.tw/~myday" TargetMode="External"/><Relationship Id="rId11" Type="http://schemas.openxmlformats.org/officeDocument/2006/relationships/image" Target="../media/image5.png"/><Relationship Id="rId5" Type="http://schemas.openxmlformats.org/officeDocument/2006/relationships/hyperlink" Target="http://mail.im.tku.edu.tw/~myday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https://www.ntpu.edu.tw/" TargetMode="External"/><Relationship Id="rId9" Type="http://schemas.openxmlformats.org/officeDocument/2006/relationships/image" Target="../media/image3.png"/><Relationship Id="rId14" Type="http://schemas.openxmlformats.org/officeDocument/2006/relationships/image" Target="../media/image8.tif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hyperlink" Target="https://meet.google.com/ish-gzmy-pm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meet.google.com/uaq-vmjj-vff" TargetMode="External"/><Relationship Id="rId3" Type="http://schemas.openxmlformats.org/officeDocument/2006/relationships/image" Target="../media/image6.jpe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0" y="1201584"/>
            <a:ext cx="11819066" cy="23746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Sharing Teaching Experiences in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and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Project-based Learning (PBL)</a:t>
            </a:r>
            <a:endParaRPr lang="en-US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13703" y="3587805"/>
            <a:ext cx="673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2023/5/22 (Monday) 13:00 - 15:00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Prof. Yu-Chin Liu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Information Management, College of Management, Shih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Hsin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University (SHU)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2F, No. 111,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Muzha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Road, Section 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Wenshan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District, Taipei,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2023-05-22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65460" y="137553"/>
            <a:ext cx="1446303" cy="49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E3CBD-CC9D-B61F-3FE9-C5D8FA0B85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32" y="98421"/>
            <a:ext cx="964283" cy="838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A7FFA-90E1-5425-7A0E-44CE09828F48}"/>
              </a:ext>
            </a:extLst>
          </p:cNvPr>
          <p:cNvSpPr txBox="1"/>
          <p:nvPr/>
        </p:nvSpPr>
        <p:spPr>
          <a:xfrm>
            <a:off x="9340" y="95413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Shih </a:t>
            </a:r>
            <a:r>
              <a:rPr lang="en-US" sz="900" b="1" dirty="0" err="1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34329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Web 3: From </a:t>
            </a:r>
            <a:r>
              <a:rPr lang="en-US" altLang="zh-TW" sz="7200" dirty="0" err="1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DeFi</a:t>
            </a: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 to </a:t>
            </a:r>
            <a:r>
              <a:rPr lang="en-US" altLang="zh-TW" sz="7200" dirty="0" err="1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WoFi</a:t>
            </a:r>
            <a:endParaRPr lang="en-US" altLang="zh-TW" sz="7200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18,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Prof. Shih-</a:t>
            </a:r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wei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Liao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5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National Taiwan University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266B33-C859-4587-CB7B-C1EC904C9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F8F684-9463-5CA6-B414-7AB61AA9D528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7"/>
              </a:rPr>
              <a:t>http://meet.google.com/uaq-vmjj-vff</a:t>
            </a:r>
            <a:endParaRPr lang="en-US" sz="1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ABF9E8-2AFB-D4AD-F31F-070A74BEA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1A0B977B-486D-0D59-4152-DAFFB9C8009B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3A82EB-7E0E-C911-E21B-5167C29D47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9390" y="3596787"/>
            <a:ext cx="1291530" cy="1722041"/>
          </a:xfrm>
          <a:prstGeom prst="rect">
            <a:avLst/>
          </a:prstGeom>
        </p:spPr>
      </p:pic>
      <p:sp>
        <p:nvSpPr>
          <p:cNvPr id="5" name="圓角矩形 30">
            <a:extLst>
              <a:ext uri="{FF2B5EF4-FFF2-40B4-BE49-F238E27FC236}">
                <a16:creationId xmlns:a16="http://schemas.microsoft.com/office/drawing/2014/main" id="{ECA485A0-4EAF-A136-BEA0-3FC1636F4BD8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Experiences Sharing of 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NTPU EMI Teaching Community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11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623710" y="5490770"/>
            <a:ext cx="6603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12:00 - 13:00, May 27, 2022 </a:t>
            </a:r>
            <a:br>
              <a:rPr lang="en-US" altLang="zh-TW" sz="36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(Friday)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3266B33-C859-4587-CB7B-C1EC904C9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F8F684-9463-5CA6-B414-7AB61AA9D528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7"/>
              </a:rPr>
              <a:t>http://meet.google.com/uaq-vmjj-vff</a:t>
            </a:r>
            <a:endParaRPr lang="en-US" sz="1000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AABF9E8-2AFB-D4AD-F31F-070A74BEA9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DDAB18D5-5BCB-12FB-6236-FA92BF84EE67}"/>
              </a:ext>
            </a:extLst>
          </p:cNvPr>
          <p:cNvSpPr txBox="1">
            <a:spLocks/>
          </p:cNvSpPr>
          <p:nvPr/>
        </p:nvSpPr>
        <p:spPr>
          <a:xfrm>
            <a:off x="1568050" y="3660420"/>
            <a:ext cx="8440972" cy="1752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Professors of EMI Teaching Community II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400" b="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National Taipei University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7E9497-9418-5E34-C2F0-A45BE7F7E2FF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5</a:t>
            </a:r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3D4114B7-B015-DD71-BF41-2B89C8C3D4A9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95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80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FinTech for Social Good</a:t>
            </a:r>
            <a:endParaRPr lang="en-US" sz="80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13231" y="5861436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12:10 - 14:00, Oct. 19,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230881"/>
            <a:ext cx="818043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Dr. Chung-Chi Chen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Researcher, 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Research Center, 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National Institute of Advanced Industrial Science and Technology, Japan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A5483-9CAF-1C32-9772-1D571135C9E0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6285" y="3276099"/>
            <a:ext cx="1831766" cy="1750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DCB8F4-71D4-7D91-F4BC-86098F36AC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6A36B0-D7B6-7125-8A1D-8263F32EF7B7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9"/>
              </a:rPr>
              <a:t>https://meet.google.com/paj-zhhj-mya</a:t>
            </a:r>
            <a:endParaRPr lang="en-US" sz="1000" dirty="0"/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5622BAA5-3A0C-FAC9-F046-1A59F5E976AD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388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Matching Texts with Data for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Evidence-based Information Retrieval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Nov. 23,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688077"/>
            <a:ext cx="81804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Prof. Makoto P. Kato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Faculty of Library, Information and Media Science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University of Tsukuba, Japan</a:t>
            </a:r>
            <a:endParaRPr lang="en-US" altLang="zh-TW" sz="24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134558-9DE0-15B1-9D4F-ECBC2264310A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7318" y="3683822"/>
            <a:ext cx="1582947" cy="17352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D2DB9B1-9439-538F-ED5B-065DBC24E834}"/>
              </a:ext>
            </a:extLst>
          </p:cNvPr>
          <p:cNvSpPr txBox="1"/>
          <p:nvPr/>
        </p:nvSpPr>
        <p:spPr>
          <a:xfrm>
            <a:off x="10322343" y="5040055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8"/>
              </a:rPr>
              <a:t>https://meet.google.com/miy-fbif-max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91C11F-3F4E-93CB-DC8F-DC03D06A4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5629" y="3638543"/>
            <a:ext cx="1436835" cy="1436835"/>
          </a:xfrm>
          <a:prstGeom prst="rect">
            <a:avLst/>
          </a:prstGeom>
        </p:spPr>
      </p:pic>
      <p:sp>
        <p:nvSpPr>
          <p:cNvPr id="5" name="圓角矩形 30">
            <a:extLst>
              <a:ext uri="{FF2B5EF4-FFF2-40B4-BE49-F238E27FC236}">
                <a16:creationId xmlns:a16="http://schemas.microsoft.com/office/drawing/2014/main" id="{68A89981-F55D-5C48-D00C-BDCFAF89BC78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674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578077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The Truth of Crypto &amp; NFT Economy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(</a:t>
            </a:r>
            <a:r>
              <a:rPr lang="zh-TW" altLang="en-US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虛擬貨幣與</a:t>
            </a: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NFT</a:t>
            </a:r>
            <a:r>
              <a:rPr lang="zh-TW" altLang="en-US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經濟老實說</a:t>
            </a: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)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12:10 - 14:00, Nov. 30,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B3F02,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658581"/>
            <a:ext cx="818043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 </a:t>
            </a:r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Jou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</a:t>
            </a:r>
            <a:r>
              <a:rPr lang="zh-TW" altLang="en-US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周書丞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)</a:t>
            </a:r>
            <a:b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CTO of </a:t>
            </a:r>
            <a:r>
              <a:rPr lang="en-US" altLang="zh-TW" sz="3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Infinitas</a:t>
            </a:r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NFT</a:t>
            </a:r>
          </a:p>
          <a:p>
            <a:pPr algn="ctr"/>
            <a:r>
              <a:rPr lang="en-US" altLang="zh-TW" sz="3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GM of </a:t>
            </a:r>
            <a:r>
              <a:rPr lang="en-US" altLang="zh-TW" sz="3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Asiania</a:t>
            </a:r>
            <a:endParaRPr lang="en-US" altLang="zh-TW" sz="3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13E3AD-33C2-5D33-AFB3-EE3777E630B7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861D7B-7893-5439-5803-102751A716E7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8"/>
              </a:rPr>
              <a:t>https://meet.google.com/paj-zhhj-mya</a:t>
            </a:r>
            <a:endParaRPr lang="en-US" sz="1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BF0A8B-E2B1-2590-E83B-9B7AC3504D2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9368" y="3808787"/>
            <a:ext cx="1351418" cy="1621701"/>
          </a:xfrm>
          <a:prstGeom prst="rect">
            <a:avLst/>
          </a:prstGeom>
        </p:spPr>
      </p:pic>
      <p:sp>
        <p:nvSpPr>
          <p:cNvPr id="7" name="圓角矩形 30">
            <a:extLst>
              <a:ext uri="{FF2B5EF4-FFF2-40B4-BE49-F238E27FC236}">
                <a16:creationId xmlns:a16="http://schemas.microsoft.com/office/drawing/2014/main" id="{F86FD4E8-C2B0-77AB-74FC-485195289763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93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706826"/>
            <a:ext cx="11819066" cy="195044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Index Design – Methodology,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Data Analysis and the Application of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Quantitative Investing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FinTech x IM AACSB NTPU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845006" y="5430488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Dec. 6,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(Tuesday)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1988449" y="3788093"/>
            <a:ext cx="8180438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Jervis J.G. Li</a:t>
            </a:r>
          </a:p>
          <a:p>
            <a:pPr algn="ctr"/>
            <a:r>
              <a:rPr lang="en-US" altLang="zh-TW" sz="4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Fund Manager, </a:t>
            </a:r>
            <a:r>
              <a:rPr lang="en-US" altLang="zh-TW" sz="4000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Yuanta</a:t>
            </a:r>
            <a:r>
              <a:rPr lang="en-US" altLang="zh-TW" sz="4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SITC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598876-CBED-F76F-4616-3BD91C4E37A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E3EA13-639F-C5E5-C1D6-7A6EFF95AF43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8"/>
              </a:rPr>
              <a:t>https://meet.google.com/paj-zhhj-mya</a:t>
            </a:r>
            <a:endParaRPr lang="en-US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BB9961-A3E2-C3AA-67A8-F736F8774E86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9946" y="3661185"/>
            <a:ext cx="1321006" cy="1645142"/>
          </a:xfrm>
          <a:prstGeom prst="rect">
            <a:avLst/>
          </a:prstGeom>
        </p:spPr>
      </p:pic>
      <p:sp>
        <p:nvSpPr>
          <p:cNvPr id="8" name="圓角矩形 30">
            <a:extLst>
              <a:ext uri="{FF2B5EF4-FFF2-40B4-BE49-F238E27FC236}">
                <a16:creationId xmlns:a16="http://schemas.microsoft.com/office/drawing/2014/main" id="{D7C37B56-5FD9-35ED-A31F-AF3B4581F44C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FF93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Fall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99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61467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Agile Principles Patterns and Practices </a:t>
            </a:r>
            <a:b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using AI and </a:t>
            </a:r>
            <a:r>
              <a:rPr lang="en-US" altLang="zh-TW" sz="5400" dirty="0" err="1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ChatGPT</a:t>
            </a:r>
            <a:endParaRPr lang="en-US" sz="5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4EB733-AFDC-D2C3-6CBA-9F85980B9FD0}"/>
              </a:ext>
            </a:extLst>
          </p:cNvPr>
          <p:cNvSpPr txBox="1">
            <a:spLocks/>
          </p:cNvSpPr>
          <p:nvPr/>
        </p:nvSpPr>
        <p:spPr>
          <a:xfrm>
            <a:off x="1524000" y="46319"/>
            <a:ext cx="9144000" cy="1538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USR x FinTech x IM</a:t>
            </a:r>
            <a:b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AACSB NTPU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B325-0571-FC70-F996-4CF8FA345B8D}"/>
              </a:ext>
            </a:extLst>
          </p:cNvPr>
          <p:cNvSpPr txBox="1"/>
          <p:nvPr/>
        </p:nvSpPr>
        <p:spPr>
          <a:xfrm>
            <a:off x="2845006" y="5515153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May 17, 2023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B8F40, National Taipei University,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9290E1-98FF-2116-1332-9F6387A22DCE}"/>
              </a:ext>
            </a:extLst>
          </p:cNvPr>
          <p:cNvSpPr txBox="1"/>
          <p:nvPr/>
        </p:nvSpPr>
        <p:spPr>
          <a:xfrm>
            <a:off x="2158181" y="3605277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Division Director, Software Industry Research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9BE89F-0456-051B-A7D9-D869D5432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004" y="3633386"/>
            <a:ext cx="1459845" cy="195639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DB04F9A-260F-CFF1-BF15-16FFFFC3C8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4370" y="3716342"/>
            <a:ext cx="1453236" cy="14532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6F1D008-8A58-78F8-7E79-CFD47C68D8EB}"/>
              </a:ext>
            </a:extLst>
          </p:cNvPr>
          <p:cNvSpPr txBox="1"/>
          <p:nvPr/>
        </p:nvSpPr>
        <p:spPr>
          <a:xfrm>
            <a:off x="10634547" y="5126254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FE08A30-0F8A-AA8D-831E-27AD4D5AEF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04703" y="5505840"/>
            <a:ext cx="609600" cy="609600"/>
          </a:xfrm>
          <a:prstGeom prst="rect">
            <a:avLst/>
          </a:prstGeom>
        </p:spPr>
      </p:pic>
      <p:sp>
        <p:nvSpPr>
          <p:cNvPr id="3" name="圓角矩形 30">
            <a:extLst>
              <a:ext uri="{FF2B5EF4-FFF2-40B4-BE49-F238E27FC236}">
                <a16:creationId xmlns:a16="http://schemas.microsoft.com/office/drawing/2014/main" id="{20CF33BC-8B02-85BB-D06D-96A542067016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2023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958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61467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4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國際碳中和產業趨勢與數位轉型永續發展 </a:t>
            </a:r>
            <a:b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(International Carbon Neutral Industry Trends and </a:t>
            </a:r>
            <a:b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3200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Digital Transformation for Sustainable Development)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F4EB733-AFDC-D2C3-6CBA-9F85980B9FD0}"/>
              </a:ext>
            </a:extLst>
          </p:cNvPr>
          <p:cNvSpPr txBox="1">
            <a:spLocks/>
          </p:cNvSpPr>
          <p:nvPr/>
        </p:nvSpPr>
        <p:spPr>
          <a:xfrm>
            <a:off x="1524000" y="46319"/>
            <a:ext cx="9144000" cy="12575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x USR x FinTech x IM</a:t>
            </a:r>
            <a:b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AACSB NTPU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3CB325-0571-FC70-F996-4CF8FA345B8D}"/>
              </a:ext>
            </a:extLst>
          </p:cNvPr>
          <p:cNvSpPr txBox="1"/>
          <p:nvPr/>
        </p:nvSpPr>
        <p:spPr>
          <a:xfrm>
            <a:off x="2845006" y="5498220"/>
            <a:ext cx="66037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17, 2023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  <a:p>
            <a:pPr algn="ctr"/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(Hybrid) B302, National Taipei University, Taiwan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56CB67-8DB5-3F0E-39C2-B11883E8DF66}"/>
              </a:ext>
            </a:extLst>
          </p:cNvPr>
          <p:cNvSpPr txBox="1"/>
          <p:nvPr/>
        </p:nvSpPr>
        <p:spPr>
          <a:xfrm>
            <a:off x="2005781" y="3622207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 (</a:t>
            </a:r>
            <a:r>
              <a:rPr lang="zh-TW" altLang="en-US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朱師右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)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Division Director, Software Industry Research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EEE89-7EFF-5032-E009-70268756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50316"/>
            <a:ext cx="1459845" cy="195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22CD84-2326-0673-82A9-578512508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22770"/>
            <a:ext cx="609600" cy="609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CE6EF-99BD-2C38-A368-44DCCA1AD18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494043"/>
            <a:ext cx="1779394" cy="177939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7EDBE3-4036-510F-A02D-96010086D583}"/>
              </a:ext>
            </a:extLst>
          </p:cNvPr>
          <p:cNvSpPr txBox="1"/>
          <p:nvPr/>
        </p:nvSpPr>
        <p:spPr>
          <a:xfrm>
            <a:off x="10471279" y="512572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9"/>
              </a:rPr>
              <a:t>https://meet.google.com/paj-zhhj-mya</a:t>
            </a:r>
            <a:endParaRPr lang="en-US" sz="1000" dirty="0"/>
          </a:p>
        </p:txBody>
      </p:sp>
      <p:sp>
        <p:nvSpPr>
          <p:cNvPr id="6" name="圓角矩形 30">
            <a:extLst>
              <a:ext uri="{FF2B5EF4-FFF2-40B4-BE49-F238E27FC236}">
                <a16:creationId xmlns:a16="http://schemas.microsoft.com/office/drawing/2014/main" id="{1F482B47-04F3-9B53-4229-F51215B5CB70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2023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562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Teaching Experiences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00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Teaching Experiences (EMI)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031064"/>
            <a:ext cx="11292113" cy="5461812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endParaRPr lang="en-US" altLang="zh-TW" b="1" dirty="0">
              <a:solidFill>
                <a:srgbClr val="C00000"/>
              </a:solidFill>
              <a:latin typeface="Heiti TC Medium" pitchFamily="2" charset="-128"/>
              <a:ea typeface="Heiti TC Medium" pitchFamily="2" charset="-128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sz="9600" dirty="0">
                <a:solidFill>
                  <a:srgbClr val="C00000"/>
                </a:solidFill>
              </a:rPr>
              <a:t>Artificial Intelligence for Text Analytics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</a:rPr>
              <a:t>Spring 2022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9600" dirty="0">
                <a:solidFill>
                  <a:srgbClr val="C00000"/>
                </a:solidFill>
              </a:rPr>
              <a:t>Software Engineering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</a:rPr>
              <a:t>Fall 2020, Fall, 2021, Spring 2022, Spring 2023</a:t>
            </a:r>
            <a:endParaRPr lang="en-US" altLang="zh-TW" sz="9600" b="1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sz="96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in Finance and Quantitative</a:t>
            </a:r>
            <a:endParaRPr lang="en-US" sz="9600" b="1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80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Fall 2021, Fall 2022</a:t>
            </a:r>
            <a:endParaRPr lang="en-US" altLang="zh-TW" sz="8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2021, Fall 2022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Data Mining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</a:t>
            </a:r>
            <a:endParaRPr lang="en-US" altLang="zh-TW" sz="6400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Big Data Analytics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Fall 2020, Spring 2023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sz="8000" b="1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Foundation of Business Cloud Computing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sz="640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Spring 2021, Spring 2022, Spring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15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B5E-7EB3-0E42-A774-F71D9090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61" y="110597"/>
            <a:ext cx="7435478" cy="1648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000" b="1" dirty="0">
                <a:solidFill>
                  <a:schemeClr val="accent1">
                    <a:lumMod val="75000"/>
                  </a:schemeClr>
                </a:solidFill>
                <a:latin typeface="HEITI TC MEDIUM" pitchFamily="2" charset="-128"/>
              </a:rPr>
              <a:t>戴敏育 博士</a:t>
            </a:r>
            <a:b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</a:br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  <a:t>Min-Yuh Day, Ph.D.</a:t>
            </a:r>
            <a:endParaRPr lang="en-US" altLang="zh-TW" sz="5000" dirty="0"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52029-28F0-F746-8D84-E5F972A2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B6C18-77CE-B145-8DC7-B1EC8E97053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9264" y="1729374"/>
            <a:ext cx="1377870" cy="1671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1F3E2-8EFF-BF41-89E2-40DADA6F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" y="5167671"/>
            <a:ext cx="1673132" cy="1673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C7E5A-EC88-8747-B29C-54F32DEA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3" y="3462124"/>
            <a:ext cx="1673132" cy="1673132"/>
          </a:xfrm>
          <a:prstGeom prst="rect">
            <a:avLst/>
          </a:prstGeom>
        </p:spPr>
      </p:pic>
      <p:sp>
        <p:nvSpPr>
          <p:cNvPr id="19" name="Slide Number Placeholder 19">
            <a:extLst>
              <a:ext uri="{FF2B5EF4-FFF2-40B4-BE49-F238E27FC236}">
                <a16:creationId xmlns:a16="http://schemas.microsoft.com/office/drawing/2014/main" id="{CA9869AF-47C5-5F4E-BD49-27D342931373}"/>
              </a:ext>
            </a:extLst>
          </p:cNvPr>
          <p:cNvSpPr txBox="1">
            <a:spLocks/>
          </p:cNvSpPr>
          <p:nvPr/>
        </p:nvSpPr>
        <p:spPr>
          <a:xfrm>
            <a:off x="152399" y="26271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75000"/>
                  </a:schemeClr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1252FE-896F-2147-BDA4-17839CBFD3CE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732" y="221752"/>
            <a:ext cx="1314378" cy="847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DD3CAF-A908-2D43-9658-F8A428E32C5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9624" y="1144819"/>
            <a:ext cx="1317405" cy="321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4DF82F-245D-624A-8587-A44F24A9F139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287681" y="5938749"/>
            <a:ext cx="791692" cy="791692"/>
          </a:xfrm>
          <a:prstGeom prst="rect">
            <a:avLst/>
          </a:prstGeom>
        </p:spPr>
      </p:pic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71150D98-055E-E542-B2BE-F58C2FCA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482" y="1726079"/>
            <a:ext cx="8911204" cy="3394162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rgbClr val="C00000"/>
                </a:solidFill>
              </a:rPr>
              <a:t>Associate Professor, Information Management, NTPU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chemeClr val="tx2"/>
                </a:solidFill>
              </a:rPr>
              <a:t>Visiting Scholar, IIS, Academia </a:t>
            </a:r>
            <a:r>
              <a:rPr lang="en-US" altLang="zh-TW" sz="3300" dirty="0" err="1">
                <a:solidFill>
                  <a:schemeClr val="tx2"/>
                </a:solidFill>
              </a:rPr>
              <a:t>Sinica</a:t>
            </a:r>
            <a:endParaRPr lang="en-US" altLang="zh-TW" sz="3300" dirty="0">
              <a:solidFill>
                <a:schemeClr val="tx2"/>
              </a:solidFill>
            </a:endParaRP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3300" dirty="0">
                <a:solidFill>
                  <a:srgbClr val="984807"/>
                </a:solidFill>
              </a:rPr>
              <a:t>Ph.D., Information Management, NTU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2400" dirty="0">
                <a:solidFill>
                  <a:schemeClr val="accent2"/>
                </a:solidFill>
              </a:rPr>
              <a:t>Director, Intelligent Financial Innovation Technology, IFIT Lab, IM, NTPU</a:t>
            </a:r>
          </a:p>
          <a:p>
            <a:pPr marL="0" indent="0" algn="ctr">
              <a:spcAft>
                <a:spcPts val="600"/>
              </a:spcAft>
              <a:buNone/>
            </a:pPr>
            <a:r>
              <a:rPr lang="en-US" altLang="zh-TW" sz="2400" dirty="0">
                <a:solidFill>
                  <a:schemeClr val="accent6">
                    <a:lumMod val="75000"/>
                  </a:schemeClr>
                </a:solidFill>
              </a:rPr>
              <a:t>Associate Director, Fintech and Green Finance Center, NTPU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Co-Chairs, IEEE/ACM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Advances in Social Networks Analysis and Mining (ASONAM 2013- )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Program Co-Chair, IEEE International Workshop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Empirical Methods for Recognizing Inference in </a:t>
            </a:r>
            <a:r>
              <a:rPr lang="en-US" altLang="zh-TW" sz="2000" dirty="0" err="1">
                <a:solidFill>
                  <a:srgbClr val="17375E"/>
                </a:solidFill>
              </a:rPr>
              <a:t>TExt</a:t>
            </a:r>
            <a:r>
              <a:rPr lang="en-US" altLang="zh-TW" sz="2000" dirty="0">
                <a:solidFill>
                  <a:srgbClr val="17375E"/>
                </a:solidFill>
              </a:rPr>
              <a:t> (IEEE EM-RITE 2012- )</a:t>
            </a:r>
          </a:p>
          <a:p>
            <a:pPr marL="0" indent="0" algn="ctr">
              <a:spcAft>
                <a:spcPts val="600"/>
              </a:spcAft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Chair, The IEEE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Information Reuse and Integration for Data Science (IEEE IRI 2007- )</a:t>
            </a:r>
            <a:endParaRPr lang="zh-TW" altLang="en-US" sz="2000" dirty="0">
              <a:solidFill>
                <a:srgbClr val="17375E"/>
              </a:solidFill>
            </a:endParaRPr>
          </a:p>
        </p:txBody>
      </p:sp>
      <p:pic>
        <p:nvPicPr>
          <p:cNvPr id="25" name="Picture 2" descr="http://mail.tku.edu.tw/myday/images/AS_Logo1.gif">
            <a:extLst>
              <a:ext uri="{FF2B5EF4-FFF2-40B4-BE49-F238E27FC236}">
                <a16:creationId xmlns:a16="http://schemas.microsoft.com/office/drawing/2014/main" id="{71A58C9C-FDE7-FD43-A09F-110AB5E4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2473" y="5119337"/>
            <a:ext cx="16621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http://mail.tku.edu.tw/myday/images/NTU_logo.jpg">
            <a:extLst>
              <a:ext uri="{FF2B5EF4-FFF2-40B4-BE49-F238E27FC236}">
                <a16:creationId xmlns:a16="http://schemas.microsoft.com/office/drawing/2014/main" id="{6338E75D-FB6A-0045-8B06-4421D2F5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689" y="5157192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671C6FB-8820-DB40-AE72-FA2BFF57ECF7}"/>
              </a:ext>
            </a:extLst>
          </p:cNvPr>
          <p:cNvGrpSpPr/>
          <p:nvPr/>
        </p:nvGrpSpPr>
        <p:grpSpPr>
          <a:xfrm>
            <a:off x="3220823" y="5178296"/>
            <a:ext cx="1563618" cy="1491064"/>
            <a:chOff x="1940523" y="5229200"/>
            <a:chExt cx="1563618" cy="149106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9807F4-34F7-A14B-A584-E2E3836F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0523" y="5229200"/>
              <a:ext cx="1563618" cy="10087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3AB105-6FE2-094F-9576-54A1BC92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40523" y="6339133"/>
              <a:ext cx="1563618" cy="38113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06EEB28-FD8C-D248-BC5C-CEC1A61D314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9020" y="331552"/>
            <a:ext cx="2150226" cy="969710"/>
          </a:xfrm>
          <a:prstGeom prst="rect">
            <a:avLst/>
          </a:prstGeom>
        </p:spPr>
      </p:pic>
      <p:pic>
        <p:nvPicPr>
          <p:cNvPr id="33" name="Picture 4" descr="http://mail.tku.edu.tw/myday/images/Myday_Photo.jpg">
            <a:extLst>
              <a:ext uri="{FF2B5EF4-FFF2-40B4-BE49-F238E27FC236}">
                <a16:creationId xmlns:a16="http://schemas.microsoft.com/office/drawing/2014/main" id="{D3C60B34-B829-464B-9877-4E2FD95C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16011" y="212228"/>
            <a:ext cx="1104812" cy="1367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45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Teaching Experiences (EMI)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43" y="1332854"/>
            <a:ext cx="11584128" cy="534133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AI in Finance Big Data Analytics </a:t>
            </a:r>
            <a:r>
              <a:rPr lang="en-US" altLang="zh-TW" dirty="0">
                <a:solidFill>
                  <a:schemeClr val="accent1"/>
                </a:solidFill>
              </a:rPr>
              <a:t>(Fall 2019)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DBETKU (3 Credits, Elective) [Full English Course] [Distance Learning]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Big Data Mining </a:t>
            </a:r>
            <a:r>
              <a:rPr lang="en-US" altLang="zh-TW" dirty="0">
                <a:solidFill>
                  <a:schemeClr val="accent1"/>
                </a:solidFill>
              </a:rPr>
              <a:t>(Fall 2018)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DBETKU (3 Credits, Required) [Full English Course]</a:t>
            </a:r>
          </a:p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en-US" altLang="zh-TW" dirty="0">
                <a:solidFill>
                  <a:srgbClr val="C00000"/>
                </a:solidFill>
              </a:rPr>
              <a:t>Social Media Apps Programming</a:t>
            </a:r>
            <a:r>
              <a:rPr lang="en-US" altLang="zh-TW" dirty="0">
                <a:solidFill>
                  <a:schemeClr val="accent1"/>
                </a:solidFill>
              </a:rPr>
              <a:t> (Fall 2013 - Fall 2018) 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MBA, IMTKU (2 Credits, Elective) [Full English Course]</a:t>
            </a:r>
          </a:p>
          <a:p>
            <a:pPr lvl="1">
              <a:lnSpc>
                <a:spcPct val="120000"/>
              </a:lnSpc>
              <a:spcAft>
                <a:spcPts val="600"/>
              </a:spcAft>
            </a:pPr>
            <a:r>
              <a:rPr lang="en-US" altLang="zh-TW" sz="2400" dirty="0">
                <a:solidFill>
                  <a:schemeClr val="accent1"/>
                </a:solidFill>
              </a:rPr>
              <a:t>Fall 2018, Fall 2017 , Fall 2016 , Fall 2015 , Fall 2014 , </a:t>
            </a:r>
            <a:r>
              <a:rPr lang="en-US" altLang="zh-TW" sz="2400" dirty="0">
                <a:solidFill>
                  <a:srgbClr val="C00000"/>
                </a:solidFill>
              </a:rPr>
              <a:t>Fall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41105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C00000"/>
                </a:solidFill>
              </a:rPr>
              <a:t>EMI Courses in AI </a:t>
            </a:r>
            <a:br>
              <a:rPr lang="en-US" sz="8000" dirty="0">
                <a:solidFill>
                  <a:srgbClr val="C00000"/>
                </a:solidFill>
              </a:rPr>
            </a:br>
            <a:r>
              <a:rPr lang="en-US" sz="8000" dirty="0">
                <a:solidFill>
                  <a:srgbClr val="C00000"/>
                </a:solidFill>
              </a:rPr>
              <a:t>for Business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153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F5E1F-18BA-6C45-BEDD-6784A2C2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9231" y="89357"/>
            <a:ext cx="9350580" cy="1069230"/>
          </a:xfrm>
        </p:spPr>
        <p:txBody>
          <a:bodyPr>
            <a:normAutofit/>
          </a:bodyPr>
          <a:lstStyle/>
          <a:p>
            <a:r>
              <a:rPr lang="en-US" altLang="zh-TW" sz="4000" dirty="0">
                <a:solidFill>
                  <a:schemeClr val="accent1"/>
                </a:solidFill>
                <a:ea typeface="Heiti TC Medium" pitchFamily="2" charset="-128"/>
              </a:rPr>
              <a:t>EMI Courses in AI for Business Applications</a:t>
            </a:r>
            <a:endParaRPr lang="en-US" sz="400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28BF-56B8-E24F-A70E-26BDB7567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057" y="1327354"/>
            <a:ext cx="11292113" cy="5165521"/>
          </a:xfrm>
        </p:spPr>
        <p:txBody>
          <a:bodyPr>
            <a:noAutofit/>
          </a:bodyPr>
          <a:lstStyle/>
          <a:p>
            <a:pPr marL="320040" indent="-320040">
              <a:spcAft>
                <a:spcPts val="600"/>
              </a:spcAft>
            </a:pPr>
            <a:r>
              <a:rPr lang="en-US" altLang="zh-TW" sz="2800" dirty="0">
                <a:solidFill>
                  <a:srgbClr val="C00000"/>
                </a:solidFill>
              </a:rPr>
              <a:t>Big Data Analysis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Spring 2023</a:t>
            </a:r>
            <a:endParaRPr lang="en-US" altLang="zh-TW" dirty="0">
              <a:solidFill>
                <a:srgbClr val="C00000"/>
              </a:solidFill>
            </a:endParaRP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Software Engineering</a:t>
            </a:r>
          </a:p>
          <a:p>
            <a:pPr marL="777240" lvl="2" indent="-320040"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</a:rPr>
              <a:t>Spring 2023, Spring 2022</a:t>
            </a: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Artificial Intelligence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Fall 2022</a:t>
            </a:r>
          </a:p>
          <a:p>
            <a:pPr marL="320040" indent="-320040">
              <a:spcAft>
                <a:spcPts val="600"/>
              </a:spcAft>
            </a:pPr>
            <a:r>
              <a:rPr lang="en-US" sz="2800" dirty="0">
                <a:solidFill>
                  <a:srgbClr val="C00000"/>
                </a:solidFill>
              </a:rPr>
              <a:t>Artificial Intelligence in Finance and Quantitative Analysis</a:t>
            </a:r>
          </a:p>
          <a:p>
            <a:pPr marL="777240" lvl="1" indent="-320040"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Fall 2022</a:t>
            </a:r>
            <a:endParaRPr lang="en-US" altLang="zh-TW" dirty="0">
              <a:solidFill>
                <a:srgbClr val="C00000"/>
              </a:solidFill>
            </a:endParaRPr>
          </a:p>
          <a:p>
            <a:pPr marL="320040" indent="-320040">
              <a:spcAft>
                <a:spcPts val="600"/>
              </a:spcAft>
            </a:pPr>
            <a:r>
              <a:rPr lang="en-US" altLang="zh-TW" sz="2800" dirty="0">
                <a:solidFill>
                  <a:srgbClr val="C00000"/>
                </a:solidFill>
              </a:rPr>
              <a:t>Artificial Intelligence for Text Analytics</a:t>
            </a:r>
          </a:p>
          <a:p>
            <a:pPr marL="777240" lvl="2" indent="-320040">
              <a:spcAft>
                <a:spcPts val="600"/>
              </a:spcAft>
            </a:pPr>
            <a:r>
              <a:rPr lang="en-US" sz="2800" b="1" dirty="0">
                <a:solidFill>
                  <a:schemeClr val="accent1"/>
                </a:solidFill>
              </a:rPr>
              <a:t>Spring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5E44-3B38-9C4F-B2D8-95F5F119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E051C-BD89-D14E-B845-B89ED34E70FA}"/>
              </a:ext>
            </a:extLst>
          </p:cNvPr>
          <p:cNvSpPr/>
          <p:nvPr/>
        </p:nvSpPr>
        <p:spPr>
          <a:xfrm>
            <a:off x="1549400" y="6501590"/>
            <a:ext cx="86178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https://web.ntpu.edu.tw/~myday/teaching.htm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BF373B-3C22-3B4E-9C8F-33C9D4A8D6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150" y="249866"/>
            <a:ext cx="962066" cy="62068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71D10C-A354-8548-B19A-47108FBF46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4042" y="923543"/>
            <a:ext cx="964282" cy="235043"/>
          </a:xfrm>
          <a:prstGeom prst="rect">
            <a:avLst/>
          </a:prstGeom>
        </p:spPr>
      </p:pic>
      <p:pic>
        <p:nvPicPr>
          <p:cNvPr id="16" name="Picture 4" descr="http://mail.tku.edu.tw/myday/images/Myday_Photo.jpg">
            <a:extLst>
              <a:ext uri="{FF2B5EF4-FFF2-40B4-BE49-F238E27FC236}">
                <a16:creationId xmlns:a16="http://schemas.microsoft.com/office/drawing/2014/main" id="{472F2561-404D-924E-9052-C8A4C2514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334724" y="73779"/>
            <a:ext cx="785772" cy="9728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340706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2123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7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Big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1112BDA01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(M6031) (Spring 2023)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2023-02-21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8C256028-68B1-E7A5-6975-F4F845636E5C}"/>
              </a:ext>
            </a:extLst>
          </p:cNvPr>
          <p:cNvSpPr txBox="1">
            <a:spLocks/>
          </p:cNvSpPr>
          <p:nvPr/>
        </p:nvSpPr>
        <p:spPr>
          <a:xfrm>
            <a:off x="1401867" y="105238"/>
            <a:ext cx="9293027" cy="5880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Big Data Analysis</a:t>
            </a:r>
            <a:endParaRPr lang="en-U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69822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2023)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Big Data Analysis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(M6031)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497537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Big Data Analysis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7629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3900" dirty="0"/>
              <a:t>This course introduces the </a:t>
            </a:r>
            <a:r>
              <a:rPr lang="en-US" sz="3900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sz="3900" dirty="0"/>
              <a:t> of </a:t>
            </a:r>
            <a:r>
              <a:rPr lang="en-US" sz="3900" dirty="0">
                <a:solidFill>
                  <a:srgbClr val="FF0000"/>
                </a:solidFill>
              </a:rPr>
              <a:t>Big Data Analysis</a:t>
            </a:r>
            <a:r>
              <a:rPr lang="en-US" sz="3900" dirty="0"/>
              <a:t>.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3900" dirty="0"/>
              <a:t>Topics include: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Introduction to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AI, Data Science and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Foundations of Big Data Analysis in Python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SAS Viya, Data Preparation and Algorithm Selection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Decision Trees and Ensembles of Trees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Neural Networks (NN) and Support Vector Machines (SVM)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Machine Learning: Model Assessment and Deployment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 err="1"/>
              <a:t>ChatGPT</a:t>
            </a:r>
            <a:r>
              <a:rPr lang="en-US" sz="3100" dirty="0"/>
              <a:t> and Large Language Models (LLM) for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Deep Learning for Finance Big Data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3100" dirty="0"/>
              <a:t>Case Study on Big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3353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2023/02/21  Introduction to Big Data Analysis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2  2023/02/28  (Day Off)</a:t>
            </a:r>
          </a:p>
          <a:p>
            <a:pPr marL="0" indent="0">
              <a:buNone/>
            </a:pPr>
            <a:r>
              <a:rPr lang="en-US" sz="2800" dirty="0"/>
              <a:t>3  2023/03/07  AI, Data Science and Big Data Analysis</a:t>
            </a:r>
          </a:p>
          <a:p>
            <a:pPr marL="0" indent="0">
              <a:buNone/>
            </a:pPr>
            <a:r>
              <a:rPr lang="en-US" sz="2800" dirty="0"/>
              <a:t>4  2023/03/14  Foundations of Big Data Analysis in Python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2023/03/21  Case Study on Big Data Analysis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6  2023/03/28  Machine Learning: SAS Viya, Data Preparation and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Algorithm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206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2023/04/04  (Children's Day) (Day off)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2023/04/11  Midterm Project Report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9  2023/04/18  Machine Learning: Decision Trees and Ensembles of Trees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10  2023/04/25  Machine Learning: Neural Networks (NN) and 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                Support Vector Machines (SVM)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11  2023/05/02  Case Study on Big Data Analysis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12  2023/05/09  Machine Learning: Model Assessment and Deployment</a:t>
            </a:r>
            <a:br>
              <a:rPr lang="en-US" sz="28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800" dirty="0"/>
              <a:t>                                                 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64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2023/05/16  </a:t>
            </a:r>
            <a:r>
              <a:rPr lang="en-US" sz="2800" dirty="0" err="1"/>
              <a:t>ChatGPT</a:t>
            </a:r>
            <a:r>
              <a:rPr lang="en-US" sz="2800" dirty="0"/>
              <a:t> and Large Language Models (LLM) </a:t>
            </a:r>
            <a:br>
              <a:rPr lang="en-US" sz="2800" dirty="0"/>
            </a:br>
            <a:r>
              <a:rPr lang="en-US" sz="2800" dirty="0"/>
              <a:t>                              for Big Data Analysis</a:t>
            </a:r>
          </a:p>
          <a:p>
            <a:pPr marL="0" indent="0">
              <a:buNone/>
            </a:pPr>
            <a:r>
              <a:rPr lang="en-US" sz="2800" dirty="0"/>
              <a:t>14  2023/05/23  Deep Learning for Finance Big Data Analysis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2023/05/30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2023/06/06  Final Project Report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17  2023/06/13  Self-learning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18  2023/06/20  Self-learning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94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85863"/>
            <a:ext cx="11672156" cy="230990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生成式</a:t>
            </a:r>
            <a:r>
              <a:rPr lang="en-US" altLang="zh-TW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AI</a:t>
            </a:r>
            <a:r>
              <a:rPr lang="zh-TW" altLang="en-US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在永續發展的應用</a:t>
            </a:r>
            <a:br>
              <a:rPr lang="en-US" altLang="zh-TW" sz="54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Generative AI and </a:t>
            </a:r>
            <a:r>
              <a:rPr lang="en-US" altLang="zh-TW" sz="4800" dirty="0" err="1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ChatGPT</a:t>
            </a: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 for </a:t>
            </a:r>
            <a:b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008F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ESG and Sustainable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TW" altLang="en-US" sz="1600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戴敏育</a:t>
            </a:r>
            <a:r>
              <a:rPr lang="en-US" altLang="zh-TW" sz="160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永續辦公室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社會責任組</a:t>
            </a:r>
            <a:r>
              <a:rPr lang="en-US" altLang="zh-TW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9600" b="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組長</a:t>
            </a:r>
            <a:endParaRPr lang="en-US" altLang="zh-TW" sz="9600" b="0" dirty="0">
              <a:solidFill>
                <a:schemeClr val="accent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0563C1"/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96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Associate</a:t>
            </a:r>
            <a:r>
              <a:rPr lang="zh-TW" altLang="en-US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96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2023-04-27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F3F9EB-2654-6144-6A5F-F89F470FA1E1}"/>
              </a:ext>
            </a:extLst>
          </p:cNvPr>
          <p:cNvSpPr txBox="1"/>
          <p:nvPr/>
        </p:nvSpPr>
        <p:spPr>
          <a:xfrm>
            <a:off x="2228378" y="3616349"/>
            <a:ext cx="77352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Time: 2023.04.27 (Thu) 12:10-13:30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Place: USR HUB, Office of Sustainability, NTPU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Office of Sustainability, NTPU</a:t>
            </a:r>
          </a:p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  <a:hlinkClick r:id="rId15"/>
              </a:rPr>
              <a:t>https://forms.gle/vYVvYBT6y1ik4RtN7</a:t>
            </a: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556173-CFD9-573D-0B69-9D77DEC6FE80}"/>
              </a:ext>
            </a:extLst>
          </p:cNvPr>
          <p:cNvSpPr txBox="1"/>
          <p:nvPr/>
        </p:nvSpPr>
        <p:spPr>
          <a:xfrm>
            <a:off x="1600199" y="63604"/>
            <a:ext cx="933225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 NTPU </a:t>
            </a:r>
            <a:r>
              <a:rPr lang="zh-TW" alt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永續月 </a:t>
            </a:r>
            <a:r>
              <a:rPr lang="en-US" altLang="zh-TW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【</a:t>
            </a: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SDGS</a:t>
            </a:r>
            <a:r>
              <a:rPr lang="zh-TW" altLang="en-US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永續沙龍</a:t>
            </a:r>
            <a:r>
              <a:rPr lang="en-US" altLang="zh-TW" sz="28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】</a:t>
            </a:r>
            <a:endParaRPr lang="en-US" sz="32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EA6ED07-FD41-D4C6-01C1-B796640830A6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714" y="33215"/>
            <a:ext cx="935665" cy="8422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BB11F0-4DCA-9351-317A-3C1B556ABC8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5985" y="59463"/>
            <a:ext cx="779477" cy="7794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7714BC2-22BC-E0B6-E742-4BAEE0314811}"/>
              </a:ext>
            </a:extLst>
          </p:cNvPr>
          <p:cNvPicPr>
            <a:picLocks noChangeAspect="1"/>
          </p:cNvPicPr>
          <p:nvPr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6979" y="1215440"/>
            <a:ext cx="964281" cy="96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515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6A0-995E-544B-8048-4B8CA81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Teaching Methods and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62E-3F6E-8848-B119-3F9F8888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Lecture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Discussion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sz="4400" dirty="0"/>
              <a:t>Practicum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AF02-943A-7540-9F54-FA26476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86A-5B9A-A74E-8FF1-56B3ECA291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6518B-0624-8745-8572-1FD93BD389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11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E6A0-995E-544B-8048-4B8CA818F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9362E-3F6E-8848-B119-3F9F8888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Individual Presentation 60 %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Group Presentation 10 %</a:t>
            </a:r>
            <a:endParaRPr lang="zh-TW" altLang="en-US" sz="4400" dirty="0"/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Case Report 10 %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Class Participation 10 %</a:t>
            </a:r>
          </a:p>
          <a:p>
            <a:pPr marL="320040" indent="-320040">
              <a:lnSpc>
                <a:spcPct val="120000"/>
              </a:lnSpc>
              <a:spcAft>
                <a:spcPts val="600"/>
              </a:spcAft>
            </a:pPr>
            <a:r>
              <a:rPr lang="en-US" altLang="zh-TW" sz="4400" dirty="0"/>
              <a:t>Assignment 10 %</a:t>
            </a:r>
            <a:endParaRPr lang="en-US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B1AF02-943A-7540-9F54-FA26476D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34686A-5B9A-A74E-8FF1-56B3ECA291C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06518B-0624-8745-8572-1FD93BD389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2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Software Engineering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8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Software Engineering</a:t>
            </a:r>
            <a:endParaRPr lang="en-US" sz="48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1112SE01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(M5010) (Spring 2023)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Wed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2023-02-22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8C2FCF3-02C7-BB40-9AAE-C09343A904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23004" y="3389801"/>
            <a:ext cx="1453236" cy="145323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DC6737D-F09F-CE4D-8A99-08E768DBEFD6}"/>
              </a:ext>
            </a:extLst>
          </p:cNvPr>
          <p:cNvSpPr txBox="1"/>
          <p:nvPr/>
        </p:nvSpPr>
        <p:spPr>
          <a:xfrm>
            <a:off x="10473181" y="4799713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084878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2023)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Software Engineering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In-Person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(M5010)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Wed,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https://meet.google.com/ish-gzmy-pmo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A00891-7D7D-CC49-AC3E-95AEAC413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3004" y="3389801"/>
            <a:ext cx="1453236" cy="14532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997460D-3CA9-A244-B1D7-3CDC822794CF}"/>
              </a:ext>
            </a:extLst>
          </p:cNvPr>
          <p:cNvSpPr txBox="1"/>
          <p:nvPr/>
        </p:nvSpPr>
        <p:spPr>
          <a:xfrm>
            <a:off x="10473181" y="4799713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805908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software engineering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5797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1" y="1109102"/>
            <a:ext cx="11321140" cy="5638885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9600" dirty="0"/>
              <a:t>This course introduces the </a:t>
            </a:r>
            <a:r>
              <a:rPr lang="en-US" sz="9600" dirty="0">
                <a:solidFill>
                  <a:srgbClr val="C00000"/>
                </a:solidFill>
              </a:rPr>
              <a:t>fundamental concepts, research issues, and hands-on practices </a:t>
            </a:r>
            <a:r>
              <a:rPr lang="en-US" sz="9600" dirty="0"/>
              <a:t>of </a:t>
            </a:r>
            <a:r>
              <a:rPr lang="en-US" sz="9600" dirty="0">
                <a:solidFill>
                  <a:srgbClr val="FF0000"/>
                </a:solidFill>
              </a:rPr>
              <a:t>software engineering</a:t>
            </a:r>
            <a:r>
              <a:rPr lang="en-US" sz="9600" dirty="0"/>
              <a:t>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sz="9600" dirty="0"/>
              <a:t>Topics include: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Introduction to Software Engineering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Software Products and Project Management: Software product management and prototyping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Agile Software Engineering: Agile methods, Scrum, and Extreme Programming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Features, Scenarios, and Stories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Software Architecture: Architectural design, System decomposition, and Distribution architecture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Cloud-Based Software: Virtualization and containers, Everything as a service, Software as a service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Cloud Computing and Cloud Software Architecture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Microservices Architecture, RESTful services, Service deployment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Security and Privacy; Reliable Programming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Testing: Functional testing, Test automation, Test-driven development, and Code reviews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DevOps and Code Management: Code management and DevOps automation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sz="8000" b="0" dirty="0"/>
              <a:t>Case Study on Software Engineering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009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2023/02/22   Introduction to Software Engineering</a:t>
            </a:r>
          </a:p>
          <a:p>
            <a:pPr marL="0" indent="0">
              <a:buNone/>
            </a:pPr>
            <a:r>
              <a:rPr lang="en-US" sz="2800" dirty="0"/>
              <a:t>2   2023/03/01   Software Products and Project Management: </a:t>
            </a:r>
            <a:br>
              <a:rPr lang="en-US" sz="2800" dirty="0"/>
            </a:br>
            <a:r>
              <a:rPr lang="en-US" sz="2800" dirty="0"/>
              <a:t>                              Software product management and prototyping</a:t>
            </a:r>
          </a:p>
          <a:p>
            <a:pPr marL="0" indent="0">
              <a:buNone/>
            </a:pPr>
            <a:r>
              <a:rPr lang="en-US" sz="2800" dirty="0"/>
              <a:t>3   2023/03/08   Agile Software Engineering: </a:t>
            </a:r>
            <a:br>
              <a:rPr lang="en-US" sz="2800" dirty="0"/>
            </a:br>
            <a:r>
              <a:rPr lang="en-US" sz="2800" dirty="0"/>
              <a:t>                              Agile methods, Scrum, and Extreme Programming</a:t>
            </a:r>
          </a:p>
          <a:p>
            <a:pPr marL="0" indent="0">
              <a:buNone/>
            </a:pPr>
            <a:r>
              <a:rPr lang="en-US" sz="2800" dirty="0"/>
              <a:t>4   2023/03/15   Features, Scenarios, and Stories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2023/03/22   Case Study on Software Engineering I</a:t>
            </a:r>
          </a:p>
          <a:p>
            <a:pPr marL="0" indent="0">
              <a:buNone/>
            </a:pPr>
            <a:r>
              <a:rPr lang="en-US" sz="2800" dirty="0"/>
              <a:t>6   2023/03/29   Software Architecture: Architectural design, </a:t>
            </a:r>
            <a:br>
              <a:rPr lang="en-US" sz="2800" dirty="0"/>
            </a:br>
            <a:r>
              <a:rPr lang="en-US" sz="2800" dirty="0"/>
              <a:t>                              System decomposition, and Distribution architecture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3279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 2023/04/05   Tomb-Sweeping Day (Holiday, No Classes)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2023/04/12   Midterm Project Report</a:t>
            </a:r>
          </a:p>
          <a:p>
            <a:pPr marL="0" indent="0">
              <a:buNone/>
            </a:pPr>
            <a:r>
              <a:rPr lang="en-US" sz="2800" dirty="0"/>
              <a:t>9   2023/04/19   Cloud-Based Software: Virtualization and containers,</a:t>
            </a:r>
            <a:br>
              <a:rPr lang="en-US" sz="2800" dirty="0"/>
            </a:br>
            <a:r>
              <a:rPr lang="en-US" sz="2800" dirty="0"/>
              <a:t>                              Everything as a service, Software as a service</a:t>
            </a:r>
          </a:p>
          <a:p>
            <a:pPr marL="0" indent="0">
              <a:buNone/>
            </a:pPr>
            <a:r>
              <a:rPr lang="en-US" sz="2800" dirty="0"/>
              <a:t>10   2023/04/26   Cloud Computing and Cloud Software Architecture</a:t>
            </a:r>
          </a:p>
          <a:p>
            <a:pPr marL="0" indent="0">
              <a:buNone/>
            </a:pPr>
            <a:r>
              <a:rPr lang="en-US" sz="2800" dirty="0"/>
              <a:t>11   2023/05/03   Microservices Architecture, RESTful services, </a:t>
            </a:r>
            <a:br>
              <a:rPr lang="en-US" sz="2800" dirty="0"/>
            </a:br>
            <a:r>
              <a:rPr lang="en-US" sz="2800" dirty="0"/>
              <a:t>                                 Service deployment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1"/>
                </a:solidFill>
              </a:rPr>
              <a:t>12   2023/05/10   Security and Privacy; Reliable Programming;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                               Testing: Test-driven development, and Code reviews; </a:t>
            </a:r>
            <a:br>
              <a:rPr lang="en-US" sz="2800" dirty="0">
                <a:solidFill>
                  <a:schemeClr val="accent1"/>
                </a:solidFill>
              </a:rPr>
            </a:br>
            <a:r>
              <a:rPr lang="en-US" sz="2800" dirty="0">
                <a:solidFill>
                  <a:schemeClr val="accent1"/>
                </a:solidFill>
              </a:rPr>
              <a:t>                                DevOps and Code Management: DevOps automation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355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13   2023/05/17   Industry Practices of Software Engineering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		         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[Agile Principles Patterns and Practices using AI and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ChatGPT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br>
              <a:rPr lang="en-US" sz="2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		          Invited Speaker: </a:t>
            </a:r>
            <a:r>
              <a:rPr lang="en-US" sz="2600" dirty="0" err="1">
                <a:solidFill>
                  <a:schemeClr val="accent6">
                    <a:lumMod val="75000"/>
                  </a:schemeClr>
                </a:solidFill>
              </a:rPr>
              <a:t>Shihyu</a:t>
            </a:r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 (Alex) Chu, Division Director, 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                </a:t>
            </a:r>
            <a:r>
              <a:rPr lang="en-US" sz="1800" dirty="0">
                <a:solidFill>
                  <a:schemeClr val="accent6">
                    <a:lumMod val="75000"/>
                  </a:schemeClr>
                </a:solidFill>
              </a:rPr>
              <a:t>Software Industry Research Center, Market Intelligence &amp; Consulting Institute (MIC)]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14   2023/05/24   Case Study on Software Engineering II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15   2023/05/31 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/>
                </a:solidFill>
              </a:rPr>
              <a:t>16   2023/06/07   Final Project Report II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17   2023/06/14   Self-learning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bg1">
                    <a:lumMod val="65000"/>
                  </a:schemeClr>
                </a:solidFill>
              </a:rPr>
              <a:t>18   2023/06/21   Self-learning</a:t>
            </a:r>
            <a:endParaRPr lang="en-US" b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6502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212350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Artificial Intelligence in Finance and Quantitative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105238"/>
            <a:ext cx="9293027" cy="58805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3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in Finance and Quantitative Analysis</a:t>
            </a:r>
            <a:endParaRPr lang="en-US"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39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1111AIFQA01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(M6132) (Fall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2022-09-13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54038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FDA-2D8A-578B-AA02-4720197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8785-B4DA-433B-D25C-F1A0D4F8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/>
            <a:r>
              <a:rPr lang="en-US" sz="4000" dirty="0"/>
              <a:t>EMI Teacher Community, AACSB, NTPU</a:t>
            </a:r>
          </a:p>
          <a:p>
            <a:pPr marL="320040" indent="-320040"/>
            <a:r>
              <a:rPr lang="en-US" sz="4000" dirty="0"/>
              <a:t>Teaching Experiences Sharing</a:t>
            </a:r>
          </a:p>
          <a:p>
            <a:pPr marL="320040" indent="-320040"/>
            <a:r>
              <a:rPr lang="en-US" sz="4000" dirty="0"/>
              <a:t>EMI Courses</a:t>
            </a:r>
          </a:p>
          <a:p>
            <a:pPr marL="320040" indent="-320040"/>
            <a:r>
              <a:rPr lang="en-US" sz="4000" dirty="0"/>
              <a:t>Project-based Learning (PBL)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E55F-91A0-E86A-3B7E-E485D7A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2A48-0C6C-8DE4-FB6F-119AB5D39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D152D-339B-6BBC-6101-332BF1F17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6D43-A9B6-1DA2-10DA-175508D7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110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1</a:t>
            </a:r>
            <a:r>
              <a:rPr lang="en-US" altLang="zh-TW" baseline="30000" dirty="0">
                <a:ea typeface="Heiti TC Medium" pitchFamily="2" charset="-128"/>
              </a:rPr>
              <a:t>st</a:t>
            </a:r>
            <a:r>
              <a:rPr lang="en-US" altLang="zh-TW" dirty="0">
                <a:ea typeface="Heiti TC Medium" pitchFamily="2" charset="-128"/>
              </a:rPr>
              <a:t> Semester (Fall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in Finance and Quantitative Analysis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(M6132)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0443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in Finance and Quantitative Analysis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9894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This course introduces the </a:t>
            </a:r>
            <a:r>
              <a:rPr lang="en-US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dirty="0"/>
              <a:t> of </a:t>
            </a:r>
            <a:r>
              <a:rPr lang="en-US" dirty="0">
                <a:solidFill>
                  <a:srgbClr val="FF0000"/>
                </a:solidFill>
              </a:rPr>
              <a:t>AI in Finance and Quantitative Analysis</a:t>
            </a:r>
            <a:r>
              <a:rPr lang="en-US" dirty="0"/>
              <a:t>. 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Topics include: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Introduction to Artificial Intelligence in Finance and Quantitative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AI in FinTech: Metaverse, Web3, </a:t>
            </a:r>
            <a:r>
              <a:rPr lang="en-US" dirty="0" err="1"/>
              <a:t>DeFi</a:t>
            </a:r>
            <a:r>
              <a:rPr lang="en-US" dirty="0"/>
              <a:t>, NFT, Financial Services Innovation and Applications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Investing Psychology and Behavioral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Event Studies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Finance Theory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Data-Driven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Financial Econometrics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AI-First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Deep Learning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Reinforcement Learning in Finance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Algorithmic Trading, Risk Management, Trading Bot and Event-Based </a:t>
            </a:r>
            <a:r>
              <a:rPr lang="en-US" dirty="0" err="1"/>
              <a:t>Backtesting</a:t>
            </a:r>
            <a:endParaRPr lang="en-US" dirty="0"/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Case Study on AI in Finance and Quantitative Analysis.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421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2022/09/13   Introduction to Artificial Intelligence in Finance and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                              Quantitative Analysis</a:t>
            </a:r>
          </a:p>
          <a:p>
            <a:pPr marL="0" indent="0">
              <a:buNone/>
            </a:pPr>
            <a:r>
              <a:rPr lang="en-US" sz="2800" dirty="0"/>
              <a:t>2   2022/09/20   AI in FinTech: Metaverse, Web3, </a:t>
            </a:r>
            <a:r>
              <a:rPr lang="en-US" sz="2800" dirty="0" err="1"/>
              <a:t>DeFi</a:t>
            </a:r>
            <a:r>
              <a:rPr lang="en-US" sz="2800" dirty="0"/>
              <a:t>, NFT, </a:t>
            </a:r>
            <a:br>
              <a:rPr lang="en-US" sz="2800" dirty="0"/>
            </a:br>
            <a:r>
              <a:rPr lang="en-US" sz="2800" dirty="0"/>
              <a:t>                              Financial Services Innovation and Applications </a:t>
            </a:r>
          </a:p>
          <a:p>
            <a:pPr marL="0" indent="0">
              <a:buNone/>
            </a:pPr>
            <a:r>
              <a:rPr lang="en-US" sz="2800" dirty="0"/>
              <a:t>3   2022/09/27   Investing Psychology and Behavioral Finance </a:t>
            </a:r>
          </a:p>
          <a:p>
            <a:pPr marL="0" indent="0">
              <a:buNone/>
            </a:pPr>
            <a:r>
              <a:rPr lang="en-US" sz="2800" dirty="0"/>
              <a:t>4   2022/10/04   Event Studies in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2022/10/11   Case Study on AI in Finance and Quantitative Analysis I </a:t>
            </a:r>
          </a:p>
          <a:p>
            <a:pPr marL="0" indent="0">
              <a:buNone/>
            </a:pPr>
            <a:r>
              <a:rPr lang="en-US" sz="2800" dirty="0"/>
              <a:t>6   2022/10/18   Finance Theory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6742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7   2022/10/25   Data-Driven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2022/11/01   Midterm Project Report </a:t>
            </a:r>
          </a:p>
          <a:p>
            <a:pPr marL="0" indent="0">
              <a:buNone/>
            </a:pPr>
            <a:r>
              <a:rPr lang="en-US" sz="2800" dirty="0"/>
              <a:t>9   2022/11/08   Financial Econometrics </a:t>
            </a:r>
          </a:p>
          <a:p>
            <a:pPr marL="0" indent="0">
              <a:buNone/>
            </a:pPr>
            <a:r>
              <a:rPr lang="en-US" sz="2800" dirty="0"/>
              <a:t>10   2022/11/15   AI-First Finance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11   2022/11/22   Industry Practices of AI in Finance and Quantitative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                               Analysis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 2022/11/29   Case Study on AI in Finance and Quantitative Analysis II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53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 2022/12/06   Deep Learning in Finance; </a:t>
            </a:r>
            <a:br>
              <a:rPr lang="en-US" sz="2800" dirty="0"/>
            </a:br>
            <a:r>
              <a:rPr lang="en-US" sz="2800" dirty="0"/>
              <a:t>                                Reinforcement Learning in Finance </a:t>
            </a:r>
          </a:p>
          <a:p>
            <a:pPr marL="0" indent="0">
              <a:buNone/>
            </a:pPr>
            <a:r>
              <a:rPr lang="en-US" sz="2800" dirty="0"/>
              <a:t>14   2022/12/13   Algorithmic Trading; Risk Management; </a:t>
            </a:r>
            <a:br>
              <a:rPr lang="en-US" sz="2800" dirty="0"/>
            </a:br>
            <a:r>
              <a:rPr lang="en-US" sz="2800" dirty="0"/>
              <a:t>                                Trading Bot and Event-Based </a:t>
            </a:r>
            <a:r>
              <a:rPr lang="en-US" sz="2800" dirty="0" err="1"/>
              <a:t>Backtesting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 2022/12/20   Final Project Report 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 2022/12/27   Final Project Report II </a:t>
            </a:r>
          </a:p>
          <a:p>
            <a:pPr marL="0" indent="0">
              <a:buNone/>
            </a:pPr>
            <a:r>
              <a:rPr lang="en-US" sz="2800" dirty="0"/>
              <a:t>17   2023/01/03   Self-learning </a:t>
            </a:r>
          </a:p>
          <a:p>
            <a:pPr marL="0" indent="0">
              <a:buNone/>
            </a:pPr>
            <a:r>
              <a:rPr lang="en-US" sz="2800" dirty="0"/>
              <a:t>18   2023/01/10   Self-learning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464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672156" cy="1956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867" y="64896"/>
            <a:ext cx="9293027" cy="6530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46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1111AI01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(M6132) (Fall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Wed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2022-09-14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78E06B-0CAA-7F66-FEAA-C40127DC3C9E}"/>
              </a:ext>
            </a:extLst>
          </p:cNvPr>
          <p:cNvSpPr txBox="1"/>
          <p:nvPr/>
        </p:nvSpPr>
        <p:spPr>
          <a:xfrm>
            <a:off x="10322343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15"/>
              </a:rPr>
              <a:t>https://meet.google.com/miy-fbif-max</a:t>
            </a:r>
            <a:endParaRPr lang="en-US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A6EDD9-45FD-F2A3-6249-2649AAAAD40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515629" y="3476315"/>
            <a:ext cx="1436835" cy="1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4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111, 1</a:t>
            </a:r>
            <a:r>
              <a:rPr lang="en-US" altLang="zh-TW" baseline="30000" dirty="0">
                <a:ea typeface="Heiti TC Medium" pitchFamily="2" charset="-128"/>
              </a:rPr>
              <a:t>st</a:t>
            </a:r>
            <a:r>
              <a:rPr lang="en-US" altLang="zh-TW" dirty="0">
                <a:ea typeface="Heiti TC Medium" pitchFamily="2" charset="-128"/>
              </a:rPr>
              <a:t> Semester (Fall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Min-Yuh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(M6132)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Wed,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https://meet.google.com/miy-fbif-max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7AF06B-F062-A24C-9E24-B50FD7C3BA8E}"/>
              </a:ext>
            </a:extLst>
          </p:cNvPr>
          <p:cNvSpPr txBox="1"/>
          <p:nvPr/>
        </p:nvSpPr>
        <p:spPr>
          <a:xfrm>
            <a:off x="10322343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/>
                </a:solidFill>
                <a:hlinkClick r:id="rId2"/>
              </a:rPr>
              <a:t>https://meet.google.com/miy-fbif-max</a:t>
            </a:r>
            <a:endParaRPr lang="en-US" sz="12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33FA58-D5D8-2EA3-FEB2-3BF58F0E03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15629" y="3476315"/>
            <a:ext cx="1436835" cy="1436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076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7891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sz="2200" dirty="0"/>
              <a:t>This course introduces the </a:t>
            </a:r>
            <a:r>
              <a:rPr lang="en-US" sz="2200" dirty="0">
                <a:solidFill>
                  <a:srgbClr val="C00000"/>
                </a:solidFill>
              </a:rPr>
              <a:t>fundamental concepts, research issues, and hands-on practices</a:t>
            </a:r>
            <a:r>
              <a:rPr lang="en-US" sz="2200" dirty="0"/>
              <a:t> of </a:t>
            </a:r>
            <a:r>
              <a:rPr lang="en-US" sz="2200" dirty="0">
                <a:solidFill>
                  <a:srgbClr val="FF0000"/>
                </a:solidFill>
              </a:rPr>
              <a:t>Artificial Intelligence</a:t>
            </a:r>
            <a:r>
              <a:rPr lang="en-US" sz="2200" dirty="0"/>
              <a:t>. </a:t>
            </a:r>
          </a:p>
          <a:p>
            <a:pPr>
              <a:spcAft>
                <a:spcPts val="300"/>
              </a:spcAft>
            </a:pPr>
            <a:r>
              <a:rPr lang="en-US" sz="2200" dirty="0"/>
              <a:t>Topics include: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Introduction to Artificial Intelligence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Artificial Intelligence and Intelligent Agents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Problem Solving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Knowledge, Reasoning and Knowledge Representation, Uncertain Knowledge and Reasoning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Machine Learning: Supervised and Unsupervised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The Theory of Learning and Ensemble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Deep Learning, Reinforcement Learning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Deep Learning for Natural Language Processing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Computer Vision and Robotics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Philosophy and Ethics of AI and the Future of AI</a:t>
            </a:r>
          </a:p>
          <a:p>
            <a:pPr marL="971550" lvl="1" indent="-514350">
              <a:spcAft>
                <a:spcPts val="300"/>
              </a:spcAft>
              <a:buFont typeface="+mj-lt"/>
              <a:buAutoNum type="arabicPeriod"/>
            </a:pPr>
            <a:r>
              <a:rPr lang="en-US" sz="2200" dirty="0"/>
              <a:t>Case Study on AI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2D40-334F-4A34-F07E-BCAE2C671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95946"/>
            <a:ext cx="11222181" cy="5718874"/>
          </a:xfrm>
        </p:spPr>
        <p:txBody>
          <a:bodyPr>
            <a:normAutofit/>
          </a:bodyPr>
          <a:lstStyle/>
          <a:p>
            <a:r>
              <a:rPr lang="en-US" sz="7600" dirty="0">
                <a:solidFill>
                  <a:srgbClr val="C00000"/>
                </a:solidFill>
              </a:rPr>
              <a:t>EMI Teacher Community II</a:t>
            </a:r>
            <a:br>
              <a:rPr lang="en-US" sz="7600" dirty="0">
                <a:solidFill>
                  <a:srgbClr val="C00000"/>
                </a:solidFill>
              </a:rPr>
            </a:br>
            <a:r>
              <a:rPr lang="en-US" sz="7600" dirty="0">
                <a:solidFill>
                  <a:srgbClr val="C00000"/>
                </a:solidFill>
              </a:rPr>
              <a:t>AACSB, NTPU</a:t>
            </a:r>
            <a:br>
              <a:rPr lang="en-US" sz="7600" dirty="0">
                <a:solidFill>
                  <a:srgbClr val="C00000"/>
                </a:solidFill>
              </a:rPr>
            </a:br>
            <a:br>
              <a:rPr lang="en-US" sz="7600" dirty="0">
                <a:solidFill>
                  <a:srgbClr val="C00000"/>
                </a:solidFill>
              </a:rPr>
            </a:br>
            <a:r>
              <a:rPr lang="en-US" sz="7600" dirty="0">
                <a:solidFill>
                  <a:srgbClr val="C00000"/>
                </a:solidFill>
              </a:rPr>
              <a:t>2022-2023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52403-814E-C360-50A4-DFD09519A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894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2022/09/14  Introduction to Artificial Intelligence</a:t>
            </a:r>
          </a:p>
          <a:p>
            <a:pPr marL="0" indent="0">
              <a:buNone/>
            </a:pPr>
            <a:r>
              <a:rPr lang="en-US" sz="2800" dirty="0"/>
              <a:t>2  2022/09/21  Artificial Intelligence and Intelligent Agents</a:t>
            </a:r>
          </a:p>
          <a:p>
            <a:pPr marL="0" indent="0">
              <a:buNone/>
            </a:pPr>
            <a:r>
              <a:rPr lang="en-US" sz="2800" dirty="0"/>
              <a:t>3  2022/09/28  Problem Solving</a:t>
            </a:r>
          </a:p>
          <a:p>
            <a:pPr marL="0" indent="0">
              <a:buNone/>
            </a:pPr>
            <a:r>
              <a:rPr lang="en-US" sz="2800" dirty="0"/>
              <a:t>4  2022/10/05  Knowledge, Reasoning and Knowledge Representation;</a:t>
            </a:r>
            <a:br>
              <a:rPr lang="en-US" sz="2800" dirty="0"/>
            </a:br>
            <a:r>
              <a:rPr lang="en-US" sz="2800" dirty="0"/>
              <a:t>                            Uncertain Knowledge and Reasoning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2022/10/12  Case Study on Artificial Intelligence I </a:t>
            </a:r>
          </a:p>
          <a:p>
            <a:pPr marL="0" indent="0">
              <a:buNone/>
            </a:pPr>
            <a:r>
              <a:rPr lang="en-US" sz="2800" dirty="0"/>
              <a:t>6  2022/10/19  Machine Learning: Supervised and 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0518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7  2022/10/26  The Theory of Learning and Ensemble Learning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2022/11/02  Midterm Project Report </a:t>
            </a:r>
          </a:p>
          <a:p>
            <a:pPr marL="0" indent="0">
              <a:buNone/>
            </a:pPr>
            <a:r>
              <a:rPr lang="en-US" sz="2800" dirty="0"/>
              <a:t>9  2022/11/09  Deep Learning and Reinforcement Learning </a:t>
            </a:r>
          </a:p>
          <a:p>
            <a:pPr marL="0" indent="0">
              <a:buNone/>
            </a:pPr>
            <a:r>
              <a:rPr lang="en-US" sz="2800" dirty="0"/>
              <a:t>10  2022/11/16  Deep Learning for Natural Language Processing 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11  2022/11/23  Invited Talk: AI for Information Retrieval 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2022/11/30  Case Study on Artificial Intelligence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971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2022/12/07  Computer Vision and Robotics </a:t>
            </a:r>
          </a:p>
          <a:p>
            <a:pPr marL="0" indent="0">
              <a:buNone/>
            </a:pPr>
            <a:r>
              <a:rPr lang="en-US" sz="2800" dirty="0"/>
              <a:t>14  2022/12/14  Philosophy and Ethics of AI and the Future of AI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2022/12/21  Final Project Report I 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2022/12/28  Final Project Report II </a:t>
            </a:r>
          </a:p>
          <a:p>
            <a:pPr marL="0" indent="0">
              <a:buNone/>
            </a:pPr>
            <a:r>
              <a:rPr lang="en-US" sz="2800" dirty="0"/>
              <a:t>17  2023/01/04  Self-learning </a:t>
            </a:r>
          </a:p>
          <a:p>
            <a:pPr marL="0" indent="0">
              <a:buNone/>
            </a:pPr>
            <a:r>
              <a:rPr lang="en-US" sz="2800" dirty="0"/>
              <a:t>18  2023/01/11  Self-learning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2418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Introduction to </a:t>
            </a:r>
            <a:b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6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Artificial Intelligence for Text Analytics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Artificial Intelligence for Text Analytics 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53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1102AITA01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MBA, IM, NTPU (M5026) (Spring 2022)</a:t>
            </a:r>
            <a:b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Tue 2, 3, 4 (9:10-12:00) (B8F40)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2022-02-22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EDBB581-E02B-0641-8942-DCE742BF271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412606" y="3143523"/>
            <a:ext cx="1779394" cy="177939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469D20B-C574-4E4A-9464-E6AC325AD393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0" dirty="0">
                <a:solidFill>
                  <a:schemeClr val="accent1"/>
                </a:solidFill>
                <a:hlinkClick r:id="rId16"/>
              </a:rPr>
              <a:t>https://meet.google.com/paj-zhhj-mya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953536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BE8F-8E77-634C-8332-BB199982B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769757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ea typeface="Heiti TC Medium" pitchFamily="2" charset="-128"/>
              </a:rPr>
              <a:t>Course Syllabus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National Taipei University</a:t>
            </a:r>
            <a:br>
              <a:rPr lang="en-US" altLang="zh-TW" dirty="0">
                <a:ea typeface="Heiti TC Medium" pitchFamily="2" charset="-128"/>
              </a:rPr>
            </a:br>
            <a:r>
              <a:rPr lang="en-US" altLang="zh-TW" dirty="0">
                <a:ea typeface="Heiti TC Medium" pitchFamily="2" charset="-128"/>
              </a:rPr>
              <a:t>Academic Year 110, 2</a:t>
            </a:r>
            <a:r>
              <a:rPr lang="en-US" altLang="zh-TW" baseline="30000" dirty="0">
                <a:ea typeface="Heiti TC Medium" pitchFamily="2" charset="-128"/>
              </a:rPr>
              <a:t>nd</a:t>
            </a:r>
            <a:r>
              <a:rPr lang="en-US" altLang="zh-TW" dirty="0">
                <a:ea typeface="Heiti TC Medium" pitchFamily="2" charset="-128"/>
              </a:rPr>
              <a:t> Semester (Spring 2022)</a:t>
            </a:r>
            <a:endParaRPr lang="en-US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8585B-1D8F-6C47-AA13-A968D1CE3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2078182"/>
            <a:ext cx="11222181" cy="435824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TW" dirty="0"/>
              <a:t>Course Title: </a:t>
            </a:r>
            <a:r>
              <a:rPr lang="en-US" altLang="zh-TW" dirty="0">
                <a:solidFill>
                  <a:srgbClr val="C00000"/>
                </a:solidFill>
              </a:rPr>
              <a:t>Artificial Intelligence for Text Analytics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Instructor: Min-</a:t>
            </a:r>
            <a:r>
              <a:rPr lang="en-US" altLang="zh-TW" dirty="0" err="1"/>
              <a:t>Yuh</a:t>
            </a:r>
            <a:r>
              <a:rPr lang="en-US" altLang="zh-TW" dirty="0"/>
              <a:t> Day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Course Class: MBA, IM, NTPU (3 Credits, Elective) </a:t>
            </a:r>
          </a:p>
          <a:p>
            <a:pPr>
              <a:spcAft>
                <a:spcPts val="600"/>
              </a:spcAft>
            </a:pPr>
            <a:r>
              <a:rPr lang="en-US" altLang="zh-TW" dirty="0"/>
              <a:t>Details</a:t>
            </a:r>
          </a:p>
          <a:p>
            <a:pPr lvl="1">
              <a:spcAft>
                <a:spcPts val="600"/>
              </a:spcAft>
            </a:pPr>
            <a:r>
              <a:rPr lang="en-US" altLang="zh-TW" dirty="0"/>
              <a:t>In-Class and Distance Learning EMI Course </a:t>
            </a:r>
            <a:br>
              <a:rPr lang="en-US" altLang="zh-TW" dirty="0"/>
            </a:br>
            <a:r>
              <a:rPr lang="en-US" altLang="zh-TW" dirty="0"/>
              <a:t>(3 </a:t>
            </a:r>
            <a:r>
              <a:rPr lang="en-US" dirty="0"/>
              <a:t>Credits, Elective, </a:t>
            </a:r>
            <a:r>
              <a:rPr lang="en-US" altLang="zh-TW" dirty="0"/>
              <a:t>One Semester</a:t>
            </a:r>
            <a:r>
              <a:rPr lang="en-US" dirty="0"/>
              <a:t>) (M5026)</a:t>
            </a:r>
            <a:endParaRPr lang="en-US" altLang="zh-TW" dirty="0"/>
          </a:p>
          <a:p>
            <a:pPr>
              <a:spcAft>
                <a:spcPts val="600"/>
              </a:spcAft>
            </a:pPr>
            <a:r>
              <a:rPr lang="en-US" altLang="zh-TW" dirty="0"/>
              <a:t>Time &amp; Place: Tue, 2, 3, 4, (9:10-12:00) (B8F40)</a:t>
            </a:r>
          </a:p>
          <a:p>
            <a:pPr>
              <a:spcAft>
                <a:spcPts val="600"/>
              </a:spcAft>
            </a:pP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Google Meet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n-US" sz="24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2400" b="0" dirty="0">
              <a:solidFill>
                <a:schemeClr val="accent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19933-A934-BD47-AD81-7D08DAF68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2E2DD3-DD0E-B549-9C9F-47B1F513AC6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FFE905-387B-D749-8B47-4EEFCCBD810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A2520A-8442-8743-B27C-32E125A66E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5296" y="2829822"/>
            <a:ext cx="2285964" cy="2285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702077-207D-0C46-90C5-453A00FA9D2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23306" y="5974374"/>
            <a:ext cx="791692" cy="7916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66A584-9BBF-7F4E-8671-096FC64EF196}"/>
              </a:ext>
            </a:extLst>
          </p:cNvPr>
          <p:cNvSpPr txBox="1"/>
          <p:nvPr/>
        </p:nvSpPr>
        <p:spPr>
          <a:xfrm>
            <a:off x="10028421" y="4877827"/>
            <a:ext cx="18587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dirty="0">
                <a:solidFill>
                  <a:schemeClr val="accent1"/>
                </a:solidFill>
                <a:hlinkClick r:id="rId2"/>
              </a:rPr>
              <a:t>https://meet.google.com/paj-zhhj-mya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43335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861F-CEA4-6E4C-A3B3-ED608C05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D7EB9-AC82-9844-9538-EA95F8E73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Understand the </a:t>
            </a:r>
            <a:r>
              <a:rPr lang="en-US" altLang="zh-TW" sz="3600" dirty="0">
                <a:solidFill>
                  <a:srgbClr val="C00000"/>
                </a:solidFill>
              </a:rPr>
              <a:t>fundamental concepts </a:t>
            </a:r>
            <a:r>
              <a:rPr lang="en-US" altLang="zh-TW" sz="3600" dirty="0"/>
              <a:t>and </a:t>
            </a:r>
            <a:r>
              <a:rPr lang="en-US" altLang="zh-TW" sz="3600" dirty="0">
                <a:solidFill>
                  <a:srgbClr val="C00000"/>
                </a:solidFill>
              </a:rPr>
              <a:t>research issues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Equip with </a:t>
            </a:r>
            <a:r>
              <a:rPr lang="en-US" altLang="zh-TW" sz="3600" dirty="0">
                <a:solidFill>
                  <a:srgbClr val="C00000"/>
                </a:solidFill>
              </a:rPr>
              <a:t>Hands-on practices </a:t>
            </a:r>
            <a:r>
              <a:rPr lang="en-US" altLang="zh-TW" sz="3600" dirty="0"/>
              <a:t>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3600" dirty="0"/>
              <a:t>Conduct </a:t>
            </a:r>
            <a:r>
              <a:rPr lang="en-US" altLang="zh-TW" sz="3600" dirty="0">
                <a:solidFill>
                  <a:srgbClr val="C00000"/>
                </a:solidFill>
              </a:rPr>
              <a:t>information systems research </a:t>
            </a:r>
            <a:r>
              <a:rPr lang="en-US" altLang="zh-TW" sz="3600" dirty="0"/>
              <a:t>in the context of </a:t>
            </a:r>
            <a:r>
              <a:rPr lang="en-US" altLang="zh-TW" sz="3600" u="sng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altLang="zh-TW" sz="36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06C39-4AD8-3E4B-A788-509A89E67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D64BEE-D3D0-A340-8ECE-3B2751A0B4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DC5F19-2912-1F4E-B2FE-75B5EAC558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46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4335B-D133-054C-9D2A-3D5B6F49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42864"/>
            <a:ext cx="11222181" cy="971550"/>
          </a:xfrm>
        </p:spPr>
        <p:txBody>
          <a:bodyPr>
            <a:noAutofit/>
          </a:bodyPr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F7E46-0ED1-0C4E-AE3E-A101A75A3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157294"/>
            <a:ext cx="11222181" cy="559069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This course introduces the </a:t>
            </a:r>
            <a:r>
              <a:rPr lang="en-US" dirty="0">
                <a:solidFill>
                  <a:srgbClr val="C00000"/>
                </a:solidFill>
              </a:rPr>
              <a:t>fundamental concepts, research issues, and hands-on practices </a:t>
            </a:r>
            <a:r>
              <a:rPr lang="en-US" dirty="0"/>
              <a:t>of </a:t>
            </a:r>
            <a:r>
              <a:rPr lang="en-US" dirty="0">
                <a:solidFill>
                  <a:srgbClr val="FF0000"/>
                </a:solidFill>
              </a:rPr>
              <a:t>Artificial Intelligence for Text Analytics</a:t>
            </a:r>
            <a:r>
              <a:rPr lang="en-US" dirty="0"/>
              <a:t>.</a:t>
            </a: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dirty="0"/>
              <a:t>Topics include: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Introduction to Introduction to Artificial Intelligence for Text Analytics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Foundations of Text Analytics: Natural Language Processing (NLP)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Python for Natural Language Processing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Natural Language Processing with Transformers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Classification and Sentiment Analysis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Multilingual Named Entity Recognition (NER), Text Similarity and Clustering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Summarization and Topic Models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Text Generation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Question Answering and Dialogue Systems 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Deep Learning, Transfer Learning, Zero-Shot, and Few-Shot Learning for Text Analytics</a:t>
            </a:r>
          </a:p>
          <a:p>
            <a:pPr marL="971550" lvl="1" indent="-514350">
              <a:lnSpc>
                <a:spcPct val="120000"/>
              </a:lnSpc>
              <a:spcAft>
                <a:spcPts val="300"/>
              </a:spcAft>
              <a:buFont typeface="+mj-lt"/>
              <a:buAutoNum type="arabicPeriod"/>
            </a:pPr>
            <a:r>
              <a:rPr lang="en-US" dirty="0"/>
              <a:t>Case Study on Artificial Intelligence for Text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A82B-040A-2147-9093-B00AF360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F6C06-F73B-AB42-8F44-80848BEB4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44B99A-FA19-F644-9DF7-6F0C9E85BE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5796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C00000"/>
                </a:solidFill>
              </a:rPr>
              <a:t>1   2022/02/22   Introduction to Artificial Intelligence for Text Analytics</a:t>
            </a:r>
          </a:p>
          <a:p>
            <a:pPr marL="0" indent="0">
              <a:buNone/>
            </a:pPr>
            <a:r>
              <a:rPr lang="en-US" sz="2800" dirty="0"/>
              <a:t>2   2022/03/01   Foundations of Text Analytics: </a:t>
            </a:r>
            <a:br>
              <a:rPr lang="en-US" sz="2800" dirty="0"/>
            </a:br>
            <a:r>
              <a:rPr lang="en-US" sz="2800" dirty="0"/>
              <a:t>                              Natural Language Processing (NLP)</a:t>
            </a:r>
          </a:p>
          <a:p>
            <a:pPr marL="0" indent="0">
              <a:buNone/>
            </a:pPr>
            <a:r>
              <a:rPr lang="en-US" sz="2800" dirty="0"/>
              <a:t>3   2022/03/08   Python for Natural Language Processing</a:t>
            </a:r>
          </a:p>
          <a:p>
            <a:pPr marL="0" indent="0">
              <a:buNone/>
            </a:pPr>
            <a:r>
              <a:rPr lang="en-US" sz="2800" dirty="0"/>
              <a:t>4   2022/03/15   Natural Language Processing with Transformers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5   2022/03/22   Case Study on Artificial Intelligence for Text Analytics I</a:t>
            </a:r>
          </a:p>
          <a:p>
            <a:pPr marL="0" indent="0">
              <a:buNone/>
            </a:pPr>
            <a:r>
              <a:rPr lang="en-US" sz="2800" dirty="0"/>
              <a:t>6   2022/03/29   Text Classification and Sentiment Analysis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040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7   2022/04/05   Tomb-Sweeping Day (Holiday, No Classes)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8   2022/04/12   Midterm Project Report</a:t>
            </a:r>
          </a:p>
          <a:p>
            <a:pPr marL="0" indent="0">
              <a:buNone/>
            </a:pPr>
            <a:r>
              <a:rPr lang="en-US" sz="2800" dirty="0"/>
              <a:t>9   2022/04/19   Multilingual Named Entity Recognition (NER), </a:t>
            </a:r>
            <a:br>
              <a:rPr lang="en-US" sz="2800" dirty="0"/>
            </a:br>
            <a:r>
              <a:rPr lang="en-US" sz="2800" dirty="0"/>
              <a:t>                              Text Similarity and Clustering</a:t>
            </a:r>
          </a:p>
          <a:p>
            <a:pPr marL="0" indent="0">
              <a:buNone/>
            </a:pPr>
            <a:r>
              <a:rPr lang="en-US" sz="2800" dirty="0"/>
              <a:t>10   2022/04/26   Text Summarization and Topic Models </a:t>
            </a:r>
          </a:p>
          <a:p>
            <a:pPr marL="0" indent="0">
              <a:buNone/>
            </a:pPr>
            <a:r>
              <a:rPr lang="en-US" sz="2800" dirty="0"/>
              <a:t>11   2022/05/03   Text Generation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030A0"/>
                </a:solidFill>
              </a:rPr>
              <a:t>12   2022/05/10   Case Study on Artificial Intelligence for Text Analytics II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905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A260-D82C-834A-A2BC-FCBAD5A4C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07394"/>
            <a:ext cx="11222181" cy="903987"/>
          </a:xfrm>
        </p:spPr>
        <p:txBody>
          <a:bodyPr>
            <a:normAutofit/>
          </a:bodyPr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F60FD-04E7-6242-8CFB-A2F0A9F5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039092"/>
            <a:ext cx="11222181" cy="5683804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altLang="zh-TW" sz="2800" dirty="0"/>
              <a:t>Week    Date    Subject/Topics</a:t>
            </a:r>
          </a:p>
          <a:p>
            <a:pPr marL="0" indent="0">
              <a:buNone/>
            </a:pPr>
            <a:r>
              <a:rPr lang="en-US" sz="2800" dirty="0"/>
              <a:t>13   2022/05/17   Question Answering and Dialogue Systems</a:t>
            </a:r>
          </a:p>
          <a:p>
            <a:pPr marL="0" indent="0">
              <a:buNone/>
            </a:pPr>
            <a:r>
              <a:rPr lang="en-US" sz="2800" dirty="0"/>
              <a:t>14   2022/05/24   Deep Learning, Transfer Learning, </a:t>
            </a:r>
            <a:br>
              <a:rPr lang="en-US" sz="2800" dirty="0"/>
            </a:br>
            <a:r>
              <a:rPr lang="en-US" sz="2800" dirty="0"/>
              <a:t>                                Zero-Shot, and Few-Shot Learning for Text Analytics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15   2022/05/31   Final Project Report I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16   2022/06/07   Final Project Report II</a:t>
            </a:r>
          </a:p>
          <a:p>
            <a:pPr marL="0" indent="0">
              <a:buNone/>
            </a:pPr>
            <a:r>
              <a:rPr lang="en-US" sz="2800" dirty="0"/>
              <a:t>17   2022/06/14   Self-learning</a:t>
            </a:r>
          </a:p>
          <a:p>
            <a:pPr marL="0" indent="0">
              <a:buNone/>
            </a:pPr>
            <a:r>
              <a:rPr lang="en-US" sz="2800" dirty="0"/>
              <a:t>18   2022/06/21   Self-learning</a:t>
            </a:r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0E0B2-0864-5F44-9C79-2EC8070A3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0774D-A256-BA43-877D-8F5FD06E4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EE8C73-3AA1-EA46-A8F6-0F326BF9EB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9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41817-F7BA-971F-8D2C-BCFEEF95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57615"/>
            <a:ext cx="11222181" cy="980774"/>
          </a:xfrm>
        </p:spPr>
        <p:txBody>
          <a:bodyPr>
            <a:normAutofit/>
          </a:bodyPr>
          <a:lstStyle/>
          <a:p>
            <a:r>
              <a:rPr lang="en-US" altLang="zh-TW" dirty="0">
                <a:ea typeface="Heiti TC Medium" pitchFamily="2" charset="-128"/>
              </a:rPr>
              <a:t>EMI Teacher Community Activities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CBF9E-AFD2-E390-7C04-545D562BA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985252"/>
            <a:ext cx="11222181" cy="586162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000" b="0" dirty="0"/>
              <a:t>1. 2022/05/05 (Thursday) 12:00 pm-13:00 pm, B302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Teaching Experiences Sharing of EMI Courses in AI for Business Applications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Min-Yuh Day</a:t>
            </a:r>
            <a:r>
              <a:rPr lang="en-US" sz="2000" b="0" dirty="0"/>
              <a:t>, National Taipei University,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2. 2022/05/11 (Wednesday) 9:10 am - 12:00 pm, Google Meet ONLINE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Agile Principles Patterns and Practices in FinTech and Digital Transformation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Shihyu</a:t>
            </a:r>
            <a:r>
              <a:rPr lang="en-US" sz="1800" dirty="0"/>
              <a:t> (Alex) Chu</a:t>
            </a:r>
            <a:r>
              <a:rPr lang="en-US" sz="1800" b="0" dirty="0"/>
              <a:t>, Senior Industry Analyst/Program Manager, Market Intelligence &amp; Consulting Institute (MIC)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3. 2022/05/11 (Wednesday) 12:10 pm - 13:00 pm, Google Meet ONLINE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Professional Business Presentations in English</a:t>
            </a:r>
          </a:p>
          <a:p>
            <a:pPr lvl="1">
              <a:spcAft>
                <a:spcPts val="600"/>
              </a:spcAft>
            </a:pPr>
            <a:r>
              <a:rPr lang="en-US" sz="1800" dirty="0" err="1"/>
              <a:t>Shihyu</a:t>
            </a:r>
            <a:r>
              <a:rPr lang="en-US" sz="1800" dirty="0"/>
              <a:t> (Alex) Chu</a:t>
            </a:r>
            <a:r>
              <a:rPr lang="en-US" sz="1800" b="0" dirty="0"/>
              <a:t>, Senior Industry Analyst/Program Manager, Market Intelligence &amp; Consulting Institute (MIC) 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4. 2022/05/18 (Wednesday) 12:10 pm - 13:00 pm, Google Meet ONLINE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Web 3: From </a:t>
            </a:r>
            <a:r>
              <a:rPr lang="en-US" sz="2000" dirty="0" err="1">
                <a:solidFill>
                  <a:srgbClr val="C00000"/>
                </a:solidFill>
              </a:rPr>
              <a:t>DeFi</a:t>
            </a:r>
            <a:r>
              <a:rPr lang="en-US" sz="2000" dirty="0">
                <a:solidFill>
                  <a:srgbClr val="C00000"/>
                </a:solidFill>
              </a:rPr>
              <a:t> to </a:t>
            </a:r>
            <a:r>
              <a:rPr lang="en-US" sz="2000" dirty="0" err="1">
                <a:solidFill>
                  <a:srgbClr val="C00000"/>
                </a:solidFill>
              </a:rPr>
              <a:t>WoFi</a:t>
            </a:r>
            <a:endParaRPr lang="en-US" sz="2000" dirty="0">
              <a:solidFill>
                <a:srgbClr val="C0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sz="2000" dirty="0"/>
              <a:t>Prof. Shih-</a:t>
            </a:r>
            <a:r>
              <a:rPr lang="en-US" sz="2000" dirty="0" err="1"/>
              <a:t>wei</a:t>
            </a:r>
            <a:r>
              <a:rPr lang="en-US" sz="2000" dirty="0"/>
              <a:t> Liao</a:t>
            </a:r>
            <a:r>
              <a:rPr lang="en-US" sz="2000" b="0" dirty="0"/>
              <a:t>, National Taiwan University</a:t>
            </a:r>
          </a:p>
          <a:p>
            <a:pPr>
              <a:spcAft>
                <a:spcPts val="600"/>
              </a:spcAft>
            </a:pPr>
            <a:r>
              <a:rPr lang="en-US" sz="2000" b="0" dirty="0"/>
              <a:t>5. 2022/05/27 (Friday) 12:00 pm - 13:00 pm, Google Meet ONLINE </a:t>
            </a:r>
          </a:p>
          <a:p>
            <a:pPr lvl="1">
              <a:spcAft>
                <a:spcPts val="600"/>
              </a:spcAft>
            </a:pPr>
            <a:r>
              <a:rPr lang="en-US" sz="2000" dirty="0">
                <a:solidFill>
                  <a:srgbClr val="C00000"/>
                </a:solidFill>
              </a:rPr>
              <a:t>Experiences Sharing of NTPU EMI Teaching Community II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Professors of EMI Teaching Community II</a:t>
            </a:r>
            <a:r>
              <a:rPr lang="en-US" sz="2000" b="0" dirty="0"/>
              <a:t>, National Taipei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A9727-0B72-3043-0ED4-685A8C63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86CBC-A414-058A-C4DE-61C5F4CAE1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1DFFEC-9CC0-0982-89AE-F6554FEBC7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CAFBDB-3515-17EE-CB6B-F74E2131E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4804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42451" y="274638"/>
            <a:ext cx="11223523" cy="6106690"/>
          </a:xfrm>
        </p:spPr>
        <p:txBody>
          <a:bodyPr>
            <a:normAutofit/>
          </a:bodyPr>
          <a:lstStyle/>
          <a:p>
            <a:r>
              <a:rPr lang="en-US" altLang="zh-TW" sz="9000" dirty="0">
                <a:solidFill>
                  <a:srgbClr val="C00000"/>
                </a:solidFill>
              </a:rPr>
              <a:t>Project-based Learning (PBL)</a:t>
            </a:r>
            <a:endParaRPr lang="zh-TW" altLang="en-US" sz="9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1757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1A703-A7EC-B470-25C2-15BB7042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08" y="135104"/>
            <a:ext cx="1772043" cy="6427140"/>
          </a:xfrm>
        </p:spPr>
        <p:txBody>
          <a:bodyPr/>
          <a:lstStyle/>
          <a:p>
            <a:r>
              <a:rPr lang="en-US" dirty="0"/>
              <a:t>PBL</a:t>
            </a:r>
            <a:br>
              <a:rPr lang="en-US" dirty="0"/>
            </a:br>
            <a:br>
              <a:rPr lang="en-US" dirty="0"/>
            </a:br>
            <a:r>
              <a:rPr lang="en-US" sz="3200" dirty="0">
                <a:solidFill>
                  <a:schemeClr val="accent2"/>
                </a:solidFill>
              </a:rPr>
              <a:t>Design</a:t>
            </a:r>
            <a:br>
              <a:rPr lang="en-US" sz="3200" dirty="0"/>
            </a:br>
            <a:br>
              <a:rPr lang="en-US" sz="2400" dirty="0"/>
            </a:br>
            <a:r>
              <a:rPr lang="en-US" sz="3200" dirty="0">
                <a:solidFill>
                  <a:srgbClr val="0070C0"/>
                </a:solidFill>
              </a:rPr>
              <a:t>Teaching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0A1C78-D18E-269D-0C0D-DB2314E30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1650" y="360227"/>
            <a:ext cx="4832740" cy="62020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E9F08-0C5D-8CBE-EF3D-7A4ADF54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61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8A0DFC-E19C-C3A1-11EC-BAB95267F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613" y="273633"/>
            <a:ext cx="4992361" cy="640686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0349BCEA-C66D-D765-5FE5-AC5A71067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</a:t>
            </a:r>
            <a:r>
              <a:rPr lang="en-US" altLang="zh-TW" sz="1000" dirty="0">
                <a:hlinkClick r:id="rId4"/>
              </a:rPr>
              <a:t>https://www.pblworks.org/what-is-pbl</a:t>
            </a:r>
            <a:endParaRPr lang="en-U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0232360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chemeClr val="accent1"/>
                </a:solidFill>
              </a:rPr>
              <a:t>Information Management (MIS)</a:t>
            </a:r>
            <a:br>
              <a:rPr lang="en-US" altLang="zh-TW" dirty="0">
                <a:solidFill>
                  <a:schemeClr val="accent1"/>
                </a:solidFill>
              </a:rPr>
            </a:br>
            <a:r>
              <a:rPr lang="en-US" altLang="zh-TW" dirty="0">
                <a:solidFill>
                  <a:schemeClr val="accent1"/>
                </a:solidFill>
              </a:rPr>
              <a:t>Information Systems</a:t>
            </a:r>
            <a:endParaRPr lang="zh-TW" altLang="en-US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3F112-14A5-4234-9468-B1413C10EC68}" type="slidenum">
              <a:rPr lang="zh-TW" altLang="en-US" smtClean="0"/>
              <a:pPr>
                <a:defRPr/>
              </a:pPr>
              <a:t>62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69BA17A-1078-BC4C-853D-8C205557F940}"/>
              </a:ext>
            </a:extLst>
          </p:cNvPr>
          <p:cNvGrpSpPr/>
          <p:nvPr/>
        </p:nvGrpSpPr>
        <p:grpSpPr>
          <a:xfrm>
            <a:off x="3025370" y="1619333"/>
            <a:ext cx="5840065" cy="4819650"/>
            <a:chOff x="3025370" y="1619333"/>
            <a:chExt cx="5840065" cy="4819650"/>
          </a:xfrm>
        </p:grpSpPr>
        <p:sp>
          <p:nvSpPr>
            <p:cNvPr id="2" name="Pie 1">
              <a:extLst>
                <a:ext uri="{FF2B5EF4-FFF2-40B4-BE49-F238E27FC236}">
                  <a16:creationId xmlns:a16="http://schemas.microsoft.com/office/drawing/2014/main" id="{980DE626-363D-AD4B-B35A-608FB83FBE07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9122187"/>
                <a:gd name="adj2" fmla="val 16250759"/>
              </a:avLst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Pie 6">
              <a:extLst>
                <a:ext uri="{FF2B5EF4-FFF2-40B4-BE49-F238E27FC236}">
                  <a16:creationId xmlns:a16="http://schemas.microsoft.com/office/drawing/2014/main" id="{45C0A829-B8EE-574B-8EF0-2969E87D30EC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16232190"/>
                <a:gd name="adj2" fmla="val 2102315"/>
              </a:avLst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Pie 7">
              <a:extLst>
                <a:ext uri="{FF2B5EF4-FFF2-40B4-BE49-F238E27FC236}">
                  <a16:creationId xmlns:a16="http://schemas.microsoft.com/office/drawing/2014/main" id="{1B4DB169-7FF5-E74A-97C5-1FB7E79B1EB0}"/>
                </a:ext>
              </a:extLst>
            </p:cNvPr>
            <p:cNvSpPr/>
            <p:nvPr/>
          </p:nvSpPr>
          <p:spPr>
            <a:xfrm>
              <a:off x="3025370" y="1619333"/>
              <a:ext cx="5840065" cy="4819650"/>
            </a:xfrm>
            <a:prstGeom prst="pie">
              <a:avLst>
                <a:gd name="adj1" fmla="val 2080744"/>
                <a:gd name="adj2" fmla="val 9136223"/>
              </a:avLst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9CCA30-DD3F-5C4D-9698-8798D8CE6795}"/>
                </a:ext>
              </a:extLst>
            </p:cNvPr>
            <p:cNvSpPr txBox="1"/>
            <p:nvPr/>
          </p:nvSpPr>
          <p:spPr>
            <a:xfrm>
              <a:off x="3625846" y="2829879"/>
              <a:ext cx="19355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Organizations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2FE4F71-4724-BC46-81C5-E9F98FBDB877}"/>
                </a:ext>
              </a:extLst>
            </p:cNvPr>
            <p:cNvSpPr txBox="1"/>
            <p:nvPr/>
          </p:nvSpPr>
          <p:spPr>
            <a:xfrm>
              <a:off x="6577567" y="2862524"/>
              <a:ext cx="16215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Technology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E22CEF-69DF-E04F-AD26-7A494561AB6F}"/>
                </a:ext>
              </a:extLst>
            </p:cNvPr>
            <p:cNvSpPr txBox="1"/>
            <p:nvPr/>
          </p:nvSpPr>
          <p:spPr>
            <a:xfrm>
              <a:off x="4996969" y="5309305"/>
              <a:ext cx="1896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Management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E4F645F-4B34-A94C-9CF1-0097999B5998}"/>
                </a:ext>
              </a:extLst>
            </p:cNvPr>
            <p:cNvSpPr/>
            <p:nvPr/>
          </p:nvSpPr>
          <p:spPr>
            <a:xfrm>
              <a:off x="4943568" y="3212578"/>
              <a:ext cx="2003668" cy="1633161"/>
            </a:xfrm>
            <a:prstGeom prst="ellipse">
              <a:avLst/>
            </a:prstGeom>
            <a:solidFill>
              <a:srgbClr val="FFC000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3F82C4-0DD5-174A-A9EE-FB30DEE20751}"/>
                </a:ext>
              </a:extLst>
            </p:cNvPr>
            <p:cNvSpPr txBox="1"/>
            <p:nvPr/>
          </p:nvSpPr>
          <p:spPr>
            <a:xfrm>
              <a:off x="5042891" y="3654310"/>
              <a:ext cx="1828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Information </a:t>
              </a:r>
              <a:b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sz="2400" b="1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Systems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604303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81665" y="44450"/>
            <a:ext cx="10378132" cy="1081088"/>
          </a:xfrm>
        </p:spPr>
        <p:txBody>
          <a:bodyPr/>
          <a:lstStyle/>
          <a:p>
            <a:pPr>
              <a:defRPr/>
            </a:pPr>
            <a:r>
              <a:rPr lang="en-US" altLang="zh-TW" dirty="0">
                <a:solidFill>
                  <a:srgbClr val="C00000"/>
                </a:solidFill>
              </a:rPr>
              <a:t>Fundamental MIS Concepts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00CC56-6FAA-4993-945A-B30ECCD67ADF}" type="slidenum">
              <a:rPr lang="zh-TW" altLang="en-US" smtClean="0"/>
              <a:pPr>
                <a:defRPr/>
              </a:pPr>
              <a:t>63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330544" y="2765040"/>
            <a:ext cx="1695928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Management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30544" y="4207455"/>
            <a:ext cx="1695740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Organization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2330544" y="5649869"/>
            <a:ext cx="1695740" cy="811358"/>
          </a:xfrm>
          <a:prstGeom prst="rect">
            <a:avLst/>
          </a:prstGeom>
          <a:solidFill>
            <a:srgbClr val="FFC0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Technology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5157091" y="4207455"/>
            <a:ext cx="1695928" cy="81135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Information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System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 bwMode="auto">
          <a:xfrm>
            <a:off x="5157091" y="1412776"/>
            <a:ext cx="1695928" cy="8113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rgbClr val="00B050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tx1"/>
                </a:solidFill>
              </a:rPr>
              <a:t>Business </a:t>
            </a:r>
            <a:br>
              <a:rPr lang="en-US" altLang="zh-TW" sz="2000" b="1" dirty="0">
                <a:solidFill>
                  <a:schemeClr val="tx1"/>
                </a:solidFill>
              </a:rPr>
            </a:br>
            <a:r>
              <a:rPr lang="en-US" altLang="zh-TW" sz="2000" b="1" dirty="0">
                <a:solidFill>
                  <a:schemeClr val="tx1"/>
                </a:solidFill>
              </a:rPr>
              <a:t>Challenges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8360512" y="4207455"/>
            <a:ext cx="1695928" cy="811358"/>
          </a:xfrm>
          <a:prstGeom prst="rect">
            <a:avLst/>
          </a:prstGeom>
          <a:solidFill>
            <a:schemeClr val="accent5"/>
          </a:solidFill>
          <a:ln>
            <a:solidFill>
              <a:schemeClr val="tx2">
                <a:lumMod val="60000"/>
                <a:lumOff val="4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anchor="ctr"/>
          <a:lstStyle/>
          <a:p>
            <a:pPr algn="ctr">
              <a:defRPr/>
            </a:pPr>
            <a:r>
              <a:rPr lang="en-US" altLang="zh-TW" sz="2000" b="1" dirty="0">
                <a:solidFill>
                  <a:schemeClr val="bg1"/>
                </a:solidFill>
              </a:rPr>
              <a:t>Business </a:t>
            </a:r>
            <a:br>
              <a:rPr lang="en-US" altLang="zh-TW" sz="2000" b="1" dirty="0">
                <a:solidFill>
                  <a:schemeClr val="bg1"/>
                </a:solidFill>
              </a:rPr>
            </a:br>
            <a:r>
              <a:rPr lang="en-US" altLang="zh-TW" sz="2000" b="1" dirty="0">
                <a:solidFill>
                  <a:schemeClr val="bg1"/>
                </a:solidFill>
              </a:rPr>
              <a:t>Solutions</a:t>
            </a:r>
            <a:endParaRPr lang="zh-TW" altLang="en-US" sz="2000" b="1" dirty="0">
              <a:solidFill>
                <a:schemeClr val="bg1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 bwMode="auto">
          <a:xfrm>
            <a:off x="4025900" y="3170239"/>
            <a:ext cx="1131888" cy="1036637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/>
          <p:cNvCxnSpPr/>
          <p:nvPr/>
        </p:nvCxnSpPr>
        <p:spPr bwMode="auto">
          <a:xfrm>
            <a:off x="4025900" y="4613275"/>
            <a:ext cx="1131888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 bwMode="auto">
          <a:xfrm flipV="1">
            <a:off x="4025900" y="5018089"/>
            <a:ext cx="1131888" cy="1038225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 bwMode="auto">
          <a:xfrm>
            <a:off x="6853239" y="4613275"/>
            <a:ext cx="1506537" cy="0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圖案 29"/>
          <p:cNvCxnSpPr/>
          <p:nvPr/>
        </p:nvCxnSpPr>
        <p:spPr bwMode="auto">
          <a:xfrm rot="16200000" flipV="1">
            <a:off x="6836570" y="1834357"/>
            <a:ext cx="2389187" cy="2355850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圖案 30"/>
          <p:cNvCxnSpPr/>
          <p:nvPr/>
        </p:nvCxnSpPr>
        <p:spPr bwMode="auto">
          <a:xfrm rot="10800000" flipV="1">
            <a:off x="3178176" y="1817689"/>
            <a:ext cx="1979613" cy="947737"/>
          </a:xfrm>
          <a:prstGeom prst="bentConnector2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1992313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Kenneth C. Laudon &amp; Jane P. Laudon (2014), Management Information Systems: Managing the Digital Firm, Thirteenth Edition, Pearson. </a:t>
            </a:r>
            <a:endParaRPr lang="es-ES" altLang="zh-TW" sz="1000" dirty="0"/>
          </a:p>
        </p:txBody>
      </p:sp>
    </p:spTree>
    <p:extLst>
      <p:ext uri="{BB962C8B-B14F-4D97-AF65-F5344CB8AC3E}">
        <p14:creationId xmlns:p14="http://schemas.microsoft.com/office/powerpoint/2010/main" val="12178173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106690"/>
          </a:xfrm>
        </p:spPr>
        <p:txBody>
          <a:bodyPr/>
          <a:lstStyle/>
          <a:p>
            <a:r>
              <a:rPr lang="en-US" altLang="zh-TW" sz="12000" dirty="0">
                <a:solidFill>
                  <a:srgbClr val="C00000"/>
                </a:solidFill>
              </a:rPr>
              <a:t>Agile</a:t>
            </a:r>
            <a:br>
              <a:rPr lang="en-US" altLang="zh-TW" sz="12000" dirty="0">
                <a:solidFill>
                  <a:srgbClr val="C00000"/>
                </a:solidFill>
              </a:rPr>
            </a:br>
            <a:r>
              <a:rPr lang="en-US" altLang="zh-TW" sz="12000" dirty="0">
                <a:solidFill>
                  <a:srgbClr val="C00000"/>
                </a:solidFill>
              </a:rPr>
              <a:t>Software </a:t>
            </a:r>
            <a:br>
              <a:rPr lang="en-US" altLang="zh-TW" sz="12000" dirty="0">
                <a:solidFill>
                  <a:srgbClr val="C00000"/>
                </a:solidFill>
              </a:rPr>
            </a:br>
            <a:r>
              <a:rPr lang="en-US" altLang="zh-TW" sz="12000" dirty="0">
                <a:solidFill>
                  <a:srgbClr val="C00000"/>
                </a:solidFill>
              </a:rPr>
              <a:t>Engineering</a:t>
            </a:r>
            <a:endParaRPr lang="zh-TW" altLang="en-US" sz="12000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002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8310C-0562-6C41-AEDD-99C0FAC81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16632"/>
            <a:ext cx="8229600" cy="19442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Software Engineering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and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Project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6F69D-FD14-7B4F-A6E4-2B2A87857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65</a:t>
            </a:fld>
            <a:endParaRPr lang="zh-TW" alt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0FAB96-6CA6-C84C-BC09-2F218226D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43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Analyze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Requirements </a:t>
            </a:r>
            <a:b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700" dirty="0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</a:p>
          <a:p>
            <a:pPr algn="ctr">
              <a:defRPr/>
            </a:pPr>
            <a:endParaRPr lang="en-US" sz="1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2F0C49-0C9B-A349-A0FE-704737E52AE3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225609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F0D68B3-74C9-A341-9C2E-7FE71E736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158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Design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System and Software design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8C49311-C68C-7C41-A2D6-48D129FED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2873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Build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sz="1600" dirty="0">
                <a:solidFill>
                  <a:srgbClr val="C00000"/>
                </a:solidFill>
              </a:rPr>
              <a:t>I</a:t>
            </a:r>
            <a:r>
              <a:rPr lang="en-US" sz="1700" dirty="0">
                <a:solidFill>
                  <a:srgbClr val="C00000"/>
                </a:solidFill>
              </a:rPr>
              <a:t>mplementation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</a:p>
          <a:p>
            <a:pPr algn="ctr">
              <a:defRPr/>
            </a:pPr>
            <a:r>
              <a:rPr lang="en-US" dirty="0"/>
              <a:t>unit testing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3C33793-94ED-6B47-9E82-B87039CC98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2588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Test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Integration </a:t>
            </a:r>
            <a:br>
              <a:rPr lang="en-US" dirty="0"/>
            </a:br>
            <a:r>
              <a:rPr lang="en-US" dirty="0"/>
              <a:t>and </a:t>
            </a:r>
            <a:br>
              <a:rPr lang="en-US" dirty="0"/>
            </a:br>
            <a:r>
              <a:rPr lang="en-US" dirty="0"/>
              <a:t>system testing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5C831C68-5249-B548-83DF-D9C10556F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305" y="2564905"/>
            <a:ext cx="1512167" cy="2110373"/>
          </a:xfrm>
          <a:prstGeom prst="roundRect">
            <a:avLst>
              <a:gd name="adj" fmla="val 1073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rgbClr val="C00000"/>
                </a:solidFill>
              </a:rPr>
              <a:t>Deliver</a:t>
            </a:r>
          </a:p>
          <a:p>
            <a:pPr algn="ctr">
              <a:defRPr/>
            </a:pPr>
            <a:endParaRPr lang="en-US" sz="2400" b="1" dirty="0"/>
          </a:p>
          <a:p>
            <a:pPr algn="ctr">
              <a:defRPr/>
            </a:pPr>
            <a:r>
              <a:rPr lang="en-US" dirty="0"/>
              <a:t>Operation </a:t>
            </a:r>
            <a:br>
              <a:rPr lang="en-US" dirty="0"/>
            </a:br>
            <a:r>
              <a:rPr lang="en-US" dirty="0"/>
              <a:t>and maintenance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8C3B97-8D4B-344C-BF02-08D3156CA41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05324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CB77-6170-5342-AFAC-BA4CE372E62E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785039" y="3620091"/>
            <a:ext cx="267548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7723A19-86FF-8941-9FBE-B02D825AA54B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8564754" y="3620091"/>
            <a:ext cx="26755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6AB093D2-1C24-EB44-94DE-BF8BAB00A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3443" y="5013176"/>
            <a:ext cx="8631029" cy="881478"/>
          </a:xfrm>
          <a:prstGeom prst="roundRect">
            <a:avLst>
              <a:gd name="adj" fmla="val 10737"/>
            </a:avLst>
          </a:prstGeom>
          <a:solidFill>
            <a:srgbClr val="FFD579"/>
          </a:solidFill>
          <a:ln w="28575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sz="4000" b="1" dirty="0">
                <a:solidFill>
                  <a:srgbClr val="C00000"/>
                </a:solidFill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57552689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6107-ACB8-8043-AE51-A250C2BEA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5" y="188640"/>
            <a:ext cx="892956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Software Development Life Cycle </a:t>
            </a:r>
            <a:r>
              <a:rPr lang="en-US" sz="2400" dirty="0">
                <a:solidFill>
                  <a:schemeClr val="accent1"/>
                </a:solidFill>
              </a:rPr>
              <a:t>(SDLC)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The waterfall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5118-C47B-5F49-B125-5F0A919AD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66</a:t>
            </a:fld>
            <a:endParaRPr lang="zh-TW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A9A958F-91EC-E34B-A881-86AE4075C3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90" y="1670020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definition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83D832D-73E8-8F4A-AFFA-068082B57C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174" y="2663755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System and Software design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5D50CBC-2606-A942-B96C-D6596FAB0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4522" y="3667005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Implementation and unit testing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A33732E-8DB7-494E-8310-2C66B049C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1745" y="4590107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Integration and system testing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423AB6A-7872-C249-80C3-4D99C08C9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240" y="5592654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Operation and maintenance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5713B6F8-7E0B-6D42-836B-0511318A58BA}"/>
              </a:ext>
            </a:extLst>
          </p:cNvPr>
          <p:cNvCxnSpPr>
            <a:stCxn id="6" idx="3"/>
            <a:endCxn id="7" idx="0"/>
          </p:cNvCxnSpPr>
          <p:nvPr/>
        </p:nvCxnSpPr>
        <p:spPr>
          <a:xfrm>
            <a:off x="3603929" y="2100362"/>
            <a:ext cx="795615" cy="5633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60D15B15-F223-124D-95EE-3354069FE8EF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>
          <a:xfrm>
            <a:off x="5303913" y="3094096"/>
            <a:ext cx="684979" cy="57290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65E72B4D-3F99-3546-B8EC-D07EE18CEEC5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6893260" y="4097346"/>
            <a:ext cx="712854" cy="49276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AB950C16-F3DB-A542-A012-AA15A7275720}"/>
              </a:ext>
            </a:extLst>
          </p:cNvPr>
          <p:cNvCxnSpPr>
            <a:cxnSpLocks/>
            <a:stCxn id="9" idx="3"/>
            <a:endCxn id="10" idx="0"/>
          </p:cNvCxnSpPr>
          <p:nvPr/>
        </p:nvCxnSpPr>
        <p:spPr>
          <a:xfrm>
            <a:off x="8510483" y="5020449"/>
            <a:ext cx="650126" cy="57220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6EE27BCA-556C-614A-BB49-DDEB2B603352}"/>
              </a:ext>
            </a:extLst>
          </p:cNvPr>
          <p:cNvCxnSpPr>
            <a:cxnSpLocks/>
            <a:endCxn id="9" idx="2"/>
          </p:cNvCxnSpPr>
          <p:nvPr/>
        </p:nvCxnSpPr>
        <p:spPr>
          <a:xfrm rot="10800000">
            <a:off x="7606114" y="5450789"/>
            <a:ext cx="650126" cy="5722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11B03968-A895-364D-B1FE-8C285A585806}"/>
              </a:ext>
            </a:extLst>
          </p:cNvPr>
          <p:cNvCxnSpPr>
            <a:cxnSpLocks/>
            <a:endCxn id="8" idx="2"/>
          </p:cNvCxnSpPr>
          <p:nvPr/>
        </p:nvCxnSpPr>
        <p:spPr>
          <a:xfrm rot="10800000">
            <a:off x="5988891" y="4527689"/>
            <a:ext cx="2216792" cy="149530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BF98DC7C-98C4-1F4A-A84E-D469D700A067}"/>
              </a:ext>
            </a:extLst>
          </p:cNvPr>
          <p:cNvCxnSpPr>
            <a:cxnSpLocks/>
            <a:stCxn id="10" idx="1"/>
            <a:endCxn id="7" idx="2"/>
          </p:cNvCxnSpPr>
          <p:nvPr/>
        </p:nvCxnSpPr>
        <p:spPr>
          <a:xfrm rot="10800000">
            <a:off x="4399545" y="3524437"/>
            <a:ext cx="3856697" cy="249855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3404DA58-E4DB-2A4F-88D8-E3DF3DBDA9F2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2699561" y="2530704"/>
            <a:ext cx="5556681" cy="349229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7F45DC00-2FBD-EF44-A879-A63DCAA5E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35832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Ian Sommerville (2015), Software Engineering, 10th Edition, Pearson.</a:t>
            </a:r>
          </a:p>
        </p:txBody>
      </p:sp>
    </p:spTree>
    <p:extLst>
      <p:ext uri="{BB962C8B-B14F-4D97-AF65-F5344CB8AC3E}">
        <p14:creationId xmlns:p14="http://schemas.microsoft.com/office/powerpoint/2010/main" val="20852881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F4003-70CE-1C4B-8D04-E377B30A3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3553" y="142925"/>
            <a:ext cx="8388003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Plan-based and Agile development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3BCCC-8979-DB48-A55A-2607F6E9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67</a:t>
            </a:fld>
            <a:endParaRPr lang="zh-TW" alt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B8732F-9CC3-254D-96BF-A595CE372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0856" y="2264252"/>
            <a:ext cx="1584176" cy="720080"/>
          </a:xfrm>
          <a:prstGeom prst="roundRect">
            <a:avLst>
              <a:gd name="adj" fmla="val 9274"/>
            </a:avLst>
          </a:prstGeom>
          <a:solidFill>
            <a:schemeClr val="accent6">
              <a:lumMod val="60000"/>
              <a:lumOff val="4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specification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E97ABE-E234-B24E-93C3-8D7267262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7608" y="2193952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B9B2A56-7BC7-FF49-B2FE-9D6243E74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2527" y="2193952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Design and implementation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58FAFFD-4F61-334F-8F04-013342838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208" y="4941169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Requirements </a:t>
            </a:r>
            <a:br>
              <a:rPr lang="en-US" dirty="0"/>
            </a:br>
            <a:r>
              <a:rPr lang="en-US" dirty="0"/>
              <a:t>engineering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FF814C-1A7D-024A-A7D3-91789FEB9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545" y="4941169"/>
            <a:ext cx="1808738" cy="860683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2"/>
            </a:solidFill>
            <a:round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dirty="0"/>
              <a:t>Design and implementation</a:t>
            </a: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969FA192-6CB8-2F44-BE9B-253D39C048D8}"/>
              </a:ext>
            </a:extLst>
          </p:cNvPr>
          <p:cNvSpPr/>
          <p:nvPr/>
        </p:nvSpPr>
        <p:spPr>
          <a:xfrm>
            <a:off x="5015880" y="4437112"/>
            <a:ext cx="2160240" cy="1475121"/>
          </a:xfrm>
          <a:prstGeom prst="arc">
            <a:avLst>
              <a:gd name="adj1" fmla="val 11598803"/>
              <a:gd name="adj2" fmla="val 20782976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D6BB434-3CBA-6C40-B79B-C000F4590C26}"/>
              </a:ext>
            </a:extLst>
          </p:cNvPr>
          <p:cNvSpPr/>
          <p:nvPr/>
        </p:nvSpPr>
        <p:spPr>
          <a:xfrm>
            <a:off x="3863752" y="4589512"/>
            <a:ext cx="4464496" cy="1719809"/>
          </a:xfrm>
          <a:prstGeom prst="arc">
            <a:avLst>
              <a:gd name="adj1" fmla="val 629487"/>
              <a:gd name="adj2" fmla="val 10150990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F967C7C-A30E-B345-8978-9D4245F900E7}"/>
              </a:ext>
            </a:extLst>
          </p:cNvPr>
          <p:cNvSpPr/>
          <p:nvPr/>
        </p:nvSpPr>
        <p:spPr>
          <a:xfrm>
            <a:off x="3431402" y="1790650"/>
            <a:ext cx="5068073" cy="1822063"/>
          </a:xfrm>
          <a:prstGeom prst="arc">
            <a:avLst>
              <a:gd name="adj1" fmla="val 673640"/>
              <a:gd name="adj2" fmla="val 10250129"/>
            </a:avLst>
          </a:prstGeom>
          <a:noFill/>
          <a:ln w="38100"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B49CD8C-3F9C-1946-AF3E-F92B3E18671F}"/>
              </a:ext>
            </a:extLst>
          </p:cNvPr>
          <p:cNvSpPr/>
          <p:nvPr/>
        </p:nvSpPr>
        <p:spPr>
          <a:xfrm>
            <a:off x="7998898" y="1855539"/>
            <a:ext cx="1193447" cy="960750"/>
          </a:xfrm>
          <a:prstGeom prst="arc">
            <a:avLst>
              <a:gd name="adj1" fmla="val 11598803"/>
              <a:gd name="adj2" fmla="val 659380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66C27CD-6966-5C45-B29F-BE36DBE47AC1}"/>
              </a:ext>
            </a:extLst>
          </p:cNvPr>
          <p:cNvSpPr/>
          <p:nvPr/>
        </p:nvSpPr>
        <p:spPr>
          <a:xfrm>
            <a:off x="3143673" y="1805943"/>
            <a:ext cx="1193447" cy="960750"/>
          </a:xfrm>
          <a:prstGeom prst="arc">
            <a:avLst>
              <a:gd name="adj1" fmla="val 11598803"/>
              <a:gd name="adj2" fmla="val 659380"/>
            </a:avLst>
          </a:prstGeom>
          <a:noFill/>
          <a:ln w="38100">
            <a:solidFill>
              <a:schemeClr val="tx1"/>
            </a:solidFill>
            <a:headEnd type="stealt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AB656A-C08C-A84F-8C0A-29798DAA603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 flipV="1">
            <a:off x="4376346" y="2624293"/>
            <a:ext cx="77451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425CEA0-5DCF-A84D-A12E-95366EA835A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735033" y="2624293"/>
            <a:ext cx="67749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45B936D-40E5-CE40-8BDE-8D2D13B64AC4}"/>
              </a:ext>
            </a:extLst>
          </p:cNvPr>
          <p:cNvSpPr txBox="1"/>
          <p:nvPr/>
        </p:nvSpPr>
        <p:spPr>
          <a:xfrm>
            <a:off x="2251203" y="4514602"/>
            <a:ext cx="2589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Agile development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1BBF84-FFF3-0547-B3F1-8EDCBD57A11B}"/>
              </a:ext>
            </a:extLst>
          </p:cNvPr>
          <p:cNvSpPr txBox="1"/>
          <p:nvPr/>
        </p:nvSpPr>
        <p:spPr>
          <a:xfrm>
            <a:off x="1795706" y="1340769"/>
            <a:ext cx="336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Plan-based development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E1A086-DAAE-DE49-8E09-72CC4F20BF04}"/>
              </a:ext>
            </a:extLst>
          </p:cNvPr>
          <p:cNvSpPr txBox="1"/>
          <p:nvPr/>
        </p:nvSpPr>
        <p:spPr>
          <a:xfrm>
            <a:off x="4037341" y="3645025"/>
            <a:ext cx="404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 change requests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8BFB92F3-2C50-9E45-99FF-A1DA687B9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1" y="1360836"/>
            <a:ext cx="8568951" cy="2721207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5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B40B72B-A736-8D41-BAD3-17CFFC2D8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706" y="4240254"/>
            <a:ext cx="8568951" cy="2279610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2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Footer Placeholder 4">
            <a:extLst>
              <a:ext uri="{FF2B5EF4-FFF2-40B4-BE49-F238E27FC236}">
                <a16:creationId xmlns:a16="http://schemas.microsoft.com/office/drawing/2014/main" id="{F8C12879-4ED1-3F43-990A-E19146D6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xfrm>
            <a:off x="2135832" y="6597650"/>
            <a:ext cx="7848600" cy="260350"/>
          </a:xfrm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r>
              <a:rPr lang="en-US" altLang="zh-TW" sz="1000" dirty="0"/>
              <a:t>Source: Ian Sommerville (2015), Software Engineering, 10th Edition, Pearson.</a:t>
            </a:r>
          </a:p>
        </p:txBody>
      </p:sp>
    </p:spTree>
    <p:extLst>
      <p:ext uri="{BB962C8B-B14F-4D97-AF65-F5344CB8AC3E}">
        <p14:creationId xmlns:p14="http://schemas.microsoft.com/office/powerpoint/2010/main" val="330485356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138641" y="0"/>
            <a:ext cx="1619250" cy="7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3921329" y="6491477"/>
            <a:ext cx="4244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NTCIR-16 Conference, June 14-17, 2022, Tokyo, Japan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523783"/>
            <a:ext cx="12192000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IMNTPU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 the </a:t>
            </a:r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NTCIR-16 FinNum-3 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Task: </a:t>
            </a:r>
            <a:b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Data Augmentation for Financial </a:t>
            </a:r>
            <a:r>
              <a:rPr lang="en-US" sz="4000" b="1" dirty="0" err="1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Numclaim</a:t>
            </a:r>
            <a:r>
              <a:rPr lang="en-US" sz="4000" b="1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Classification</a:t>
            </a:r>
            <a:endParaRPr sz="40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7377" y="3177668"/>
            <a:ext cx="11694913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Management, National Taipei University, New Taipei City, Taiwan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Zeals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Co., Ltd. Tokyo, Japan</a:t>
            </a:r>
            <a:endParaRPr sz="2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25483" y="4211020"/>
            <a:ext cx="1175876" cy="16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76520" y="4211020"/>
            <a:ext cx="1175875" cy="16449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824719" y="5878445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Yung-Wei Teng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3681062" y="5878445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Chiu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5049752" y="5878408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Ting-Yun Hsiao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228" y="4211020"/>
            <a:ext cx="1273600" cy="1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4594" y="4252059"/>
            <a:ext cx="1253918" cy="15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310503" y="4256970"/>
            <a:ext cx="1318940" cy="1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6268" y="52820"/>
            <a:ext cx="91477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1;p1"/>
          <p:cNvSpPr txBox="1"/>
          <p:nvPr/>
        </p:nvSpPr>
        <p:spPr>
          <a:xfrm>
            <a:off x="4855338" y="6184961"/>
            <a:ext cx="26062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myday@gm.ntpu.edu.tw</a:t>
            </a: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22" descr="Zeals Co., Ltd. | Portfolio | JAFCO Group Co., Ltd.">
            <a:extLst>
              <a:ext uri="{FF2B5EF4-FFF2-40B4-BE49-F238E27FC236}">
                <a16:creationId xmlns:a16="http://schemas.microsoft.com/office/drawing/2014/main" id="{DDE90FBB-5D26-037B-8B92-EDF0AFCB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0931" y="1006414"/>
            <a:ext cx="960107" cy="4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B84226A-52E1-0E7C-7108-53B13758B46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9875" y="155896"/>
            <a:ext cx="618500" cy="824637"/>
          </a:xfrm>
          <a:prstGeom prst="rect">
            <a:avLst/>
          </a:prstGeom>
        </p:spPr>
      </p:pic>
      <p:sp>
        <p:nvSpPr>
          <p:cNvPr id="2" name="矩形 40">
            <a:extLst>
              <a:ext uri="{FF2B5EF4-FFF2-40B4-BE49-F238E27FC236}">
                <a16:creationId xmlns:a16="http://schemas.microsoft.com/office/drawing/2014/main" id="{665AD0F0-A5FC-46F0-FA84-46FDA9DD5FD2}"/>
              </a:ext>
            </a:extLst>
          </p:cNvPr>
          <p:cNvSpPr/>
          <p:nvPr/>
        </p:nvSpPr>
        <p:spPr>
          <a:xfrm>
            <a:off x="5087889" y="-27384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AD489A7E-6FF9-3A22-9B73-2874EF44BFDB}"/>
              </a:ext>
            </a:extLst>
          </p:cNvPr>
          <p:cNvSpPr txBox="1"/>
          <p:nvPr/>
        </p:nvSpPr>
        <p:spPr>
          <a:xfrm>
            <a:off x="6836275" y="5878445"/>
            <a:ext cx="220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Tian-Jian Jiang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23C56545-1D52-7AD4-5757-5CA091638727}"/>
              </a:ext>
            </a:extLst>
          </p:cNvPr>
          <p:cNvSpPr txBox="1"/>
          <p:nvPr/>
        </p:nvSpPr>
        <p:spPr>
          <a:xfrm>
            <a:off x="8939447" y="5878445"/>
            <a:ext cx="16597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Min-Yuh Day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</a:t>
            </a:r>
            <a:r>
              <a:rPr lang="zh-TW" alt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05440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138641" y="0"/>
            <a:ext cx="1619250" cy="753534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>
            <a:spLocks noGrp="1"/>
          </p:cNvSpPr>
          <p:nvPr>
            <p:ph type="ftr" idx="11"/>
          </p:nvPr>
        </p:nvSpPr>
        <p:spPr>
          <a:xfrm>
            <a:off x="3921329" y="6491477"/>
            <a:ext cx="424478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NTCIR-16 Conference, June 14-17, 2022, Tokyo, Japan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1066581"/>
            <a:ext cx="12192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IMNTPU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Dialogue System Evaluation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at the </a:t>
            </a:r>
            <a:r>
              <a:rPr lang="en-US" sz="4000" b="1" i="0" u="none" strike="noStrike" cap="none" dirty="0">
                <a:solidFill>
                  <a:srgbClr val="C0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NTCIR-16</a:t>
            </a: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DialEval-2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0070C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Dialogue Quality and Nugget Detection</a:t>
            </a:r>
            <a:endParaRPr sz="4000" b="1" i="0" u="none" strike="noStrike" cap="none" dirty="0">
              <a:solidFill>
                <a:srgbClr val="0070C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67377" y="3177668"/>
            <a:ext cx="11694913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 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Information Management, National Taipei University, New Taipei City, Taiwan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 baseline="30000" dirty="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 </a:t>
            </a:r>
            <a:r>
              <a:rPr lang="en-US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Zeals</a:t>
            </a:r>
            <a:r>
              <a:rPr lang="en-US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Co., Ltd. Tokyo, Japan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ldNum" idx="12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7330" y="4211020"/>
            <a:ext cx="1175876" cy="1644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8367" y="4211020"/>
            <a:ext cx="1175875" cy="1644902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3506566" y="5878445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Yung-Wei Teng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5362909" y="5878445"/>
            <a:ext cx="144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Pei-</a:t>
            </a:r>
            <a:r>
              <a:rPr lang="en-US" sz="18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Tz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Chiu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1751368" y="5878408"/>
            <a:ext cx="1841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Ting-Yun Hsiao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1"/>
          <p:cNvPicPr preferRelativeResize="0"/>
          <p:nvPr/>
        </p:nvPicPr>
        <p:blipFill rotWithShape="1">
          <a:blip r:embed="rId6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28228" y="4211020"/>
            <a:ext cx="1273600" cy="164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"/>
          <p:cNvPicPr preferRelativeResize="0"/>
          <p:nvPr/>
        </p:nvPicPr>
        <p:blipFill rotWithShape="1">
          <a:blip r:embed="rId7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44594" y="4252059"/>
            <a:ext cx="1253918" cy="15860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012119" y="4256970"/>
            <a:ext cx="1318940" cy="164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"/>
          <p:cNvPicPr preferRelativeResize="0"/>
          <p:nvPr/>
        </p:nvPicPr>
        <p:blipFill rotWithShape="1">
          <a:blip r:embed="rId9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6268" y="52820"/>
            <a:ext cx="914770" cy="857238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01;p1"/>
          <p:cNvSpPr txBox="1"/>
          <p:nvPr/>
        </p:nvSpPr>
        <p:spPr>
          <a:xfrm>
            <a:off x="4855338" y="6184961"/>
            <a:ext cx="2606292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myday@gm.ntpu.edu.tw</a:t>
            </a:r>
            <a:endParaRPr lang="en-US"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Picture 22" descr="Zeals Co., Ltd. | Portfolio | JAFCO Group Co., Ltd.">
            <a:extLst>
              <a:ext uri="{FF2B5EF4-FFF2-40B4-BE49-F238E27FC236}">
                <a16:creationId xmlns:a16="http://schemas.microsoft.com/office/drawing/2014/main" id="{DDE90FBB-5D26-037B-8B92-EDF0AFCBC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150931" y="1006414"/>
            <a:ext cx="960107" cy="433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6B84226A-52E1-0E7C-7108-53B13758B46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29875" y="155896"/>
            <a:ext cx="618500" cy="824637"/>
          </a:xfrm>
          <a:prstGeom prst="rect">
            <a:avLst/>
          </a:prstGeom>
        </p:spPr>
      </p:pic>
      <p:sp>
        <p:nvSpPr>
          <p:cNvPr id="2" name="矩形 40">
            <a:extLst>
              <a:ext uri="{FF2B5EF4-FFF2-40B4-BE49-F238E27FC236}">
                <a16:creationId xmlns:a16="http://schemas.microsoft.com/office/drawing/2014/main" id="{665AD0F0-A5FC-46F0-FA84-46FDA9DD5FD2}"/>
              </a:ext>
            </a:extLst>
          </p:cNvPr>
          <p:cNvSpPr/>
          <p:nvPr/>
        </p:nvSpPr>
        <p:spPr>
          <a:xfrm>
            <a:off x="5087889" y="-27384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sp>
        <p:nvSpPr>
          <p:cNvPr id="3" name="Google Shape;99;p1">
            <a:extLst>
              <a:ext uri="{FF2B5EF4-FFF2-40B4-BE49-F238E27FC236}">
                <a16:creationId xmlns:a16="http://schemas.microsoft.com/office/drawing/2014/main" id="{AD489A7E-6FF9-3A22-9B73-2874EF44BFDB}"/>
              </a:ext>
            </a:extLst>
          </p:cNvPr>
          <p:cNvSpPr txBox="1"/>
          <p:nvPr/>
        </p:nvSpPr>
        <p:spPr>
          <a:xfrm>
            <a:off x="6836275" y="5878445"/>
            <a:ext cx="22035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Mike Tian-Jian Jiang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01;p1">
            <a:extLst>
              <a:ext uri="{FF2B5EF4-FFF2-40B4-BE49-F238E27FC236}">
                <a16:creationId xmlns:a16="http://schemas.microsoft.com/office/drawing/2014/main" id="{23C56545-1D52-7AD4-5757-5CA091638727}"/>
              </a:ext>
            </a:extLst>
          </p:cNvPr>
          <p:cNvSpPr txBox="1"/>
          <p:nvPr/>
        </p:nvSpPr>
        <p:spPr>
          <a:xfrm>
            <a:off x="8939447" y="5878445"/>
            <a:ext cx="165975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Min-Yuh Day</a:t>
            </a:r>
            <a:r>
              <a:rPr 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1,</a:t>
            </a:r>
            <a:r>
              <a:rPr lang="zh-TW" altLang="en-US" sz="1800" b="0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</a:t>
            </a: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24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194" y="1146693"/>
            <a:ext cx="11819066" cy="191306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Teaching Experiences Sharing of </a:t>
            </a:r>
            <a:b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4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in AI for Business Applications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002"/>
            <a:ext cx="9144000" cy="82760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4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EMI Teacher Community, AACSB, NTPU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3180607" y="3587805"/>
            <a:ext cx="58307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2022/5/5 (Thursday) 12:10 - 13:00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B302, AACSB, National Taipei University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2022-05-05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9F0BC-18AF-325F-37E3-EA6F5E833D11}"/>
              </a:ext>
            </a:extLst>
          </p:cNvPr>
          <p:cNvSpPr txBox="1"/>
          <p:nvPr/>
        </p:nvSpPr>
        <p:spPr>
          <a:xfrm>
            <a:off x="10471279" y="4775201"/>
            <a:ext cx="15829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16"/>
              </a:rPr>
              <a:t>https://meet.google.com/zuc-yyaw-mnt</a:t>
            </a:r>
            <a:endParaRPr lang="en-US" sz="10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B787878-2FCA-E979-6826-2F904608DF1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0506040" y="3307573"/>
            <a:ext cx="1501691" cy="1501691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1CCC6AA5-9C87-2FF2-9432-51DBA198D403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1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FD958A8-476A-58B3-3F8D-1921A12FD6C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52303" y="5246922"/>
            <a:ext cx="609600" cy="609600"/>
          </a:xfrm>
          <a:prstGeom prst="rect">
            <a:avLst/>
          </a:prstGeom>
        </p:spPr>
      </p:pic>
      <p:sp>
        <p:nvSpPr>
          <p:cNvPr id="17" name="圓角矩形 30">
            <a:extLst>
              <a:ext uri="{FF2B5EF4-FFF2-40B4-BE49-F238E27FC236}">
                <a16:creationId xmlns:a16="http://schemas.microsoft.com/office/drawing/2014/main" id="{A2AB2B6F-BE64-DA1E-D16F-A63F726209EE}"/>
              </a:ext>
            </a:extLst>
          </p:cNvPr>
          <p:cNvSpPr/>
          <p:nvPr/>
        </p:nvSpPr>
        <p:spPr>
          <a:xfrm>
            <a:off x="905979" y="975302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24351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2CCFE-3CBB-C3C2-6F5F-68165C0E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24DE-AEC0-3E2D-16D5-899E7E6237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85789" y="0"/>
            <a:ext cx="4747846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2EE7FD7-0C37-5E79-3E1F-9F81015B6FD1}"/>
              </a:ext>
            </a:extLst>
          </p:cNvPr>
          <p:cNvSpPr txBox="1">
            <a:spLocks/>
          </p:cNvSpPr>
          <p:nvPr/>
        </p:nvSpPr>
        <p:spPr>
          <a:xfrm>
            <a:off x="239103" y="2704719"/>
            <a:ext cx="5311775" cy="35161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</a:lstStyle>
          <a:p>
            <a:r>
              <a:rPr lang="en-US" sz="5400" dirty="0">
                <a:solidFill>
                  <a:srgbClr val="C00000"/>
                </a:solidFill>
              </a:rPr>
              <a:t>NTCIR-16 </a:t>
            </a:r>
            <a:br>
              <a:rPr lang="en-US" sz="5400" dirty="0">
                <a:solidFill>
                  <a:srgbClr val="C00000"/>
                </a:solidFill>
              </a:rPr>
            </a:br>
            <a:r>
              <a:rPr lang="en-US" sz="5400" dirty="0">
                <a:solidFill>
                  <a:srgbClr val="C00000"/>
                </a:solidFill>
              </a:rPr>
              <a:t>Best Poster Presentation Award</a:t>
            </a:r>
          </a:p>
        </p:txBody>
      </p:sp>
      <p:sp>
        <p:nvSpPr>
          <p:cNvPr id="7" name="矩形 40">
            <a:extLst>
              <a:ext uri="{FF2B5EF4-FFF2-40B4-BE49-F238E27FC236}">
                <a16:creationId xmlns:a16="http://schemas.microsoft.com/office/drawing/2014/main" id="{4B8CDC10-0EF8-B5A0-7A68-59DAC7CEDC0E}"/>
              </a:ext>
            </a:extLst>
          </p:cNvPr>
          <p:cNvSpPr/>
          <p:nvPr/>
        </p:nvSpPr>
        <p:spPr>
          <a:xfrm>
            <a:off x="2158507" y="1674359"/>
            <a:ext cx="1742785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000" b="1" dirty="0">
                <a:solidFill>
                  <a:srgbClr val="C00000"/>
                </a:solidFill>
              </a:rPr>
              <a:t>2022</a:t>
            </a:r>
            <a:endParaRPr lang="zh-TW" altLang="en-US" sz="6000" b="1" dirty="0">
              <a:solidFill>
                <a:srgbClr val="C00000"/>
              </a:solidFill>
            </a:endParaRPr>
          </a:p>
        </p:txBody>
      </p:sp>
      <p:pic>
        <p:nvPicPr>
          <p:cNvPr id="8" name="Google Shape;89;p1">
            <a:extLst>
              <a:ext uri="{FF2B5EF4-FFF2-40B4-BE49-F238E27FC236}">
                <a16:creationId xmlns:a16="http://schemas.microsoft.com/office/drawing/2014/main" id="{D86A4149-6FEC-470D-69C0-FF2869C07F26}"/>
              </a:ext>
            </a:extLst>
          </p:cNvPr>
          <p:cNvPicPr preferRelativeResize="0"/>
          <p:nvPr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9085" b="24379"/>
          <a:stretch/>
        </p:blipFill>
        <p:spPr>
          <a:xfrm>
            <a:off x="2073507" y="427177"/>
            <a:ext cx="1912784" cy="12174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8552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4DF-128D-A8CD-A352-E55B0D75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3404509"/>
          </a:xfrm>
        </p:spPr>
        <p:txBody>
          <a:bodyPr>
            <a:normAutofit/>
          </a:bodyPr>
          <a:lstStyle/>
          <a:p>
            <a:r>
              <a:rPr lang="en-US" sz="3600" dirty="0"/>
              <a:t>The 12th IEEE International Workshop on Empirical Methods for Recognizing Inference in </a:t>
            </a:r>
            <a:r>
              <a:rPr lang="en-US" sz="3600" dirty="0" err="1"/>
              <a:t>TExt</a:t>
            </a:r>
            <a:br>
              <a:rPr lang="en-US" sz="3600" dirty="0"/>
            </a:br>
            <a:r>
              <a:rPr lang="en-US" sz="3600" dirty="0"/>
              <a:t>(IEEE EM-RITE 2023)</a:t>
            </a:r>
            <a:br>
              <a:rPr lang="en-US" sz="3600" dirty="0"/>
            </a:br>
            <a:r>
              <a:rPr lang="en-US" sz="3100" b="0" dirty="0"/>
              <a:t>In conjunction with IEEE IRI 2023</a:t>
            </a:r>
            <a:br>
              <a:rPr lang="en-US" sz="3100" b="0" dirty="0"/>
            </a:br>
            <a:r>
              <a:rPr lang="en-US" sz="3100" b="0" dirty="0"/>
              <a:t>August 4 - August 6, 2023</a:t>
            </a:r>
            <a:br>
              <a:rPr lang="en-US" sz="3100" b="0" dirty="0"/>
            </a:br>
            <a:r>
              <a:rPr lang="en-US" sz="3100" b="0" dirty="0"/>
              <a:t>Bellevue, WA, USA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08BD-2664-7E84-EB44-A6B87D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3539613"/>
            <a:ext cx="11222181" cy="281368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IMPORTANT DATES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Regular paper submission: May 15, 2023 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Notification of acceptance: June 12,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Camera-ready paper due: June 26,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Author registration due: July 3,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Conference events: August 4 - August 6,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285A-CC9C-6019-A208-0943772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4F6C4-91CE-4FCD-2867-8CC8D4A6B132}"/>
              </a:ext>
            </a:extLst>
          </p:cNvPr>
          <p:cNvSpPr txBox="1"/>
          <p:nvPr/>
        </p:nvSpPr>
        <p:spPr>
          <a:xfrm>
            <a:off x="3096250" y="63975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https://sites.google.com/view/emrite2023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398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C4DF-128D-A8CD-A352-E55B0D752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3404509"/>
          </a:xfrm>
        </p:spPr>
        <p:txBody>
          <a:bodyPr>
            <a:normAutofit/>
          </a:bodyPr>
          <a:lstStyle/>
          <a:p>
            <a:r>
              <a:rPr lang="en-US" sz="3600" dirty="0"/>
              <a:t>The 14th International Workshop on Mining and Analyzing Social Networks for Decision Support</a:t>
            </a:r>
            <a:br>
              <a:rPr lang="en-US" sz="3600" dirty="0"/>
            </a:br>
            <a:r>
              <a:rPr lang="en-US" sz="3600" dirty="0"/>
              <a:t>(MSNDS 2023)</a:t>
            </a:r>
            <a:br>
              <a:rPr lang="en-US" sz="3600" dirty="0"/>
            </a:br>
            <a:r>
              <a:rPr lang="en-US" sz="3200" b="0" dirty="0"/>
              <a:t>In conjunction with IEEE/ACM ASONAM 2023</a:t>
            </a:r>
            <a:br>
              <a:rPr lang="en-US" sz="3200" b="0" dirty="0"/>
            </a:br>
            <a:r>
              <a:rPr lang="en-US" sz="3200" b="0" dirty="0"/>
              <a:t>Marrakesh, Morocco</a:t>
            </a:r>
            <a:br>
              <a:rPr lang="en-US" sz="3200" b="0" dirty="0"/>
            </a:br>
            <a:r>
              <a:rPr lang="en-US" sz="3200" b="0" dirty="0"/>
              <a:t>6-9 November 2023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308BD-2664-7E84-EB44-A6B87D672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3539613"/>
            <a:ext cx="11222181" cy="2813686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2400" dirty="0"/>
              <a:t>IMPORTANT DATES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Paper submission deadline: August 21, 2023 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Acceptance notification: September 25,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Camera-ready paper deadline: October 10,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Author registration due: October 20, 2023</a:t>
            </a:r>
          </a:p>
          <a:p>
            <a:pPr lvl="1">
              <a:spcAft>
                <a:spcPts val="600"/>
              </a:spcAft>
            </a:pPr>
            <a:r>
              <a:rPr lang="en-US" sz="2400" b="0" dirty="0"/>
              <a:t>Conference events: November 10-13,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B285A-CC9C-6019-A208-09437724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54F6C4-91CE-4FCD-2867-8CC8D4A6B132}"/>
              </a:ext>
            </a:extLst>
          </p:cNvPr>
          <p:cNvSpPr txBox="1"/>
          <p:nvPr/>
        </p:nvSpPr>
        <p:spPr>
          <a:xfrm>
            <a:off x="3096250" y="63975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u="sng" strike="noStrike" dirty="0">
                <a:effectLst/>
                <a:latin typeface="Arvo"/>
                <a:hlinkClick r:id="rId2"/>
              </a:rPr>
              <a:t>https://sites.google.com/view/msnds2023</a:t>
            </a:r>
            <a:endParaRPr lang="en-US" b="0" i="0" u="sng" strike="noStrike" dirty="0">
              <a:effectLst/>
              <a:latin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87133372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7FBC6-97AA-2E4C-A292-A9E9C6076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934041"/>
          </a:xfrm>
        </p:spPr>
        <p:txBody>
          <a:bodyPr>
            <a:normAutofit/>
          </a:bodyPr>
          <a:lstStyle/>
          <a:p>
            <a:r>
              <a:rPr lang="en-US" altLang="zh-TW" dirty="0"/>
              <a:t>Acknowledgments: </a:t>
            </a:r>
            <a:r>
              <a:rPr lang="en-US" dirty="0"/>
              <a:t>Research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62AFB-FDB8-BE4F-AC2D-BE37A94E4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FA9943B-85BA-2E0E-AD5E-E16E306F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123" y="1006914"/>
            <a:ext cx="11470712" cy="5555330"/>
          </a:xfrm>
        </p:spPr>
        <p:txBody>
          <a:bodyPr>
            <a:noAutofit/>
          </a:bodyPr>
          <a:lstStyle/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Applying AI technology to construct knowledge graphs of cryptocurrency anti-money laundering: a few-shot learning model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MOST, 110-2410-H-305-013-MY2, 2021/08/01~2023/07/31 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>
                <a:solidFill>
                  <a:schemeClr val="accent1"/>
                </a:solidFill>
              </a:rPr>
              <a:t>Fintech Green Finance for Carbon Market Index, Corporate Finance, and Environmental Policies. </a:t>
            </a:r>
            <a:r>
              <a:rPr lang="en-US" altLang="zh-TW" sz="2200" b="0" dirty="0">
                <a:solidFill>
                  <a:schemeClr val="accent1"/>
                </a:solidFill>
              </a:rPr>
              <a:t>Carbon Emission Sentiment Index with AI Text Analytics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NTPU, 112-NTPU_ORDA-F-003</a:t>
            </a:r>
            <a:r>
              <a:rPr lang="zh-TW" altLang="en-US" sz="1800" b="0" dirty="0"/>
              <a:t>，</a:t>
            </a:r>
            <a:r>
              <a:rPr lang="en-US" altLang="zh-TW" sz="1800" b="0" dirty="0"/>
              <a:t>2023/01/01~2024/12/31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/>
              <a:t>Research on speech processing, synthesis, recognition, and sentence construction of people with language disabilities. </a:t>
            </a:r>
            <a:r>
              <a:rPr lang="en-US" altLang="zh-TW" sz="2200" b="0" dirty="0">
                <a:solidFill>
                  <a:schemeClr val="accent1"/>
                </a:solidFill>
              </a:rPr>
              <a:t>Multimodal Cross-lingual Task-Oriented Dialogue System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NTPU, 112-NTPU_ORDA-F-004,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 2023/01/01~2025/12/31</a:t>
            </a:r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200" dirty="0">
                <a:solidFill>
                  <a:schemeClr val="accent1"/>
                </a:solidFill>
              </a:rPr>
              <a:t>Use deep learning to identify commercially dental implant systems - observational study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USTP-NTPU-TMU, USTP-NTPU-TMU-112-01,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 2023/01/01~2023/12/31</a:t>
            </a:r>
            <a:endParaRPr lang="en-US" altLang="zh-TW" sz="1800" dirty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dirty="0">
                <a:solidFill>
                  <a:schemeClr val="accent1"/>
                </a:solidFill>
              </a:rPr>
              <a:t>Metaverse Avatar Automatic Metadata Generation Module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 err="1"/>
              <a:t>FormosaVerse</a:t>
            </a:r>
            <a:r>
              <a:rPr lang="en-US" altLang="zh-TW" sz="1800" b="0" dirty="0"/>
              <a:t> x NTPU, NTPU-111A413E01,</a:t>
            </a:r>
            <a:r>
              <a:rPr lang="zh-TW" altLang="en-US" sz="1800" b="0" dirty="0"/>
              <a:t> </a:t>
            </a:r>
            <a:r>
              <a:rPr lang="en-US" altLang="zh-TW" sz="1800" b="0" dirty="0"/>
              <a:t>2022/12/01~2023/11/30</a:t>
            </a:r>
            <a:endParaRPr lang="en-US" altLang="zh-TW" sz="1800" dirty="0"/>
          </a:p>
          <a:p>
            <a:pPr marL="457200" indent="-457200">
              <a:spcAft>
                <a:spcPts val="0"/>
              </a:spcAft>
              <a:buFont typeface="+mj-lt"/>
              <a:buAutoNum type="arabicPeriod"/>
            </a:pPr>
            <a:r>
              <a:rPr lang="en-US" altLang="zh-TW" sz="2400" dirty="0"/>
              <a:t>Establishment and Implement of Smart Assistive Technology for Dementia Care and Its Socio-Economic Impacts. </a:t>
            </a:r>
            <a:r>
              <a:rPr lang="en-US" altLang="zh-TW" sz="2400" b="0" dirty="0">
                <a:solidFill>
                  <a:schemeClr val="accent1"/>
                </a:solidFill>
              </a:rPr>
              <a:t>Intelligent, individualized and precise care with smart AT and system integration</a:t>
            </a:r>
          </a:p>
          <a:p>
            <a:pPr lvl="1">
              <a:spcAft>
                <a:spcPts val="0"/>
              </a:spcAft>
            </a:pPr>
            <a:r>
              <a:rPr lang="en-US" altLang="zh-TW" sz="1800" b="0" dirty="0"/>
              <a:t>MOST, 111-2627-M-038-001-, 2022/08/01~2023/07/31 </a:t>
            </a:r>
          </a:p>
          <a:p>
            <a:endParaRPr lang="en-US" sz="2400" b="0" dirty="0"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465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7EFDA-2D8A-578B-AA02-472019743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B8785-B4DA-433B-D25C-F1A0D4F81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" indent="-320040"/>
            <a:r>
              <a:rPr lang="en-US" sz="4000" dirty="0"/>
              <a:t>EMI Teacher Community, AACSB, NTPU</a:t>
            </a:r>
          </a:p>
          <a:p>
            <a:pPr marL="320040" indent="-320040"/>
            <a:r>
              <a:rPr lang="en-US" sz="4000" dirty="0"/>
              <a:t>Teaching Experiences Sharing</a:t>
            </a:r>
          </a:p>
          <a:p>
            <a:pPr marL="320040" indent="-320040"/>
            <a:r>
              <a:rPr lang="en-US" sz="4000" dirty="0"/>
              <a:t>EMI Courses</a:t>
            </a:r>
          </a:p>
          <a:p>
            <a:pPr marL="320040" indent="-320040"/>
            <a:r>
              <a:rPr lang="en-US" sz="4000" dirty="0"/>
              <a:t>Project-based Learning (PBL)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BE55F-91A0-E86A-3B7E-E485D7A2F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2A48-0C6C-8DE4-FB6F-119AB5D399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9D152D-339B-6BBC-6101-332BF1F172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316D43-A9B6-1DA2-10DA-175508D79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34" y="160642"/>
            <a:ext cx="1446303" cy="49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2023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75</a:t>
            </a:fld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22C2EBB-D9C1-D646-BE1E-780D746DC521}"/>
              </a:ext>
            </a:extLst>
          </p:cNvPr>
          <p:cNvSpPr txBox="1">
            <a:spLocks/>
          </p:cNvSpPr>
          <p:nvPr/>
        </p:nvSpPr>
        <p:spPr>
          <a:xfrm>
            <a:off x="1875514" y="4699887"/>
            <a:ext cx="8440972" cy="1916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TW" sz="14400" dirty="0">
                <a:solidFill>
                  <a:srgbClr val="898989"/>
                </a:solidFill>
                <a:cs typeface="Calibri" panose="020F0502020204030204" pitchFamily="34" charset="0"/>
                <a:hlinkClick r:id="rId2"/>
              </a:rPr>
              <a:t>Min-Yuh Day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4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b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</a:b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Associate</a:t>
            </a:r>
            <a:r>
              <a:rPr lang="zh-TW" altLang="en-US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4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Institute of Information Management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National Taipei University</a:t>
            </a:r>
            <a:endParaRPr lang="en-US" altLang="zh-TW" sz="8000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5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4800" b="0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https://web.ntpu.edu.tw/~myday</a:t>
            </a:r>
            <a:endParaRPr lang="en-US" sz="4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8392620C-E0E7-BD47-A4BD-CD41DE20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73" y="4738465"/>
            <a:ext cx="1206269" cy="1493475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A123DF-B5B7-0741-A601-C566754FCAB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547" y="5320739"/>
            <a:ext cx="421513" cy="511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554C2F-EE75-1146-9192-B193DB4DD7A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532" y="5753055"/>
            <a:ext cx="511280" cy="5112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384EC2-A8FB-574F-A3A4-C14C04FDAE7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727" y="5748361"/>
            <a:ext cx="511280" cy="511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576615-D765-F74F-A854-B57D46746B9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194" y="4798351"/>
            <a:ext cx="935665" cy="4219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2132BE-AEB3-A34C-888A-14B93402560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13703" y="3587805"/>
            <a:ext cx="67350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2023/5/22 (Monday) 13:00 - 15:00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Host: Prof. Yu-Chin Liu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Information Management, College of Management, Shih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Hsin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University (SHU)</a:t>
            </a:r>
          </a:p>
          <a:p>
            <a:pPr algn="ctr"/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2F, No. 111,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Muzha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Road, Section 1, </a:t>
            </a:r>
            <a:r>
              <a:rPr lang="en-US" altLang="zh-TW" sz="16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Wenshan</a:t>
            </a:r>
            <a:r>
              <a:rPr lang="en-US" altLang="zh-TW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District, Taipei, Taiwan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6B0928-98E1-A94A-9E81-B0F0F78D4E86}"/>
              </a:ext>
            </a:extLst>
          </p:cNvPr>
          <p:cNvSpPr txBox="1"/>
          <p:nvPr/>
        </p:nvSpPr>
        <p:spPr>
          <a:xfrm>
            <a:off x="4540332" y="6616627"/>
            <a:ext cx="311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2023-05-22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465460" y="137553"/>
            <a:ext cx="1446303" cy="4917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DEE3CBD-CC9D-B61F-3FE9-C5D8FA0B859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9632" y="98421"/>
            <a:ext cx="964283" cy="83892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70A7FFA-90E1-5425-7A0E-44CE09828F48}"/>
              </a:ext>
            </a:extLst>
          </p:cNvPr>
          <p:cNvSpPr txBox="1"/>
          <p:nvPr/>
        </p:nvSpPr>
        <p:spPr>
          <a:xfrm>
            <a:off x="9340" y="954139"/>
            <a:ext cx="11448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Shih </a:t>
            </a:r>
            <a:r>
              <a:rPr lang="en-US" sz="900" b="1" dirty="0" err="1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Hsin</a:t>
            </a:r>
            <a:r>
              <a:rPr lang="en-US" sz="900" b="1" dirty="0">
                <a:solidFill>
                  <a:srgbClr val="94209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</p:txBody>
      </p:sp>
      <p:sp>
        <p:nvSpPr>
          <p:cNvPr id="3" name="圓角矩形 30">
            <a:extLst>
              <a:ext uri="{FF2B5EF4-FFF2-40B4-BE49-F238E27FC236}">
                <a16:creationId xmlns:a16="http://schemas.microsoft.com/office/drawing/2014/main" id="{65D9A1B3-02CC-F64E-2FD0-CFB737082406}"/>
              </a:ext>
            </a:extLst>
          </p:cNvPr>
          <p:cNvSpPr/>
          <p:nvPr/>
        </p:nvSpPr>
        <p:spPr>
          <a:xfrm>
            <a:off x="4211802" y="44686"/>
            <a:ext cx="3767289" cy="884065"/>
          </a:xfrm>
          <a:prstGeom prst="roundRect">
            <a:avLst>
              <a:gd name="adj" fmla="val 9334"/>
            </a:avLst>
          </a:prstGeom>
          <a:solidFill>
            <a:srgbClr val="FFC000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60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kumimoji="1" lang="zh-TW" altLang="en-US" sz="60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87C5536-4E8E-FE98-1C43-936BB0B0D8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0" y="1201584"/>
            <a:ext cx="11819066" cy="237469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Sharing Teaching Experiences in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EMI Courses and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Project-based Learning (PBL)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608704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45344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Agile Principles Patterns and Practices </a:t>
            </a:r>
            <a:b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4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 FinTech and Digital Transformation</a:t>
            </a:r>
            <a:endParaRPr lang="en-US" sz="54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8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9:10 - 12:00, May 11,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Senior Industry Analyst/Program Manager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1EEB7-8846-D5F1-FC5B-571C693B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84182"/>
            <a:ext cx="1459845" cy="195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0D66F1C-E8ED-F5E4-3BCE-D5A16578D6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31970" y="3767138"/>
            <a:ext cx="1453236" cy="145323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1ED11-971F-3C2D-33F3-834379B1FA75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https://meet.google.com/ish-gzmy-pmo</a:t>
            </a:r>
            <a:endParaRPr lang="en-US" sz="10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059BC5-FD14-D6EF-79DF-A36F834B7535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2</a:t>
            </a:r>
          </a:p>
        </p:txBody>
      </p:sp>
      <p:sp>
        <p:nvSpPr>
          <p:cNvPr id="6" name="圓角矩形 30">
            <a:extLst>
              <a:ext uri="{FF2B5EF4-FFF2-40B4-BE49-F238E27FC236}">
                <a16:creationId xmlns:a16="http://schemas.microsoft.com/office/drawing/2014/main" id="{09A42035-13D5-28FE-F14F-CAE0B8367895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73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3241-FC1A-9D47-B630-2B20ADB2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467" y="1459199"/>
            <a:ext cx="11819066" cy="179554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Professional Business Presentations </a:t>
            </a:r>
            <a:b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</a:br>
            <a:r>
              <a:rPr lang="en-US" altLang="zh-TW" sz="58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Arial" panose="020B0604020202020204" pitchFamily="34" charset="0"/>
              </a:rPr>
              <a:t>in English</a:t>
            </a:r>
            <a:endParaRPr lang="en-US" sz="58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F739AE-61B3-9644-82E1-CFFEDC066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319"/>
            <a:ext cx="9144000" cy="82760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TW" sz="54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FinTech x EMI AACSB NTPU</a:t>
            </a:r>
            <a:endParaRPr lang="en-US" sz="5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ED901-FEBB-2F45-A237-0DFFB7BB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5D6FF71F-CF6A-4C46-8F9B-61D49EEA70E3}" type="slidenum">
              <a:rPr lang="en-US" smtClean="0"/>
              <a:t>9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53A563-6F2F-4D43-A9CA-738A2637D0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5252" y="93689"/>
            <a:ext cx="962066" cy="6206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5E914CD-8B6C-2D41-ACC1-7849D3B7E72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4144" y="767366"/>
            <a:ext cx="964282" cy="2350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3DF0C98-61FE-964B-A9AA-9A27B763C0CD}"/>
              </a:ext>
            </a:extLst>
          </p:cNvPr>
          <p:cNvSpPr txBox="1"/>
          <p:nvPr/>
        </p:nvSpPr>
        <p:spPr>
          <a:xfrm>
            <a:off x="2794103" y="5740789"/>
            <a:ext cx="6603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12:10 - 13:00, May 11, 2022 </a:t>
            </a:r>
            <a:br>
              <a:rPr lang="en-US" altLang="zh-TW" sz="2800" b="1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2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(Wednesday)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4FD200-6CAE-4871-1465-704E69247C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3448" y="258494"/>
            <a:ext cx="1446303" cy="49174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5F02A25-1A76-628F-EE11-35E2E7F81C09}"/>
              </a:ext>
            </a:extLst>
          </p:cNvPr>
          <p:cNvSpPr txBox="1"/>
          <p:nvPr/>
        </p:nvSpPr>
        <p:spPr>
          <a:xfrm>
            <a:off x="2005781" y="3656073"/>
            <a:ext cx="8180438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5400" b="1" dirty="0" err="1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Shihyu</a:t>
            </a:r>
            <a:r>
              <a:rPr lang="en-US" altLang="zh-TW" sz="5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 (Alex) Chu</a:t>
            </a:r>
          </a:p>
          <a:p>
            <a:pPr algn="ctr"/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Senior Industry Analyst/Program Manager</a:t>
            </a:r>
            <a:b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Market Intelligence &amp; Consulting Institute (MIC)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61EEB7-8846-D5F1-FC5B-571C693B89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04" y="3684182"/>
            <a:ext cx="1459845" cy="195639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B6BFD31-71E0-538F-9B84-68DB0E38B2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52303" y="5556636"/>
            <a:ext cx="609600" cy="6096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FD1ED11-971F-3C2D-33F3-834379B1FA75}"/>
              </a:ext>
            </a:extLst>
          </p:cNvPr>
          <p:cNvSpPr txBox="1"/>
          <p:nvPr/>
        </p:nvSpPr>
        <p:spPr>
          <a:xfrm>
            <a:off x="10482147" y="5177050"/>
            <a:ext cx="15528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hlinkClick r:id="rId8"/>
              </a:rPr>
              <a:t>http://meet.google.com/uaq-vmjj-vff</a:t>
            </a:r>
            <a:endParaRPr lang="en-US" sz="10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0CACA3-49EF-E164-2297-3AFDCFD5542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8199" y="3733197"/>
            <a:ext cx="1496800" cy="149680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708353BF-4219-C044-C3BA-78982B270620}"/>
              </a:ext>
            </a:extLst>
          </p:cNvPr>
          <p:cNvSpPr/>
          <p:nvPr/>
        </p:nvSpPr>
        <p:spPr>
          <a:xfrm>
            <a:off x="164144" y="1089444"/>
            <a:ext cx="640080" cy="64008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4000" b="1" dirty="0"/>
              <a:t>3</a:t>
            </a:r>
          </a:p>
        </p:txBody>
      </p:sp>
      <p:sp>
        <p:nvSpPr>
          <p:cNvPr id="5" name="圓角矩形 30">
            <a:extLst>
              <a:ext uri="{FF2B5EF4-FFF2-40B4-BE49-F238E27FC236}">
                <a16:creationId xmlns:a16="http://schemas.microsoft.com/office/drawing/2014/main" id="{01490F11-C155-FDA9-6B69-334FE5CCF27A}"/>
              </a:ext>
            </a:extLst>
          </p:cNvPr>
          <p:cNvSpPr/>
          <p:nvPr/>
        </p:nvSpPr>
        <p:spPr>
          <a:xfrm>
            <a:off x="879475" y="1081318"/>
            <a:ext cx="1708255" cy="408780"/>
          </a:xfrm>
          <a:prstGeom prst="roundRect">
            <a:avLst>
              <a:gd name="adj" fmla="val 9334"/>
            </a:avLst>
          </a:prstGeom>
          <a:solidFill>
            <a:srgbClr val="00FA00"/>
          </a:solidFill>
          <a:ln w="1905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Spring 2022</a:t>
            </a:r>
            <a:endParaRPr kumimoji="1" lang="zh-TW" alt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01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15075</TotalTime>
  <Words>4969</Words>
  <Application>Microsoft Macintosh PowerPoint</Application>
  <PresentationFormat>Widescreen</PresentationFormat>
  <Paragraphs>715</Paragraphs>
  <Slides>75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Arvo</vt:lpstr>
      <vt:lpstr>Heiti TC Medium</vt:lpstr>
      <vt:lpstr>Heiti TC Medium</vt:lpstr>
      <vt:lpstr>Arial</vt:lpstr>
      <vt:lpstr>Arimo</vt:lpstr>
      <vt:lpstr>Calibri</vt:lpstr>
      <vt:lpstr>Helvetica Neue LT Std 65 Medium</vt:lpstr>
      <vt:lpstr>Office Theme</vt:lpstr>
      <vt:lpstr>Sharing Teaching Experiences in  EMI Courses and  Project-based Learning (PBL)</vt:lpstr>
      <vt:lpstr>戴敏育 博士 Min-Yuh Day, Ph.D.</vt:lpstr>
      <vt:lpstr>生成式AI在永續發展的應用 Generative AI and ChatGPT for  ESG and Sustainable Development</vt:lpstr>
      <vt:lpstr>Outline</vt:lpstr>
      <vt:lpstr>EMI Teacher Community II AACSB, NTPU  2022-2023</vt:lpstr>
      <vt:lpstr>EMI Teacher Community Activities</vt:lpstr>
      <vt:lpstr>Teaching Experiences Sharing of  EMI Courses in AI for Business Applications</vt:lpstr>
      <vt:lpstr>Agile Principles Patterns and Practices  in FinTech and Digital Transformation</vt:lpstr>
      <vt:lpstr>Professional Business Presentations  in English</vt:lpstr>
      <vt:lpstr>Web 3: From DeFi to WoFi</vt:lpstr>
      <vt:lpstr>Experiences Sharing of  NTPU EMI Teaching Community II</vt:lpstr>
      <vt:lpstr>FinTech for Social Good</vt:lpstr>
      <vt:lpstr>Matching Texts with Data for  Evidence-based Information Retrieval</vt:lpstr>
      <vt:lpstr>The Truth of Crypto &amp; NFT Economy (虛擬貨幣與NFT經濟老實說)</vt:lpstr>
      <vt:lpstr>Index Design – Methodology,  Data Analysis and the Application of  Quantitative Investing</vt:lpstr>
      <vt:lpstr>Agile Principles Patterns and Practices  using AI and ChatGPT</vt:lpstr>
      <vt:lpstr>國際碳中和產業趨勢與數位轉型永續發展  (International Carbon Neutral Industry Trends and  Digital Transformation for Sustainable Development)</vt:lpstr>
      <vt:lpstr>Teaching Experiences Sharing</vt:lpstr>
      <vt:lpstr>Teaching Experiences (EMI)</vt:lpstr>
      <vt:lpstr>Teaching Experiences (EMI)</vt:lpstr>
      <vt:lpstr>EMI Courses in AI  for Business Applications</vt:lpstr>
      <vt:lpstr>EMI Courses in AI for Business Applications</vt:lpstr>
      <vt:lpstr>Introduction to  Big Data Analysis</vt:lpstr>
      <vt:lpstr>Course Syllabus National Taipei University Academic Year 111, 2nd Semester (Spring 2023)</vt:lpstr>
      <vt:lpstr>Course Objectives</vt:lpstr>
      <vt:lpstr>Course Outline</vt:lpstr>
      <vt:lpstr>Syllabus</vt:lpstr>
      <vt:lpstr>Syllabus</vt:lpstr>
      <vt:lpstr>Syllabus</vt:lpstr>
      <vt:lpstr>Teaching Methods and Activities</vt:lpstr>
      <vt:lpstr>Evaluation Methods</vt:lpstr>
      <vt:lpstr>Introduction to  Software Engineering</vt:lpstr>
      <vt:lpstr>Course Syllabus National Taipei University Academic Year 111, 2nd Semester (Spring 2023)</vt:lpstr>
      <vt:lpstr>Course Objectives</vt:lpstr>
      <vt:lpstr>Course Outline</vt:lpstr>
      <vt:lpstr>Syllabus</vt:lpstr>
      <vt:lpstr>Syllabus</vt:lpstr>
      <vt:lpstr>Syllabus</vt:lpstr>
      <vt:lpstr>Introduction to Artificial Intelligence in Finance and Quantitative Analysis</vt:lpstr>
      <vt:lpstr>Course Syllabus National Taipei University Academic Year 111, 1st Semester (Fall 2022)</vt:lpstr>
      <vt:lpstr>Course Objectives</vt:lpstr>
      <vt:lpstr>Course Outline</vt:lpstr>
      <vt:lpstr>Syllabus</vt:lpstr>
      <vt:lpstr>Syllabus</vt:lpstr>
      <vt:lpstr>Syllabus</vt:lpstr>
      <vt:lpstr>Introduction to  Artificial Intelligence</vt:lpstr>
      <vt:lpstr>Course Syllabus National Taipei University Academic Year 111, 1st Semester (Fall 2022)</vt:lpstr>
      <vt:lpstr>Course Objectives</vt:lpstr>
      <vt:lpstr>Course Outline</vt:lpstr>
      <vt:lpstr>Syllabus</vt:lpstr>
      <vt:lpstr>Syllabus</vt:lpstr>
      <vt:lpstr>Syllabus</vt:lpstr>
      <vt:lpstr>Introduction to  Artificial Intelligence for Text Analytics</vt:lpstr>
      <vt:lpstr>Course Syllabus National Taipei University Academic Year 110, 2nd Semester (Spring 2022)</vt:lpstr>
      <vt:lpstr>Course Objectives</vt:lpstr>
      <vt:lpstr>Course Outline</vt:lpstr>
      <vt:lpstr>Syllabus</vt:lpstr>
      <vt:lpstr>Syllabus</vt:lpstr>
      <vt:lpstr>Syllabus</vt:lpstr>
      <vt:lpstr>Project-based Learning (PBL)</vt:lpstr>
      <vt:lpstr>PBL  Design  Teaching</vt:lpstr>
      <vt:lpstr>Information Management (MIS) Information Systems</vt:lpstr>
      <vt:lpstr>Fundamental MIS Concepts</vt:lpstr>
      <vt:lpstr>Agile Software  Engineering</vt:lpstr>
      <vt:lpstr>Software Engineering  and  Project Management</vt:lpstr>
      <vt:lpstr>Software Development Life Cycle (SDLC) The waterfall model</vt:lpstr>
      <vt:lpstr>Plan-based and Agile development</vt:lpstr>
      <vt:lpstr>PowerPoint Presentation</vt:lpstr>
      <vt:lpstr>PowerPoint Presentation</vt:lpstr>
      <vt:lpstr>PowerPoint Presentation</vt:lpstr>
      <vt:lpstr>The 12th IEEE International Workshop on Empirical Methods for Recognizing Inference in TExt (IEEE EM-RITE 2023) In conjunction with IEEE IRI 2023 August 4 - August 6, 2023 Bellevue, WA, USA</vt:lpstr>
      <vt:lpstr>The 14th International Workshop on Mining and Analyzing Social Networks for Decision Support (MSNDS 2023) In conjunction with IEEE/ACM ASONAM 2023 Marrakesh, Morocco 6-9 November 2023</vt:lpstr>
      <vt:lpstr>Acknowledgments: Research Projects</vt:lpstr>
      <vt:lpstr>Summary</vt:lpstr>
      <vt:lpstr>Sharing Teaching Experiences in  EMI Courses and  Project-based Learning (PBL)</vt:lpstr>
    </vt:vector>
  </TitlesOfParts>
  <Manager/>
  <Company>National Taipei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Sharing Teaching Experiences in EMI Courses and Project-based Learning (PBL)</dc:title>
  <dc:subject/>
  <dc:creator>Min-Yuh Day</dc:creator>
  <cp:keywords>Sharing, Teaching Experiences, EMI Courses, Project-based Learning, PBL</cp:keywords>
  <dc:description>Sharing Teaching Experiences in EMI Courses and Project-based Learning (PBL)</dc:description>
  <cp:lastModifiedBy>imyday@gmail.com</cp:lastModifiedBy>
  <cp:revision>760</cp:revision>
  <cp:lastPrinted>2020-12-23T14:44:17Z</cp:lastPrinted>
  <dcterms:created xsi:type="dcterms:W3CDTF">2019-09-12T03:09:52Z</dcterms:created>
  <dcterms:modified xsi:type="dcterms:W3CDTF">2023-05-21T03:12:52Z</dcterms:modified>
  <cp:category/>
</cp:coreProperties>
</file>