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6" r:id="rId1"/>
  </p:sldMasterIdLst>
  <p:notesMasterIdLst>
    <p:notesMasterId r:id="rId12"/>
  </p:notesMasterIdLst>
  <p:sldIdLst>
    <p:sldId id="256" r:id="rId2"/>
    <p:sldId id="267" r:id="rId3"/>
    <p:sldId id="269" r:id="rId4"/>
    <p:sldId id="270" r:id="rId5"/>
    <p:sldId id="272" r:id="rId6"/>
    <p:sldId id="271" r:id="rId7"/>
    <p:sldId id="273" r:id="rId8"/>
    <p:sldId id="274" r:id="rId9"/>
    <p:sldId id="275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126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EAD4C-4C7B-4B41-AE77-8857F674B61C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E0A83-DB7B-4CBB-8619-0A417598B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0A83-DB7B-4CBB-8619-0A417598B7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4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F311F-9C9C-4636-8A06-477FE7B44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FFE8A2-7968-47C9-B83E-82FB567B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0DF72-740E-4809-A046-E896FBB9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7DC1-8AED-45FC-AC75-990BADEEF0EF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6CD0D-1753-4693-968F-45384436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0AB02-7526-49E7-AF9A-6C958FBB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5E4FB-0DBC-4E86-9491-280B3D0B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59D898-F007-47A8-A4FD-B349C5CC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E6B17-F7AB-4956-9CEA-D5C61926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34B-5D3E-470A-8CC0-A376A7BDA586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96C37-7EB8-40C6-9691-DD7432AE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F5FBB-330A-4F3F-9079-73926662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087444-B330-493B-AAE9-8068CB164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D4016B-0DB1-4F9F-91F3-0FBD071B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D6FBD-CE9F-4D53-AC7F-4FF73D6B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9EB-DE45-4640-A914-5DC8BE206457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93144-9C7A-4504-A515-94E23BD4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7D4F4-0FF7-49B1-B408-1E1C52C0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86913-956D-4B64-A60A-A30E32B7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8246E-AD65-438D-9B2A-589431BF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9B106-5D22-4E19-8F83-36457DA5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CBA4-52E6-47DA-99DF-42F42BD4EF26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87FFD-4004-46F3-8677-4274367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ADC4F-374D-48AE-B787-DBDD613F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9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C931F-330F-48AE-8BD6-1640591F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7D7991-F207-40B7-B3DA-F36E7984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01EBB-4078-48CE-846B-D77CE866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53BF-9D8D-4EA5-A3A5-151C054ACB55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893F1-F57B-40D8-9C76-914BA684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85DFB-BA75-45E0-A9CB-C07DDF50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9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06BD6-E43E-428A-AFD3-5E0A7F08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F66A6-2569-4A8B-B849-F2920EF1E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1348C-3AE7-480E-BB87-336617C7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C8F03-4508-4E19-A8D3-AEAFECE3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C3-4459-4D21-9AC3-7C9BDFC1BAFB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5502AE-BC3B-4708-AC57-32DE01CD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CC98EB-B1BE-4917-9389-DDDC4914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672AE-0F0B-434D-BA37-EDE301EE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28B33-E810-47AB-BABE-75F8C8F6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0A8BB-7B8F-4CC5-9118-2F7B97DC2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A651F2-79FF-4C52-A3CE-48940C0D4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3D0A25-2AE0-4C91-8339-B53D07CC7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1DDD4A-1271-46B2-A7D7-207F7BCB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97C3-5A0D-4644-B98C-E0F3058FABE2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D92B7C-18F8-4168-8C6D-BD2D79BB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F8F2DD-5AA2-4DED-85E3-D832B1D4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3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A5C45-44C5-4578-ABC7-81E1706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98B004-CE97-4036-8394-A975B09B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1347-E853-4B4E-B6B5-B24D24125290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7B4B02-7B31-4E3A-833E-7AFC72DD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5FB8A0-8B77-47C9-B359-30D9E1FC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6AEE99-B0AD-4514-BF68-0DD6917E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7E6-8381-43F8-9F27-2088393872D6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4CD10C-3290-47FB-9838-813355BD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651-92C4-428B-BBF2-FDB152D3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3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8D9A-E4C5-4D22-A790-27F9F3C9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D2A60-7F98-4AD2-9A74-46CFE507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62365-C758-42FB-9646-1DB0032C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6B2056-E388-403A-BA03-06D5769A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7381-DDA6-4AE8-A7EC-F9B24DB32FEE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E4C72-B356-4AC4-9B5E-14A43B62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3D2014-164E-4382-ACDB-9F397B53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7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516C6-D443-4A74-9A8A-A0892299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75B447-9622-41B3-9F9B-9C5C2F16A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3106CF-8DA5-4906-828E-602BD9481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EA31B5-B165-49F3-919A-DB527C5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F3CC-D0F7-4832-B530-2B05B6742C55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D3359-7E55-4EAF-A8C8-576609B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F7B427-1F33-4BC6-8ED0-7F2A028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CBB3D-F27E-4516-AEAB-225BD968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17309-9185-434B-89D3-B331285B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374F6-D7C5-42B3-9494-CDE5820A3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8E9C-0E90-4394-83D1-F70ABC493386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4D01C-E6E6-4D8C-9E06-5F20C56CE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38DBC-B0C4-43CB-B7A9-CC6300F10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4446" y="843508"/>
            <a:ext cx="9966960" cy="156817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latin typeface="Georgia" panose="02040502050405020303" pitchFamily="18" charset="0"/>
              </a:rPr>
              <a:t>МИНИСТЕРСТВО ОБРАЗОВАНИЯ И НАУКИ РОССИЙСКОЙ ФЕДЕРАЦИИ</a:t>
            </a:r>
            <a:br>
              <a:rPr lang="ru-RU" sz="1600" dirty="0">
                <a:latin typeface="Georgia" panose="02040502050405020303" pitchFamily="18" charset="0"/>
              </a:rPr>
            </a:br>
            <a:r>
              <a:rPr lang="ru-RU" sz="1600" cap="none" dirty="0">
                <a:latin typeface="Georgia" panose="02040502050405020303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600" cap="none" dirty="0">
                <a:latin typeface="Georgia" panose="02040502050405020303" pitchFamily="18" charset="0"/>
              </a:rPr>
            </a:br>
            <a:r>
              <a:rPr lang="ru-RU" sz="1600" cap="none" dirty="0">
                <a:latin typeface="Georgia" panose="02040502050405020303" pitchFamily="18" charset="0"/>
              </a:rPr>
              <a:t> «Московский авиационный институт» (национальный исследовательский университет)</a:t>
            </a:r>
            <a:br>
              <a:rPr lang="ru-RU" sz="1600" cap="none" dirty="0">
                <a:latin typeface="Georgia" panose="02040502050405020303" pitchFamily="18" charset="0"/>
              </a:rPr>
            </a:br>
            <a:r>
              <a:rPr lang="ru-RU" sz="1600" cap="none" dirty="0">
                <a:latin typeface="Georgia" panose="02040502050405020303" pitchFamily="18" charset="0"/>
              </a:rPr>
              <a:t>филиал «РКТ» МАИ в г. Химки московской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1526" y="2417142"/>
            <a:ext cx="11330144" cy="8734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latin typeface="Georgia" panose="02040502050405020303" pitchFamily="18" charset="0"/>
                <a:cs typeface="Times New Roman" panose="02020603050405020304" pitchFamily="18" charset="0"/>
              </a:rPr>
              <a:t>Специальность 09.02.03 Программирование в компьютерных системах				Группа МП 31-17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latin typeface="Georgia" panose="02040502050405020303" pitchFamily="18" charset="0"/>
                <a:cs typeface="Times New Roman" panose="02020603050405020304" pitchFamily="18" charset="0"/>
              </a:rPr>
              <a:t>Квалификация Техник-программист</a:t>
            </a:r>
          </a:p>
          <a:p>
            <a:endParaRPr lang="ru-RU" sz="1600" dirty="0">
              <a:latin typeface="+mj-lt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0861" y="3505453"/>
            <a:ext cx="758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Georgia" panose="02040502050405020303" pitchFamily="18" charset="0"/>
              </a:rPr>
              <a:t>Производственная практика</a:t>
            </a:r>
            <a:endParaRPr lang="ru-RU" sz="20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952" y="4199803"/>
            <a:ext cx="11363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Georgia" panose="02040502050405020303" pitchFamily="18" charset="0"/>
              </a:rPr>
              <a:t>По ПМ </a:t>
            </a:r>
            <a:r>
              <a:rPr lang="ru-RU" sz="1600" dirty="0" smtClean="0">
                <a:latin typeface="Georgia" panose="02040502050405020303" pitchFamily="18" charset="0"/>
              </a:rPr>
              <a:t>02 </a:t>
            </a:r>
            <a:r>
              <a:rPr lang="ru-RU" sz="1600" dirty="0">
                <a:latin typeface="Georgia" panose="02040502050405020303" pitchFamily="18" charset="0"/>
              </a:rPr>
              <a:t>«Разработка </a:t>
            </a:r>
            <a:r>
              <a:rPr lang="ru-RU" sz="1600" dirty="0" smtClean="0">
                <a:latin typeface="Georgia" panose="02040502050405020303" pitchFamily="18" charset="0"/>
              </a:rPr>
              <a:t>программного продукта»</a:t>
            </a:r>
            <a:endParaRPr lang="ru-RU" sz="16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526" y="5293681"/>
            <a:ext cx="530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Georgia" panose="02040502050405020303" pitchFamily="18" charset="0"/>
              </a:rPr>
              <a:t>Студент(ка) 3 </a:t>
            </a:r>
            <a:r>
              <a:rPr lang="ru-RU" sz="1400" dirty="0" smtClean="0">
                <a:latin typeface="Georgia" panose="02040502050405020303" pitchFamily="18" charset="0"/>
              </a:rPr>
              <a:t>курса</a:t>
            </a:r>
            <a:r>
              <a:rPr lang="en-US" sz="1400" dirty="0" smtClean="0">
                <a:latin typeface="Georgia" panose="02040502050405020303" pitchFamily="18" charset="0"/>
              </a:rPr>
              <a:t> </a:t>
            </a:r>
            <a:r>
              <a:rPr lang="ru-RU" sz="1400" dirty="0" err="1" smtClean="0">
                <a:latin typeface="Georgia" panose="02040502050405020303" pitchFamily="18" charset="0"/>
              </a:rPr>
              <a:t>Кодиров</a:t>
            </a:r>
            <a:r>
              <a:rPr lang="ru-RU" sz="1400" dirty="0" smtClean="0">
                <a:latin typeface="Georgia" panose="02040502050405020303" pitchFamily="18" charset="0"/>
              </a:rPr>
              <a:t> </a:t>
            </a:r>
            <a:r>
              <a:rPr lang="ru-RU" sz="1400" dirty="0" err="1" smtClean="0">
                <a:latin typeface="Georgia" panose="02040502050405020303" pitchFamily="18" charset="0"/>
              </a:rPr>
              <a:t>Далер</a:t>
            </a:r>
            <a:r>
              <a:rPr lang="ru-RU" sz="1400" dirty="0" smtClean="0">
                <a:latin typeface="Georgia" panose="02040502050405020303" pitchFamily="18" charset="0"/>
              </a:rPr>
              <a:t> </a:t>
            </a:r>
            <a:r>
              <a:rPr lang="ru-RU" sz="1400" dirty="0" err="1" smtClean="0">
                <a:latin typeface="Georgia" panose="02040502050405020303" pitchFamily="18" charset="0"/>
              </a:rPr>
              <a:t>Рауфович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2670" y="602309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2020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1" y="359740"/>
            <a:ext cx="726938" cy="7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32305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Georgia" panose="02040502050405020303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4597" y="1263316"/>
            <a:ext cx="9157866" cy="4993105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2400" dirty="0" smtClean="0">
                <a:latin typeface="Georgia" panose="02040502050405020303" pitchFamily="18" charset="0"/>
              </a:rPr>
              <a:t>Можно сделать вывод, что задачи и цели практики были выполнены, а именно:</a:t>
            </a:r>
          </a:p>
          <a:p>
            <a:r>
              <a:rPr lang="ru-RU" sz="2400" dirty="0">
                <a:latin typeface="Georgia" panose="02040502050405020303" pitchFamily="18" charset="0"/>
              </a:rPr>
              <a:t>з</a:t>
            </a:r>
            <a:r>
              <a:rPr lang="ru-RU" sz="2400" dirty="0" smtClean="0">
                <a:latin typeface="Georgia" panose="02040502050405020303" pitchFamily="18" charset="0"/>
              </a:rPr>
              <a:t>акрепление полученных при изучении дисциплин учебного плана теоретических знаний и практических навыков</a:t>
            </a:r>
            <a:r>
              <a:rPr lang="en-US" sz="2400" dirty="0" smtClean="0">
                <a:latin typeface="Georgia" panose="02040502050405020303" pitchFamily="18" charset="0"/>
              </a:rPr>
              <a:t>;</a:t>
            </a:r>
            <a:endParaRPr lang="ru-RU" sz="2400" dirty="0" smtClean="0">
              <a:latin typeface="Georgia" panose="02040502050405020303" pitchFamily="18" charset="0"/>
            </a:endParaRPr>
          </a:p>
          <a:p>
            <a:r>
              <a:rPr lang="ru-RU" sz="2400" dirty="0">
                <a:latin typeface="Georgia" panose="02040502050405020303" pitchFamily="18" charset="0"/>
              </a:rPr>
              <a:t>р</a:t>
            </a:r>
            <a:r>
              <a:rPr lang="ru-RU" sz="2400" dirty="0" smtClean="0">
                <a:latin typeface="Georgia" panose="02040502050405020303" pitchFamily="18" charset="0"/>
              </a:rPr>
              <a:t>азработка </a:t>
            </a:r>
            <a:r>
              <a:rPr lang="ru-RU" sz="2400" dirty="0" err="1" smtClean="0">
                <a:latin typeface="Georgia" panose="02040502050405020303" pitchFamily="18" charset="0"/>
              </a:rPr>
              <a:t>Web</a:t>
            </a:r>
            <a:r>
              <a:rPr lang="ru-RU" sz="2400" dirty="0" smtClean="0">
                <a:latin typeface="Georgia" panose="02040502050405020303" pitchFamily="18" charset="0"/>
              </a:rPr>
              <a:t>-сайта для одного из филиалов компании; </a:t>
            </a:r>
          </a:p>
          <a:p>
            <a:r>
              <a:rPr lang="ru-RU" sz="2400" dirty="0">
                <a:latin typeface="Georgia" panose="02040502050405020303" pitchFamily="18" charset="0"/>
              </a:rPr>
              <a:t>п</a:t>
            </a:r>
            <a:r>
              <a:rPr lang="ru-RU" sz="2400" dirty="0" smtClean="0">
                <a:latin typeface="Georgia" panose="02040502050405020303" pitchFamily="18" charset="0"/>
              </a:rPr>
              <a:t>риобретение практических навыков по выполнению должностных в сфере </a:t>
            </a:r>
            <a:r>
              <a:rPr lang="ru-RU" sz="2400" dirty="0" err="1" smtClean="0">
                <a:latin typeface="Georgia" panose="02040502050405020303" pitchFamily="18" charset="0"/>
              </a:rPr>
              <a:t>Web</a:t>
            </a:r>
            <a:r>
              <a:rPr lang="ru-RU" sz="2400" dirty="0" smtClean="0">
                <a:latin typeface="Georgia" panose="02040502050405020303" pitchFamily="18" charset="0"/>
              </a:rPr>
              <a:t>-разработок; </a:t>
            </a:r>
          </a:p>
          <a:p>
            <a:r>
              <a:rPr lang="ru-RU" sz="2400" dirty="0">
                <a:latin typeface="Georgia" panose="02040502050405020303" pitchFamily="18" charset="0"/>
              </a:rPr>
              <a:t>з</a:t>
            </a:r>
            <a:r>
              <a:rPr lang="ru-RU" sz="2400" dirty="0" smtClean="0">
                <a:latin typeface="Georgia" panose="02040502050405020303" pitchFamily="18" charset="0"/>
              </a:rPr>
              <a:t>акрепление на практике теоретических знаний, полученных при изучении общетехнических и специальных дисциплин. </a:t>
            </a:r>
          </a:p>
          <a:p>
            <a:pPr marL="0" indent="0">
              <a:buNone/>
            </a:pPr>
            <a:endParaRPr lang="ru-RU" sz="24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 smtClean="0">
                <a:latin typeface="Georgia" panose="02040502050405020303" pitchFamily="18" charset="0"/>
              </a:rPr>
              <a:t>Прохождение </a:t>
            </a:r>
            <a:r>
              <a:rPr lang="ru-RU" sz="2400" dirty="0">
                <a:latin typeface="Georgia" panose="02040502050405020303" pitchFamily="18" charset="0"/>
              </a:rPr>
              <a:t>практики является важным элементом при подготовке будущего специалиста</a:t>
            </a:r>
            <a:r>
              <a:rPr lang="ru-RU" sz="2400" dirty="0" smtClean="0">
                <a:latin typeface="Georgia" panose="02040502050405020303" pitchFamily="18" charset="0"/>
              </a:rPr>
              <a:t>. Результатом прохождения производственной практики является программный продукт «</a:t>
            </a:r>
            <a:r>
              <a:rPr lang="ru-RU" dirty="0" err="1">
                <a:latin typeface="Georgia" panose="02040502050405020303" pitchFamily="18" charset="0"/>
              </a:rPr>
              <a:t>United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Airlines</a:t>
            </a:r>
            <a:r>
              <a:rPr lang="ru-RU" dirty="0">
                <a:latin typeface="Georgia" panose="02040502050405020303" pitchFamily="18" charset="0"/>
              </a:rPr>
              <a:t> w3.aero</a:t>
            </a:r>
            <a:r>
              <a:rPr lang="ru-RU" sz="2400" dirty="0" smtClean="0">
                <a:latin typeface="Georgia" panose="02040502050405020303" pitchFamily="18" charset="0"/>
              </a:rPr>
              <a:t>»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439" y="12633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Georgia" panose="02040502050405020303" pitchFamily="18" charset="0"/>
              </a:rPr>
              <a:t>ВВЕДЕНИЕ</a:t>
            </a:r>
            <a:endParaRPr lang="ru-RU" sz="32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000" y="1113439"/>
            <a:ext cx="10800000" cy="4950477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sz="2400" dirty="0" smtClean="0">
                <a:latin typeface="Georgia" panose="02040502050405020303" pitchFamily="18" charset="0"/>
              </a:rPr>
              <a:t>Производственная практика </a:t>
            </a:r>
            <a:r>
              <a:rPr lang="ru-RU" sz="2400" dirty="0">
                <a:latin typeface="Georgia" panose="02040502050405020303" pitchFamily="18" charset="0"/>
              </a:rPr>
              <a:t>являются частью основной образовательной программы, </a:t>
            </a:r>
            <a:r>
              <a:rPr lang="ru-RU" sz="2400" dirty="0" smtClean="0">
                <a:latin typeface="Georgia" panose="02040502050405020303" pitchFamily="18" charset="0"/>
              </a:rPr>
              <a:t>и </a:t>
            </a:r>
            <a:r>
              <a:rPr lang="ru-RU" sz="2400" dirty="0">
                <a:latin typeface="Georgia" panose="02040502050405020303" pitchFamily="18" charset="0"/>
              </a:rPr>
              <a:t>имеет целью закрепление и углубление знаний, полученных студентами в процессе теоретического обучения, приобретение необходимых умений, навыков и опыта работы по специальности. В период преддипломной практики студенты участвуют в решении текущих производственных задач, а также получают практические навыки</a:t>
            </a:r>
            <a:r>
              <a:rPr lang="ru-RU" sz="2400" dirty="0" smtClean="0">
                <a:latin typeface="Georgia" panose="02040502050405020303" pitchFamily="18" charset="0"/>
              </a:rPr>
              <a:t>.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sz="2000" dirty="0">
                <a:latin typeface="Georgia" panose="02040502050405020303" pitchFamily="18" charset="0"/>
              </a:rPr>
              <a:t>Объектом </a:t>
            </a:r>
            <a:r>
              <a:rPr lang="ru-RU" sz="2000" dirty="0" smtClean="0">
                <a:latin typeface="Georgia" panose="02040502050405020303" pitchFamily="18" charset="0"/>
              </a:rPr>
              <a:t>производственной практики </a:t>
            </a:r>
            <a:r>
              <a:rPr lang="ru-RU" sz="2000" dirty="0">
                <a:latin typeface="Georgia" panose="02040502050405020303" pitchFamily="18" charset="0"/>
              </a:rPr>
              <a:t>является предприятие </a:t>
            </a:r>
            <a:r>
              <a:rPr lang="ru-RU" sz="2000" dirty="0" smtClean="0">
                <a:latin typeface="Georgia" panose="02040502050405020303" pitchFamily="18" charset="0"/>
              </a:rPr>
              <a:t>РКТ «МАИ».</a:t>
            </a:r>
            <a:endParaRPr lang="ru-RU" sz="1800" dirty="0">
              <a:latin typeface="Georgia" panose="02040502050405020303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Georgia" panose="02040502050405020303" pitchFamily="18" charset="0"/>
              </a:rPr>
              <a:t>СОДЕРЖАНИЕ</a:t>
            </a:r>
            <a:endParaRPr lang="ru-RU" sz="32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000" y="1227220"/>
            <a:ext cx="10800000" cy="2562727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 smtClean="0">
                <a:latin typeface="Georgia" panose="02040502050405020303" pitchFamily="18" charset="0"/>
              </a:rPr>
              <a:t>Введение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Georgia" panose="02040502050405020303" pitchFamily="18" charset="0"/>
              </a:rPr>
              <a:t>Теоретические основы тестирования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Georgia" panose="02040502050405020303" pitchFamily="18" charset="0"/>
              </a:rPr>
              <a:t>Тестирование серверной части программного продукта</a:t>
            </a:r>
          </a:p>
          <a:p>
            <a:pPr marL="0" indent="0">
              <a:buNone/>
            </a:pPr>
            <a:r>
              <a:rPr lang="ru-RU" dirty="0" smtClean="0">
                <a:latin typeface="Georgia" panose="02040502050405020303" pitchFamily="18" charset="0"/>
              </a:rPr>
              <a:t>Заключение</a:t>
            </a:r>
            <a:endParaRPr lang="ru-RU" dirty="0" smtClean="0"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-288395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Georgia" panose="02040502050405020303" pitchFamily="18" charset="0"/>
              </a:rPr>
              <a:t>Теоретические основы </a:t>
            </a:r>
            <a:r>
              <a:rPr lang="ru-RU" sz="3200" dirty="0" smtClean="0">
                <a:latin typeface="Georgia" panose="02040502050405020303" pitchFamily="18" charset="0"/>
              </a:rPr>
              <a:t>тестирования</a:t>
            </a:r>
            <a:endParaRPr lang="ru-RU" sz="32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000" y="1643162"/>
            <a:ext cx="10800000" cy="4420754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515" y="1089164"/>
            <a:ext cx="103952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Georgia" panose="02040502050405020303" pitchFamily="18" charset="0"/>
              </a:rPr>
              <a:t>Тестирование программного обеспечения – это:</a:t>
            </a:r>
            <a:endParaRPr lang="ru-RU" dirty="0">
              <a:latin typeface="Georgia" panose="02040502050405020303" pitchFamily="18" charset="0"/>
            </a:endParaRPr>
          </a:p>
          <a:p>
            <a:pPr algn="just"/>
            <a:r>
              <a:rPr lang="ru-RU" dirty="0">
                <a:latin typeface="Georgia" panose="02040502050405020303" pitchFamily="18" charset="0"/>
              </a:rPr>
              <a:t>– процесс исследования ПО с целью получения информации о качестве продукта;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– процесс проверки соответствия заявленных к продукту требований и реально реализованной функциональности, осуществляемый путем наблюдения за его работой в искусственно созданных ситуациях и на ограниченном наборе тестов, выбранных определенным образом;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– оценка системы с тем, чтобы найти различия между тем, какой система должна быть и какой она есть.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В широком смысле, тестирование – это одна из техник контроля качества (</a:t>
            </a:r>
            <a:r>
              <a:rPr lang="ru-RU" dirty="0" err="1">
                <a:latin typeface="Georgia" panose="02040502050405020303" pitchFamily="18" charset="0"/>
              </a:rPr>
              <a:t>Quality</a:t>
            </a:r>
            <a:r>
              <a:rPr lang="ru-RU" dirty="0">
                <a:latin typeface="Georgia" panose="02040502050405020303" pitchFamily="18" charset="0"/>
              </a:rPr>
              <a:t> </a:t>
            </a:r>
            <a:r>
              <a:rPr lang="ru-RU" dirty="0" err="1">
                <a:latin typeface="Georgia" panose="02040502050405020303" pitchFamily="18" charset="0"/>
              </a:rPr>
              <a:t>Control</a:t>
            </a:r>
            <a:r>
              <a:rPr lang="ru-RU" dirty="0">
                <a:latin typeface="Georgia" panose="02040502050405020303" pitchFamily="18" charset="0"/>
              </a:rPr>
              <a:t>), которая включает планирование, составление тестов, непосредственно выполнение тестирования и анализ полученных результатов.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Важно понимать, что тестирование ПО включает не только собственно проведение тестов, но и многие другие действия, связанные с процессом обеспечения качества: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– анализ и планирование;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– разработку тестовых сценариев;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– оценку критериев окончания тестирования;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– написание отчетов;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– рецензирование документации (в том числе и исходного кода);</a:t>
            </a:r>
          </a:p>
          <a:p>
            <a:pPr algn="just"/>
            <a:r>
              <a:rPr lang="ru-RU" dirty="0">
                <a:latin typeface="Georgia" panose="02040502050405020303" pitchFamily="18" charset="0"/>
              </a:rPr>
              <a:t>– проведение статического анализа.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6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-1"/>
            <a:ext cx="10800000" cy="115160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Georgia" panose="02040502050405020303" pitchFamily="18" charset="0"/>
              </a:rPr>
              <a:t>Цели тестирования</a:t>
            </a:r>
            <a:br>
              <a:rPr lang="ru-RU" sz="3200" b="1" dirty="0">
                <a:latin typeface="Georgia" panose="02040502050405020303" pitchFamily="18" charset="0"/>
              </a:rPr>
            </a:br>
            <a:endParaRPr lang="ru-RU" sz="32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000" y="1643162"/>
            <a:ext cx="10800000" cy="4420754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515" y="1089164"/>
            <a:ext cx="10395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Можно </a:t>
            </a:r>
            <a:r>
              <a:rPr lang="ru-RU" dirty="0">
                <a:latin typeface="Georgia" panose="02040502050405020303" pitchFamily="18" charset="0"/>
              </a:rPr>
              <a:t>определить такие основные цели тестирования программного обеспечения:</a:t>
            </a:r>
          </a:p>
          <a:p>
            <a:r>
              <a:rPr lang="ru-RU" dirty="0">
                <a:latin typeface="Georgia" panose="02040502050405020303" pitchFamily="18" charset="0"/>
              </a:rPr>
              <a:t>– </a:t>
            </a:r>
            <a:r>
              <a:rPr lang="ru-RU" b="1" dirty="0">
                <a:latin typeface="Georgia" panose="02040502050405020303" pitchFamily="18" charset="0"/>
              </a:rPr>
              <a:t>Предоставление информации о качестве ПО конечному заказчику</a:t>
            </a:r>
            <a:r>
              <a:rPr lang="ru-RU" dirty="0">
                <a:latin typeface="Georgia" panose="02040502050405020303" pitchFamily="18" charset="0"/>
              </a:rPr>
              <a:t>;</a:t>
            </a:r>
          </a:p>
          <a:p>
            <a:r>
              <a:rPr lang="ru-RU" b="1" dirty="0">
                <a:latin typeface="Georgia" panose="02040502050405020303" pitchFamily="18" charset="0"/>
              </a:rPr>
              <a:t>– Повышение качества ПО</a:t>
            </a:r>
            <a:r>
              <a:rPr lang="ru-RU" dirty="0">
                <a:latin typeface="Georgia" panose="02040502050405020303" pitchFamily="18" charset="0"/>
              </a:rPr>
              <a:t>;</a:t>
            </a:r>
          </a:p>
          <a:p>
            <a:r>
              <a:rPr lang="ru-RU" b="1" dirty="0">
                <a:latin typeface="Georgia" panose="02040502050405020303" pitchFamily="18" charset="0"/>
              </a:rPr>
              <a:t>– Предотвращение появления дефектов</a:t>
            </a:r>
            <a:r>
              <a:rPr lang="ru-RU" dirty="0" smtClean="0">
                <a:latin typeface="Georgia" panose="02040502050405020303" pitchFamily="18" charset="0"/>
              </a:rPr>
              <a:t>.</a:t>
            </a:r>
          </a:p>
          <a:p>
            <a:endParaRPr lang="ru-RU" dirty="0">
              <a:latin typeface="Georgia" panose="02040502050405020303" pitchFamily="18" charset="0"/>
            </a:endParaRPr>
          </a:p>
          <a:p>
            <a:pPr algn="just"/>
            <a:r>
              <a:rPr lang="ru-RU" dirty="0">
                <a:latin typeface="Georgia" panose="02040502050405020303" pitchFamily="18" charset="0"/>
              </a:rPr>
              <a:t>Цели тестирования могут отличаться, в зависимости от этапа разработки ПО, на котором оно проводится. К примеру, на этапе кодирования целью тестирования будет вызов как можно большего количества сбоев в работе программы, что позволит локализовать и исправить дефекты. В то же время, при приемочном тестировании необходимо  показать, что система работает правильно. В период сопровождения, тестирование в основном необходимо для того, чтобы  убедится в отсутствии новых багов, появившихся во время внесения изменений</a:t>
            </a:r>
            <a:r>
              <a:rPr lang="ru-RU" dirty="0" smtClean="0">
                <a:latin typeface="Georgia" panose="02040502050405020303" pitchFamily="18" charset="0"/>
              </a:rPr>
              <a:t>.</a:t>
            </a:r>
          </a:p>
          <a:p>
            <a:endParaRPr lang="ru-RU" dirty="0">
              <a:latin typeface="Georgia" panose="02040502050405020303" pitchFamily="18" charset="0"/>
            </a:endParaRPr>
          </a:p>
          <a:p>
            <a:r>
              <a:rPr lang="ru-RU" dirty="0">
                <a:latin typeface="Georgia" panose="02040502050405020303" pitchFamily="18" charset="0"/>
              </a:rPr>
              <a:t>Главная же </a:t>
            </a:r>
            <a:r>
              <a:rPr lang="ru-RU" b="1" dirty="0">
                <a:latin typeface="Georgia" panose="02040502050405020303" pitchFamily="18" charset="0"/>
              </a:rPr>
              <a:t>задача </a:t>
            </a:r>
            <a:r>
              <a:rPr lang="ru-RU" dirty="0">
                <a:latin typeface="Georgia" panose="02040502050405020303" pitchFamily="18" charset="0"/>
              </a:rPr>
              <a:t>тестирования – </a:t>
            </a:r>
            <a:r>
              <a:rPr lang="ru-RU" b="1" dirty="0">
                <a:latin typeface="Georgia" panose="02040502050405020303" pitchFamily="18" charset="0"/>
              </a:rPr>
              <a:t>поиск дефектов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9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00" y="-259481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Georgia" panose="02040502050405020303" pitchFamily="18" charset="0"/>
              </a:rPr>
              <a:t>Виды тестирования</a:t>
            </a:r>
            <a:endParaRPr lang="ru-RU" sz="32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0" y="1070810"/>
            <a:ext cx="120316" cy="4908884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071132">
            <a:off x="1167063" y="1660358"/>
            <a:ext cx="3320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Тестирование документации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908518">
            <a:off x="757989" y="5361892"/>
            <a:ext cx="43636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Интернационализация и локализация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228" y="3040525"/>
            <a:ext cx="24128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Стресс тестирование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399355">
            <a:off x="4692271" y="3040525"/>
            <a:ext cx="28360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Тестирование установки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4737" y="4118069"/>
            <a:ext cx="38331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Конфигурационное тестирование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6695" y="5822581"/>
            <a:ext cx="45993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Тестирование на отказ и восстановление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4526" y="1526028"/>
            <a:ext cx="3554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Функциональное тестирование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274438">
            <a:off x="6307146" y="4292788"/>
            <a:ext cx="3850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Н</a:t>
            </a:r>
            <a:r>
              <a:rPr lang="ru-RU" dirty="0" smtClean="0">
                <a:latin typeface="Georgia" panose="02040502050405020303" pitchFamily="18" charset="0"/>
              </a:rPr>
              <a:t>ефункциональное </a:t>
            </a:r>
            <a:r>
              <a:rPr lang="ru-RU" dirty="0">
                <a:latin typeface="Georgia" panose="02040502050405020303" pitchFamily="18" charset="0"/>
              </a:rPr>
              <a:t>тестирование</a:t>
            </a:r>
          </a:p>
        </p:txBody>
      </p:sp>
      <p:sp>
        <p:nvSpPr>
          <p:cNvPr id="13" name="TextBox 12"/>
          <p:cNvSpPr txBox="1"/>
          <p:nvPr/>
        </p:nvSpPr>
        <p:spPr>
          <a:xfrm rot="859130">
            <a:off x="8159944" y="2723959"/>
            <a:ext cx="31902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Тестирование безопасности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6301" y="4897501"/>
            <a:ext cx="39917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Тестирование производительности</a:t>
            </a: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00" y="0"/>
            <a:ext cx="10800000" cy="144000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Georgia" panose="02040502050405020303" pitchFamily="18" charset="0"/>
              </a:rPr>
              <a:t>Тестирование серверной части программного продукта</a:t>
            </a:r>
            <a:br>
              <a:rPr lang="ru-RU" sz="3200" dirty="0">
                <a:latin typeface="Georgia" panose="02040502050405020303" pitchFamily="18" charset="0"/>
              </a:rPr>
            </a:br>
            <a:endParaRPr lang="ru-RU" sz="32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000" y="1227220"/>
            <a:ext cx="10800000" cy="397043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pPr marL="0" indent="0">
              <a:buNone/>
            </a:pP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92073" y="1227220"/>
            <a:ext cx="5271770" cy="462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48328" y="1251283"/>
            <a:ext cx="4211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Georgia" panose="02040502050405020303" pitchFamily="18" charset="0"/>
              </a:rPr>
              <a:t>Тестирование подключения модулей интерфейса управления контентом и серверной части программного продукта</a:t>
            </a: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Georgia" panose="02040502050405020303" pitchFamily="18" charset="0"/>
              </a:rPr>
              <a:t>«Позитивное</a:t>
            </a:r>
            <a:r>
              <a:rPr lang="ru-RU" dirty="0" smtClean="0">
                <a:latin typeface="Georgia" panose="02040502050405020303" pitchFamily="18" charset="0"/>
              </a:rPr>
              <a:t>» тестирование </a:t>
            </a:r>
            <a:r>
              <a:rPr lang="ru-RU" dirty="0">
                <a:latin typeface="Georgia" panose="02040502050405020303" pitchFamily="18" charset="0"/>
              </a:rPr>
              <a:t>– это тестирование на данных или сценариях, которые соответствуют нормальному (штатному, ожидаемому) поведению системы. Как пример, можно рассмотреть бронь билета, в случаи, если все поля входных данных заполнены, бронь пройдет успешно. Основной целью "позитивного" тестирования является проверка того, что при помощи системы можно делать то, для чего она создавалась.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Негативное тестирование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037" y="3621088"/>
            <a:ext cx="82677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88" y="2050673"/>
            <a:ext cx="6309394" cy="1359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4853" y="1690688"/>
            <a:ext cx="4247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Georgia" panose="02040502050405020303" pitchFamily="18" charset="0"/>
              </a:rPr>
              <a:t>«Негативное» тестирование – это тестирование на данных или сценариях, которые соответствуют нештатному поведению тестируемой системы - различные сообщения об ошибках, исключительные ситуации, "запредельные" </a:t>
            </a:r>
            <a:r>
              <a:rPr lang="ru-RU" dirty="0" smtClean="0">
                <a:latin typeface="Georgia" panose="02040502050405020303" pitchFamily="18" charset="0"/>
              </a:rPr>
              <a:t>состояния</a:t>
            </a:r>
            <a:endParaRPr lang="ru-RU" dirty="0">
              <a:latin typeface="Georgia" panose="02040502050405020303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346</Words>
  <Application>Microsoft Office PowerPoint</Application>
  <PresentationFormat>Широкоэкранный</PresentationFormat>
  <Paragraphs>67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Times New Roman</vt:lpstr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образования  «Московский авиационный институт» (национальный исследовательский университет) филиал «РКТ» МАИ в г. Химки московской области</vt:lpstr>
      <vt:lpstr>ВВЕДЕНИЕ</vt:lpstr>
      <vt:lpstr>СОДЕРЖАНИЕ</vt:lpstr>
      <vt:lpstr>Теоретические основы тестирования</vt:lpstr>
      <vt:lpstr>Цели тестирования </vt:lpstr>
      <vt:lpstr>Виды тестирования</vt:lpstr>
      <vt:lpstr>Тестирование серверной части программного продукта </vt:lpstr>
      <vt:lpstr>Презентация PowerPoint</vt:lpstr>
      <vt:lpstr>Негативное 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образования  «Московский авиационный институт» (национальный исследовательский университет) филиал «РКТ» МАИ в г. Химки московской области</dc:title>
  <dc:creator>Программист</dc:creator>
  <cp:lastModifiedBy>VirtualWanted</cp:lastModifiedBy>
  <cp:revision>53</cp:revision>
  <dcterms:created xsi:type="dcterms:W3CDTF">2018-05-18T07:15:20Z</dcterms:created>
  <dcterms:modified xsi:type="dcterms:W3CDTF">2020-07-04T00:49:33Z</dcterms:modified>
</cp:coreProperties>
</file>