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50.png" ContentType="image/png"/>
  <Override PartName="/ppt/media/image1.png" ContentType="image/png"/>
  <Override PartName="/ppt/media/image51.jpeg" ContentType="image/jpeg"/>
  <Override PartName="/ppt/media/image2.jpeg" ContentType="image/jpeg"/>
  <Override PartName="/ppt/media/image56.png" ContentType="image/png"/>
  <Override PartName="/ppt/media/image34.png" ContentType="image/png"/>
  <Override PartName="/ppt/media/image12.png" ContentType="image/png"/>
  <Override PartName="/ppt/media/image7.png" ContentType="image/png"/>
  <Override PartName="/ppt/media/image3.png" ContentType="image/png"/>
  <Override PartName="/ppt/media/image30.png" ContentType="image/png"/>
  <Override PartName="/ppt/media/image52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54.png" ContentType="image/png"/>
  <Override PartName="/ppt/media/image4.jpeg" ContentType="image/jpeg"/>
  <Override PartName="/ppt/media/image18.png" ContentType="image/png"/>
  <Override PartName="/ppt/media/image53.jpeg" ContentType="image/jpeg"/>
  <Override PartName="/ppt/media/image6.png" ContentType="image/png"/>
  <Override PartName="/ppt/media/image11.png" ContentType="image/png"/>
  <Override PartName="/ppt/media/image33.png" ContentType="image/png"/>
  <Override PartName="/ppt/media/image55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14.png" ContentType="image/png"/>
  <Override PartName="/ppt/media/image36.png" ContentType="image/png"/>
  <Override PartName="/ppt/media/image9.png" ContentType="image/png"/>
  <Override PartName="/ppt/media/image57.jpeg" ContentType="image/jpeg"/>
  <Override PartName="/ppt/media/image58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9.png" ContentType="image/png"/>
  <Override PartName="/ppt/media/image63.jpeg" ContentType="image/jpeg"/>
  <Override PartName="/ppt/media/image20.png" ContentType="image/png"/>
  <Override PartName="/ppt/media/image42.png" ContentType="image/png"/>
  <Override PartName="/ppt/media/image64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49.png" ContentType="image/png"/>
  <Override PartName="/ppt/media/image28.png" ContentType="image/png"/>
  <Override PartName="/ppt/media/image29.png" ContentType="image/png"/>
  <Override PartName="/ppt/media/image31.png" ContentType="image/png"/>
  <Override PartName="/ppt/media/image40.png" ContentType="image/png"/>
  <Override PartName="/ppt/media/image62.png" ContentType="image/png"/>
  <Override PartName="/ppt/media/image41.png" ContentType="image/png"/>
  <Override PartName="/ppt/media/image60.png" ContentType="image/png"/>
  <Override PartName="/ppt/media/image61.jpeg" ContentType="image/jpeg"/>
  <Override PartName="/ppt/media/image65.png" ContentType="image/png"/>
  <Override PartName="/ppt/media/image66.jpeg" ContentType="image/jpeg"/>
  <Override PartName="/ppt/media/image67.png" ContentType="image/png"/>
  <Override PartName="/ppt/media/image68.jpeg" ContentType="image/jpeg"/>
  <Override PartName="/ppt/media/image69.png" ContentType="image/png"/>
  <Override PartName="/ppt/media/image70.jpeg" ContentType="image/jpeg"/>
  <Override PartName="/ppt/media/image71.png" ContentType="image/png"/>
  <Override PartName="/ppt/media/image72.jpeg" ContentType="image/jpeg"/>
  <Override PartName="/ppt/media/image73.png" ContentType="image/png"/>
  <Override PartName="/ppt/media/image74.jpeg" ContentType="image/jpeg"/>
  <Override PartName="/ppt/media/image75.png" ContentType="image/png"/>
  <Override PartName="/ppt/media/image76.jpeg" ContentType="image/jpeg"/>
  <Override PartName="/ppt/media/image77.png" ContentType="image/png"/>
  <Override PartName="/ppt/media/image78.jpeg" ContentType="image/jpeg"/>
  <Override PartName="/ppt/media/image79.png" ContentType="image/png"/>
  <Override PartName="/ppt/media/image80.jpeg" ContentType="image/jpeg"/>
  <Override PartName="/ppt/media/image81.jpeg" ContentType="image/jpeg"/>
  <Override PartName="/ppt/media/image82.jpeg" ContentType="image/jpeg"/>
  <Override PartName="/ppt/media/image83.jpeg" ContentType="image/jpe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jpeg" ContentType="image/jpe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jpeg" ContentType="image/jpeg"/>
  <Override PartName="/ppt/media/image94.png" ContentType="image/png"/>
  <Override PartName="/ppt/media/image95.jpeg" ContentType="image/jpeg"/>
  <Override PartName="/ppt/media/image96.jpeg" ContentType="image/jpeg"/>
  <Override PartName="/ppt/media/image97.png" ContentType="image/png"/>
  <Override PartName="/ppt/media/image98.jpeg" ContentType="image/jpeg"/>
  <Override PartName="/ppt/media/image99.jpeg" ContentType="image/jpeg"/>
  <Override PartName="/ppt/media/image100.png" ContentType="image/png"/>
  <Override PartName="/ppt/media/image101.png" ContentType="image/png"/>
  <Override PartName="/ppt/media/image102.png" ContentType="image/png"/>
  <Override PartName="/ppt/media/image103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6E144-67CC-4352-A329-C89562BA03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F5CF1-854E-4811-A035-B8CC7CBE1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2E220-2E39-4FFB-A498-C64EF79BF7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1B39B-CC68-42C4-AE39-62ECE1DFFD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D42D93-2228-466F-8229-80B3734B10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1BB139-7E65-4AF5-B4C4-19BBF775CF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005D3C-3E30-452A-BB5C-94D8FBF1E7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63CAE8-5B29-4D97-AB21-3E26FD48C0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929E30-EFD6-4DA1-88C7-02D395AD25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4B8A73-FC25-4206-8471-7A73D46198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57DE90-9611-4220-B4AD-DCA3BA9563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D93F3B-774E-43DE-8D88-60BF73FBF8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F545F8-C237-4173-8E1B-0DC18E76C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6DE0A5-1006-455C-8B89-5169DEC3D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8A52F-0D32-4C43-8ED5-F1AF47C59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00373D-DC8A-4E2B-A857-B81CD1CFCA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BB2F8C-D684-4EA1-B344-8D7B34442A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F86CDB-3F6E-46C4-8226-D2CA750E92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ABB2B7-937F-4ACC-99A9-A743175172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35C218-4898-48B4-8A4C-F9EEE7FCD0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45D00E-BAD9-4A7F-A868-D932D1FC9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758C5C-CC1A-414B-A95B-13AB36338B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F3118B-5F97-4734-9AE6-DBB26DD291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FF22D3-AAEA-4340-B3E8-803E9DF381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CA020F-45B0-4E69-8E0B-895B4596E7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11D6E1-7AF3-400A-B4D8-3210287F6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C3EB23-2798-49FD-9AA5-A4783F80C7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2B6D7D-F75B-4EE2-9C02-11AFE2FFB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71E23A-BEC2-44D0-9CD2-B5E462DC83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C2F4B0-58B8-42EA-A0D4-578ED72702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45002D-70FB-433D-ABBD-BFBC66D26F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0DFDD6-C21E-4EA1-BF60-8E6E0245D4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89417-5814-4CE4-8B71-EA451F90B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F6581-1371-4C97-968A-F9FEAAAD9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0E688F-C3A8-47A7-A306-3037C7462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F6C149-1D3D-46AB-B89D-04519514B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CA4F2D-D874-46D5-A9F1-94451BEA70CA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7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2009160"/>
            <a:ext cx="10553400" cy="293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CE38F4-407C-4732-A9CD-442FA398DED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7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11577B-62E3-4688-81C0-60D44C4B4902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hyperlink" Target="https://github.com/imyoungman/Applied-Data-Science-Capstone-Falcon9-Spacex/blob/2034e694be52116d3a04652a0f0dd0c3ddcd94f2/3_labs-jupyter-spacex-Data%20wrangling.ipynb" TargetMode="External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imyoungman/Applied-Data-Science-Capstone-Falcon9-Spacex/blob/2034e694be52116d3a04652a0f0dd0c3ddcd94f2/5_jupyter-labs-eda-dataviz.ipynb.jupyterlite.ipynb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imyoungman/Applied-Data-Science-Capstone-Falcon9-Spacex/blob/2034e694be52116d3a04652a0f0dd0c3ddcd94f2/4_jupyter-labs-eda-sql-coursera_sqllite.ipynb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hyperlink" Target="https://github.com/imyoungman/Applied-Data-Science-Capstone-Falcon9-Spacex/blob/2034e694be52116d3a04652a0f0dd0c3ddcd94f2/6_lab_jupyter_launch_site_location.jupyterlite.ipynb" TargetMode="External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hyperlink" Target="https://github.com/imyoungman/Applied-Data-Science-Capstone-Falcon9-Spacex/blob/2034e694be52116d3a04652a0f0dd0c3ddcd94f2/7_spacex_dash_app.py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hyperlink" Target="https://github.com/imyoungman/Applied-Data-Science-Capstone-Falcon9-Spacex/blob/2034e694be52116d3a04652a0f0dd0c3ddcd94f2/8_SpaceX_Machine_Learning_Prediction_Part_5.jupyterlite.ipynb" TargetMode="External"/><Relationship Id="rId1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jpe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jpe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jpe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jpe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jpe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jpe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jpe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85.png"/><Relationship Id="rId3" Type="http://schemas.openxmlformats.org/officeDocument/2006/relationships/image" Target="../media/image101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hyperlink" Target="https://github.com/imyoungman/Applied-Data-Science-Capstone-Falcon9-Spacex/blob/2034e694be52116d3a04652a0f0dd0c3ddcd94f2/1_jupyter-labs-spacex-data-collection-api.ipynb" TargetMode="External"/><Relationship Id="rId1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hyperlink" Target="https://github.com/imyoungman/Applied-Data-Science-Capstone-Falcon9-Spacex/blob/2034e694be52116d3a04652a0f0dd0c3ddcd94f2/2_jupyter-labs-webscraping.ipynb" TargetMode="External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object 3"/>
          <p:cNvSpPr/>
          <p:nvPr/>
        </p:nvSpPr>
        <p:spPr>
          <a:xfrm>
            <a:off x="967680" y="4588560"/>
            <a:ext cx="2812320" cy="8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21" strike="noStrike">
                <a:solidFill>
                  <a:srgbClr val="e7e6e6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e7e6e6"/>
                </a:solidFill>
                <a:latin typeface="Arial"/>
              </a:rPr>
              <a:t>PAVITHRAN. S. 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77" strike="noStrike">
                <a:solidFill>
                  <a:srgbClr val="e7e6e6"/>
                </a:solidFill>
                <a:latin typeface="Arial"/>
              </a:rPr>
              <a:t>30 DEC</a:t>
            </a:r>
            <a:r>
              <a:rPr b="0" lang="en-IN" sz="1800" spc="43" strike="noStrike">
                <a:solidFill>
                  <a:srgbClr val="e7e6e6"/>
                </a:solidFill>
                <a:latin typeface="Arial"/>
              </a:rPr>
              <a:t> </a:t>
            </a:r>
            <a:r>
              <a:rPr b="0" lang="en-IN" sz="1800" spc="58" strike="noStrike">
                <a:solidFill>
                  <a:srgbClr val="e7e6e6"/>
                </a:solidFill>
                <a:latin typeface="Arial"/>
              </a:rPr>
              <a:t>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object 4" descr=""/>
          <p:cNvPicPr/>
          <p:nvPr/>
        </p:nvPicPr>
        <p:blipFill>
          <a:blip r:embed="rId2"/>
          <a:stretch/>
        </p:blipFill>
        <p:spPr>
          <a:xfrm>
            <a:off x="889920" y="676800"/>
            <a:ext cx="2104200" cy="6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1093752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3"/>
          <p:cNvSpPr/>
          <p:nvPr/>
        </p:nvSpPr>
        <p:spPr>
          <a:xfrm>
            <a:off x="848880" y="1910520"/>
            <a:ext cx="5451120" cy="40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Wrangling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process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flow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chart</a:t>
            </a:r>
            <a:r>
              <a:rPr b="0" lang="en-IN" sz="20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0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over</a:t>
            </a:r>
            <a:r>
              <a:rPr b="0" lang="en-IN" sz="20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view.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1" lang="en-IN" sz="1800" spc="-41" strike="noStrike">
                <a:solidFill>
                  <a:srgbClr val="292929"/>
                </a:solidFill>
                <a:latin typeface="Arial"/>
              </a:rPr>
              <a:t>steps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Perform EDA and determine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data labels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Calculate: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of launches for each site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and occurrence of orbit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and occurrence of mission outcome per orbit type]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Create binary landing outcome column (dependent variable)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Wrangling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object 6" descr=""/>
          <p:cNvPicPr/>
          <p:nvPr/>
        </p:nvPicPr>
        <p:blipFill>
          <a:blip r:embed="rId1"/>
          <a:stretch/>
        </p:blipFill>
        <p:spPr>
          <a:xfrm>
            <a:off x="6652080" y="2092320"/>
            <a:ext cx="2001960" cy="1203480"/>
          </a:xfrm>
          <a:prstGeom prst="rect">
            <a:avLst/>
          </a:prstGeom>
          <a:ln w="0">
            <a:noFill/>
          </a:ln>
        </p:spPr>
      </p:pic>
      <p:sp>
        <p:nvSpPr>
          <p:cNvPr id="197" name="object 7"/>
          <p:cNvSpPr/>
          <p:nvPr/>
        </p:nvSpPr>
        <p:spPr>
          <a:xfrm>
            <a:off x="6743160" y="2368440"/>
            <a:ext cx="18266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240" algn="ctr">
              <a:lnSpc>
                <a:spcPct val="89000"/>
              </a:lnSpc>
              <a:spcBef>
                <a:spcPts val="275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of launches</a:t>
            </a:r>
            <a:r>
              <a:rPr b="1" lang="en-IN" sz="14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on 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each site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object 8" descr=""/>
          <p:cNvPicPr/>
          <p:nvPr/>
        </p:nvPicPr>
        <p:blipFill>
          <a:blip r:embed="rId2"/>
          <a:stretch/>
        </p:blipFill>
        <p:spPr>
          <a:xfrm>
            <a:off x="8828640" y="2444400"/>
            <a:ext cx="430200" cy="503280"/>
          </a:xfrm>
          <a:prstGeom prst="rect">
            <a:avLst/>
          </a:prstGeom>
          <a:ln w="0">
            <a:noFill/>
          </a:ln>
        </p:spPr>
      </p:pic>
      <p:pic>
        <p:nvPicPr>
          <p:cNvPr id="199" name="object 9" descr=""/>
          <p:cNvPicPr/>
          <p:nvPr/>
        </p:nvPicPr>
        <p:blipFill>
          <a:blip r:embed="rId3"/>
          <a:stretch/>
        </p:blipFill>
        <p:spPr>
          <a:xfrm>
            <a:off x="9453240" y="2092320"/>
            <a:ext cx="2001960" cy="1203480"/>
          </a:xfrm>
          <a:prstGeom prst="rect">
            <a:avLst/>
          </a:prstGeom>
          <a:ln w="0">
            <a:noFill/>
          </a:ln>
        </p:spPr>
      </p:pic>
      <p:sp>
        <p:nvSpPr>
          <p:cNvPr id="200" name="object 10"/>
          <p:cNvSpPr/>
          <p:nvPr/>
        </p:nvSpPr>
        <p:spPr>
          <a:xfrm>
            <a:off x="9544320" y="2368440"/>
            <a:ext cx="18266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240" algn="ctr">
              <a:lnSpc>
                <a:spcPct val="89000"/>
              </a:lnSpc>
              <a:spcBef>
                <a:spcPts val="275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4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occurrences</a:t>
            </a:r>
            <a:r>
              <a:rPr b="1" lang="en-IN" sz="14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of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40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orbit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object 11" descr=""/>
          <p:cNvPicPr/>
          <p:nvPr/>
        </p:nvPicPr>
        <p:blipFill>
          <a:blip r:embed="rId4"/>
          <a:stretch/>
        </p:blipFill>
        <p:spPr>
          <a:xfrm>
            <a:off x="10204560" y="3468600"/>
            <a:ext cx="503280" cy="431640"/>
          </a:xfrm>
          <a:prstGeom prst="rect">
            <a:avLst/>
          </a:prstGeom>
          <a:ln w="0">
            <a:noFill/>
          </a:ln>
        </p:spPr>
      </p:pic>
      <p:pic>
        <p:nvPicPr>
          <p:cNvPr id="202" name="object 12" descr=""/>
          <p:cNvPicPr/>
          <p:nvPr/>
        </p:nvPicPr>
        <p:blipFill>
          <a:blip r:embed="rId5"/>
          <a:stretch/>
        </p:blipFill>
        <p:spPr>
          <a:xfrm>
            <a:off x="9453240" y="4093560"/>
            <a:ext cx="2001960" cy="1202040"/>
          </a:xfrm>
          <a:prstGeom prst="rect">
            <a:avLst/>
          </a:prstGeom>
          <a:ln w="0">
            <a:noFill/>
          </a:ln>
        </p:spPr>
      </p:pic>
      <p:sp>
        <p:nvSpPr>
          <p:cNvPr id="203" name="object 13"/>
          <p:cNvSpPr/>
          <p:nvPr/>
        </p:nvSpPr>
        <p:spPr>
          <a:xfrm>
            <a:off x="9544320" y="4273560"/>
            <a:ext cx="1826640" cy="7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240" algn="ctr">
              <a:lnSpc>
                <a:spcPct val="89000"/>
              </a:lnSpc>
              <a:spcBef>
                <a:spcPts val="28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4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occurence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of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mission</a:t>
            </a:r>
            <a:r>
              <a:rPr b="1" lang="en-IN" sz="1400" spc="13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400" spc="10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per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orbit</a:t>
            </a:r>
            <a:r>
              <a:rPr b="1" lang="en-IN" sz="14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type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object 14" descr=""/>
          <p:cNvPicPr/>
          <p:nvPr/>
        </p:nvPicPr>
        <p:blipFill>
          <a:blip r:embed="rId6"/>
          <a:stretch/>
        </p:blipFill>
        <p:spPr>
          <a:xfrm>
            <a:off x="8852760" y="4445640"/>
            <a:ext cx="430200" cy="501840"/>
          </a:xfrm>
          <a:prstGeom prst="rect">
            <a:avLst/>
          </a:prstGeom>
          <a:ln w="0">
            <a:noFill/>
          </a:ln>
        </p:spPr>
      </p:pic>
      <p:pic>
        <p:nvPicPr>
          <p:cNvPr id="205" name="object 15" descr=""/>
          <p:cNvPicPr/>
          <p:nvPr/>
        </p:nvPicPr>
        <p:blipFill>
          <a:blip r:embed="rId7"/>
          <a:stretch/>
        </p:blipFill>
        <p:spPr>
          <a:xfrm>
            <a:off x="6652080" y="4093560"/>
            <a:ext cx="2001960" cy="1202040"/>
          </a:xfrm>
          <a:prstGeom prst="rect">
            <a:avLst/>
          </a:prstGeom>
          <a:ln w="0">
            <a:noFill/>
          </a:ln>
        </p:spPr>
      </p:pic>
      <p:sp>
        <p:nvSpPr>
          <p:cNvPr id="206" name="object 16"/>
          <p:cNvSpPr/>
          <p:nvPr/>
        </p:nvSpPr>
        <p:spPr>
          <a:xfrm>
            <a:off x="6932160" y="4414680"/>
            <a:ext cx="145008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-720" algn="ctr">
              <a:lnSpc>
                <a:spcPct val="89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Create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landing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label</a:t>
            </a:r>
            <a:r>
              <a:rPr b="1" lang="en-IN" sz="1200" spc="4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from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column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540000" y="6023880"/>
            <a:ext cx="1134000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8"/>
              </a:rPr>
              <a:t>https://github.com/imyoungman/Applied-Data-Science-Capstone-Falcon9-Spacex/blob/2034e694be52116d3a04652a0f0dd0c3ddcd94f2/3_labs-jupyter-spacex-Data wrangling.ipynb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/>
          <p:nvPr/>
        </p:nvSpPr>
        <p:spPr>
          <a:xfrm>
            <a:off x="11021760" y="910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848880" y="1415160"/>
            <a:ext cx="9322200" cy="27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1160" bIns="0" anchor="t">
            <a:spAutoFit/>
          </a:bodyPr>
          <a:p>
            <a:pPr marL="12600">
              <a:lnSpc>
                <a:spcPct val="100000"/>
              </a:lnSpc>
              <a:spcBef>
                <a:spcPts val="1505"/>
              </a:spcBef>
            </a:pPr>
            <a:r>
              <a:rPr b="1" lang="en-IN" sz="2000" spc="-12" strike="noStrike">
                <a:solidFill>
                  <a:srgbClr val="000000"/>
                </a:solidFill>
                <a:latin typeface="Calibri"/>
              </a:rPr>
              <a:t>Types</a:t>
            </a:r>
            <a:r>
              <a:rPr b="1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Charts</a:t>
            </a:r>
            <a:r>
              <a:rPr b="1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Used</a:t>
            </a:r>
            <a:r>
              <a:rPr b="1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52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1743840"/>
              </a:tabLst>
            </a:pPr>
            <a:r>
              <a:rPr b="1" lang="en-IN" sz="20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scatter</a:t>
            </a:r>
            <a:r>
              <a:rPr b="1" lang="en-IN" sz="2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plot</a:t>
            </a:r>
            <a:r>
              <a:rPr b="1" lang="en-IN" sz="2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3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vs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38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vs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en-IN" sz="2000" spc="3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Type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Bar</a:t>
            </a:r>
            <a:r>
              <a:rPr b="1" lang="en-IN" sz="2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chart</a:t>
            </a:r>
            <a:r>
              <a:rPr b="1" lang="en-IN" sz="2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orbit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Line</a:t>
            </a:r>
            <a:r>
              <a:rPr b="1" lang="en-IN" sz="2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plot</a:t>
            </a:r>
            <a:r>
              <a:rPr b="1" lang="en-IN" sz="20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1406"/>
              </a:spcBef>
              <a:tabLst>
                <a:tab algn="l" pos="2408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EDA</a:t>
            </a:r>
            <a:r>
              <a:rPr b="0" lang="en-IN" sz="3700" spc="18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Visualization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360000" y="3960000"/>
            <a:ext cx="1152000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https://github.com/imyoungman/Applied-Data-Science-Capstone-Falcon9-Spacex/blob/2034e694be52116d3a04652a0f0dd0c3ddcd94f2/5_jupyter-labs-eda-dataviz.ipynb.jupyterlite.ipynb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3"/>
          <p:cNvSpPr/>
          <p:nvPr/>
        </p:nvSpPr>
        <p:spPr>
          <a:xfrm>
            <a:off x="848880" y="1378440"/>
            <a:ext cx="58111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114" strike="noStrike">
                <a:solidFill>
                  <a:srgbClr val="292929"/>
                </a:solidFill>
                <a:latin typeface="Arial"/>
              </a:rPr>
              <a:t>Summary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05" strike="noStrike">
                <a:solidFill>
                  <a:srgbClr val="292929"/>
                </a:solidFill>
                <a:latin typeface="Arial"/>
              </a:rPr>
              <a:t>SQL</a:t>
            </a:r>
            <a:r>
              <a:rPr b="0" lang="en-IN" sz="22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35" strike="noStrike">
                <a:solidFill>
                  <a:srgbClr val="292929"/>
                </a:solidFill>
                <a:latin typeface="Arial"/>
              </a:rPr>
              <a:t>queries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used: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4"/>
          <p:cNvSpPr/>
          <p:nvPr/>
        </p:nvSpPr>
        <p:spPr>
          <a:xfrm>
            <a:off x="900000" y="2160000"/>
            <a:ext cx="9415440" cy="37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space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mission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begin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string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‘CCA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total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boosters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launched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NASA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(CRS)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average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F9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v1.1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first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ground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was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 acheived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drone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greater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4000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but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less</a:t>
            </a:r>
            <a:r>
              <a:rPr b="1" lang="en-IN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6000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total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failure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mission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outcomes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maximum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mass.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subquery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failed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drone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ship,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their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versions,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year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2015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ts val="1511"/>
              </a:lnSpc>
              <a:spcBef>
                <a:spcPts val="1018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120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Rank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count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(such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Failure</a:t>
            </a:r>
            <a:r>
              <a:rPr b="1" lang="en-IN" sz="1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(drone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ship)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(ground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pad))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2010-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06-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04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2017-03-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20, 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descending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order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EDA</a:t>
            </a:r>
            <a:r>
              <a:rPr b="0" lang="en-IN" sz="3700" spc="83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8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75" strike="noStrike">
                <a:solidFill>
                  <a:srgbClr val="0a48ca"/>
                </a:solidFill>
                <a:latin typeface="Arial"/>
              </a:rPr>
              <a:t>SQL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60000" y="5940000"/>
            <a:ext cx="115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https://github.com/imyoungman/Applied-Data-Science-Capstone-Falcon9-Spacex/blob/2034e694be52116d3a04652a0f0dd0c3ddcd94f2/4_jupyter-labs-eda-sql-coursera_sqllite.ipynb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110059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object 3"/>
          <p:cNvGrpSpPr/>
          <p:nvPr/>
        </p:nvGrpSpPr>
        <p:grpSpPr>
          <a:xfrm>
            <a:off x="1537560" y="2735640"/>
            <a:ext cx="875880" cy="960840"/>
            <a:chOff x="1537560" y="2735640"/>
            <a:chExt cx="875880" cy="960840"/>
          </a:xfrm>
        </p:grpSpPr>
        <p:pic>
          <p:nvPicPr>
            <p:cNvPr id="219" name="object 4" descr=""/>
            <p:cNvPicPr/>
            <p:nvPr/>
          </p:nvPicPr>
          <p:blipFill>
            <a:blip r:embed="rId1"/>
            <a:stretch/>
          </p:blipFill>
          <p:spPr>
            <a:xfrm>
              <a:off x="1537560" y="2735640"/>
              <a:ext cx="67608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0" name="object 5" descr=""/>
            <p:cNvPicPr/>
            <p:nvPr/>
          </p:nvPicPr>
          <p:blipFill>
            <a:blip r:embed="rId2"/>
            <a:stretch/>
          </p:blipFill>
          <p:spPr>
            <a:xfrm>
              <a:off x="1537560" y="3188160"/>
              <a:ext cx="87588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1" name="object 6"/>
          <p:cNvSpPr/>
          <p:nvPr/>
        </p:nvSpPr>
        <p:spPr>
          <a:xfrm>
            <a:off x="916920" y="1607400"/>
            <a:ext cx="10317240" cy="23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Folium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Markers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show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nearest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important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landmarks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like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railways,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highways,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cities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coastlines.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Polylines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connect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nearest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marks.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111" strike="noStrike">
                <a:solidFill>
                  <a:srgbClr val="ff0000"/>
                </a:solidFill>
                <a:latin typeface="Arial"/>
              </a:rPr>
              <a:t>Red</a:t>
            </a:r>
            <a:r>
              <a:rPr b="0" lang="en-IN" sz="1800" spc="-1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represents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Failures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100" strike="noStrike">
                <a:solidFill>
                  <a:srgbClr val="00af50"/>
                </a:solidFill>
                <a:latin typeface="Arial"/>
              </a:rPr>
              <a:t>Green</a:t>
            </a:r>
            <a:r>
              <a:rPr b="0" lang="en-IN" sz="1800" spc="-26" strike="noStrike">
                <a:solidFill>
                  <a:srgbClr val="00af50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represents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successes.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015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Build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an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Interactive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Map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Folium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080000" y="3863880"/>
            <a:ext cx="10800000" cy="11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3"/>
              </a:rPr>
              <a:t>https://github.com/imyoungman/Applied-Data-Science-Capstone-Falcon9-Spacex/blob/2034e694be52116d3a04652a0f0dd0c3ddcd94f2/6_lab_jupyter_launch_site_location.jupyterlite.ipynb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object 3" descr=""/>
          <p:cNvPicPr/>
          <p:nvPr/>
        </p:nvPicPr>
        <p:blipFill>
          <a:blip r:embed="rId1"/>
          <a:stretch/>
        </p:blipFill>
        <p:spPr>
          <a:xfrm>
            <a:off x="4997160" y="3249360"/>
            <a:ext cx="441360" cy="508320"/>
          </a:xfrm>
          <a:prstGeom prst="rect">
            <a:avLst/>
          </a:prstGeom>
          <a:ln w="0">
            <a:noFill/>
          </a:ln>
        </p:spPr>
      </p:pic>
      <p:pic>
        <p:nvPicPr>
          <p:cNvPr id="226" name="object 4" descr=""/>
          <p:cNvPicPr/>
          <p:nvPr/>
        </p:nvPicPr>
        <p:blipFill>
          <a:blip r:embed="rId2"/>
          <a:stretch/>
        </p:blipFill>
        <p:spPr>
          <a:xfrm>
            <a:off x="8624160" y="3249360"/>
            <a:ext cx="441360" cy="508320"/>
          </a:xfrm>
          <a:prstGeom prst="rect">
            <a:avLst/>
          </a:prstGeom>
          <a:ln w="0">
            <a:noFill/>
          </a:ln>
        </p:spPr>
      </p:pic>
      <p:sp>
        <p:nvSpPr>
          <p:cNvPr id="227" name="object 5"/>
          <p:cNvSpPr/>
          <p:nvPr/>
        </p:nvSpPr>
        <p:spPr>
          <a:xfrm>
            <a:off x="848880" y="1845360"/>
            <a:ext cx="943524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Pie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charts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scatter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charts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visualize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records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X.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charts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displayed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per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site.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5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1800" spc="2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are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able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get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understanding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factors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may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been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influencing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each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site.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Such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booster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versions.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represented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while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failures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represented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88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Build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a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Dashboard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Plotly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Dash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360000" y="3863880"/>
            <a:ext cx="11340000" cy="81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3"/>
              </a:rPr>
              <a:t>https://github.com/imyoungman/Applied-Data-Science-Capstone-Falcon9-Spacex/blob/2034e694be52116d3a04652a0f0dd0c3ddcd94f2/7_spacex_dash_app.py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848880" y="1530360"/>
            <a:ext cx="5004720" cy="27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764720"/>
              </a:tabLst>
            </a:pPr>
            <a:r>
              <a:rPr b="0" lang="en-IN" sz="2200" spc="-55" strike="noStrike">
                <a:solidFill>
                  <a:srgbClr val="292929"/>
                </a:solidFill>
                <a:latin typeface="Arial"/>
              </a:rPr>
              <a:t>Scikit-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learn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library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used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predictive</a:t>
            </a:r>
            <a:r>
              <a:rPr b="0" lang="en-IN" sz="22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analysis.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following</a:t>
            </a:r>
            <a:r>
              <a:rPr b="0" lang="en-IN" sz="22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took</a:t>
            </a:r>
            <a:r>
              <a:rPr b="0" lang="en-IN" sz="22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place: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 algn="just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2200" spc="-75" strike="noStrike">
                <a:solidFill>
                  <a:srgbClr val="292929"/>
                </a:solidFill>
                <a:latin typeface="Arial"/>
              </a:rPr>
              <a:t>Created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80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pipeline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to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if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first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stage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will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given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data.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6"/>
              </a:spcBef>
              <a:tabLst>
                <a:tab algn="l" pos="24120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Predictive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Analysis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(Classification)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object 5" descr=""/>
          <p:cNvPicPr/>
          <p:nvPr/>
        </p:nvPicPr>
        <p:blipFill>
          <a:blip r:embed="rId1"/>
          <a:stretch/>
        </p:blipFill>
        <p:spPr>
          <a:xfrm>
            <a:off x="615240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4" name="object 6"/>
          <p:cNvSpPr/>
          <p:nvPr/>
        </p:nvSpPr>
        <p:spPr>
          <a:xfrm>
            <a:off x="6244920" y="2168640"/>
            <a:ext cx="117072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334080" indent="-321840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Create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column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class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object 7" descr=""/>
          <p:cNvPicPr/>
          <p:nvPr/>
        </p:nvPicPr>
        <p:blipFill>
          <a:blip r:embed="rId2"/>
          <a:stretch/>
        </p:blipFill>
        <p:spPr>
          <a:xfrm>
            <a:off x="7616880" y="2188440"/>
            <a:ext cx="293040" cy="34020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8" descr=""/>
          <p:cNvPicPr/>
          <p:nvPr/>
        </p:nvPicPr>
        <p:blipFill>
          <a:blip r:embed="rId3"/>
          <a:stretch/>
        </p:blipFill>
        <p:spPr>
          <a:xfrm>
            <a:off x="803772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7" name="object 9"/>
          <p:cNvSpPr/>
          <p:nvPr/>
        </p:nvSpPr>
        <p:spPr>
          <a:xfrm>
            <a:off x="8101440" y="2245680"/>
            <a:ext cx="1230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Standardize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object 10" descr=""/>
          <p:cNvPicPr/>
          <p:nvPr/>
        </p:nvPicPr>
        <p:blipFill>
          <a:blip r:embed="rId4"/>
          <a:stretch/>
        </p:blipFill>
        <p:spPr>
          <a:xfrm>
            <a:off x="9502200" y="2188440"/>
            <a:ext cx="293040" cy="340200"/>
          </a:xfrm>
          <a:prstGeom prst="rect">
            <a:avLst/>
          </a:prstGeom>
          <a:ln w="0">
            <a:noFill/>
          </a:ln>
        </p:spPr>
      </p:pic>
      <p:pic>
        <p:nvPicPr>
          <p:cNvPr id="239" name="object 11" descr=""/>
          <p:cNvPicPr/>
          <p:nvPr/>
        </p:nvPicPr>
        <p:blipFill>
          <a:blip r:embed="rId5"/>
          <a:stretch/>
        </p:blipFill>
        <p:spPr>
          <a:xfrm>
            <a:off x="992268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40" name="object 12"/>
          <p:cNvSpPr/>
          <p:nvPr/>
        </p:nvSpPr>
        <p:spPr>
          <a:xfrm>
            <a:off x="10092240" y="2091960"/>
            <a:ext cx="10188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indent="-1800" algn="ctr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Split</a:t>
            </a:r>
            <a:r>
              <a:rPr b="1" lang="en-IN" sz="11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into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training</a:t>
            </a:r>
            <a:r>
              <a:rPr b="1" lang="en-IN" sz="11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test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object 13" descr=""/>
          <p:cNvPicPr/>
          <p:nvPr/>
        </p:nvPicPr>
        <p:blipFill>
          <a:blip r:embed="rId6"/>
          <a:stretch/>
        </p:blipFill>
        <p:spPr>
          <a:xfrm>
            <a:off x="10428840" y="2877480"/>
            <a:ext cx="340200" cy="291600"/>
          </a:xfrm>
          <a:prstGeom prst="rect">
            <a:avLst/>
          </a:prstGeom>
          <a:ln w="0">
            <a:noFill/>
          </a:ln>
        </p:spPr>
      </p:pic>
      <p:pic>
        <p:nvPicPr>
          <p:cNvPr id="242" name="object 14" descr=""/>
          <p:cNvPicPr/>
          <p:nvPr/>
        </p:nvPicPr>
        <p:blipFill>
          <a:blip r:embed="rId7"/>
          <a:stretch/>
        </p:blipFill>
        <p:spPr>
          <a:xfrm>
            <a:off x="992268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43" name="object 15"/>
          <p:cNvSpPr/>
          <p:nvPr/>
        </p:nvSpPr>
        <p:spPr>
          <a:xfrm>
            <a:off x="9994680" y="3362040"/>
            <a:ext cx="12150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12600" indent="-1800" algn="ctr">
              <a:lnSpc>
                <a:spcPct val="91000"/>
              </a:lnSpc>
              <a:spcBef>
                <a:spcPts val="21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Create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1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Grid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SearchCV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object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fit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different</a:t>
            </a:r>
            <a:r>
              <a:rPr b="1" lang="en-IN" sz="11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ML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objects</a:t>
            </a:r>
            <a:r>
              <a:rPr b="0" lang="en-IN" sz="1100" spc="-12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object 16" descr=""/>
          <p:cNvPicPr/>
          <p:nvPr/>
        </p:nvPicPr>
        <p:blipFill>
          <a:blip r:embed="rId8"/>
          <a:stretch/>
        </p:blipFill>
        <p:spPr>
          <a:xfrm>
            <a:off x="9518760" y="3534120"/>
            <a:ext cx="291600" cy="340200"/>
          </a:xfrm>
          <a:prstGeom prst="rect">
            <a:avLst/>
          </a:prstGeom>
          <a:ln w="0">
            <a:noFill/>
          </a:ln>
        </p:spPr>
      </p:pic>
      <p:pic>
        <p:nvPicPr>
          <p:cNvPr id="245" name="object 17" descr=""/>
          <p:cNvPicPr/>
          <p:nvPr/>
        </p:nvPicPr>
        <p:blipFill>
          <a:blip r:embed="rId9"/>
          <a:stretch/>
        </p:blipFill>
        <p:spPr>
          <a:xfrm>
            <a:off x="803772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46" name="object 18"/>
          <p:cNvSpPr/>
          <p:nvPr/>
        </p:nvSpPr>
        <p:spPr>
          <a:xfrm>
            <a:off x="8119440" y="3439080"/>
            <a:ext cx="11916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algn="ctr">
              <a:lnSpc>
                <a:spcPts val="1210"/>
              </a:lnSpc>
              <a:spcBef>
                <a:spcPts val="23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Calculate</a:t>
            </a:r>
            <a:r>
              <a:rPr b="1" lang="en-IN" sz="11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test 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object 19" descr=""/>
          <p:cNvPicPr/>
          <p:nvPr/>
        </p:nvPicPr>
        <p:blipFill>
          <a:blip r:embed="rId10"/>
          <a:stretch/>
        </p:blipFill>
        <p:spPr>
          <a:xfrm>
            <a:off x="7633800" y="3534120"/>
            <a:ext cx="291600" cy="340200"/>
          </a:xfrm>
          <a:prstGeom prst="rect">
            <a:avLst/>
          </a:prstGeom>
          <a:ln w="0">
            <a:noFill/>
          </a:ln>
        </p:spPr>
      </p:pic>
      <p:pic>
        <p:nvPicPr>
          <p:cNvPr id="248" name="object 20" descr=""/>
          <p:cNvPicPr/>
          <p:nvPr/>
        </p:nvPicPr>
        <p:blipFill>
          <a:blip r:embed="rId11"/>
          <a:stretch/>
        </p:blipFill>
        <p:spPr>
          <a:xfrm>
            <a:off x="615240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49" name="object 21"/>
          <p:cNvSpPr/>
          <p:nvPr/>
        </p:nvSpPr>
        <p:spPr>
          <a:xfrm>
            <a:off x="6244920" y="3515760"/>
            <a:ext cx="116928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356760" indent="-344880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Choose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best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ML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method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object 22" descr=""/>
          <p:cNvPicPr/>
          <p:nvPr/>
        </p:nvPicPr>
        <p:blipFill>
          <a:blip r:embed="rId12"/>
          <a:stretch/>
        </p:blipFill>
        <p:spPr>
          <a:xfrm>
            <a:off x="6658200" y="4224600"/>
            <a:ext cx="340200" cy="291600"/>
          </a:xfrm>
          <a:prstGeom prst="rect">
            <a:avLst/>
          </a:prstGeom>
          <a:ln w="0">
            <a:noFill/>
          </a:ln>
        </p:spPr>
      </p:pic>
      <p:pic>
        <p:nvPicPr>
          <p:cNvPr id="251" name="object 23" descr=""/>
          <p:cNvPicPr/>
          <p:nvPr/>
        </p:nvPicPr>
        <p:blipFill>
          <a:blip r:embed="rId13"/>
          <a:stretch/>
        </p:blipFill>
        <p:spPr>
          <a:xfrm>
            <a:off x="6152400" y="4643640"/>
            <a:ext cx="1349640" cy="811800"/>
          </a:xfrm>
          <a:prstGeom prst="rect">
            <a:avLst/>
          </a:prstGeom>
          <a:ln w="0">
            <a:noFill/>
          </a:ln>
        </p:spPr>
      </p:pic>
      <p:sp>
        <p:nvSpPr>
          <p:cNvPr id="252" name="object 24"/>
          <p:cNvSpPr/>
          <p:nvPr/>
        </p:nvSpPr>
        <p:spPr>
          <a:xfrm>
            <a:off x="6232680" y="4785840"/>
            <a:ext cx="1195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algn="ctr">
              <a:lnSpc>
                <a:spcPts val="1210"/>
              </a:lnSpc>
              <a:spcBef>
                <a:spcPts val="23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Compare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predictions</a:t>
            </a:r>
            <a:r>
              <a:rPr b="1" lang="en-IN" sz="11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real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labels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540000" y="5760000"/>
            <a:ext cx="113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14"/>
              </a:rPr>
              <a:t>https://github.com/imyoungman/Applied-Data-Science-Capstone-Falcon9-Spacex/blob/2034e694be52116d3a04652a0f0dd0c3ddcd94f2/8_SpaceX_Machine_Learning_Prediction_Part_5.jupyterlite.ipynb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920160" y="1827000"/>
            <a:ext cx="10162080" cy="30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exploratory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analysis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has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shown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us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outcomes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somewhat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correlated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flight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number.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apparent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outcomes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had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a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significant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increase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since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year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coast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line.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Perhaps,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makes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easier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in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water.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highways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railways.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may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facilitate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transportation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equipment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and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research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material.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able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rockets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accuracy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score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83.33%.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25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57" strike="noStrike">
                <a:solidFill>
                  <a:srgbClr val="0a48ca"/>
                </a:solidFill>
                <a:latin typeface="Arial"/>
              </a:rPr>
              <a:t>Results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8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86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Flight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Number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object 4"/>
          <p:cNvSpPr/>
          <p:nvPr/>
        </p:nvSpPr>
        <p:spPr>
          <a:xfrm>
            <a:off x="548640" y="4425480"/>
            <a:ext cx="110422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3506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there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were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more</a:t>
            </a:r>
            <a:r>
              <a:rPr b="0" lang="en-IN" sz="1800" spc="33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landings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increased.</a:t>
            </a:r>
            <a:r>
              <a:rPr b="0" lang="en-IN" sz="1800" spc="33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site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1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SLC</a:t>
            </a:r>
            <a:r>
              <a:rPr b="1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40</a:t>
            </a:r>
            <a:r>
              <a:rPr b="1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had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most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landing.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3" name="object 5"/>
          <p:cNvGrpSpPr/>
          <p:nvPr/>
        </p:nvGrpSpPr>
        <p:grpSpPr>
          <a:xfrm>
            <a:off x="704160" y="1321200"/>
            <a:ext cx="10300320" cy="2703240"/>
            <a:chOff x="704160" y="1321200"/>
            <a:chExt cx="10300320" cy="2703240"/>
          </a:xfrm>
        </p:grpSpPr>
        <p:pic>
          <p:nvPicPr>
            <p:cNvPr id="264" name="object 6" descr=""/>
            <p:cNvPicPr/>
            <p:nvPr/>
          </p:nvPicPr>
          <p:blipFill>
            <a:blip r:embed="rId1"/>
            <a:stretch/>
          </p:blipFill>
          <p:spPr>
            <a:xfrm>
              <a:off x="704160" y="1321200"/>
              <a:ext cx="10300320" cy="2703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7" descr=""/>
            <p:cNvPicPr/>
            <p:nvPr/>
          </p:nvPicPr>
          <p:blipFill>
            <a:blip r:embed="rId2"/>
            <a:stretch/>
          </p:blipFill>
          <p:spPr>
            <a:xfrm>
              <a:off x="899280" y="1516320"/>
              <a:ext cx="9750240" cy="2153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2"/>
          <p:cNvSpPr/>
          <p:nvPr/>
        </p:nvSpPr>
        <p:spPr>
          <a:xfrm>
            <a:off x="10937520" y="8604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43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4"/>
          <p:cNvSpPr/>
          <p:nvPr/>
        </p:nvSpPr>
        <p:spPr>
          <a:xfrm>
            <a:off x="1068840" y="5422320"/>
            <a:ext cx="96022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Now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if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observe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scatter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point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chart,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will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find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VAFB-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SLC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there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rockets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launched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20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heavy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mass(greater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10000).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object 5"/>
          <p:cNvGrpSpPr/>
          <p:nvPr/>
        </p:nvGrpSpPr>
        <p:grpSpPr>
          <a:xfrm>
            <a:off x="1460160" y="1429560"/>
            <a:ext cx="8274960" cy="4080960"/>
            <a:chOff x="1460160" y="1429560"/>
            <a:chExt cx="8274960" cy="4080960"/>
          </a:xfrm>
        </p:grpSpPr>
        <p:pic>
          <p:nvPicPr>
            <p:cNvPr id="270" name="object 6" descr=""/>
            <p:cNvPicPr/>
            <p:nvPr/>
          </p:nvPicPr>
          <p:blipFill>
            <a:blip r:embed="rId1"/>
            <a:stretch/>
          </p:blipFill>
          <p:spPr>
            <a:xfrm>
              <a:off x="1460160" y="1429560"/>
              <a:ext cx="8274960" cy="408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" name="object 7" descr=""/>
            <p:cNvPicPr/>
            <p:nvPr/>
          </p:nvPicPr>
          <p:blipFill>
            <a:blip r:embed="rId2"/>
            <a:stretch/>
          </p:blipFill>
          <p:spPr>
            <a:xfrm>
              <a:off x="1654920" y="1624680"/>
              <a:ext cx="7724880" cy="3530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11059560" y="72756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object 3"/>
          <p:cNvSpPr/>
          <p:nvPr/>
        </p:nvSpPr>
        <p:spPr>
          <a:xfrm>
            <a:off x="1037520" y="1501560"/>
            <a:ext cx="2540160" cy="29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116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150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92" strike="noStrike">
                <a:solidFill>
                  <a:srgbClr val="292929"/>
                </a:solidFill>
                <a:latin typeface="Arial"/>
              </a:rPr>
              <a:t>Executive</a:t>
            </a:r>
            <a:r>
              <a:rPr b="0" lang="en-IN" sz="2200" spc="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11" strike="noStrike">
                <a:solidFill>
                  <a:srgbClr val="292929"/>
                </a:solidFill>
                <a:latin typeface="Arial"/>
              </a:rPr>
              <a:t>Summary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Introduction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Methodology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Results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Conclusion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Outline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bject 2"/>
          <p:cNvSpPr/>
          <p:nvPr/>
        </p:nvSpPr>
        <p:spPr>
          <a:xfrm>
            <a:off x="109836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7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56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Rate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4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object 4"/>
          <p:cNvSpPr/>
          <p:nvPr/>
        </p:nvSpPr>
        <p:spPr>
          <a:xfrm>
            <a:off x="848880" y="1472040"/>
            <a:ext cx="444852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highest</a:t>
            </a:r>
            <a:r>
              <a:rPr b="0" lang="en-IN" sz="2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4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4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ORBITS</a:t>
            </a:r>
            <a:r>
              <a:rPr b="0" lang="en-IN" sz="24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120">
              <a:lnSpc>
                <a:spcPct val="100000"/>
              </a:lnSpc>
              <a:spcBef>
                <a:spcPts val="2880"/>
              </a:spcBef>
            </a:pPr>
            <a:r>
              <a:rPr b="1" lang="en-IN" sz="2400" spc="-26" strike="noStrike">
                <a:solidFill>
                  <a:srgbClr val="000000"/>
                </a:solidFill>
                <a:latin typeface="Calibri"/>
              </a:rPr>
              <a:t>ES-L1 GEO SSO HEO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5" name="object 5"/>
          <p:cNvGrpSpPr/>
          <p:nvPr/>
        </p:nvGrpSpPr>
        <p:grpSpPr>
          <a:xfrm>
            <a:off x="5574960" y="1618560"/>
            <a:ext cx="6398640" cy="3750480"/>
            <a:chOff x="5574960" y="1618560"/>
            <a:chExt cx="6398640" cy="3750480"/>
          </a:xfrm>
        </p:grpSpPr>
        <p:pic>
          <p:nvPicPr>
            <p:cNvPr id="276" name="object 6" descr=""/>
            <p:cNvPicPr/>
            <p:nvPr/>
          </p:nvPicPr>
          <p:blipFill>
            <a:blip r:embed="rId1"/>
            <a:stretch/>
          </p:blipFill>
          <p:spPr>
            <a:xfrm>
              <a:off x="5574960" y="1618560"/>
              <a:ext cx="6398640" cy="375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object 7" descr=""/>
            <p:cNvPicPr/>
            <p:nvPr/>
          </p:nvPicPr>
          <p:blipFill>
            <a:blip r:embed="rId2"/>
            <a:stretch/>
          </p:blipFill>
          <p:spPr>
            <a:xfrm>
              <a:off x="5769720" y="1813680"/>
              <a:ext cx="5848920" cy="3200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2"/>
          <p:cNvSpPr/>
          <p:nvPr/>
        </p:nvSpPr>
        <p:spPr>
          <a:xfrm>
            <a:off x="109836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61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Flight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Number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0" name="object 4"/>
          <p:cNvGrpSpPr/>
          <p:nvPr/>
        </p:nvGrpSpPr>
        <p:grpSpPr>
          <a:xfrm>
            <a:off x="702720" y="668880"/>
            <a:ext cx="10841400" cy="5141520"/>
            <a:chOff x="702720" y="668880"/>
            <a:chExt cx="10841400" cy="5141520"/>
          </a:xfrm>
        </p:grpSpPr>
        <p:pic>
          <p:nvPicPr>
            <p:cNvPr id="281" name="object 5" descr=""/>
            <p:cNvPicPr/>
            <p:nvPr/>
          </p:nvPicPr>
          <p:blipFill>
            <a:blip r:embed="rId1"/>
            <a:stretch/>
          </p:blipFill>
          <p:spPr>
            <a:xfrm>
              <a:off x="702720" y="668880"/>
              <a:ext cx="10841400" cy="5141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object 6" descr=""/>
            <p:cNvPicPr/>
            <p:nvPr/>
          </p:nvPicPr>
          <p:blipFill>
            <a:blip r:embed="rId2"/>
            <a:stretch/>
          </p:blipFill>
          <p:spPr>
            <a:xfrm>
              <a:off x="897480" y="1445760"/>
              <a:ext cx="10291320" cy="4009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object 7"/>
          <p:cNvSpPr/>
          <p:nvPr/>
        </p:nvSpPr>
        <p:spPr>
          <a:xfrm>
            <a:off x="975600" y="5580000"/>
            <a:ext cx="9599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see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LEO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related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flights;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hand,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there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seems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relationship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GTO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orbit.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09461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6" name="object 4"/>
          <p:cNvGrpSpPr/>
          <p:nvPr/>
        </p:nvGrpSpPr>
        <p:grpSpPr>
          <a:xfrm>
            <a:off x="678240" y="1223640"/>
            <a:ext cx="9599400" cy="4523040"/>
            <a:chOff x="678240" y="1223640"/>
            <a:chExt cx="9599400" cy="4523040"/>
          </a:xfrm>
        </p:grpSpPr>
        <p:pic>
          <p:nvPicPr>
            <p:cNvPr id="287" name="object 5" descr=""/>
            <p:cNvPicPr/>
            <p:nvPr/>
          </p:nvPicPr>
          <p:blipFill>
            <a:blip r:embed="rId1"/>
            <a:stretch/>
          </p:blipFill>
          <p:spPr>
            <a:xfrm>
              <a:off x="678240" y="1223640"/>
              <a:ext cx="9599400" cy="452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object 6" descr=""/>
            <p:cNvPicPr/>
            <p:nvPr/>
          </p:nvPicPr>
          <p:blipFill>
            <a:blip r:embed="rId2"/>
            <a:stretch/>
          </p:blipFill>
          <p:spPr>
            <a:xfrm>
              <a:off x="873360" y="1418760"/>
              <a:ext cx="9049320" cy="3972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9" name="object 7"/>
          <p:cNvSpPr/>
          <p:nvPr/>
        </p:nvSpPr>
        <p:spPr>
          <a:xfrm>
            <a:off x="951480" y="5797440"/>
            <a:ext cx="94845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heavy</a:t>
            </a:r>
            <a:r>
              <a:rPr b="0" lang="en-IN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payloads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positive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more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Polar,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LEO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ISS.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However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GTO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cannot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distinguish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well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positive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negative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landing(unsuccessful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mission)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there.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9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Yearly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Trend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2" name="object 4"/>
          <p:cNvGrpSpPr/>
          <p:nvPr/>
        </p:nvGrpSpPr>
        <p:grpSpPr>
          <a:xfrm>
            <a:off x="803160" y="1408320"/>
            <a:ext cx="10608480" cy="4329000"/>
            <a:chOff x="803160" y="1408320"/>
            <a:chExt cx="10608480" cy="4329000"/>
          </a:xfrm>
        </p:grpSpPr>
        <p:pic>
          <p:nvPicPr>
            <p:cNvPr id="293" name="object 5" descr=""/>
            <p:cNvPicPr/>
            <p:nvPr/>
          </p:nvPicPr>
          <p:blipFill>
            <a:blip r:embed="rId1"/>
            <a:stretch/>
          </p:blipFill>
          <p:spPr>
            <a:xfrm>
              <a:off x="803160" y="1408320"/>
              <a:ext cx="10608480" cy="432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" name="object 6" descr=""/>
            <p:cNvPicPr/>
            <p:nvPr/>
          </p:nvPicPr>
          <p:blipFill>
            <a:blip r:embed="rId2"/>
            <a:stretch/>
          </p:blipFill>
          <p:spPr>
            <a:xfrm>
              <a:off x="998280" y="1603080"/>
              <a:ext cx="10058040" cy="3779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5" name="object 7"/>
          <p:cNvSpPr/>
          <p:nvPr/>
        </p:nvSpPr>
        <p:spPr>
          <a:xfrm>
            <a:off x="1077480" y="5554080"/>
            <a:ext cx="83595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apparent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has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significantly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increased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2013</a:t>
            </a:r>
            <a:r>
              <a:rPr b="0" lang="en-IN" sz="20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2020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1093752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3"/>
          <p:cNvSpPr/>
          <p:nvPr/>
        </p:nvSpPr>
        <p:spPr>
          <a:xfrm>
            <a:off x="848880" y="1842120"/>
            <a:ext cx="9265680" cy="26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10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data,</a:t>
            </a:r>
            <a:r>
              <a:rPr b="0" lang="en-IN" sz="2200" spc="-8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14" strike="noStrike">
                <a:solidFill>
                  <a:srgbClr val="292929"/>
                </a:solidFill>
                <a:latin typeface="Arial"/>
              </a:rPr>
              <a:t>names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2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22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different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rocket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attempted: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1386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0" lang="en-IN" sz="2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0" lang="en-IN" sz="2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SLC-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KSC</a:t>
            </a:r>
            <a:r>
              <a:rPr b="0" lang="en-IN" sz="2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39A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Calibri"/>
              </a:rPr>
              <a:t>VAFB</a:t>
            </a:r>
            <a:r>
              <a:rPr b="0" lang="en-IN" sz="2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SLC-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All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02" strike="noStrike">
                <a:solidFill>
                  <a:srgbClr val="0a48ca"/>
                </a:solidFill>
                <a:latin typeface="Arial"/>
              </a:rPr>
              <a:t>Names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3"/>
          <p:cNvSpPr/>
          <p:nvPr/>
        </p:nvSpPr>
        <p:spPr>
          <a:xfrm>
            <a:off x="848880" y="5139720"/>
            <a:ext cx="96408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20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0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83" strike="noStrike">
                <a:solidFill>
                  <a:srgbClr val="292929"/>
                </a:solidFill>
                <a:latin typeface="Arial"/>
              </a:rPr>
              <a:t>5</a:t>
            </a:r>
            <a:r>
              <a:rPr b="0" lang="en-IN" sz="20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records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begin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letters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6" strike="noStrike">
                <a:solidFill>
                  <a:srgbClr val="292929"/>
                </a:solidFill>
                <a:latin typeface="Arial"/>
              </a:rPr>
              <a:t>'CCA'.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97" strike="noStrike">
                <a:solidFill>
                  <a:srgbClr val="292929"/>
                </a:solidFill>
                <a:latin typeface="Arial"/>
              </a:rPr>
              <a:t>see,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there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other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organizations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besides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0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1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2000" spc="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0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testing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rockets.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05" strike="noStrike">
                <a:solidFill>
                  <a:srgbClr val="0a48ca"/>
                </a:solidFill>
                <a:latin typeface="Arial"/>
              </a:rPr>
              <a:t>Names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Beginning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'CCA'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2" name="object 5"/>
          <p:cNvGrpSpPr/>
          <p:nvPr/>
        </p:nvGrpSpPr>
        <p:grpSpPr>
          <a:xfrm>
            <a:off x="574560" y="1293840"/>
            <a:ext cx="11202840" cy="3868920"/>
            <a:chOff x="574560" y="1293840"/>
            <a:chExt cx="11202840" cy="3868920"/>
          </a:xfrm>
        </p:grpSpPr>
        <p:pic>
          <p:nvPicPr>
            <p:cNvPr id="303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293840"/>
              <a:ext cx="11202840" cy="386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4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488960"/>
              <a:ext cx="10652400" cy="3318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bject 2"/>
          <p:cNvSpPr/>
          <p:nvPr/>
        </p:nvSpPr>
        <p:spPr>
          <a:xfrm>
            <a:off x="1097244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bject 3"/>
          <p:cNvSpPr/>
          <p:nvPr/>
        </p:nvSpPr>
        <p:spPr>
          <a:xfrm>
            <a:off x="848880" y="3819600"/>
            <a:ext cx="9478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information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displays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carried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launched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by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NASA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5" strike="noStrike">
                <a:solidFill>
                  <a:srgbClr val="0a48ca"/>
                </a:solidFill>
                <a:latin typeface="Arial"/>
              </a:rPr>
              <a:t>Mass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object 5" descr=""/>
          <p:cNvPicPr/>
          <p:nvPr/>
        </p:nvPicPr>
        <p:blipFill>
          <a:blip r:embed="rId1"/>
          <a:stretch/>
        </p:blipFill>
        <p:spPr>
          <a:xfrm>
            <a:off x="804600" y="1671840"/>
            <a:ext cx="10515240" cy="13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3"/>
          <p:cNvSpPr/>
          <p:nvPr/>
        </p:nvSpPr>
        <p:spPr>
          <a:xfrm>
            <a:off x="848880" y="3772440"/>
            <a:ext cx="6318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average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carried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v1.1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2928.4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kg.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Average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 Payload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6" strike="noStrike">
                <a:solidFill>
                  <a:srgbClr val="0a48ca"/>
                </a:solidFill>
                <a:latin typeface="Arial"/>
              </a:rPr>
              <a:t>Mass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by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F9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v1.1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2" name="object 5"/>
          <p:cNvGrpSpPr/>
          <p:nvPr/>
        </p:nvGrpSpPr>
        <p:grpSpPr>
          <a:xfrm>
            <a:off x="574560" y="1191600"/>
            <a:ext cx="11065680" cy="2229480"/>
            <a:chOff x="574560" y="1191600"/>
            <a:chExt cx="11065680" cy="2229480"/>
          </a:xfrm>
        </p:grpSpPr>
        <p:pic>
          <p:nvPicPr>
            <p:cNvPr id="313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191600"/>
              <a:ext cx="11065680" cy="2229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386720"/>
              <a:ext cx="10515240" cy="1679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848880" y="4064400"/>
            <a:ext cx="8895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first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ground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pad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52" strike="noStrike">
                <a:solidFill>
                  <a:srgbClr val="292929"/>
                </a:solidFill>
                <a:latin typeface="Arial"/>
              </a:rPr>
              <a:t>22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December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95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First</a:t>
            </a:r>
            <a:r>
              <a:rPr b="0" lang="en-IN" sz="3700" spc="-18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Ground</a:t>
            </a: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Date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8" name="object 5"/>
          <p:cNvGrpSpPr/>
          <p:nvPr/>
        </p:nvGrpSpPr>
        <p:grpSpPr>
          <a:xfrm>
            <a:off x="642960" y="1530000"/>
            <a:ext cx="11065680" cy="2630160"/>
            <a:chOff x="642960" y="1530000"/>
            <a:chExt cx="11065680" cy="2630160"/>
          </a:xfrm>
        </p:grpSpPr>
        <p:pic>
          <p:nvPicPr>
            <p:cNvPr id="319" name="object 6" descr=""/>
            <p:cNvPicPr/>
            <p:nvPr/>
          </p:nvPicPr>
          <p:blipFill>
            <a:blip r:embed="rId1"/>
            <a:stretch/>
          </p:blipFill>
          <p:spPr>
            <a:xfrm>
              <a:off x="642960" y="1530000"/>
              <a:ext cx="11065680" cy="263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0" name="object 7" descr=""/>
            <p:cNvPicPr/>
            <p:nvPr/>
          </p:nvPicPr>
          <p:blipFill>
            <a:blip r:embed="rId2"/>
            <a:stretch/>
          </p:blipFill>
          <p:spPr>
            <a:xfrm>
              <a:off x="838080" y="1725120"/>
              <a:ext cx="10515240" cy="2080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bject 3"/>
          <p:cNvSpPr/>
          <p:nvPr/>
        </p:nvSpPr>
        <p:spPr>
          <a:xfrm>
            <a:off x="848880" y="3902040"/>
            <a:ext cx="9327240" cy="24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appears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there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only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4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payload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between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4000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6000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they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B1021.2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774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B1031.2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500" spc="-114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25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32" strike="noStrike">
                <a:solidFill>
                  <a:srgbClr val="0a48ca"/>
                </a:solidFill>
                <a:latin typeface="Arial"/>
              </a:rPr>
              <a:t>Drone</a:t>
            </a:r>
            <a:r>
              <a:rPr b="0" lang="en-IN" sz="25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52" strike="noStrike">
                <a:solidFill>
                  <a:srgbClr val="0a48ca"/>
                </a:solidFill>
                <a:latin typeface="Arial"/>
              </a:rPr>
              <a:t>Ship</a:t>
            </a:r>
            <a:r>
              <a:rPr b="0" lang="en-IN" sz="25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26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25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8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41" strike="noStrike">
                <a:solidFill>
                  <a:srgbClr val="0a48ca"/>
                </a:solidFill>
                <a:latin typeface="Arial"/>
              </a:rPr>
              <a:t>between</a:t>
            </a:r>
            <a:r>
              <a:rPr b="0" lang="en-IN" sz="25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109" strike="noStrike">
                <a:solidFill>
                  <a:srgbClr val="0a48ca"/>
                </a:solidFill>
                <a:latin typeface="Arial"/>
              </a:rPr>
              <a:t>4000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12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25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89" strike="noStrike">
                <a:solidFill>
                  <a:srgbClr val="0a48ca"/>
                </a:solidFill>
                <a:latin typeface="Arial"/>
              </a:rPr>
              <a:t>6000</a:t>
            </a:r>
            <a:endParaRPr b="0" lang="en-IN" sz="2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4" name="object 5"/>
          <p:cNvGrpSpPr/>
          <p:nvPr/>
        </p:nvGrpSpPr>
        <p:grpSpPr>
          <a:xfrm>
            <a:off x="574560" y="1037880"/>
            <a:ext cx="10922040" cy="3054240"/>
            <a:chOff x="574560" y="1037880"/>
            <a:chExt cx="10922040" cy="3054240"/>
          </a:xfrm>
        </p:grpSpPr>
        <p:pic>
          <p:nvPicPr>
            <p:cNvPr id="325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037880"/>
              <a:ext cx="10922040" cy="305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6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233000"/>
              <a:ext cx="10371960" cy="250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11059560" y="74016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3"/>
          <p:cNvSpPr/>
          <p:nvPr/>
        </p:nvSpPr>
        <p:spPr>
          <a:xfrm>
            <a:off x="848880" y="1557360"/>
            <a:ext cx="1031112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440" bIns="0" anchor="t">
            <a:spAutoFit/>
          </a:bodyPr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• </a:t>
            </a: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Summary of methodologies: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Data Collection using Web scraping and REST API queries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Data Wrangling to Classify Launches based on Success and transform  data into standardized numeric form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Exploratory Data Analysis using SQL and Visualization packages for  Python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Interactive Plotly Web App to visualize payload and success launch  data at each Launch Site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Exploring Launch Sites using interactive Folium Maps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Predictive analysis for classification of Rocket Landing Success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• </a:t>
            </a: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Summary of all results: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Exploratory Data Analysis Results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Predictive Analysis Results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Executive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Summary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2"/>
          <p:cNvSpPr/>
          <p:nvPr/>
        </p:nvSpPr>
        <p:spPr>
          <a:xfrm>
            <a:off x="1097100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object 3"/>
          <p:cNvSpPr/>
          <p:nvPr/>
        </p:nvSpPr>
        <p:spPr>
          <a:xfrm>
            <a:off x="759960" y="3943080"/>
            <a:ext cx="9437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0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show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number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9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failure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mission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outcomes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48880" y="315360"/>
            <a:ext cx="1085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100" spc="-26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100" spc="-13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75" strike="noStrike">
                <a:solidFill>
                  <a:srgbClr val="0a48ca"/>
                </a:solidFill>
                <a:latin typeface="Arial"/>
              </a:rPr>
              <a:t>Number</a:t>
            </a:r>
            <a:r>
              <a:rPr b="0" lang="en-IN" sz="31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" strike="noStrike">
                <a:solidFill>
                  <a:srgbClr val="0a48ca"/>
                </a:solidFill>
                <a:latin typeface="Arial"/>
              </a:rPr>
              <a:t>of</a:t>
            </a:r>
            <a:r>
              <a:rPr b="0" lang="en-IN" sz="31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40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1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31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60" strike="noStrike">
                <a:solidFill>
                  <a:srgbClr val="0a48ca"/>
                </a:solidFill>
                <a:latin typeface="Arial"/>
              </a:rPr>
              <a:t>Failure</a:t>
            </a:r>
            <a:r>
              <a:rPr b="0" lang="en-IN" sz="31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52" strike="noStrike">
                <a:solidFill>
                  <a:srgbClr val="0a48ca"/>
                </a:solidFill>
                <a:latin typeface="Arial"/>
              </a:rPr>
              <a:t>Mission</a:t>
            </a:r>
            <a:r>
              <a:rPr b="0" lang="en-IN" sz="31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66" strike="noStrike">
                <a:solidFill>
                  <a:srgbClr val="0a48ca"/>
                </a:solidFill>
                <a:latin typeface="Arial"/>
              </a:rPr>
              <a:t>Outcomes</a:t>
            </a:r>
            <a:endParaRPr b="0" lang="en-IN" sz="31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0" name="object 5"/>
          <p:cNvGrpSpPr/>
          <p:nvPr/>
        </p:nvGrpSpPr>
        <p:grpSpPr>
          <a:xfrm>
            <a:off x="574560" y="1306080"/>
            <a:ext cx="11098800" cy="2612160"/>
            <a:chOff x="574560" y="1306080"/>
            <a:chExt cx="11098800" cy="2612160"/>
          </a:xfrm>
        </p:grpSpPr>
        <p:pic>
          <p:nvPicPr>
            <p:cNvPr id="331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306080"/>
              <a:ext cx="11098800" cy="2612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2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501200"/>
              <a:ext cx="10548720" cy="2061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object 2"/>
          <p:cNvSpPr/>
          <p:nvPr/>
        </p:nvSpPr>
        <p:spPr>
          <a:xfrm>
            <a:off x="848880" y="5602320"/>
            <a:ext cx="10519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shows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12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carried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maximum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15600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kg.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5559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ts val="4065"/>
              </a:lnSpc>
              <a:spcBef>
                <a:spcPts val="96"/>
              </a:spcBef>
              <a:buNone/>
              <a:tabLst>
                <a:tab algn="l" pos="4648680"/>
              </a:tabLst>
            </a:pP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Boosters</a:t>
            </a: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That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" strike="noStrike">
                <a:solidFill>
                  <a:srgbClr val="0a48ca"/>
                </a:solidFill>
                <a:latin typeface="Arial"/>
              </a:rPr>
              <a:t>Carried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	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the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Maximum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Mass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  <a:p>
            <a:pPr marL="12600" indent="0" algn="r">
              <a:lnSpc>
                <a:spcPts val="1545"/>
              </a:lnSpc>
              <a:buNone/>
              <a:tabLst>
                <a:tab algn="l" pos="4648680"/>
              </a:tabLst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31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5" name="object 4"/>
          <p:cNvGrpSpPr/>
          <p:nvPr/>
        </p:nvGrpSpPr>
        <p:grpSpPr>
          <a:xfrm>
            <a:off x="885600" y="1332000"/>
            <a:ext cx="10952640" cy="4476960"/>
            <a:chOff x="885600" y="1332000"/>
            <a:chExt cx="10952640" cy="4476960"/>
          </a:xfrm>
        </p:grpSpPr>
        <p:pic>
          <p:nvPicPr>
            <p:cNvPr id="336" name="object 5" descr=""/>
            <p:cNvPicPr/>
            <p:nvPr/>
          </p:nvPicPr>
          <p:blipFill>
            <a:blip r:embed="rId1"/>
            <a:stretch/>
          </p:blipFill>
          <p:spPr>
            <a:xfrm>
              <a:off x="885600" y="1332000"/>
              <a:ext cx="10952640" cy="447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" name="object 6" descr=""/>
            <p:cNvPicPr/>
            <p:nvPr/>
          </p:nvPicPr>
          <p:blipFill>
            <a:blip r:embed="rId2"/>
            <a:stretch/>
          </p:blipFill>
          <p:spPr>
            <a:xfrm>
              <a:off x="1080360" y="1527120"/>
              <a:ext cx="10402560" cy="392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object 2"/>
          <p:cNvSpPr/>
          <p:nvPr/>
        </p:nvSpPr>
        <p:spPr>
          <a:xfrm>
            <a:off x="109965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848880" y="4308480"/>
            <a:ext cx="4792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360" indent="-31176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SzPct val="122000"/>
              <a:buFont typeface="Symbol" charset="2"/>
              <a:buChar char=""/>
              <a:tabLst>
                <a:tab algn="l" pos="324360"/>
                <a:tab algn="l" pos="4417200"/>
              </a:tabLst>
            </a:pP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2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1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00" strike="noStrike">
                <a:solidFill>
                  <a:srgbClr val="292929"/>
                </a:solidFill>
                <a:latin typeface="Arial"/>
              </a:rPr>
              <a:t>v1.1B1012_CCAFS</a:t>
            </a:r>
            <a:r>
              <a:rPr b="1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65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1" lang="en-IN" sz="1800" spc="32" strike="noStrike">
                <a:solidFill>
                  <a:srgbClr val="292929"/>
                </a:solidFill>
                <a:latin typeface="Arial"/>
              </a:rPr>
              <a:t>40</a:t>
            </a: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and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5817960" y="4308480"/>
            <a:ext cx="2751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26" strike="noStrike">
                <a:solidFill>
                  <a:srgbClr val="292929"/>
                </a:solidFill>
                <a:latin typeface="Arial"/>
              </a:rPr>
              <a:t>F9v1.1B1015</a:t>
            </a:r>
            <a:r>
              <a:rPr b="1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245" strike="noStrike">
                <a:solidFill>
                  <a:srgbClr val="292929"/>
                </a:solidFill>
                <a:latin typeface="Arial"/>
              </a:rPr>
              <a:t>CCAFS</a:t>
            </a:r>
            <a:r>
              <a:rPr b="1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65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1" lang="en-IN" sz="1800" spc="43" strike="noStrike">
                <a:solidFill>
                  <a:srgbClr val="292929"/>
                </a:solidFill>
                <a:latin typeface="Arial"/>
              </a:rPr>
              <a:t>40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5"/>
          <p:cNvSpPr/>
          <p:nvPr/>
        </p:nvSpPr>
        <p:spPr>
          <a:xfrm>
            <a:off x="8741160" y="4308480"/>
            <a:ext cx="2254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89120"/>
              </a:tabLst>
            </a:pP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failed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at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58" strike="noStrike">
                <a:solidFill>
                  <a:srgbClr val="292929"/>
                </a:solidFill>
                <a:latin typeface="Arial"/>
              </a:rPr>
              <a:t>2015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85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162" strike="noStrike">
                <a:solidFill>
                  <a:srgbClr val="0a48ca"/>
                </a:solidFill>
                <a:latin typeface="Arial"/>
              </a:rPr>
              <a:t>2015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Records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-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Failed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Landing</a:t>
            </a: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Outcomes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3" name="object 7"/>
          <p:cNvGrpSpPr/>
          <p:nvPr/>
        </p:nvGrpSpPr>
        <p:grpSpPr>
          <a:xfrm>
            <a:off x="2281320" y="1293840"/>
            <a:ext cx="7788960" cy="2857320"/>
            <a:chOff x="2281320" y="1293840"/>
            <a:chExt cx="7788960" cy="2857320"/>
          </a:xfrm>
        </p:grpSpPr>
        <p:pic>
          <p:nvPicPr>
            <p:cNvPr id="344" name="object 8" descr=""/>
            <p:cNvPicPr/>
            <p:nvPr/>
          </p:nvPicPr>
          <p:blipFill>
            <a:blip r:embed="rId1"/>
            <a:stretch/>
          </p:blipFill>
          <p:spPr>
            <a:xfrm>
              <a:off x="2281320" y="1293840"/>
              <a:ext cx="7788960" cy="285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5" name="object 9" descr=""/>
            <p:cNvPicPr/>
            <p:nvPr/>
          </p:nvPicPr>
          <p:blipFill>
            <a:blip r:embed="rId2"/>
            <a:stretch/>
          </p:blipFill>
          <p:spPr>
            <a:xfrm>
              <a:off x="2476440" y="1488960"/>
              <a:ext cx="7238520" cy="230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bject 2"/>
          <p:cNvSpPr/>
          <p:nvPr/>
        </p:nvSpPr>
        <p:spPr>
          <a:xfrm>
            <a:off x="110091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object 3"/>
          <p:cNvSpPr/>
          <p:nvPr/>
        </p:nvSpPr>
        <p:spPr>
          <a:xfrm>
            <a:off x="848880" y="4654440"/>
            <a:ext cx="6352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number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increased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since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251000"/>
          </a:xfrm>
          <a:prstGeom prst="rect">
            <a:avLst/>
          </a:prstGeom>
          <a:noFill/>
          <a:ln w="0">
            <a:noFill/>
          </a:ln>
        </p:spPr>
        <p:txBody>
          <a:bodyPr lIns="0" rIns="0" tIns="10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185" strike="noStrike">
                <a:solidFill>
                  <a:srgbClr val="0a48ca"/>
                </a:solidFill>
                <a:latin typeface="Arial"/>
              </a:rPr>
              <a:t>Rank</a:t>
            </a:r>
            <a:r>
              <a:rPr b="0" lang="en-IN" sz="2800" spc="-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41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28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97" strike="noStrike">
                <a:solidFill>
                  <a:srgbClr val="0a48ca"/>
                </a:solidFill>
                <a:latin typeface="Arial"/>
              </a:rPr>
              <a:t>Outcomes</a:t>
            </a:r>
            <a:r>
              <a:rPr b="0" lang="en-IN" sz="28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86" strike="noStrike">
                <a:solidFill>
                  <a:srgbClr val="0a48ca"/>
                </a:solidFill>
                <a:latin typeface="Arial"/>
              </a:rPr>
              <a:t>Between</a:t>
            </a:r>
            <a:r>
              <a:rPr b="0" lang="en-IN" sz="28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2010-</a:t>
            </a:r>
            <a:r>
              <a:rPr b="0" lang="en-IN" sz="2800" spc="77" strike="noStrike">
                <a:solidFill>
                  <a:srgbClr val="0a48ca"/>
                </a:solidFill>
                <a:latin typeface="Arial"/>
              </a:rPr>
              <a:t>06-</a:t>
            </a:r>
            <a:r>
              <a:rPr b="0" lang="en-IN" sz="2800" spc="123" strike="noStrike">
                <a:solidFill>
                  <a:srgbClr val="0a48ca"/>
                </a:solidFill>
                <a:latin typeface="Arial"/>
              </a:rPr>
              <a:t>04</a:t>
            </a:r>
            <a:r>
              <a:rPr b="0" lang="en-IN" sz="28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21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28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2017-</a:t>
            </a:r>
            <a:r>
              <a:rPr b="0" lang="en-IN" sz="2800" spc="77" strike="noStrike">
                <a:solidFill>
                  <a:srgbClr val="0a48ca"/>
                </a:solidFill>
                <a:latin typeface="Arial"/>
              </a:rPr>
              <a:t>03-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9" name="object 5"/>
          <p:cNvGrpSpPr/>
          <p:nvPr/>
        </p:nvGrpSpPr>
        <p:grpSpPr>
          <a:xfrm>
            <a:off x="646200" y="1633680"/>
            <a:ext cx="11065680" cy="2740680"/>
            <a:chOff x="646200" y="1633680"/>
            <a:chExt cx="11065680" cy="2740680"/>
          </a:xfrm>
        </p:grpSpPr>
        <p:pic>
          <p:nvPicPr>
            <p:cNvPr id="350" name="object 6" descr=""/>
            <p:cNvPicPr/>
            <p:nvPr/>
          </p:nvPicPr>
          <p:blipFill>
            <a:blip r:embed="rId1"/>
            <a:stretch/>
          </p:blipFill>
          <p:spPr>
            <a:xfrm>
              <a:off x="646200" y="1633680"/>
              <a:ext cx="11065680" cy="274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1" name="object 7" descr=""/>
            <p:cNvPicPr/>
            <p:nvPr/>
          </p:nvPicPr>
          <p:blipFill>
            <a:blip r:embed="rId2"/>
            <a:stretch/>
          </p:blipFill>
          <p:spPr>
            <a:xfrm>
              <a:off x="841320" y="1828800"/>
              <a:ext cx="10515240" cy="2191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53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object 2"/>
          <p:cNvSpPr/>
          <p:nvPr/>
        </p:nvSpPr>
        <p:spPr>
          <a:xfrm>
            <a:off x="109584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15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Locations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7" name="object 4"/>
          <p:cNvGrpSpPr/>
          <p:nvPr/>
        </p:nvGrpSpPr>
        <p:grpSpPr>
          <a:xfrm>
            <a:off x="4175640" y="1420560"/>
            <a:ext cx="6901920" cy="4604760"/>
            <a:chOff x="4175640" y="1420560"/>
            <a:chExt cx="6901920" cy="4604760"/>
          </a:xfrm>
        </p:grpSpPr>
        <p:pic>
          <p:nvPicPr>
            <p:cNvPr id="358" name="object 5" descr=""/>
            <p:cNvPicPr/>
            <p:nvPr/>
          </p:nvPicPr>
          <p:blipFill>
            <a:blip r:embed="rId1"/>
            <a:stretch/>
          </p:blipFill>
          <p:spPr>
            <a:xfrm>
              <a:off x="4302360" y="1420560"/>
              <a:ext cx="6775200" cy="460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9" name="object 6"/>
            <p:cNvSpPr/>
            <p:nvPr/>
          </p:nvSpPr>
          <p:spPr>
            <a:xfrm>
              <a:off x="4175640" y="2374560"/>
              <a:ext cx="6809400" cy="1808640"/>
            </a:xfrm>
            <a:custGeom>
              <a:avLst/>
              <a:gdLst>
                <a:gd name="textAreaLeft" fmla="*/ 0 w 6809400"/>
                <a:gd name="textAreaRight" fmla="*/ 6809760 w 6809400"/>
                <a:gd name="textAreaTop" fmla="*/ 0 h 1808640"/>
                <a:gd name="textAreaBottom" fmla="*/ 1809000 h 1808640"/>
              </a:gdLst>
              <a:ahLst/>
              <a:rect l="textAreaLeft" t="textAreaTop" r="textAreaRight" b="textAreaBottom"/>
              <a:pathLst>
                <a:path w="6809740" h="1809114">
                  <a:moveTo>
                    <a:pt x="0" y="260604"/>
                  </a:moveTo>
                  <a:lnTo>
                    <a:pt x="3861" y="218341"/>
                  </a:lnTo>
                  <a:lnTo>
                    <a:pt x="15038" y="178247"/>
                  </a:lnTo>
                  <a:lnTo>
                    <a:pt x="32925" y="140857"/>
                  </a:lnTo>
                  <a:lnTo>
                    <a:pt x="56912" y="106710"/>
                  </a:lnTo>
                  <a:lnTo>
                    <a:pt x="86391" y="76342"/>
                  </a:lnTo>
                  <a:lnTo>
                    <a:pt x="120755" y="50291"/>
                  </a:lnTo>
                  <a:lnTo>
                    <a:pt x="159395" y="29095"/>
                  </a:lnTo>
                  <a:lnTo>
                    <a:pt x="201704" y="13289"/>
                  </a:lnTo>
                  <a:lnTo>
                    <a:pt x="247073" y="3411"/>
                  </a:lnTo>
                  <a:lnTo>
                    <a:pt x="294893" y="0"/>
                  </a:lnTo>
                  <a:lnTo>
                    <a:pt x="342714" y="3411"/>
                  </a:lnTo>
                  <a:lnTo>
                    <a:pt x="388083" y="13289"/>
                  </a:lnTo>
                  <a:lnTo>
                    <a:pt x="430392" y="29095"/>
                  </a:lnTo>
                  <a:lnTo>
                    <a:pt x="469032" y="50292"/>
                  </a:lnTo>
                  <a:lnTo>
                    <a:pt x="503396" y="76342"/>
                  </a:lnTo>
                  <a:lnTo>
                    <a:pt x="532875" y="106710"/>
                  </a:lnTo>
                  <a:lnTo>
                    <a:pt x="556862" y="140857"/>
                  </a:lnTo>
                  <a:lnTo>
                    <a:pt x="574749" y="178247"/>
                  </a:lnTo>
                  <a:lnTo>
                    <a:pt x="585926" y="218341"/>
                  </a:lnTo>
                  <a:lnTo>
                    <a:pt x="589788" y="260604"/>
                  </a:lnTo>
                  <a:lnTo>
                    <a:pt x="585926" y="302866"/>
                  </a:lnTo>
                  <a:lnTo>
                    <a:pt x="574749" y="342960"/>
                  </a:lnTo>
                  <a:lnTo>
                    <a:pt x="556862" y="380350"/>
                  </a:lnTo>
                  <a:lnTo>
                    <a:pt x="532875" y="414497"/>
                  </a:lnTo>
                  <a:lnTo>
                    <a:pt x="503396" y="444865"/>
                  </a:lnTo>
                  <a:lnTo>
                    <a:pt x="469032" y="470915"/>
                  </a:lnTo>
                  <a:lnTo>
                    <a:pt x="430392" y="492112"/>
                  </a:lnTo>
                  <a:lnTo>
                    <a:pt x="388083" y="507918"/>
                  </a:lnTo>
                  <a:lnTo>
                    <a:pt x="342714" y="517796"/>
                  </a:lnTo>
                  <a:lnTo>
                    <a:pt x="294893" y="521208"/>
                  </a:lnTo>
                  <a:lnTo>
                    <a:pt x="247073" y="517796"/>
                  </a:lnTo>
                  <a:lnTo>
                    <a:pt x="201704" y="507918"/>
                  </a:lnTo>
                  <a:lnTo>
                    <a:pt x="159395" y="492112"/>
                  </a:lnTo>
                  <a:lnTo>
                    <a:pt x="120755" y="470915"/>
                  </a:lnTo>
                  <a:lnTo>
                    <a:pt x="86391" y="444865"/>
                  </a:lnTo>
                  <a:lnTo>
                    <a:pt x="56912" y="414497"/>
                  </a:lnTo>
                  <a:lnTo>
                    <a:pt x="32925" y="380350"/>
                  </a:lnTo>
                  <a:lnTo>
                    <a:pt x="15038" y="342960"/>
                  </a:lnTo>
                  <a:lnTo>
                    <a:pt x="3861" y="302866"/>
                  </a:lnTo>
                  <a:lnTo>
                    <a:pt x="0" y="260604"/>
                  </a:lnTo>
                  <a:close/>
                </a:path>
                <a:path w="6809740" h="1809114">
                  <a:moveTo>
                    <a:pt x="6263640" y="1503426"/>
                  </a:moveTo>
                  <a:lnTo>
                    <a:pt x="6267211" y="1453855"/>
                  </a:lnTo>
                  <a:lnTo>
                    <a:pt x="6277551" y="1406834"/>
                  </a:lnTo>
                  <a:lnTo>
                    <a:pt x="6294096" y="1362991"/>
                  </a:lnTo>
                  <a:lnTo>
                    <a:pt x="6316285" y="1322953"/>
                  </a:lnTo>
                  <a:lnTo>
                    <a:pt x="6343554" y="1287351"/>
                  </a:lnTo>
                  <a:lnTo>
                    <a:pt x="6375343" y="1256812"/>
                  </a:lnTo>
                  <a:lnTo>
                    <a:pt x="6411087" y="1231965"/>
                  </a:lnTo>
                  <a:lnTo>
                    <a:pt x="6450226" y="1213439"/>
                  </a:lnTo>
                  <a:lnTo>
                    <a:pt x="6492196" y="1201862"/>
                  </a:lnTo>
                  <a:lnTo>
                    <a:pt x="6536436" y="1197864"/>
                  </a:lnTo>
                  <a:lnTo>
                    <a:pt x="6580675" y="1201862"/>
                  </a:lnTo>
                  <a:lnTo>
                    <a:pt x="6622645" y="1213439"/>
                  </a:lnTo>
                  <a:lnTo>
                    <a:pt x="6661784" y="1231965"/>
                  </a:lnTo>
                  <a:lnTo>
                    <a:pt x="6697528" y="1256812"/>
                  </a:lnTo>
                  <a:lnTo>
                    <a:pt x="6729317" y="1287351"/>
                  </a:lnTo>
                  <a:lnTo>
                    <a:pt x="6756586" y="1322953"/>
                  </a:lnTo>
                  <a:lnTo>
                    <a:pt x="6778775" y="1362991"/>
                  </a:lnTo>
                  <a:lnTo>
                    <a:pt x="6795320" y="1406834"/>
                  </a:lnTo>
                  <a:lnTo>
                    <a:pt x="6805660" y="1453855"/>
                  </a:lnTo>
                  <a:lnTo>
                    <a:pt x="6809232" y="1503426"/>
                  </a:lnTo>
                  <a:lnTo>
                    <a:pt x="6805660" y="1552996"/>
                  </a:lnTo>
                  <a:lnTo>
                    <a:pt x="6795320" y="1600017"/>
                  </a:lnTo>
                  <a:lnTo>
                    <a:pt x="6778775" y="1643860"/>
                  </a:lnTo>
                  <a:lnTo>
                    <a:pt x="6756586" y="1683898"/>
                  </a:lnTo>
                  <a:lnTo>
                    <a:pt x="6729317" y="1719500"/>
                  </a:lnTo>
                  <a:lnTo>
                    <a:pt x="6697528" y="1750039"/>
                  </a:lnTo>
                  <a:lnTo>
                    <a:pt x="6661784" y="1774886"/>
                  </a:lnTo>
                  <a:lnTo>
                    <a:pt x="6622645" y="1793412"/>
                  </a:lnTo>
                  <a:lnTo>
                    <a:pt x="6580675" y="1804989"/>
                  </a:lnTo>
                  <a:lnTo>
                    <a:pt x="6536436" y="1808988"/>
                  </a:lnTo>
                  <a:lnTo>
                    <a:pt x="6492196" y="1804989"/>
                  </a:lnTo>
                  <a:lnTo>
                    <a:pt x="6450226" y="1793412"/>
                  </a:lnTo>
                  <a:lnTo>
                    <a:pt x="6411087" y="1774886"/>
                  </a:lnTo>
                  <a:lnTo>
                    <a:pt x="6375343" y="1750039"/>
                  </a:lnTo>
                  <a:lnTo>
                    <a:pt x="6343554" y="1719500"/>
                  </a:lnTo>
                  <a:lnTo>
                    <a:pt x="6316285" y="1683898"/>
                  </a:lnTo>
                  <a:lnTo>
                    <a:pt x="6294096" y="1643860"/>
                  </a:lnTo>
                  <a:lnTo>
                    <a:pt x="6277551" y="1600017"/>
                  </a:lnTo>
                  <a:lnTo>
                    <a:pt x="6267211" y="1552996"/>
                  </a:lnTo>
                  <a:lnTo>
                    <a:pt x="6263640" y="1503426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0" name="object 7"/>
          <p:cNvSpPr/>
          <p:nvPr/>
        </p:nvSpPr>
        <p:spPr>
          <a:xfrm>
            <a:off x="848880" y="2611800"/>
            <a:ext cx="280872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241200" indent="-228600">
              <a:lnSpc>
                <a:spcPct val="90000"/>
              </a:lnSpc>
              <a:spcBef>
                <a:spcPts val="31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very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proximity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coast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they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also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 couple thousand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kilometers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away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equator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line.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bject 2"/>
          <p:cNvSpPr/>
          <p:nvPr/>
        </p:nvSpPr>
        <p:spPr>
          <a:xfrm>
            <a:off x="10958400" y="8604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2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97" strike="noStrike">
                <a:solidFill>
                  <a:srgbClr val="0a48ca"/>
                </a:solidFill>
                <a:latin typeface="Arial"/>
              </a:rPr>
              <a:t>Rate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 of</a:t>
            </a:r>
            <a:r>
              <a:rPr b="0" lang="en-IN" sz="3700" spc="-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Rocket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3" name="object 4" descr=""/>
          <p:cNvPicPr/>
          <p:nvPr/>
        </p:nvPicPr>
        <p:blipFill>
          <a:blip r:embed="rId1"/>
          <a:stretch/>
        </p:blipFill>
        <p:spPr>
          <a:xfrm>
            <a:off x="3721680" y="1341000"/>
            <a:ext cx="7563240" cy="4544280"/>
          </a:xfrm>
          <a:prstGeom prst="rect">
            <a:avLst/>
          </a:prstGeom>
          <a:ln w="0">
            <a:noFill/>
          </a:ln>
        </p:spPr>
      </p:pic>
      <p:sp>
        <p:nvSpPr>
          <p:cNvPr id="364" name="object 5"/>
          <p:cNvSpPr/>
          <p:nvPr/>
        </p:nvSpPr>
        <p:spPr>
          <a:xfrm>
            <a:off x="848880" y="2665080"/>
            <a:ext cx="252000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launches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represented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IN" sz="1800" spc="-1" strike="noStrike">
                <a:solidFill>
                  <a:srgbClr val="00af50"/>
                </a:solidFill>
                <a:latin typeface="Calibri"/>
              </a:rPr>
              <a:t>green</a:t>
            </a:r>
            <a:r>
              <a:rPr b="1" lang="en-IN" sz="1800" spc="-72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marker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while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1" lang="en-IN" sz="1800" spc="-60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marker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represents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failed</a:t>
            </a:r>
            <a:r>
              <a:rPr b="0" lang="en-IN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8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launches.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object 2"/>
          <p:cNvSpPr/>
          <p:nvPr/>
        </p:nvSpPr>
        <p:spPr>
          <a:xfrm>
            <a:off x="10937520" y="865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bject 3"/>
          <p:cNvSpPr/>
          <p:nvPr/>
        </p:nvSpPr>
        <p:spPr>
          <a:xfrm>
            <a:off x="848880" y="1663200"/>
            <a:ext cx="2889360" cy="36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 anchor="t">
            <a:spAutoFit/>
          </a:bodyPr>
          <a:p>
            <a:pPr marL="241200" indent="-228600">
              <a:lnSpc>
                <a:spcPct val="80000"/>
              </a:lnSpc>
              <a:spcBef>
                <a:spcPts val="51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sites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usually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set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up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least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18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km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away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cities.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may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because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desire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prevent</a:t>
            </a:r>
            <a:r>
              <a:rPr b="0" lang="en-IN" sz="17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crashes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near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populated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areas.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80000"/>
              </a:lnSpc>
              <a:spcBef>
                <a:spcPts val="995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also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apparent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launch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very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close proximity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railways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highways.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Perhaps,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due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necessary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transportation requirements</a:t>
            </a:r>
            <a:r>
              <a:rPr b="0" lang="en-IN" sz="17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parts.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 algn="just">
              <a:lnSpc>
                <a:spcPct val="8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coast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line.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evident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many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7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tests</a:t>
            </a:r>
            <a:r>
              <a:rPr b="0" lang="en-IN" sz="17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water</a:t>
            </a:r>
            <a:r>
              <a:rPr b="0" lang="en-IN" sz="17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bodies</a:t>
            </a:r>
            <a:r>
              <a:rPr b="0" lang="en-IN" sz="17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ocean.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Surrounding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Landmarks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8" name="object 5" descr=""/>
          <p:cNvPicPr/>
          <p:nvPr/>
        </p:nvPicPr>
        <p:blipFill>
          <a:blip r:embed="rId1"/>
          <a:stretch/>
        </p:blipFill>
        <p:spPr>
          <a:xfrm>
            <a:off x="4431960" y="1722240"/>
            <a:ext cx="6546600" cy="43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70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1093752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3" name="object 3"/>
          <p:cNvGrpSpPr/>
          <p:nvPr/>
        </p:nvGrpSpPr>
        <p:grpSpPr>
          <a:xfrm>
            <a:off x="4416480" y="4974480"/>
            <a:ext cx="1569240" cy="508320"/>
            <a:chOff x="4416480" y="4974480"/>
            <a:chExt cx="1569240" cy="508320"/>
          </a:xfrm>
        </p:grpSpPr>
        <p:pic>
          <p:nvPicPr>
            <p:cNvPr id="374" name="object 4" descr=""/>
            <p:cNvPicPr/>
            <p:nvPr/>
          </p:nvPicPr>
          <p:blipFill>
            <a:blip r:embed="rId1"/>
            <a:stretch/>
          </p:blipFill>
          <p:spPr>
            <a:xfrm>
              <a:off x="4416480" y="497448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5" name="object 5" descr=""/>
            <p:cNvPicPr/>
            <p:nvPr/>
          </p:nvPicPr>
          <p:blipFill>
            <a:blip r:embed="rId2"/>
            <a:stretch/>
          </p:blipFill>
          <p:spPr>
            <a:xfrm>
              <a:off x="5119200" y="497448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6" name="object 6" descr=""/>
            <p:cNvPicPr/>
            <p:nvPr/>
          </p:nvPicPr>
          <p:blipFill>
            <a:blip r:embed="rId3"/>
            <a:stretch/>
          </p:blipFill>
          <p:spPr>
            <a:xfrm>
              <a:off x="5195160" y="4974480"/>
              <a:ext cx="79056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7" name="object 7"/>
          <p:cNvSpPr/>
          <p:nvPr/>
        </p:nvSpPr>
        <p:spPr>
          <a:xfrm>
            <a:off x="848880" y="5024160"/>
            <a:ext cx="9501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plot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has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largest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well</a:t>
            </a:r>
            <a:r>
              <a:rPr b="0" lang="en-IN" sz="1800" spc="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rate.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5594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Launches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by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9" name="object 9"/>
          <p:cNvGrpSpPr/>
          <p:nvPr/>
        </p:nvGrpSpPr>
        <p:grpSpPr>
          <a:xfrm>
            <a:off x="803160" y="1659600"/>
            <a:ext cx="10608480" cy="3215520"/>
            <a:chOff x="803160" y="1659600"/>
            <a:chExt cx="10608480" cy="3215520"/>
          </a:xfrm>
        </p:grpSpPr>
        <p:pic>
          <p:nvPicPr>
            <p:cNvPr id="380" name="object 10" descr=""/>
            <p:cNvPicPr/>
            <p:nvPr/>
          </p:nvPicPr>
          <p:blipFill>
            <a:blip r:embed="rId4"/>
            <a:stretch/>
          </p:blipFill>
          <p:spPr>
            <a:xfrm>
              <a:off x="803160" y="1659600"/>
              <a:ext cx="10608480" cy="321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1" name="object 11" descr=""/>
            <p:cNvPicPr/>
            <p:nvPr/>
          </p:nvPicPr>
          <p:blipFill>
            <a:blip r:embed="rId5"/>
            <a:stretch/>
          </p:blipFill>
          <p:spPr>
            <a:xfrm>
              <a:off x="998280" y="1854720"/>
              <a:ext cx="10058040" cy="2665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"/>
          <p:cNvSpPr/>
          <p:nvPr/>
        </p:nvSpPr>
        <p:spPr>
          <a:xfrm>
            <a:off x="1113192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7056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Introduction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26"/>
          <p:cNvSpPr/>
          <p:nvPr/>
        </p:nvSpPr>
        <p:spPr>
          <a:xfrm>
            <a:off x="1037520" y="1690200"/>
            <a:ext cx="9891720" cy="46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9800" bIns="0" anchor="t">
            <a:spAutoFit/>
          </a:bodyPr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SpaceX advertises Falcon 9 rocket launches on its website, with a cost of 62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million dollars; other providers cost upward of 165 million dollars each, much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of the savings is because SpaceX can reuse the first stage. Therefore if we can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determine if the first stage will land, we can determine the cost of a launch.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This information can be used if an alternate company wants to bid against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SpaceX for a rocket launch. Thus it is advantageous to be able to predict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whether the Falcon 9 first stage will land successfully for new missions.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To make valuable predictions we must solve the following: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• 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What factors of a mission influence Falcon 9 launch success?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• 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What conditions must be met by SpaceX to ensure the highest probability of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success for a given mission?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2"/>
          <p:cNvSpPr/>
          <p:nvPr/>
        </p:nvSpPr>
        <p:spPr>
          <a:xfrm>
            <a:off x="11109600" y="872640"/>
            <a:ext cx="269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3" name="object 3"/>
          <p:cNvGrpSpPr/>
          <p:nvPr/>
        </p:nvGrpSpPr>
        <p:grpSpPr>
          <a:xfrm>
            <a:off x="6138720" y="4834080"/>
            <a:ext cx="1570680" cy="508320"/>
            <a:chOff x="6138720" y="4834080"/>
            <a:chExt cx="1570680" cy="508320"/>
          </a:xfrm>
        </p:grpSpPr>
        <p:pic>
          <p:nvPicPr>
            <p:cNvPr id="384" name="object 4" descr=""/>
            <p:cNvPicPr/>
            <p:nvPr/>
          </p:nvPicPr>
          <p:blipFill>
            <a:blip r:embed="rId1"/>
            <a:stretch/>
          </p:blipFill>
          <p:spPr>
            <a:xfrm>
              <a:off x="6138720" y="483408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5" name="object 5" descr=""/>
            <p:cNvPicPr/>
            <p:nvPr/>
          </p:nvPicPr>
          <p:blipFill>
            <a:blip r:embed="rId2"/>
            <a:stretch/>
          </p:blipFill>
          <p:spPr>
            <a:xfrm>
              <a:off x="6841080" y="483408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6" name="object 6" descr=""/>
            <p:cNvPicPr/>
            <p:nvPr/>
          </p:nvPicPr>
          <p:blipFill>
            <a:blip r:embed="rId3"/>
            <a:stretch/>
          </p:blipFill>
          <p:spPr>
            <a:xfrm>
              <a:off x="6917400" y="4834080"/>
              <a:ext cx="79200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7" name="object 7"/>
          <p:cNvSpPr/>
          <p:nvPr/>
        </p:nvSpPr>
        <p:spPr>
          <a:xfrm>
            <a:off x="812880" y="4884480"/>
            <a:ext cx="9558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  <a:tab algn="l" pos="11538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76.9% of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successful.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is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different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700" spc="-20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Launches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for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460" strike="noStrike">
                <a:solidFill>
                  <a:srgbClr val="0a48ca"/>
                </a:solidFill>
                <a:latin typeface="Arial"/>
              </a:rPr>
              <a:t>KSC</a:t>
            </a:r>
            <a:r>
              <a:rPr b="0" lang="en-IN" sz="3700" spc="83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36" strike="noStrike">
                <a:solidFill>
                  <a:srgbClr val="0a48ca"/>
                </a:solidFill>
                <a:latin typeface="Arial"/>
              </a:rPr>
              <a:t>LC-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39A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9" name="object 9"/>
          <p:cNvGrpSpPr/>
          <p:nvPr/>
        </p:nvGrpSpPr>
        <p:grpSpPr>
          <a:xfrm>
            <a:off x="909720" y="1397520"/>
            <a:ext cx="10608480" cy="3302280"/>
            <a:chOff x="909720" y="1397520"/>
            <a:chExt cx="10608480" cy="3302280"/>
          </a:xfrm>
        </p:grpSpPr>
        <p:pic>
          <p:nvPicPr>
            <p:cNvPr id="390" name="object 10" descr=""/>
            <p:cNvPicPr/>
            <p:nvPr/>
          </p:nvPicPr>
          <p:blipFill>
            <a:blip r:embed="rId4"/>
            <a:stretch/>
          </p:blipFill>
          <p:spPr>
            <a:xfrm>
              <a:off x="909720" y="1397520"/>
              <a:ext cx="10608480" cy="330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1" name="object 11" descr=""/>
            <p:cNvPicPr/>
            <p:nvPr/>
          </p:nvPicPr>
          <p:blipFill>
            <a:blip r:embed="rId5"/>
            <a:stretch/>
          </p:blipFill>
          <p:spPr>
            <a:xfrm>
              <a:off x="1104840" y="1592640"/>
              <a:ext cx="10058040" cy="2751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object 2"/>
          <p:cNvSpPr/>
          <p:nvPr/>
        </p:nvSpPr>
        <p:spPr>
          <a:xfrm>
            <a:off x="1106784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41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3"/>
          <p:cNvSpPr/>
          <p:nvPr/>
        </p:nvSpPr>
        <p:spPr>
          <a:xfrm>
            <a:off x="848880" y="5192280"/>
            <a:ext cx="88635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range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2000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kg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4000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kg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highest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48880" y="213840"/>
            <a:ext cx="91418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6" strike="noStrike">
                <a:solidFill>
                  <a:srgbClr val="0a48ca"/>
                </a:solidFill>
                <a:latin typeface="Arial"/>
              </a:rPr>
              <a:t>Mass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for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All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95" name="object 5"/>
          <p:cNvGrpSpPr/>
          <p:nvPr/>
        </p:nvGrpSpPr>
        <p:grpSpPr>
          <a:xfrm>
            <a:off x="803160" y="1527120"/>
            <a:ext cx="10608480" cy="3528000"/>
            <a:chOff x="803160" y="1527120"/>
            <a:chExt cx="10608480" cy="3528000"/>
          </a:xfrm>
        </p:grpSpPr>
        <p:pic>
          <p:nvPicPr>
            <p:cNvPr id="396" name="object 6" descr=""/>
            <p:cNvPicPr/>
            <p:nvPr/>
          </p:nvPicPr>
          <p:blipFill>
            <a:blip r:embed="rId1"/>
            <a:stretch/>
          </p:blipFill>
          <p:spPr>
            <a:xfrm>
              <a:off x="803160" y="1527120"/>
              <a:ext cx="10608480" cy="3528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7" name="object 7" descr=""/>
            <p:cNvPicPr/>
            <p:nvPr/>
          </p:nvPicPr>
          <p:blipFill>
            <a:blip r:embed="rId2"/>
            <a:stretch/>
          </p:blipFill>
          <p:spPr>
            <a:xfrm>
              <a:off x="998280" y="1722240"/>
              <a:ext cx="10058040" cy="2977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99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object 2"/>
          <p:cNvSpPr/>
          <p:nvPr/>
        </p:nvSpPr>
        <p:spPr>
          <a:xfrm>
            <a:off x="1094544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3"/>
          <p:cNvSpPr/>
          <p:nvPr/>
        </p:nvSpPr>
        <p:spPr>
          <a:xfrm>
            <a:off x="848880" y="5657040"/>
            <a:ext cx="10837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methods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identical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accuracy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score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83.33%,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so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decided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use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Logistic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Regression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classification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Classification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Accuracy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04" name="object 5"/>
          <p:cNvGrpSpPr/>
          <p:nvPr/>
        </p:nvGrpSpPr>
        <p:grpSpPr>
          <a:xfrm>
            <a:off x="711720" y="1444680"/>
            <a:ext cx="11065680" cy="3986640"/>
            <a:chOff x="711720" y="1444680"/>
            <a:chExt cx="11065680" cy="3986640"/>
          </a:xfrm>
        </p:grpSpPr>
        <p:pic>
          <p:nvPicPr>
            <p:cNvPr id="405" name="object 6" descr=""/>
            <p:cNvPicPr/>
            <p:nvPr/>
          </p:nvPicPr>
          <p:blipFill>
            <a:blip r:embed="rId1"/>
            <a:stretch/>
          </p:blipFill>
          <p:spPr>
            <a:xfrm>
              <a:off x="711720" y="1444680"/>
              <a:ext cx="11065680" cy="39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6" name="object 7" descr=""/>
            <p:cNvPicPr/>
            <p:nvPr/>
          </p:nvPicPr>
          <p:blipFill>
            <a:blip r:embed="rId2"/>
            <a:stretch/>
          </p:blipFill>
          <p:spPr>
            <a:xfrm>
              <a:off x="906840" y="1639800"/>
              <a:ext cx="10515240" cy="3436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object 2"/>
          <p:cNvSpPr/>
          <p:nvPr/>
        </p:nvSpPr>
        <p:spPr>
          <a:xfrm>
            <a:off x="1095840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object 3"/>
          <p:cNvSpPr/>
          <p:nvPr/>
        </p:nvSpPr>
        <p:spPr>
          <a:xfrm>
            <a:off x="848880" y="2667600"/>
            <a:ext cx="4402800" cy="15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 algn="just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chart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shows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confusion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matrix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Logistic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Regression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was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chosen.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only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failed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accurately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predict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3</a:t>
            </a:r>
            <a:r>
              <a:rPr b="0" lang="en-IN" sz="1800" spc="1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labels.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52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Confusion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Matrix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0" name="object 5" descr=""/>
          <p:cNvPicPr/>
          <p:nvPr/>
        </p:nvPicPr>
        <p:blipFill>
          <a:blip r:embed="rId1"/>
          <a:stretch/>
        </p:blipFill>
        <p:spPr>
          <a:xfrm>
            <a:off x="6719400" y="1743480"/>
            <a:ext cx="4565520" cy="38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object 2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2" name="object 3"/>
          <p:cNvGrpSpPr/>
          <p:nvPr/>
        </p:nvGrpSpPr>
        <p:grpSpPr>
          <a:xfrm>
            <a:off x="1379160" y="3138120"/>
            <a:ext cx="1570680" cy="508320"/>
            <a:chOff x="1379160" y="3138120"/>
            <a:chExt cx="1570680" cy="508320"/>
          </a:xfrm>
        </p:grpSpPr>
        <p:pic>
          <p:nvPicPr>
            <p:cNvPr id="413" name="object 4" descr=""/>
            <p:cNvPicPr/>
            <p:nvPr/>
          </p:nvPicPr>
          <p:blipFill>
            <a:blip r:embed="rId1"/>
            <a:stretch/>
          </p:blipFill>
          <p:spPr>
            <a:xfrm>
              <a:off x="1379160" y="313812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4" name="object 5" descr=""/>
            <p:cNvPicPr/>
            <p:nvPr/>
          </p:nvPicPr>
          <p:blipFill>
            <a:blip r:embed="rId2"/>
            <a:stretch/>
          </p:blipFill>
          <p:spPr>
            <a:xfrm>
              <a:off x="2081880" y="313812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5" name="object 6" descr=""/>
            <p:cNvPicPr/>
            <p:nvPr/>
          </p:nvPicPr>
          <p:blipFill>
            <a:blip r:embed="rId3"/>
            <a:stretch/>
          </p:blipFill>
          <p:spPr>
            <a:xfrm>
              <a:off x="2157840" y="3138120"/>
              <a:ext cx="79200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819000" y="2009160"/>
            <a:ext cx="10553400" cy="389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order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compete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Through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process,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general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methods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000" indent="-227880">
              <a:lnSpc>
                <a:spcPct val="100000"/>
              </a:lnSpc>
              <a:spcBef>
                <a:spcPts val="1389"/>
              </a:spcBef>
              <a:buClr>
                <a:srgbClr val="292929"/>
              </a:buClr>
              <a:buFont typeface="Symbol" charset="2"/>
              <a:buChar char=""/>
              <a:tabLst>
                <a:tab algn="l" pos="2703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coast,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away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nearby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cities.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enabled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them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test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360" indent="0">
              <a:lnSpc>
                <a:spcPct val="100000"/>
              </a:lnSpc>
              <a:spcBef>
                <a:spcPts val="6"/>
              </a:spcBef>
              <a:buNone/>
              <a:tabLst>
                <a:tab algn="l" pos="2703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without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much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interference.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00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70360"/>
              </a:tabLst>
            </a:pP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had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out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sites.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360" indent="-228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7108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2015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onwards,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significantly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increased.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apparent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that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increased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flight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number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1395"/>
              </a:spcBef>
              <a:buNone/>
              <a:tabLst>
                <a:tab algn="l" pos="27108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train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able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outcome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63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83.33%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accuracy.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Conclusions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bject 27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/>
          </p:nvPr>
        </p:nvSpPr>
        <p:spPr>
          <a:xfrm>
            <a:off x="900000" y="1860120"/>
            <a:ext cx="1044000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Haversine's Formula used to calculate distances on Folium Maps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Appendix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1260000" y="2380680"/>
            <a:ext cx="6840000" cy="40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28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900000" y="1860120"/>
            <a:ext cx="10440000" cy="3159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000" spc="168" strike="noStrike">
                <a:solidFill>
                  <a:srgbClr val="292929"/>
                </a:solidFill>
                <a:latin typeface="Arial"/>
              </a:rPr>
              <a:t>Things to Consider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Dataset: A larger dataset will help build on the predictive analytics results to help understand if the findings can be generalizable to a larger data set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Feature Analysis / PCA: Additional feature analysis or principal component 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analysis should be conducted to see if it can help improve accuracy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XGBoost: Is a powerful model which was not utilized in this study. It would 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be interesting to see if it outperforms the other classification models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Insights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0" name="object 3"/>
          <p:cNvSpPr/>
          <p:nvPr/>
        </p:nvSpPr>
        <p:spPr>
          <a:xfrm>
            <a:off x="11966040" y="6392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bject 4"/>
          <p:cNvSpPr/>
          <p:nvPr/>
        </p:nvSpPr>
        <p:spPr>
          <a:xfrm>
            <a:off x="765000" y="2813400"/>
            <a:ext cx="1058760" cy="304560"/>
          </a:xfrm>
          <a:prstGeom prst="rect">
            <a:avLst/>
          </a:pr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91440">
              <a:lnSpc>
                <a:spcPct val="100000"/>
              </a:lnSpc>
              <a:spcBef>
                <a:spcPts val="241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/>
        </p:nvSpPr>
        <p:spPr>
          <a:xfrm>
            <a:off x="1109304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848880" y="1184760"/>
            <a:ext cx="10311120" cy="47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7480" bIns="0" anchor="t">
            <a:spAutoFit/>
          </a:bodyPr>
          <a:p>
            <a:pPr marL="12600">
              <a:lnSpc>
                <a:spcPct val="100000"/>
              </a:lnSpc>
              <a:spcBef>
                <a:spcPts val="2106"/>
              </a:spcBef>
            </a:pPr>
            <a:r>
              <a:rPr b="0" lang="en-IN" sz="2900" spc="-114" strike="noStrike">
                <a:solidFill>
                  <a:srgbClr val="0a48ca"/>
                </a:solidFill>
                <a:latin typeface="Arial"/>
              </a:rPr>
              <a:t>Executive</a:t>
            </a:r>
            <a:r>
              <a:rPr b="0" lang="en-IN" sz="29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900" spc="-12" strike="noStrike">
                <a:solidFill>
                  <a:srgbClr val="0a48ca"/>
                </a:solidFill>
                <a:latin typeface="Arial"/>
              </a:rPr>
              <a:t>Summary</a:t>
            </a: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4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collection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methodology: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52" strike="noStrike">
                <a:solidFill>
                  <a:srgbClr val="767070"/>
                </a:solidFill>
                <a:latin typeface="Arial"/>
              </a:rPr>
              <a:t>Using </a:t>
            </a:r>
            <a:r>
              <a:rPr b="0" lang="en-IN" sz="2100" spc="-120" strike="noStrike">
                <a:solidFill>
                  <a:srgbClr val="767070"/>
                </a:solidFill>
                <a:latin typeface="Arial"/>
              </a:rPr>
              <a:t>Space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11" strike="noStrike">
                <a:solidFill>
                  <a:srgbClr val="767070"/>
                </a:solidFill>
                <a:latin typeface="Arial"/>
              </a:rPr>
              <a:t>X</a:t>
            </a:r>
            <a:r>
              <a:rPr b="0" lang="en-IN" sz="2100" spc="38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26" strike="noStrike">
                <a:solidFill>
                  <a:srgbClr val="767070"/>
                </a:solidFill>
                <a:latin typeface="Arial"/>
              </a:rPr>
              <a:t>API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and</a:t>
            </a: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web</a:t>
            </a: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scraping</a:t>
            </a:r>
            <a:r>
              <a:rPr b="0" lang="en-IN" sz="2100" spc="-35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from</a:t>
            </a:r>
            <a:r>
              <a:rPr b="0" lang="en-IN" sz="2100" spc="4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767070"/>
                </a:solidFill>
                <a:latin typeface="Arial"/>
              </a:rPr>
              <a:t>wikipedia.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21840" indent="-30924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321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11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wrangling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106" strike="noStrike">
                <a:solidFill>
                  <a:srgbClr val="767070"/>
                </a:solidFill>
                <a:latin typeface="Arial"/>
              </a:rPr>
              <a:t>Clean</a:t>
            </a:r>
            <a:r>
              <a:rPr b="0" lang="en-IN" sz="2100" spc="-41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the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767070"/>
                </a:solidFill>
                <a:latin typeface="Arial"/>
              </a:rPr>
              <a:t>data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exploratory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75" strike="noStrike">
                <a:solidFill>
                  <a:srgbClr val="292929"/>
                </a:solidFill>
                <a:latin typeface="Arial"/>
              </a:rPr>
              <a:t> analysis </a:t>
            </a:r>
            <a:r>
              <a:rPr b="0" lang="en-IN" sz="2100" spc="-137" strike="noStrike">
                <a:solidFill>
                  <a:srgbClr val="292929"/>
                </a:solidFill>
                <a:latin typeface="Arial"/>
              </a:rPr>
              <a:t>(EDA)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 using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visualization</a:t>
            </a:r>
            <a:r>
              <a:rPr b="0" lang="en-IN" sz="21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SQL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11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interactive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visual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52" strike="noStrike">
                <a:solidFill>
                  <a:srgbClr val="292929"/>
                </a:solidFill>
                <a:latin typeface="Arial"/>
              </a:rPr>
              <a:t>analytics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using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Folium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1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Plotly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Dash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predictive</a:t>
            </a:r>
            <a:r>
              <a:rPr b="0" lang="en-IN" sz="2100" spc="-8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75" strike="noStrike">
                <a:solidFill>
                  <a:srgbClr val="292929"/>
                </a:solidFill>
                <a:latin typeface="Arial"/>
              </a:rPr>
              <a:t>analysis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using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classification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models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Creating</a:t>
            </a:r>
            <a:r>
              <a:rPr b="0" lang="en-IN" sz="2100" spc="-97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various Machine learning models and validate by score</a:t>
            </a:r>
            <a:r>
              <a:rPr b="0" lang="en-IN" sz="2100" spc="-12" strike="noStrike">
                <a:solidFill>
                  <a:srgbClr val="767070"/>
                </a:solidFill>
                <a:latin typeface="Arial"/>
              </a:rPr>
              <a:t>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Methodology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/>
          <p:nvPr/>
        </p:nvSpPr>
        <p:spPr>
          <a:xfrm>
            <a:off x="11080080" y="91080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848880" y="1604880"/>
            <a:ext cx="4605840" cy="21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5160" bIns="0" anchor="t">
            <a:spAutoFit/>
          </a:bodyPr>
          <a:p>
            <a:pPr marL="12600">
              <a:lnSpc>
                <a:spcPct val="100000"/>
              </a:lnSpc>
              <a:spcBef>
                <a:spcPts val="1930"/>
              </a:spcBef>
            </a:pPr>
            <a:r>
              <a:rPr b="0" lang="en-IN" sz="2800" spc="-160" strike="noStrike">
                <a:solidFill>
                  <a:srgbClr val="252525"/>
                </a:solidFill>
                <a:latin typeface="Arial"/>
              </a:rPr>
              <a:t>The</a:t>
            </a:r>
            <a:r>
              <a:rPr b="0" lang="en-IN" sz="2800" spc="-35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5" strike="noStrike">
                <a:solidFill>
                  <a:srgbClr val="252525"/>
                </a:solidFill>
                <a:latin typeface="Arial"/>
              </a:rPr>
              <a:t>Data</a:t>
            </a:r>
            <a:r>
              <a:rPr b="0" lang="en-IN" sz="2800" spc="-140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5" strike="noStrike">
                <a:solidFill>
                  <a:srgbClr val="252525"/>
                </a:solidFill>
                <a:latin typeface="Arial"/>
              </a:rPr>
              <a:t>sets</a:t>
            </a:r>
            <a:r>
              <a:rPr b="0" lang="en-IN" sz="2800" spc="-140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2" strike="noStrike">
                <a:solidFill>
                  <a:srgbClr val="252525"/>
                </a:solidFill>
                <a:latin typeface="Arial"/>
              </a:rPr>
              <a:t>are</a:t>
            </a:r>
            <a:r>
              <a:rPr b="0" lang="en-IN" sz="2800" spc="-97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35" strike="noStrike">
                <a:solidFill>
                  <a:srgbClr val="252525"/>
                </a:solidFill>
                <a:latin typeface="Arial"/>
              </a:rPr>
              <a:t>collected</a:t>
            </a:r>
            <a:r>
              <a:rPr b="0" lang="en-IN" sz="2800" spc="-111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26" strike="noStrike">
                <a:solidFill>
                  <a:srgbClr val="252525"/>
                </a:solidFill>
                <a:latin typeface="Arial"/>
              </a:rPr>
              <a:t>by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40"/>
              </a:spcBef>
              <a:buClr>
                <a:srgbClr val="252525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51" strike="noStrike">
                <a:solidFill>
                  <a:srgbClr val="252525"/>
                </a:solidFill>
                <a:latin typeface="Arial"/>
              </a:rPr>
              <a:t>SpaceX</a:t>
            </a:r>
            <a:r>
              <a:rPr b="0" lang="en-IN" sz="2200" spc="-7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200" spc="-137" strike="noStrike">
                <a:solidFill>
                  <a:srgbClr val="252525"/>
                </a:solidFill>
                <a:latin typeface="Arial"/>
              </a:rPr>
              <a:t>API</a:t>
            </a:r>
            <a:r>
              <a:rPr b="0" lang="en-IN" sz="2200" spc="-12" strike="noStrike">
                <a:solidFill>
                  <a:srgbClr val="252525"/>
                </a:solidFill>
                <a:latin typeface="Arial"/>
              </a:rPr>
              <a:t> request.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52525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14" strike="noStrike">
                <a:solidFill>
                  <a:srgbClr val="252525"/>
                </a:solidFill>
                <a:latin typeface="Arial"/>
              </a:rPr>
              <a:t>Web</a:t>
            </a:r>
            <a:r>
              <a:rPr b="0" lang="en-IN" sz="2200" spc="-32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52525"/>
                </a:solidFill>
                <a:latin typeface="Arial"/>
              </a:rPr>
              <a:t>Scraping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Collection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object 5" descr=""/>
          <p:cNvPicPr/>
          <p:nvPr/>
        </p:nvPicPr>
        <p:blipFill>
          <a:blip r:embed="rId1"/>
          <a:stretch/>
        </p:blipFill>
        <p:spPr>
          <a:xfrm>
            <a:off x="5751720" y="1403640"/>
            <a:ext cx="2930040" cy="936720"/>
          </a:xfrm>
          <a:prstGeom prst="rect">
            <a:avLst/>
          </a:prstGeom>
          <a:ln w="0">
            <a:noFill/>
          </a:ln>
        </p:spPr>
      </p:pic>
      <p:sp>
        <p:nvSpPr>
          <p:cNvPr id="149" name="object 6"/>
          <p:cNvSpPr/>
          <p:nvPr/>
        </p:nvSpPr>
        <p:spPr>
          <a:xfrm>
            <a:off x="6293880" y="1592280"/>
            <a:ext cx="186480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algn="ctr">
              <a:lnSpc>
                <a:spcPct val="89000"/>
              </a:lnSpc>
              <a:spcBef>
                <a:spcPts val="249"/>
              </a:spcBef>
            </a:pP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Enter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4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URL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of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4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page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you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want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analyze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for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this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project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object 7" descr=""/>
          <p:cNvPicPr/>
          <p:nvPr/>
        </p:nvPicPr>
        <p:blipFill>
          <a:blip r:embed="rId2"/>
          <a:stretch/>
        </p:blipFill>
        <p:spPr>
          <a:xfrm>
            <a:off x="5751720" y="2468880"/>
            <a:ext cx="3859920" cy="936720"/>
          </a:xfrm>
          <a:prstGeom prst="rect">
            <a:avLst/>
          </a:prstGeom>
          <a:ln w="0">
            <a:noFill/>
          </a:ln>
        </p:spPr>
      </p:pic>
      <p:sp>
        <p:nvSpPr>
          <p:cNvPr id="151" name="object 8"/>
          <p:cNvSpPr/>
          <p:nvPr/>
        </p:nvSpPr>
        <p:spPr>
          <a:xfrm>
            <a:off x="6347160" y="2739600"/>
            <a:ext cx="26888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378360" indent="-365760">
              <a:lnSpc>
                <a:spcPts val="1281"/>
              </a:lnSpc>
              <a:spcBef>
                <a:spcPts val="275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Request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parse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SpaceX</a:t>
            </a:r>
            <a:r>
              <a:rPr b="1" lang="en-IN" sz="1200" spc="-5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using the</a:t>
            </a:r>
            <a:r>
              <a:rPr b="1" lang="en-IN" sz="12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2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request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object 9" descr=""/>
          <p:cNvPicPr/>
          <p:nvPr/>
        </p:nvPicPr>
        <p:blipFill>
          <a:blip r:embed="rId3"/>
          <a:stretch/>
        </p:blipFill>
        <p:spPr>
          <a:xfrm>
            <a:off x="5751720" y="3534120"/>
            <a:ext cx="4216320" cy="936720"/>
          </a:xfrm>
          <a:prstGeom prst="rect">
            <a:avLst/>
          </a:prstGeom>
          <a:ln w="0">
            <a:noFill/>
          </a:ln>
        </p:spPr>
      </p:pic>
      <p:sp>
        <p:nvSpPr>
          <p:cNvPr id="153" name="object 10"/>
          <p:cNvSpPr/>
          <p:nvPr/>
        </p:nvSpPr>
        <p:spPr>
          <a:xfrm>
            <a:off x="6275520" y="3867840"/>
            <a:ext cx="31910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1369"/>
              </a:lnSpc>
              <a:spcBef>
                <a:spcPts val="99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decode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response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content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as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JSON</a:t>
            </a:r>
            <a:r>
              <a:rPr b="1" lang="en-IN" sz="1200" spc="31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and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369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turn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it</a:t>
            </a:r>
            <a:r>
              <a:rPr b="1" lang="en-IN" sz="12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 Pandas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frame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object 11" descr=""/>
          <p:cNvPicPr/>
          <p:nvPr/>
        </p:nvPicPr>
        <p:blipFill>
          <a:blip r:embed="rId4"/>
          <a:stretch/>
        </p:blipFill>
        <p:spPr>
          <a:xfrm>
            <a:off x="5751720" y="4599360"/>
            <a:ext cx="5371560" cy="936720"/>
          </a:xfrm>
          <a:prstGeom prst="rect">
            <a:avLst/>
          </a:prstGeom>
          <a:ln w="0">
            <a:noFill/>
          </a:ln>
        </p:spPr>
      </p:pic>
      <p:sp>
        <p:nvSpPr>
          <p:cNvPr id="155" name="object 12"/>
          <p:cNvSpPr/>
          <p:nvPr/>
        </p:nvSpPr>
        <p:spPr>
          <a:xfrm>
            <a:off x="6242040" y="4870080"/>
            <a:ext cx="44118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943560" indent="-931680">
              <a:lnSpc>
                <a:spcPts val="1281"/>
              </a:lnSpc>
              <a:spcBef>
                <a:spcPts val="275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now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API</a:t>
            </a:r>
            <a:r>
              <a:rPr b="1" lang="en-IN" sz="1200" spc="4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again</a:t>
            </a:r>
            <a:r>
              <a:rPr b="1" lang="en-IN" sz="12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2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information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about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launches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using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49" strike="noStrike">
                <a:solidFill>
                  <a:srgbClr val="000000"/>
                </a:solidFill>
                <a:latin typeface="Trebuchet MS"/>
              </a:rPr>
              <a:t>IDs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given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for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object 13" descr=""/>
          <p:cNvPicPr/>
          <p:nvPr/>
        </p:nvPicPr>
        <p:blipFill>
          <a:blip r:embed="rId5"/>
          <a:stretch/>
        </p:blipFill>
        <p:spPr>
          <a:xfrm>
            <a:off x="5751720" y="5664600"/>
            <a:ext cx="5764680" cy="936720"/>
          </a:xfrm>
          <a:prstGeom prst="rect">
            <a:avLst/>
          </a:prstGeom>
          <a:ln w="0">
            <a:noFill/>
          </a:ln>
        </p:spPr>
      </p:pic>
      <p:sp>
        <p:nvSpPr>
          <p:cNvPr id="157" name="object 14"/>
          <p:cNvSpPr/>
          <p:nvPr/>
        </p:nvSpPr>
        <p:spPr>
          <a:xfrm>
            <a:off x="6237360" y="5934600"/>
            <a:ext cx="48128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1366"/>
              </a:lnSpc>
              <a:spcBef>
                <a:spcPts val="99"/>
              </a:spcBef>
            </a:pP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Filter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frame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only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include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Falcon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9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launches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replace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366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null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values</a:t>
            </a:r>
            <a:r>
              <a:rPr b="1" lang="en-IN" sz="1200" spc="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required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output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/>
          <p:nvPr/>
        </p:nvSpPr>
        <p:spPr>
          <a:xfrm>
            <a:off x="1105956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899640" y="1816920"/>
            <a:ext cx="4680360" cy="39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299960"/>
                <a:tab algn="l" pos="1865520"/>
                <a:tab algn="l" pos="2289960"/>
              </a:tabLst>
            </a:pP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Steps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Request data from SpaceX API (rocket launch data)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Decode response using .json() and convert to a dataframe using .json_normalize()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Request information about the launches from SpaceX API using custom functions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Create dictionary from the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Create dataframe from the dictionary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Filter dataframe to contain only Falcon 9 launches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Replace missing values of Payload Mass with calculated .mean()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20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Collection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–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6" strike="noStrike">
                <a:solidFill>
                  <a:srgbClr val="0a48ca"/>
                </a:solidFill>
                <a:latin typeface="Arial"/>
              </a:rPr>
              <a:t>SpaceX</a:t>
            </a:r>
            <a:r>
              <a:rPr b="0" lang="en-IN" sz="3700" spc="18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API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object 6" descr=""/>
          <p:cNvPicPr/>
          <p:nvPr/>
        </p:nvPicPr>
        <p:blipFill>
          <a:blip r:embed="rId1"/>
          <a:stretch/>
        </p:blipFill>
        <p:spPr>
          <a:xfrm>
            <a:off x="5686200" y="1482840"/>
            <a:ext cx="4519440" cy="819360"/>
          </a:xfrm>
          <a:prstGeom prst="rect">
            <a:avLst/>
          </a:prstGeom>
          <a:ln w="0">
            <a:noFill/>
          </a:ln>
        </p:spPr>
      </p:pic>
      <p:sp>
        <p:nvSpPr>
          <p:cNvPr id="162" name="object 7"/>
          <p:cNvSpPr/>
          <p:nvPr/>
        </p:nvSpPr>
        <p:spPr>
          <a:xfrm>
            <a:off x="5758560" y="1745640"/>
            <a:ext cx="224424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Make</a:t>
            </a:r>
            <a:r>
              <a:rPr b="1" lang="en-IN" sz="15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request</a:t>
            </a:r>
            <a:r>
              <a:rPr b="1" lang="en-IN" sz="15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1" lang="en-IN" sz="15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SpaceX</a:t>
            </a:r>
            <a:r>
              <a:rPr b="1" lang="en-IN" sz="15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API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object 8" descr=""/>
          <p:cNvPicPr/>
          <p:nvPr/>
        </p:nvPicPr>
        <p:blipFill>
          <a:blip r:embed="rId2"/>
          <a:stretch/>
        </p:blipFill>
        <p:spPr>
          <a:xfrm>
            <a:off x="6022800" y="2412360"/>
            <a:ext cx="4521240" cy="81936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6096240" y="2676600"/>
            <a:ext cx="31366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Decode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5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response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Calibri"/>
              </a:rPr>
              <a:t>content</a:t>
            </a:r>
            <a:r>
              <a:rPr b="1" lang="en-IN" sz="15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1" lang="en-IN" sz="15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object 10" descr=""/>
          <p:cNvPicPr/>
          <p:nvPr/>
        </p:nvPicPr>
        <p:blipFill>
          <a:blip r:embed="rId3"/>
          <a:stretch/>
        </p:blipFill>
        <p:spPr>
          <a:xfrm>
            <a:off x="6361200" y="3343680"/>
            <a:ext cx="4519800" cy="819360"/>
          </a:xfrm>
          <a:prstGeom prst="rect">
            <a:avLst/>
          </a:prstGeom>
          <a:ln w="0">
            <a:noFill/>
          </a:ln>
        </p:spPr>
      </p:pic>
      <p:sp>
        <p:nvSpPr>
          <p:cNvPr id="166" name="object 11"/>
          <p:cNvSpPr/>
          <p:nvPr/>
        </p:nvSpPr>
        <p:spPr>
          <a:xfrm>
            <a:off x="6433560" y="3611160"/>
            <a:ext cx="31078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41" strike="noStrike">
                <a:solidFill>
                  <a:srgbClr val="000000"/>
                </a:solidFill>
                <a:latin typeface="Trebuchet MS"/>
              </a:rPr>
              <a:t>Turn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JSON</a:t>
            </a:r>
            <a:r>
              <a:rPr b="1" lang="en-IN" sz="15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pandas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500" spc="4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frame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object 12" descr=""/>
          <p:cNvPicPr/>
          <p:nvPr/>
        </p:nvPicPr>
        <p:blipFill>
          <a:blip r:embed="rId4"/>
          <a:stretch/>
        </p:blipFill>
        <p:spPr>
          <a:xfrm>
            <a:off x="6698160" y="4274640"/>
            <a:ext cx="4519800" cy="819360"/>
          </a:xfrm>
          <a:prstGeom prst="rect">
            <a:avLst/>
          </a:prstGeom>
          <a:ln w="0">
            <a:noFill/>
          </a:ln>
        </p:spPr>
      </p:pic>
      <p:sp>
        <p:nvSpPr>
          <p:cNvPr id="168" name="object 13"/>
          <p:cNvSpPr/>
          <p:nvPr/>
        </p:nvSpPr>
        <p:spPr>
          <a:xfrm>
            <a:off x="6770880" y="4336920"/>
            <a:ext cx="3511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12600">
              <a:lnSpc>
                <a:spcPct val="89000"/>
              </a:lnSpc>
              <a:spcBef>
                <a:spcPts val="286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Use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63" strike="noStrike">
                <a:solidFill>
                  <a:srgbClr val="000000"/>
                </a:solidFill>
                <a:latin typeface="Trebuchet MS"/>
              </a:rPr>
              <a:t>API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again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5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information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about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launches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using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63" strike="noStrike">
                <a:solidFill>
                  <a:srgbClr val="000000"/>
                </a:solidFill>
                <a:latin typeface="Trebuchet MS"/>
              </a:rPr>
              <a:t>IDs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given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for</a:t>
            </a:r>
            <a:r>
              <a:rPr b="1" lang="en-IN" sz="15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5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launch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object 14" descr=""/>
          <p:cNvPicPr/>
          <p:nvPr/>
        </p:nvPicPr>
        <p:blipFill>
          <a:blip r:embed="rId5"/>
          <a:stretch/>
        </p:blipFill>
        <p:spPr>
          <a:xfrm>
            <a:off x="7034760" y="5204520"/>
            <a:ext cx="4521240" cy="820800"/>
          </a:xfrm>
          <a:prstGeom prst="rect">
            <a:avLst/>
          </a:prstGeom>
          <a:ln w="0">
            <a:noFill/>
          </a:ln>
        </p:spPr>
      </p:pic>
      <p:sp>
        <p:nvSpPr>
          <p:cNvPr id="170" name="object 15"/>
          <p:cNvSpPr/>
          <p:nvPr/>
        </p:nvSpPr>
        <p:spPr>
          <a:xfrm>
            <a:off x="7085520" y="5526000"/>
            <a:ext cx="2974680" cy="1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Construct</a:t>
            </a:r>
            <a:r>
              <a:rPr b="1" lang="en-IN" sz="9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lang="en-IN" sz="9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dataset</a:t>
            </a:r>
            <a:r>
              <a:rPr b="1" lang="en-IN" sz="9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using the</a:t>
            </a: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9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we</a:t>
            </a:r>
            <a:r>
              <a:rPr b="1" lang="en-IN" sz="9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have</a:t>
            </a: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 obtained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object 16"/>
          <p:cNvGrpSpPr/>
          <p:nvPr/>
        </p:nvGrpSpPr>
        <p:grpSpPr>
          <a:xfrm>
            <a:off x="9655920" y="2072520"/>
            <a:ext cx="1578240" cy="3337200"/>
            <a:chOff x="9655920" y="2072520"/>
            <a:chExt cx="1578240" cy="3337200"/>
          </a:xfrm>
        </p:grpSpPr>
        <p:pic>
          <p:nvPicPr>
            <p:cNvPr id="172" name="object 17" descr=""/>
            <p:cNvPicPr/>
            <p:nvPr/>
          </p:nvPicPr>
          <p:blipFill>
            <a:blip r:embed="rId6"/>
            <a:stretch/>
          </p:blipFill>
          <p:spPr>
            <a:xfrm>
              <a:off x="9655920" y="2072520"/>
              <a:ext cx="5662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object 18" descr=""/>
            <p:cNvPicPr/>
            <p:nvPr/>
          </p:nvPicPr>
          <p:blipFill>
            <a:blip r:embed="rId7"/>
            <a:stretch/>
          </p:blipFill>
          <p:spPr>
            <a:xfrm>
              <a:off x="9992880" y="3003840"/>
              <a:ext cx="5680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object 19" descr=""/>
            <p:cNvPicPr/>
            <p:nvPr/>
          </p:nvPicPr>
          <p:blipFill>
            <a:blip r:embed="rId8"/>
            <a:stretch/>
          </p:blipFill>
          <p:spPr>
            <a:xfrm>
              <a:off x="10331280" y="3921120"/>
              <a:ext cx="5662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object 20" descr=""/>
            <p:cNvPicPr/>
            <p:nvPr/>
          </p:nvPicPr>
          <p:blipFill>
            <a:blip r:embed="rId9"/>
            <a:stretch/>
          </p:blipFill>
          <p:spPr>
            <a:xfrm>
              <a:off x="10667880" y="4860000"/>
              <a:ext cx="566280" cy="549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6" name=""/>
          <p:cNvSpPr txBox="1"/>
          <p:nvPr/>
        </p:nvSpPr>
        <p:spPr>
          <a:xfrm>
            <a:off x="720000" y="5940000"/>
            <a:ext cx="10752840" cy="70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hlinkClick r:id="rId10"/>
              </a:rPr>
              <a:t>https://github.com/imyoungman/Applied-Data-Science-Capstone-Falcon9-Spacex/blob/2034e694be52116d3a04652a0f0dd0c3ddcd94f2/1_jupyter-labs-spacex-data-collection-api.ipynb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"/>
          <p:cNvSpPr/>
          <p:nvPr/>
        </p:nvSpPr>
        <p:spPr>
          <a:xfrm>
            <a:off x="11080080" y="81900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bject 3"/>
          <p:cNvSpPr/>
          <p:nvPr/>
        </p:nvSpPr>
        <p:spPr>
          <a:xfrm>
            <a:off x="360000" y="1951560"/>
            <a:ext cx="5122080" cy="34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1" lang="en-IN" sz="2000" spc="-1" strike="noStrike">
                <a:solidFill>
                  <a:srgbClr val="292929"/>
                </a:solidFill>
                <a:latin typeface="Arial"/>
              </a:rPr>
              <a:t>Steps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Request data (Falcon 9 launch data) from Wikipedia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BeautifulSoup object from HTML response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Extract column names from HTML table header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Collect data from parsing HTML tables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dictionary from the data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dataframe from the dictionary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01520" y="569880"/>
            <a:ext cx="6276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Collection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-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Web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Scraping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object 5" descr=""/>
          <p:cNvPicPr/>
          <p:nvPr/>
        </p:nvPicPr>
        <p:blipFill>
          <a:blip r:embed="rId1"/>
          <a:stretch/>
        </p:blipFill>
        <p:spPr>
          <a:xfrm>
            <a:off x="5673960" y="5378040"/>
            <a:ext cx="6363720" cy="520560"/>
          </a:xfrm>
          <a:prstGeom prst="rect">
            <a:avLst/>
          </a:prstGeom>
          <a:ln w="0">
            <a:noFill/>
          </a:ln>
        </p:spPr>
      </p:pic>
      <p:sp>
        <p:nvSpPr>
          <p:cNvPr id="181" name="object 6"/>
          <p:cNvSpPr/>
          <p:nvPr/>
        </p:nvSpPr>
        <p:spPr>
          <a:xfrm>
            <a:off x="6984720" y="5496120"/>
            <a:ext cx="374472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Convert</a:t>
            </a:r>
            <a:r>
              <a:rPr b="1" lang="en-IN" sz="15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5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49" strike="noStrike">
                <a:solidFill>
                  <a:srgbClr val="000000"/>
                </a:solidFill>
                <a:latin typeface="Trebuchet MS"/>
              </a:rPr>
              <a:t>CSV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dataset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object 7" descr=""/>
          <p:cNvPicPr/>
          <p:nvPr/>
        </p:nvPicPr>
        <p:blipFill>
          <a:blip r:embed="rId2"/>
          <a:stretch/>
        </p:blipFill>
        <p:spPr>
          <a:xfrm>
            <a:off x="5673960" y="459036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3" name="object 8"/>
          <p:cNvSpPr/>
          <p:nvPr/>
        </p:nvSpPr>
        <p:spPr>
          <a:xfrm>
            <a:off x="5774400" y="4704480"/>
            <a:ext cx="616752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Fill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up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with launch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records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 extracted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</a:t>
            </a:r>
            <a:r>
              <a:rPr b="1" lang="en-IN" sz="15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table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rows</a:t>
            </a:r>
            <a:r>
              <a:rPr b="0" lang="en-IN" sz="1500" spc="-12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object 9" descr=""/>
          <p:cNvPicPr/>
          <p:nvPr/>
        </p:nvPicPr>
        <p:blipFill>
          <a:blip r:embed="rId3"/>
          <a:stretch/>
        </p:blipFill>
        <p:spPr>
          <a:xfrm>
            <a:off x="5673960" y="380232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5" name="object 10"/>
          <p:cNvSpPr/>
          <p:nvPr/>
        </p:nvSpPr>
        <p:spPr>
          <a:xfrm>
            <a:off x="6075000" y="3920400"/>
            <a:ext cx="55641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Create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an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empty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with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keys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 from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column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names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object 11" descr=""/>
          <p:cNvPicPr/>
          <p:nvPr/>
        </p:nvPicPr>
        <p:blipFill>
          <a:blip r:embed="rId4"/>
          <a:stretch/>
        </p:blipFill>
        <p:spPr>
          <a:xfrm>
            <a:off x="5673960" y="301464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7" name="object 12"/>
          <p:cNvSpPr/>
          <p:nvPr/>
        </p:nvSpPr>
        <p:spPr>
          <a:xfrm>
            <a:off x="6730200" y="3132360"/>
            <a:ext cx="42555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32" strike="noStrike">
                <a:solidFill>
                  <a:srgbClr val="000000"/>
                </a:solidFill>
                <a:latin typeface="Trebuchet MS"/>
              </a:rPr>
              <a:t>Extract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all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column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names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HTML</a:t>
            </a:r>
            <a:r>
              <a:rPr b="1" lang="en-IN" sz="15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table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object 13" descr=""/>
          <p:cNvPicPr/>
          <p:nvPr/>
        </p:nvPicPr>
        <p:blipFill>
          <a:blip r:embed="rId5"/>
          <a:stretch/>
        </p:blipFill>
        <p:spPr>
          <a:xfrm>
            <a:off x="5673960" y="222660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9" name="object 14"/>
          <p:cNvSpPr/>
          <p:nvPr/>
        </p:nvSpPr>
        <p:spPr>
          <a:xfrm>
            <a:off x="6751800" y="2344320"/>
            <a:ext cx="41626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Create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Beautiful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Soup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object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 from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HTML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15" descr=""/>
          <p:cNvPicPr/>
          <p:nvPr/>
        </p:nvPicPr>
        <p:blipFill>
          <a:blip r:embed="rId6"/>
          <a:stretch/>
        </p:blipFill>
        <p:spPr>
          <a:xfrm>
            <a:off x="5673960" y="143856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91" name="object 16"/>
          <p:cNvSpPr/>
          <p:nvPr/>
        </p:nvSpPr>
        <p:spPr>
          <a:xfrm>
            <a:off x="7086960" y="1556280"/>
            <a:ext cx="35409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Falcon9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Launch </a:t>
            </a:r>
            <a:r>
              <a:rPr b="1" lang="en-IN" sz="1500" spc="58" strike="noStrike">
                <a:solidFill>
                  <a:srgbClr val="000000"/>
                </a:solidFill>
                <a:latin typeface="Trebuchet MS"/>
              </a:rPr>
              <a:t>Wiki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page</a:t>
            </a:r>
            <a:r>
              <a:rPr b="1" lang="en-IN" sz="15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 its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6" strike="noStrike">
                <a:solidFill>
                  <a:srgbClr val="000000"/>
                </a:solidFill>
                <a:latin typeface="Trebuchet MS"/>
              </a:rPr>
              <a:t>URL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40000" y="5898600"/>
            <a:ext cx="11160000" cy="76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 New Roman"/>
                <a:hlinkClick r:id="rId7"/>
              </a:rPr>
              <a:t>https://github.com/imyoungman/Applied-Data-Science-Capstone-Falcon9-Spacex/blob/2034e694be52116d3a04652a0f0dd0c3ddcd94f2/2_jupyter-labs-webscraping.ipynb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2023-12-30T09:08:46Z</dcterms:created>
  <dc:creator>YAN Luo</dc:creator>
  <dc:description/>
  <dc:language>en-IN</dc:language>
  <cp:lastModifiedBy/>
  <dcterms:modified xsi:type="dcterms:W3CDTF">2023-12-30T15:54:18Z</dcterms:modified>
  <cp:revision>7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2023-12-30T00:00:00Z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3-Heights(TM) PDF Security Shell 4.8.25.2 (http://www.pdf-tools.com)</vt:lpwstr>
  </property>
</Properties>
</file>