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EF4C-3AE4-47D2-8FC9-44260BE2D7A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07F-7BF7-4D94-8F3A-803E93794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0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EF4C-3AE4-47D2-8FC9-44260BE2D7A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07F-7BF7-4D94-8F3A-803E93794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EF4C-3AE4-47D2-8FC9-44260BE2D7A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07F-7BF7-4D94-8F3A-803E93794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0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EF4C-3AE4-47D2-8FC9-44260BE2D7A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07F-7BF7-4D94-8F3A-803E93794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2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EF4C-3AE4-47D2-8FC9-44260BE2D7A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07F-7BF7-4D94-8F3A-803E93794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4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EF4C-3AE4-47D2-8FC9-44260BE2D7A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07F-7BF7-4D94-8F3A-803E93794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2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EF4C-3AE4-47D2-8FC9-44260BE2D7A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07F-7BF7-4D94-8F3A-803E93794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1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EF4C-3AE4-47D2-8FC9-44260BE2D7A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07F-7BF7-4D94-8F3A-803E93794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EF4C-3AE4-47D2-8FC9-44260BE2D7A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07F-7BF7-4D94-8F3A-803E93794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5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EF4C-3AE4-47D2-8FC9-44260BE2D7A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07F-7BF7-4D94-8F3A-803E93794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EF4C-3AE4-47D2-8FC9-44260BE2D7A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07F-7BF7-4D94-8F3A-803E93794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4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3EF4C-3AE4-47D2-8FC9-44260BE2D7A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3807F-7BF7-4D94-8F3A-803E93794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8127"/>
            <a:ext cx="9144000" cy="7583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327" y="1236519"/>
            <a:ext cx="7024255" cy="5340926"/>
          </a:xfrm>
        </p:spPr>
        <p:txBody>
          <a:bodyPr/>
          <a:lstStyle/>
          <a:p>
            <a:pPr lvl="1" algn="l"/>
            <a:r>
              <a:rPr lang="en-US" dirty="0" smtClean="0"/>
              <a:t>Since this is a hierarchical data, so the database can be modeled as an Adjacency List. </a:t>
            </a:r>
            <a:r>
              <a:rPr lang="en-US" dirty="0"/>
              <a:t>The </a:t>
            </a:r>
            <a:r>
              <a:rPr lang="en-US" b="1" dirty="0"/>
              <a:t>adjacency </a:t>
            </a:r>
            <a:r>
              <a:rPr lang="en-US" b="1" dirty="0" smtClean="0"/>
              <a:t>list (self relational)</a:t>
            </a:r>
            <a:r>
              <a:rPr lang="en-US" dirty="0"/>
              <a:t> pattern is a common relational pattern whereby a table contains a foreign key reference to itself,</a:t>
            </a:r>
            <a:endParaRPr lang="en-US" dirty="0" smtClean="0"/>
          </a:p>
          <a:p>
            <a:pPr lvl="1" algn="l"/>
            <a:r>
              <a:rPr lang="en-US" dirty="0"/>
              <a:t> It’s achieved by storing the ID of the related record on the desired record. You add one column to your table, and set it as </a:t>
            </a:r>
            <a:r>
              <a:rPr lang="en-US" dirty="0" smtClean="0"/>
              <a:t>a foreign key to </a:t>
            </a:r>
            <a:r>
              <a:rPr lang="en-US" dirty="0"/>
              <a:t>the </a:t>
            </a:r>
            <a:r>
              <a:rPr lang="en-US" dirty="0" smtClean="0"/>
              <a:t>same </a:t>
            </a:r>
            <a:r>
              <a:rPr lang="en-US" dirty="0"/>
              <a:t>table’s primary </a:t>
            </a:r>
            <a:r>
              <a:rPr lang="en-US" dirty="0" smtClean="0"/>
              <a:t>key.</a:t>
            </a:r>
          </a:p>
          <a:p>
            <a:pPr algn="l"/>
            <a:r>
              <a:rPr lang="en-US" dirty="0" smtClean="0"/>
              <a:t>Bike--+---&gt; Seats</a:t>
            </a:r>
          </a:p>
          <a:p>
            <a:pPr algn="l"/>
            <a:r>
              <a:rPr lang="en-US" dirty="0" smtClean="0"/>
              <a:t>      +---&gt; Wheels--+--&gt; Tube</a:t>
            </a:r>
          </a:p>
          <a:p>
            <a:pPr algn="l"/>
            <a:r>
              <a:rPr lang="en-US" dirty="0" smtClean="0"/>
              <a:t>       |              +--&gt; Frame</a:t>
            </a:r>
          </a:p>
          <a:p>
            <a:pPr algn="l"/>
            <a:r>
              <a:rPr lang="en-US" dirty="0" smtClean="0"/>
              <a:t>       +---&gt; Pedals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900812"/>
              </p:ext>
            </p:extLst>
          </p:nvPr>
        </p:nvGraphicFramePr>
        <p:xfrm>
          <a:off x="7564582" y="3206604"/>
          <a:ext cx="3408218" cy="3381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6912"/>
                <a:gridCol w="736912"/>
                <a:gridCol w="967197"/>
                <a:gridCol w="967197"/>
              </a:tblGrid>
              <a:tr h="136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NAME</a:t>
                      </a:r>
                      <a:endParaRPr lang="en-US" sz="1200" b="1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PARENTID</a:t>
                      </a:r>
                      <a:endParaRPr lang="en-US" sz="1200" b="1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BUNDLEID</a:t>
                      </a:r>
                      <a:endParaRPr lang="en-US" sz="1200" b="1" i="0" u="none" strike="noStrike" dirty="0">
                        <a:solidFill>
                          <a:srgbClr val="9C65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</a:tr>
              <a:tr h="1254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Bike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4272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254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Seat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4272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254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Pedals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4272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254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Wheels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4272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254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Frame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4272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254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Tube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4272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254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Bike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3822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254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Seat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3822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254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Pedals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3822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254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Wheels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3822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254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Frame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3822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254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Tube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3822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254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Bike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3873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254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3873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254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Pedals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3873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254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Wheels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3873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254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Frame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3873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254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Tube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3873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582" y="1225984"/>
            <a:ext cx="3408218" cy="197008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096327"/>
              </p:ext>
            </p:extLst>
          </p:nvPr>
        </p:nvGraphicFramePr>
        <p:xfrm>
          <a:off x="4603172" y="3292156"/>
          <a:ext cx="2753591" cy="1955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702"/>
                <a:gridCol w="903798"/>
                <a:gridCol w="1039091"/>
              </a:tblGrid>
              <a:tr h="375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Column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Data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Allow Types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375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Unchecked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53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nvarchar(MAX)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Checked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PARENTID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Checked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5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BUNDLEID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Unchecked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08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116</Words>
  <Application>Microsoft Office PowerPoint</Application>
  <PresentationFormat>Widescreen</PresentationFormat>
  <Paragraphs>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Database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</dc:title>
  <dc:creator>Microsoft account</dc:creator>
  <cp:lastModifiedBy>Microsoft account</cp:lastModifiedBy>
  <cp:revision>3</cp:revision>
  <dcterms:created xsi:type="dcterms:W3CDTF">2024-01-09T13:18:24Z</dcterms:created>
  <dcterms:modified xsi:type="dcterms:W3CDTF">2024-01-09T13:32:45Z</dcterms:modified>
</cp:coreProperties>
</file>