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3" r:id="rId4"/>
    <p:sldId id="262" r:id="rId5"/>
    <p:sldId id="265" r:id="rId6"/>
    <p:sldId id="258" r:id="rId7"/>
    <p:sldId id="267" r:id="rId8"/>
    <p:sldId id="272" r:id="rId9"/>
    <p:sldId id="273" r:id="rId10"/>
    <p:sldId id="268" r:id="rId11"/>
    <p:sldId id="269" r:id="rId12"/>
    <p:sldId id="270" r:id="rId13"/>
    <p:sldId id="271" r:id="rId14"/>
    <p:sldId id="264"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1522"/>
    <a:srgbClr val="FF4747"/>
    <a:srgbClr val="34164A"/>
    <a:srgbClr val="FA8F00"/>
    <a:srgbClr val="5DF0FF"/>
    <a:srgbClr val="A2023F"/>
    <a:srgbClr val="C23E47"/>
    <a:srgbClr val="5EEC3C"/>
    <a:srgbClr val="5B4101"/>
    <a:srgbClr val="956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zain" userId="f3f52e0977148218" providerId="LiveId" clId="{FA7B0143-4846-4B5B-ACCA-2787C1A09DC6}"/>
    <pc:docChg chg="modSld">
      <pc:chgData name="mohammed zain" userId="f3f52e0977148218" providerId="LiveId" clId="{FA7B0143-4846-4B5B-ACCA-2787C1A09DC6}" dt="2024-04-05T18:20:16.541" v="2" actId="255"/>
      <pc:docMkLst>
        <pc:docMk/>
      </pc:docMkLst>
      <pc:sldChg chg="modSp mod">
        <pc:chgData name="mohammed zain" userId="f3f52e0977148218" providerId="LiveId" clId="{FA7B0143-4846-4B5B-ACCA-2787C1A09DC6}" dt="2024-04-05T18:20:16.541" v="2" actId="255"/>
        <pc:sldMkLst>
          <pc:docMk/>
          <pc:sldMk cId="1101633878" sldId="259"/>
        </pc:sldMkLst>
        <pc:spChg chg="mod">
          <ac:chgData name="mohammed zain" userId="f3f52e0977148218" providerId="LiveId" clId="{FA7B0143-4846-4B5B-ACCA-2787C1A09DC6}" dt="2024-04-05T18:20:16.541" v="2" actId="255"/>
          <ac:spMkLst>
            <pc:docMk/>
            <pc:sldMk cId="1101633878"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D6637-D75D-47A6-8C98-E5D747AFC5DC}" type="datetimeFigureOut">
              <a:rPr lang="en-US" smtClean="0"/>
              <a:t>4/5/2024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472248-AF3C-42E1-B487-8E33F886CE30}" type="slidenum">
              <a:rPr lang="en-US" smtClean="0"/>
              <a:t>‹#›</a:t>
            </a:fld>
            <a:endParaRPr lang="en-US"/>
          </a:p>
        </p:txBody>
      </p:sp>
    </p:spTree>
    <p:extLst>
      <p:ext uri="{BB962C8B-B14F-4D97-AF65-F5344CB8AC3E}">
        <p14:creationId xmlns:p14="http://schemas.microsoft.com/office/powerpoint/2010/main" val="509181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69" y="1808225"/>
            <a:ext cx="7787955" cy="1374345"/>
          </a:xfrm>
          <a:noFill/>
          <a:effectLst/>
        </p:spPr>
        <p:txBody>
          <a:bodyPr>
            <a:normAutofit/>
          </a:bodyPr>
          <a:lstStyle>
            <a:lvl1pPr algn="r">
              <a:defRPr sz="3600">
                <a:solidFill>
                  <a:srgbClr val="FF0000"/>
                </a:solidFill>
                <a:effectLst>
                  <a:outerShdw blurRad="76200" dist="38100" dir="3000000" algn="ctr" rotWithShape="0">
                    <a:schemeClr val="tx1">
                      <a:alpha val="41000"/>
                    </a:scheme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335275"/>
            <a:ext cx="7787955" cy="1068935"/>
          </a:xfrm>
          <a:noFill/>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3929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359506"/>
          </a:xfrm>
          <a:noFill/>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281175"/>
            <a:ext cx="5955495" cy="572644"/>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8211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4"/>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8211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4"/>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6835" y="1808225"/>
            <a:ext cx="7787955" cy="1374345"/>
          </a:xfrm>
        </p:spPr>
        <p:txBody>
          <a:bodyPr>
            <a:normAutofit/>
          </a:bodyPr>
          <a:lstStyle/>
          <a:p>
            <a:pPr algn="ctr"/>
            <a:r>
              <a:rPr lang="es-UY" altLang="en-US" sz="3200" b="1" dirty="0">
                <a:solidFill>
                  <a:schemeClr val="tx1"/>
                </a:solidFill>
              </a:rPr>
              <a:t>EMAIL PHISHING</a:t>
            </a:r>
            <a:br>
              <a:rPr lang="es-UY" altLang="en-US" sz="3200" b="1" dirty="0">
                <a:solidFill>
                  <a:schemeClr val="tx1"/>
                </a:solidFill>
              </a:rPr>
            </a:br>
            <a:r>
              <a:rPr lang="en-IN" sz="3200" b="1" dirty="0">
                <a:solidFill>
                  <a:schemeClr val="tx1"/>
                </a:solidFill>
              </a:rPr>
              <a:t>NAAN MUDHALVAN PROJECT</a:t>
            </a:r>
            <a:endParaRPr lang="en-US" sz="3200" dirty="0">
              <a:solidFill>
                <a:schemeClr val="tx1"/>
              </a:solidFill>
            </a:endParaRPr>
          </a:p>
        </p:txBody>
      </p:sp>
      <p:sp>
        <p:nvSpPr>
          <p:cNvPr id="3" name="Subtitle 2"/>
          <p:cNvSpPr>
            <a:spLocks noGrp="1"/>
          </p:cNvSpPr>
          <p:nvPr>
            <p:ph type="subTitle" idx="1"/>
          </p:nvPr>
        </p:nvSpPr>
        <p:spPr>
          <a:xfrm>
            <a:off x="143555" y="3793390"/>
            <a:ext cx="7787955" cy="1068935"/>
          </a:xfrm>
        </p:spPr>
        <p:txBody>
          <a:bodyPr>
            <a:normAutofit fontScale="70000" lnSpcReduction="20000"/>
          </a:bodyPr>
          <a:lstStyle/>
          <a:p>
            <a:pPr algn="l" eaLnBrk="1" hangingPunct="1">
              <a:spcBef>
                <a:spcPct val="0"/>
              </a:spcBef>
              <a:buFontTx/>
              <a:buNone/>
            </a:pPr>
            <a:r>
              <a:rPr lang="es-UY" altLang="en-US" sz="2800" b="1" dirty="0">
                <a:solidFill>
                  <a:schemeClr val="tx1"/>
                </a:solidFill>
              </a:rPr>
              <a:t>-MOHAMMED ZAIN P</a:t>
            </a:r>
          </a:p>
          <a:p>
            <a:pPr algn="l" eaLnBrk="1" hangingPunct="1">
              <a:spcBef>
                <a:spcPct val="0"/>
              </a:spcBef>
              <a:buFontTx/>
              <a:buNone/>
            </a:pPr>
            <a:r>
              <a:rPr lang="es-UY" altLang="en-US" sz="2800" b="1" dirty="0">
                <a:solidFill>
                  <a:schemeClr val="tx1"/>
                </a:solidFill>
              </a:rPr>
              <a:t>(AALIM MUHAMMED SALEGH COLLEGE OF ENGINEERING)</a:t>
            </a:r>
          </a:p>
          <a:p>
            <a:pPr algn="l" eaLnBrk="1" hangingPunct="1">
              <a:spcBef>
                <a:spcPct val="0"/>
              </a:spcBef>
              <a:buFontTx/>
              <a:buNone/>
            </a:pPr>
            <a:r>
              <a:rPr lang="es-UY" altLang="en-US" sz="2800" b="1" dirty="0">
                <a:solidFill>
                  <a:schemeClr val="tx1"/>
                </a:solidFill>
              </a:rPr>
              <a:t>-III </a:t>
            </a:r>
            <a:r>
              <a:rPr lang="es-UY" altLang="en-US" sz="2800" b="1" dirty="0" err="1">
                <a:solidFill>
                  <a:schemeClr val="tx1"/>
                </a:solidFill>
              </a:rPr>
              <a:t>rd</a:t>
            </a:r>
            <a:r>
              <a:rPr lang="es-UY" altLang="en-US" sz="2800" b="1" dirty="0">
                <a:solidFill>
                  <a:schemeClr val="tx1"/>
                </a:solidFill>
              </a:rPr>
              <a:t> YEAR</a:t>
            </a:r>
          </a:p>
          <a:p>
            <a:pPr algn="l" eaLnBrk="1" hangingPunct="1">
              <a:spcBef>
                <a:spcPct val="0"/>
              </a:spcBef>
              <a:buFontTx/>
              <a:buNone/>
            </a:pPr>
            <a:r>
              <a:rPr lang="es-UY" altLang="en-US" sz="2800" b="1" dirty="0">
                <a:solidFill>
                  <a:schemeClr val="tx1"/>
                </a:solidFill>
              </a:rPr>
              <a:t>-COMPUTER SCIENCE AND ENGINEERING</a:t>
            </a:r>
          </a:p>
          <a:p>
            <a:pPr algn="l"/>
            <a:endParaRPr lang="en-US" dirty="0">
              <a:solidFill>
                <a:schemeClr val="tx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A58D-BF82-A4FE-B333-BC429D4DDF9D}"/>
              </a:ext>
            </a:extLst>
          </p:cNvPr>
          <p:cNvSpPr>
            <a:spLocks noGrp="1"/>
          </p:cNvSpPr>
          <p:nvPr>
            <p:ph type="title"/>
          </p:nvPr>
        </p:nvSpPr>
        <p:spPr/>
        <p:txBody>
          <a:bodyPr>
            <a:normAutofit fontScale="90000"/>
          </a:bodyPr>
          <a:lstStyle/>
          <a:p>
            <a:r>
              <a:rPr lang="en-IN" dirty="0"/>
              <a:t>RESULT</a:t>
            </a:r>
          </a:p>
        </p:txBody>
      </p:sp>
      <p:sp>
        <p:nvSpPr>
          <p:cNvPr id="3" name="Content Placeholder 2">
            <a:extLst>
              <a:ext uri="{FF2B5EF4-FFF2-40B4-BE49-F238E27FC236}">
                <a16:creationId xmlns:a16="http://schemas.microsoft.com/office/drawing/2014/main" id="{86B85B51-8D74-4DED-84FE-5FF908F54552}"/>
              </a:ext>
            </a:extLst>
          </p:cNvPr>
          <p:cNvSpPr>
            <a:spLocks noGrp="1"/>
          </p:cNvSpPr>
          <p:nvPr>
            <p:ph idx="1"/>
          </p:nvPr>
        </p:nvSpPr>
        <p:spPr>
          <a:xfrm>
            <a:off x="2434130" y="1198559"/>
            <a:ext cx="5955495" cy="3663766"/>
          </a:xfrm>
        </p:spPr>
        <p:txBody>
          <a:bodyPr>
            <a:noAutofit/>
          </a:bodyPr>
          <a:lstStyle/>
          <a:p>
            <a:pPr algn="l">
              <a:buFont typeface="+mj-lt"/>
              <a:buAutoNum type="arabicPeriod"/>
            </a:pPr>
            <a:r>
              <a:rPr lang="en-US" sz="1900" b="0" i="0" dirty="0">
                <a:solidFill>
                  <a:srgbClr val="ECECEC"/>
                </a:solidFill>
                <a:effectLst/>
                <a:latin typeface="Söhne"/>
              </a:rPr>
              <a:t>Enhanced Phishing Detection: Improved techniques led to better identification and blocking of phishing emails.</a:t>
            </a:r>
          </a:p>
          <a:p>
            <a:pPr algn="l">
              <a:buFont typeface="+mj-lt"/>
              <a:buAutoNum type="arabicPeriod"/>
            </a:pPr>
            <a:r>
              <a:rPr lang="en-US" sz="1900" b="0" i="0" dirty="0">
                <a:solidFill>
                  <a:srgbClr val="ECECEC"/>
                </a:solidFill>
                <a:effectLst/>
                <a:latin typeface="Söhne"/>
              </a:rPr>
              <a:t>Reduced False Alarms: Integration of real-time intelligence and authentication protocols minimized false positives.</a:t>
            </a:r>
          </a:p>
          <a:p>
            <a:pPr algn="l">
              <a:buFont typeface="+mj-lt"/>
              <a:buAutoNum type="arabicPeriod"/>
            </a:pPr>
            <a:r>
              <a:rPr lang="en-US" sz="1900" b="0" i="0" dirty="0">
                <a:solidFill>
                  <a:srgbClr val="ECECEC"/>
                </a:solidFill>
                <a:effectLst/>
                <a:latin typeface="Söhne"/>
              </a:rPr>
              <a:t>Heightened User Awareness: Continuous training increased user vigilance in identifying and reporting phishing attempts.</a:t>
            </a:r>
          </a:p>
          <a:p>
            <a:pPr algn="l">
              <a:buFont typeface="+mj-lt"/>
              <a:buAutoNum type="arabicPeriod"/>
            </a:pPr>
            <a:r>
              <a:rPr lang="en-US" sz="1900" b="0" i="0" dirty="0">
                <a:solidFill>
                  <a:srgbClr val="ECECEC"/>
                </a:solidFill>
                <a:effectLst/>
                <a:latin typeface="Söhne"/>
              </a:rPr>
              <a:t>Efficient Incident Response: Automated processes streamlined response to phishing incidents, reducing impact.</a:t>
            </a:r>
          </a:p>
          <a:p>
            <a:endParaRPr lang="en-IN" sz="1900" dirty="0"/>
          </a:p>
        </p:txBody>
      </p:sp>
    </p:spTree>
    <p:extLst>
      <p:ext uri="{BB962C8B-B14F-4D97-AF65-F5344CB8AC3E}">
        <p14:creationId xmlns:p14="http://schemas.microsoft.com/office/powerpoint/2010/main" val="10688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636A-A7C9-B66A-121F-13FF12C4A884}"/>
              </a:ext>
            </a:extLst>
          </p:cNvPr>
          <p:cNvSpPr>
            <a:spLocks noGrp="1"/>
          </p:cNvSpPr>
          <p:nvPr>
            <p:ph type="title"/>
          </p:nvPr>
        </p:nvSpPr>
        <p:spPr/>
        <p:txBody>
          <a:bodyPr>
            <a:normAutofit fontScale="90000"/>
          </a:bodyPr>
          <a:lstStyle/>
          <a:p>
            <a:r>
              <a:rPr lang="en-IN" dirty="0"/>
              <a:t>CONCLUSION</a:t>
            </a:r>
          </a:p>
        </p:txBody>
      </p:sp>
      <p:sp>
        <p:nvSpPr>
          <p:cNvPr id="3" name="Content Placeholder 2">
            <a:extLst>
              <a:ext uri="{FF2B5EF4-FFF2-40B4-BE49-F238E27FC236}">
                <a16:creationId xmlns:a16="http://schemas.microsoft.com/office/drawing/2014/main" id="{5699BFE4-3D58-9EDB-B9A9-88F69B1DEAAA}"/>
              </a:ext>
            </a:extLst>
          </p:cNvPr>
          <p:cNvSpPr>
            <a:spLocks noGrp="1"/>
          </p:cNvSpPr>
          <p:nvPr>
            <p:ph idx="1"/>
          </p:nvPr>
        </p:nvSpPr>
        <p:spPr>
          <a:xfrm>
            <a:off x="2428713" y="1197405"/>
            <a:ext cx="5955495" cy="3664920"/>
          </a:xfrm>
        </p:spPr>
        <p:txBody>
          <a:bodyPr>
            <a:noAutofit/>
          </a:bodyPr>
          <a:lstStyle/>
          <a:p>
            <a:pPr algn="l">
              <a:buFont typeface="+mj-lt"/>
              <a:buAutoNum type="arabicPeriod"/>
            </a:pPr>
            <a:r>
              <a:rPr lang="en-US" sz="2000" b="0" i="0" dirty="0">
                <a:solidFill>
                  <a:srgbClr val="ECECEC"/>
                </a:solidFill>
                <a:effectLst/>
              </a:rPr>
              <a:t>Holistic Defense: The system provides a robust defense against phishing through a multifaceted approach.</a:t>
            </a:r>
          </a:p>
          <a:p>
            <a:pPr algn="l">
              <a:buFont typeface="+mj-lt"/>
              <a:buAutoNum type="arabicPeriod"/>
            </a:pPr>
            <a:r>
              <a:rPr lang="en-US" sz="2000" b="0" i="0" dirty="0">
                <a:solidFill>
                  <a:srgbClr val="ECECEC"/>
                </a:solidFill>
                <a:effectLst/>
              </a:rPr>
              <a:t>Proactive Protection: By preemptively blocking threats, organizations mitigate risks and avoid potential damages. </a:t>
            </a:r>
          </a:p>
          <a:p>
            <a:pPr algn="l">
              <a:buFont typeface="+mj-lt"/>
              <a:buAutoNum type="arabicPeriod"/>
            </a:pPr>
            <a:r>
              <a:rPr lang="en-US" sz="2000" b="0" i="0" dirty="0">
                <a:solidFill>
                  <a:srgbClr val="ECECEC"/>
                </a:solidFill>
                <a:effectLst/>
              </a:rPr>
              <a:t>Adaptability: The system's flexibility ensures readiness against evolving phishing tactics.</a:t>
            </a:r>
          </a:p>
          <a:p>
            <a:pPr algn="l">
              <a:buFont typeface="+mj-lt"/>
              <a:buAutoNum type="arabicPeriod"/>
            </a:pPr>
            <a:r>
              <a:rPr lang="en-US" sz="2000" b="0" i="0" dirty="0">
                <a:solidFill>
                  <a:srgbClr val="ECECEC"/>
                </a:solidFill>
                <a:effectLst/>
              </a:rPr>
              <a:t>Strategic Investment: Investing in robust defenses is vital to safeguarding data, trust, and reputation in the digital realm.</a:t>
            </a:r>
          </a:p>
          <a:p>
            <a:endParaRPr lang="en-IN" sz="2000" dirty="0"/>
          </a:p>
        </p:txBody>
      </p:sp>
    </p:spTree>
    <p:extLst>
      <p:ext uri="{BB962C8B-B14F-4D97-AF65-F5344CB8AC3E}">
        <p14:creationId xmlns:p14="http://schemas.microsoft.com/office/powerpoint/2010/main" val="167656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F1B2-57BC-7CE1-982B-5C04551F2F9D}"/>
              </a:ext>
            </a:extLst>
          </p:cNvPr>
          <p:cNvSpPr>
            <a:spLocks noGrp="1"/>
          </p:cNvSpPr>
          <p:nvPr>
            <p:ph type="title"/>
          </p:nvPr>
        </p:nvSpPr>
        <p:spPr/>
        <p:txBody>
          <a:bodyPr>
            <a:normAutofit fontScale="90000"/>
          </a:bodyPr>
          <a:lstStyle/>
          <a:p>
            <a:r>
              <a:rPr lang="en-IN" dirty="0"/>
              <a:t>FUTURE SCOPE</a:t>
            </a:r>
          </a:p>
        </p:txBody>
      </p:sp>
      <p:sp>
        <p:nvSpPr>
          <p:cNvPr id="3" name="Content Placeholder 2">
            <a:extLst>
              <a:ext uri="{FF2B5EF4-FFF2-40B4-BE49-F238E27FC236}">
                <a16:creationId xmlns:a16="http://schemas.microsoft.com/office/drawing/2014/main" id="{CFE409B0-0C0B-9768-973F-44473BD34DEF}"/>
              </a:ext>
            </a:extLst>
          </p:cNvPr>
          <p:cNvSpPr>
            <a:spLocks noGrp="1"/>
          </p:cNvSpPr>
          <p:nvPr>
            <p:ph idx="1"/>
          </p:nvPr>
        </p:nvSpPr>
        <p:spPr>
          <a:xfrm>
            <a:off x="2434130" y="1198559"/>
            <a:ext cx="5955495" cy="3663766"/>
          </a:xfrm>
        </p:spPr>
        <p:txBody>
          <a:bodyPr>
            <a:noAutofit/>
          </a:bodyPr>
          <a:lstStyle/>
          <a:p>
            <a:pPr algn="l">
              <a:lnSpc>
                <a:spcPct val="150000"/>
              </a:lnSpc>
              <a:buFont typeface="Wingdings" panose="05000000000000000000" pitchFamily="2" charset="2"/>
              <a:buChar char="Ø"/>
            </a:pPr>
            <a:r>
              <a:rPr lang="en-US" sz="1900" b="1" i="0" dirty="0">
                <a:solidFill>
                  <a:srgbClr val="ECECEC"/>
                </a:solidFill>
                <a:effectLst/>
              </a:rPr>
              <a:t>AI and ML Advancements:</a:t>
            </a:r>
            <a:r>
              <a:rPr lang="en-US" sz="1900" b="0" i="0" dirty="0">
                <a:solidFill>
                  <a:srgbClr val="ECECEC"/>
                </a:solidFill>
                <a:effectLst/>
              </a:rPr>
              <a:t> Expect increased reliance on AI and ML for better phishing detection.</a:t>
            </a:r>
          </a:p>
          <a:p>
            <a:pPr algn="l">
              <a:lnSpc>
                <a:spcPct val="150000"/>
              </a:lnSpc>
              <a:buFont typeface="Wingdings" panose="05000000000000000000" pitchFamily="2" charset="2"/>
              <a:buChar char="Ø"/>
            </a:pPr>
            <a:r>
              <a:rPr lang="en-US" sz="1900" b="1" i="0" dirty="0">
                <a:solidFill>
                  <a:srgbClr val="ECECEC"/>
                </a:solidFill>
                <a:effectLst/>
              </a:rPr>
              <a:t>Behavioral Biometrics:</a:t>
            </a:r>
            <a:r>
              <a:rPr lang="en-US" sz="1900" b="0" i="0" dirty="0">
                <a:solidFill>
                  <a:srgbClr val="ECECEC"/>
                </a:solidFill>
                <a:effectLst/>
              </a:rPr>
              <a:t> Integration of behavioral biometrics for enhanced user authentication.</a:t>
            </a:r>
          </a:p>
          <a:p>
            <a:pPr algn="l">
              <a:lnSpc>
                <a:spcPct val="160000"/>
              </a:lnSpc>
              <a:buFont typeface="Wingdings" panose="05000000000000000000" pitchFamily="2" charset="2"/>
              <a:buChar char="Ø"/>
            </a:pPr>
            <a:r>
              <a:rPr lang="en-US" sz="1900" b="1" i="0" dirty="0">
                <a:solidFill>
                  <a:srgbClr val="ECECEC"/>
                </a:solidFill>
                <a:effectLst/>
              </a:rPr>
              <a:t>Blockchain Solutions:</a:t>
            </a:r>
            <a:r>
              <a:rPr lang="en-US" sz="1900" b="0" i="0" dirty="0">
                <a:solidFill>
                  <a:srgbClr val="ECECEC"/>
                </a:solidFill>
                <a:effectLst/>
              </a:rPr>
              <a:t> Utilization of blockchain to improve email authenticity and prevent spoofing.</a:t>
            </a:r>
          </a:p>
          <a:p>
            <a:pPr algn="l">
              <a:lnSpc>
                <a:spcPct val="150000"/>
              </a:lnSpc>
              <a:buFont typeface="Wingdings" panose="05000000000000000000" pitchFamily="2" charset="2"/>
              <a:buChar char="Ø"/>
            </a:pPr>
            <a:r>
              <a:rPr lang="en-US" sz="1900" b="1" i="0" dirty="0">
                <a:solidFill>
                  <a:srgbClr val="ECECEC"/>
                </a:solidFill>
                <a:effectLst/>
              </a:rPr>
              <a:t>Zero Trust Architecture:</a:t>
            </a:r>
            <a:r>
              <a:rPr lang="en-US" sz="1900" b="0" i="0" dirty="0">
                <a:solidFill>
                  <a:srgbClr val="ECECEC"/>
                </a:solidFill>
                <a:effectLst/>
              </a:rPr>
              <a:t> More organizations will adopt zero trust principles to reduce attack surface.</a:t>
            </a:r>
          </a:p>
          <a:p>
            <a:pPr>
              <a:lnSpc>
                <a:spcPct val="150000"/>
              </a:lnSpc>
              <a:buFont typeface="Wingdings" panose="05000000000000000000" pitchFamily="2" charset="2"/>
              <a:buChar char="Ø"/>
            </a:pPr>
            <a:endParaRPr lang="en-IN" sz="1900" dirty="0"/>
          </a:p>
        </p:txBody>
      </p:sp>
    </p:spTree>
    <p:extLst>
      <p:ext uri="{BB962C8B-B14F-4D97-AF65-F5344CB8AC3E}">
        <p14:creationId xmlns:p14="http://schemas.microsoft.com/office/powerpoint/2010/main" val="1261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56C-30E3-9C3E-C06A-94DE5D8CAA3E}"/>
              </a:ext>
            </a:extLst>
          </p:cNvPr>
          <p:cNvSpPr>
            <a:spLocks noGrp="1"/>
          </p:cNvSpPr>
          <p:nvPr>
            <p:ph type="title"/>
          </p:nvPr>
        </p:nvSpPr>
        <p:spPr/>
        <p:txBody>
          <a:bodyPr>
            <a:normAutofit fontScale="90000"/>
          </a:bodyPr>
          <a:lstStyle/>
          <a:p>
            <a:r>
              <a:rPr lang="en-IN" dirty="0"/>
              <a:t>FUTURE SCOPE</a:t>
            </a:r>
          </a:p>
        </p:txBody>
      </p:sp>
      <p:sp>
        <p:nvSpPr>
          <p:cNvPr id="3" name="Content Placeholder 2">
            <a:extLst>
              <a:ext uri="{FF2B5EF4-FFF2-40B4-BE49-F238E27FC236}">
                <a16:creationId xmlns:a16="http://schemas.microsoft.com/office/drawing/2014/main" id="{59C410C8-83DE-1925-10E4-F9B58E0586A3}"/>
              </a:ext>
            </a:extLst>
          </p:cNvPr>
          <p:cNvSpPr>
            <a:spLocks noGrp="1"/>
          </p:cNvSpPr>
          <p:nvPr>
            <p:ph idx="1"/>
          </p:nvPr>
        </p:nvSpPr>
        <p:spPr/>
        <p:txBody>
          <a:bodyPr>
            <a:normAutofit lnSpcReduction="10000"/>
          </a:bodyPr>
          <a:lstStyle/>
          <a:p>
            <a:pPr algn="l">
              <a:lnSpc>
                <a:spcPct val="150000"/>
              </a:lnSpc>
              <a:buFont typeface="Wingdings" panose="05000000000000000000" pitchFamily="2" charset="2"/>
              <a:buChar char="Ø"/>
            </a:pPr>
            <a:r>
              <a:rPr lang="en-US" sz="1900" b="1" i="0" dirty="0">
                <a:solidFill>
                  <a:srgbClr val="ECECEC"/>
                </a:solidFill>
                <a:effectLst/>
              </a:rPr>
              <a:t>Integrated Security Ecosystems:</a:t>
            </a:r>
            <a:r>
              <a:rPr lang="en-US" sz="1900" b="0" i="0" dirty="0">
                <a:solidFill>
                  <a:srgbClr val="ECECEC"/>
                </a:solidFill>
                <a:effectLst/>
              </a:rPr>
              <a:t> Email security will be part of comprehensive security ecosystems.</a:t>
            </a:r>
          </a:p>
          <a:p>
            <a:pPr algn="l">
              <a:lnSpc>
                <a:spcPct val="150000"/>
              </a:lnSpc>
              <a:buFont typeface="Wingdings" panose="05000000000000000000" pitchFamily="2" charset="2"/>
              <a:buChar char="Ø"/>
            </a:pPr>
            <a:r>
              <a:rPr lang="en-US" sz="1900" b="1" i="0" dirty="0">
                <a:solidFill>
                  <a:srgbClr val="ECECEC"/>
                </a:solidFill>
                <a:effectLst/>
              </a:rPr>
              <a:t>User-Centric Approaches:</a:t>
            </a:r>
            <a:r>
              <a:rPr lang="en-US" sz="1900" b="0" i="0" dirty="0">
                <a:solidFill>
                  <a:srgbClr val="ECECEC"/>
                </a:solidFill>
                <a:effectLst/>
              </a:rPr>
              <a:t> Focus on empowering users with effective training and tools.</a:t>
            </a:r>
          </a:p>
          <a:p>
            <a:pPr>
              <a:lnSpc>
                <a:spcPct val="150000"/>
              </a:lnSpc>
              <a:buFont typeface="Wingdings" panose="05000000000000000000" pitchFamily="2" charset="2"/>
              <a:buChar char="Ø"/>
            </a:pPr>
            <a:r>
              <a:rPr lang="en-US" sz="1900" b="1" i="0" dirty="0">
                <a:solidFill>
                  <a:srgbClr val="ECECEC"/>
                </a:solidFill>
                <a:effectLst/>
              </a:rPr>
              <a:t>Regulatory Compliance:</a:t>
            </a:r>
            <a:r>
              <a:rPr lang="en-US" sz="1900" b="0" i="0" dirty="0">
                <a:solidFill>
                  <a:srgbClr val="ECECEC"/>
                </a:solidFill>
                <a:effectLst/>
              </a:rPr>
              <a:t> Compliance with data privacy regulations will drive stronger email security.</a:t>
            </a:r>
          </a:p>
          <a:p>
            <a:pPr algn="l">
              <a:lnSpc>
                <a:spcPct val="150000"/>
              </a:lnSpc>
              <a:buFont typeface="Wingdings" panose="05000000000000000000" pitchFamily="2" charset="2"/>
              <a:buChar char="Ø"/>
            </a:pPr>
            <a:r>
              <a:rPr lang="en-US" sz="1900" b="1" i="0" dirty="0">
                <a:solidFill>
                  <a:srgbClr val="ECECEC"/>
                </a:solidFill>
                <a:effectLst/>
              </a:rPr>
              <a:t>Continuous Innovation:</a:t>
            </a:r>
            <a:r>
              <a:rPr lang="en-US" sz="1900" b="0" i="0" dirty="0">
                <a:solidFill>
                  <a:srgbClr val="ECECEC"/>
                </a:solidFill>
                <a:effectLst/>
              </a:rPr>
              <a:t> Ongoing innovation is crucial to keep up with evolving phishing threats.</a:t>
            </a:r>
          </a:p>
          <a:p>
            <a:pPr>
              <a:lnSpc>
                <a:spcPct val="150000"/>
              </a:lnSpc>
              <a:buFont typeface="Wingdings" panose="05000000000000000000" pitchFamily="2" charset="2"/>
              <a:buChar char="Ø"/>
            </a:pPr>
            <a:endParaRPr lang="en-IN" sz="1900" dirty="0"/>
          </a:p>
        </p:txBody>
      </p:sp>
    </p:spTree>
    <p:extLst>
      <p:ext uri="{BB962C8B-B14F-4D97-AF65-F5344CB8AC3E}">
        <p14:creationId xmlns:p14="http://schemas.microsoft.com/office/powerpoint/2010/main" val="550855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ED656-2145-D248-AB22-93B8C08A6F30}"/>
              </a:ext>
            </a:extLst>
          </p:cNvPr>
          <p:cNvSpPr>
            <a:spLocks noGrp="1"/>
          </p:cNvSpPr>
          <p:nvPr>
            <p:ph idx="1"/>
          </p:nvPr>
        </p:nvSpPr>
        <p:spPr>
          <a:xfrm>
            <a:off x="1976015" y="1340355"/>
            <a:ext cx="5955495" cy="3511061"/>
          </a:xfrm>
        </p:spPr>
        <p:txBody>
          <a:bodyPr>
            <a:normAutofit/>
          </a:bodyPr>
          <a:lstStyle/>
          <a:p>
            <a:pPr marL="0" indent="0">
              <a:buNone/>
            </a:pPr>
            <a:endParaRPr lang="en-IN" sz="4400" b="1" dirty="0"/>
          </a:p>
          <a:p>
            <a:pPr marL="0" indent="0">
              <a:buNone/>
            </a:pPr>
            <a:endParaRPr lang="en-IN" sz="4400" b="1" dirty="0"/>
          </a:p>
          <a:p>
            <a:pPr marL="0" indent="0" algn="ctr">
              <a:buNone/>
            </a:pPr>
            <a:r>
              <a:rPr lang="en-IN" sz="4400" b="1" dirty="0"/>
              <a:t>THANK YOU</a:t>
            </a:r>
          </a:p>
        </p:txBody>
      </p:sp>
    </p:spTree>
    <p:extLst>
      <p:ext uri="{BB962C8B-B14F-4D97-AF65-F5344CB8AC3E}">
        <p14:creationId xmlns:p14="http://schemas.microsoft.com/office/powerpoint/2010/main" val="245395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WHAT IS EMAIL PHISING?</a:t>
            </a:r>
            <a:endParaRPr lang="en-US" dirty="0"/>
          </a:p>
        </p:txBody>
      </p:sp>
      <p:sp>
        <p:nvSpPr>
          <p:cNvPr id="5" name="Content Placeholder 4"/>
          <p:cNvSpPr>
            <a:spLocks noGrp="1"/>
          </p:cNvSpPr>
          <p:nvPr>
            <p:ph idx="1"/>
          </p:nvPr>
        </p:nvSpPr>
        <p:spPr/>
        <p:txBody>
          <a:bodyPr>
            <a:noAutofit/>
          </a:bodyPr>
          <a:lstStyle/>
          <a:p>
            <a:pPr marL="0" indent="0" algn="just">
              <a:buNone/>
            </a:pPr>
            <a:r>
              <a:rPr lang="en-US" sz="2200" b="0" i="0" dirty="0">
                <a:effectLst/>
              </a:rPr>
              <a:t>Email phishing is a type of cyber attack where attackers send fraudulent emails that appear to be from legitimate sources. These emails are designed to trick recipients into divulging sensitive information, such as login credentials, financial details, or personal information. Phishing attacks often use social engineering techniques to manipulate recipients into taking specific actions, such as clicking on malicious links, downloading attachments containing malware, or providing sensitive information.</a:t>
            </a:r>
            <a:endParaRPr lang="en-IN" sz="2200"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CEEA-486C-B04E-27B5-5CF7A877F7DE}"/>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rPr>
              <a:t>OUTLINE</a:t>
            </a:r>
            <a:endParaRPr lang="en-IN" dirty="0"/>
          </a:p>
        </p:txBody>
      </p:sp>
      <p:sp>
        <p:nvSpPr>
          <p:cNvPr id="3" name="Content Placeholder 2">
            <a:extLst>
              <a:ext uri="{FF2B5EF4-FFF2-40B4-BE49-F238E27FC236}">
                <a16:creationId xmlns:a16="http://schemas.microsoft.com/office/drawing/2014/main" id="{2C7416D7-02D6-3368-3547-AE711514A738}"/>
              </a:ext>
            </a:extLst>
          </p:cNvPr>
          <p:cNvSpPr>
            <a:spLocks noGrp="1"/>
          </p:cNvSpPr>
          <p:nvPr>
            <p:ph idx="1"/>
          </p:nvPr>
        </p:nvSpPr>
        <p:spPr/>
        <p:txBody>
          <a:bodyPr>
            <a:normAutofit fontScale="92500" lnSpcReduction="10000"/>
          </a:bodyPr>
          <a:lstStyle/>
          <a:p>
            <a:pPr marL="0" indent="0" algn="l">
              <a:buNone/>
            </a:pPr>
            <a:endParaRPr lang="en-US" dirty="0"/>
          </a:p>
          <a:p>
            <a:pPr algn="l">
              <a:buFont typeface="Wingdings" panose="05000000000000000000" pitchFamily="2" charset="2"/>
              <a:buChar char="v"/>
            </a:pPr>
            <a:r>
              <a:rPr lang="en-US" dirty="0"/>
              <a:t>PROBLEM STATEMENT</a:t>
            </a:r>
          </a:p>
          <a:p>
            <a:pPr algn="l">
              <a:buFont typeface="Wingdings" panose="05000000000000000000" pitchFamily="2" charset="2"/>
              <a:buChar char="v"/>
            </a:pPr>
            <a:r>
              <a:rPr lang="en-US" dirty="0"/>
              <a:t>PROPOSED SYSTEM/SOLUTION</a:t>
            </a:r>
          </a:p>
          <a:p>
            <a:pPr algn="l">
              <a:buFont typeface="Wingdings" panose="05000000000000000000" pitchFamily="2" charset="2"/>
              <a:buChar char="v"/>
            </a:pPr>
            <a:r>
              <a:rPr lang="en-US" dirty="0"/>
              <a:t>PROJECT OVERVIEW</a:t>
            </a:r>
          </a:p>
          <a:p>
            <a:pPr algn="l">
              <a:buFont typeface="Wingdings" panose="05000000000000000000" pitchFamily="2" charset="2"/>
              <a:buChar char="v"/>
            </a:pPr>
            <a:r>
              <a:rPr lang="en-US" dirty="0"/>
              <a:t>SYSTEM DEVELOPMENT APPROACH</a:t>
            </a:r>
          </a:p>
          <a:p>
            <a:pPr algn="l">
              <a:buFont typeface="Wingdings" panose="05000000000000000000" pitchFamily="2" charset="2"/>
              <a:buChar char="v"/>
            </a:pPr>
            <a:r>
              <a:rPr lang="en-US" dirty="0"/>
              <a:t>RESULT</a:t>
            </a:r>
          </a:p>
          <a:p>
            <a:pPr algn="l">
              <a:buFont typeface="Wingdings" panose="05000000000000000000" pitchFamily="2" charset="2"/>
              <a:buChar char="v"/>
            </a:pPr>
            <a:r>
              <a:rPr lang="en-US" dirty="0"/>
              <a:t>CONCLUSION</a:t>
            </a:r>
          </a:p>
          <a:p>
            <a:pPr algn="l">
              <a:buFont typeface="Wingdings" panose="05000000000000000000" pitchFamily="2" charset="2"/>
              <a:buChar char="v"/>
            </a:pPr>
            <a:r>
              <a:rPr lang="en-US" dirty="0"/>
              <a:t>FUTURE SCOPE</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04800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942A-27ED-FD63-F7BD-A1341E83F9BE}"/>
              </a:ext>
            </a:extLst>
          </p:cNvPr>
          <p:cNvSpPr>
            <a:spLocks noGrp="1"/>
          </p:cNvSpPr>
          <p:nvPr>
            <p:ph type="title"/>
          </p:nvPr>
        </p:nvSpPr>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33BB65FE-08D5-2159-3437-A8019AE07575}"/>
              </a:ext>
            </a:extLst>
          </p:cNvPr>
          <p:cNvSpPr>
            <a:spLocks noGrp="1"/>
          </p:cNvSpPr>
          <p:nvPr>
            <p:ph idx="1"/>
          </p:nvPr>
        </p:nvSpPr>
        <p:spPr>
          <a:xfrm>
            <a:off x="1823310" y="1198559"/>
            <a:ext cx="7024430" cy="3511061"/>
          </a:xfrm>
        </p:spPr>
        <p:txBody>
          <a:bodyPr>
            <a:noAutofit/>
          </a:bodyPr>
          <a:lstStyle/>
          <a:p>
            <a:r>
              <a:rPr lang="en-US" sz="2100" b="0" i="0" dirty="0">
                <a:solidFill>
                  <a:srgbClr val="ECECEC"/>
                </a:solidFill>
                <a:effectLst/>
              </a:rPr>
              <a:t>Despite advancements in cybersecurity measures, email phishing remains a pervasive threat to individuals and organizations worldwide. The increasing sophistication of phishing attacks, coupled with the widespread use of email as a primary communication tool, poses significant challenges in detecting and mitigating these threats effectively. </a:t>
            </a:r>
          </a:p>
          <a:p>
            <a:r>
              <a:rPr lang="en-US" sz="2100" b="0" i="0" dirty="0">
                <a:solidFill>
                  <a:srgbClr val="ECECEC"/>
                </a:solidFill>
                <a:effectLst/>
              </a:rPr>
              <a:t>Current approaches to combating email phishing, including user education, spam filtering, and email authentication protocols, often fall short in providing comprehensive protection against evolving phishing tactics. </a:t>
            </a:r>
          </a:p>
        </p:txBody>
      </p:sp>
    </p:spTree>
    <p:extLst>
      <p:ext uri="{BB962C8B-B14F-4D97-AF65-F5344CB8AC3E}">
        <p14:creationId xmlns:p14="http://schemas.microsoft.com/office/powerpoint/2010/main" val="217136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2F11-0DF6-C3A3-D9FF-E2A825445A71}"/>
              </a:ext>
            </a:extLst>
          </p:cNvPr>
          <p:cNvSpPr>
            <a:spLocks noGrp="1"/>
          </p:cNvSpPr>
          <p:nvPr>
            <p:ph type="title"/>
          </p:nvPr>
        </p:nvSpPr>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5F590BF9-41BB-5C69-C36A-4AD93318C68C}"/>
              </a:ext>
            </a:extLst>
          </p:cNvPr>
          <p:cNvSpPr>
            <a:spLocks noGrp="1"/>
          </p:cNvSpPr>
          <p:nvPr>
            <p:ph idx="1"/>
          </p:nvPr>
        </p:nvSpPr>
        <p:spPr>
          <a:xfrm>
            <a:off x="1976016" y="1198559"/>
            <a:ext cx="6413610" cy="3511061"/>
          </a:xfrm>
        </p:spPr>
        <p:txBody>
          <a:bodyPr>
            <a:normAutofit/>
          </a:bodyPr>
          <a:lstStyle/>
          <a:p>
            <a:r>
              <a:rPr lang="en-US" sz="2100" b="0" i="0" dirty="0">
                <a:solidFill>
                  <a:srgbClr val="ECECEC"/>
                </a:solidFill>
                <a:effectLst/>
              </a:rPr>
              <a:t>As a result, there is a pressing need to develop innovative strategies and technologies to enhance the detection, prevention, and response capabilities against email phishing attacks, safeguarding sensitive information, preserving trust in digital communications, and minimizing the financial and reputational damage caused by phishing incidents.</a:t>
            </a:r>
            <a:endParaRPr lang="en-IN" sz="2100" dirty="0"/>
          </a:p>
          <a:p>
            <a:endParaRPr lang="en-IN" sz="2100" dirty="0"/>
          </a:p>
        </p:txBody>
      </p:sp>
    </p:spTree>
    <p:extLst>
      <p:ext uri="{BB962C8B-B14F-4D97-AF65-F5344CB8AC3E}">
        <p14:creationId xmlns:p14="http://schemas.microsoft.com/office/powerpoint/2010/main" val="355182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8246071" cy="763525"/>
          </a:xfrm>
        </p:spPr>
        <p:txBody>
          <a:bodyPr/>
          <a:lstStyle/>
          <a:p>
            <a:r>
              <a:rPr lang="en-US" dirty="0"/>
              <a:t>PROPOSED SOLUTION</a:t>
            </a:r>
          </a:p>
        </p:txBody>
      </p:sp>
      <p:sp>
        <p:nvSpPr>
          <p:cNvPr id="5" name="Text Placeholder 4"/>
          <p:cNvSpPr>
            <a:spLocks noGrp="1"/>
          </p:cNvSpPr>
          <p:nvPr>
            <p:ph type="body" idx="1"/>
          </p:nvPr>
        </p:nvSpPr>
        <p:spPr>
          <a:xfrm>
            <a:off x="366116" y="1682114"/>
            <a:ext cx="4040188" cy="479822"/>
          </a:xfrm>
        </p:spPr>
        <p:style>
          <a:lnRef idx="3">
            <a:schemeClr val="lt1"/>
          </a:lnRef>
          <a:fillRef idx="1">
            <a:schemeClr val="dk1"/>
          </a:fillRef>
          <a:effectRef idx="1">
            <a:schemeClr val="dk1"/>
          </a:effectRef>
          <a:fontRef idx="minor">
            <a:schemeClr val="lt1"/>
          </a:fontRef>
        </p:style>
        <p:txBody>
          <a:bodyPr/>
          <a:lstStyle/>
          <a:p>
            <a:r>
              <a:rPr lang="en-IN" b="1" i="0" dirty="0" err="1">
                <a:solidFill>
                  <a:schemeClr val="bg1"/>
                </a:solidFill>
                <a:effectLst/>
                <a:latin typeface="+mj-lt"/>
              </a:rPr>
              <a:t>Behavioral</a:t>
            </a:r>
            <a:r>
              <a:rPr lang="en-IN" b="1" i="0" dirty="0">
                <a:solidFill>
                  <a:schemeClr val="bg1"/>
                </a:solidFill>
                <a:effectLst/>
                <a:latin typeface="+mj-lt"/>
              </a:rPr>
              <a:t> Analysis Engine</a:t>
            </a:r>
            <a:endParaRPr lang="en-US" dirty="0">
              <a:solidFill>
                <a:schemeClr val="bg1"/>
              </a:solidFill>
              <a:latin typeface="+mj-lt"/>
            </a:endParaRPr>
          </a:p>
        </p:txBody>
      </p:sp>
      <p:sp>
        <p:nvSpPr>
          <p:cNvPr id="6" name="Content Placeholder 5"/>
          <p:cNvSpPr>
            <a:spLocks noGrp="1"/>
          </p:cNvSpPr>
          <p:nvPr>
            <p:ph sz="half" idx="2"/>
          </p:nvPr>
        </p:nvSpPr>
        <p:spPr>
          <a:xfrm>
            <a:off x="448964" y="2132687"/>
            <a:ext cx="4040188" cy="2137871"/>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lgn="just">
              <a:buNone/>
            </a:pPr>
            <a:r>
              <a:rPr lang="en-US" sz="2100" b="0" i="0" dirty="0">
                <a:effectLst/>
                <a:latin typeface="Söhne"/>
              </a:rPr>
              <a:t>Implement a behavioral analysis engine that monitors and analyzes user behavior within email systems.</a:t>
            </a:r>
            <a:r>
              <a:rPr lang="en-US" sz="1600" b="0" i="0" dirty="0">
                <a:solidFill>
                  <a:srgbClr val="ECECEC"/>
                </a:solidFill>
                <a:effectLst/>
                <a:latin typeface="Söhne"/>
              </a:rPr>
              <a:t> </a:t>
            </a:r>
            <a:r>
              <a:rPr lang="en-US" sz="2100" b="0" i="0" dirty="0">
                <a:effectLst/>
                <a:latin typeface="Söhne"/>
              </a:rPr>
              <a:t>For example, sudden changes in email sending patterns or unusual access requests can trigger alerts for further investigation</a:t>
            </a:r>
            <a:r>
              <a:rPr lang="en-US" sz="1600" b="0" i="0" dirty="0">
                <a:effectLst/>
                <a:latin typeface="Söhne"/>
              </a:rPr>
              <a:t>.</a:t>
            </a:r>
            <a:endParaRPr lang="en-US" sz="2100" dirty="0"/>
          </a:p>
        </p:txBody>
      </p:sp>
      <p:sp>
        <p:nvSpPr>
          <p:cNvPr id="7" name="Text Placeholder 6"/>
          <p:cNvSpPr>
            <a:spLocks noGrp="1"/>
          </p:cNvSpPr>
          <p:nvPr>
            <p:ph type="body" sz="quarter" idx="3"/>
          </p:nvPr>
        </p:nvSpPr>
        <p:spPr/>
        <p:style>
          <a:lnRef idx="3">
            <a:schemeClr val="lt1"/>
          </a:lnRef>
          <a:fillRef idx="1">
            <a:schemeClr val="dk1"/>
          </a:fillRef>
          <a:effectRef idx="1">
            <a:schemeClr val="dk1"/>
          </a:effectRef>
          <a:fontRef idx="minor">
            <a:schemeClr val="lt1"/>
          </a:fontRef>
        </p:style>
        <p:txBody>
          <a:bodyPr/>
          <a:lstStyle/>
          <a:p>
            <a:r>
              <a:rPr lang="en-IN" b="1" i="0" dirty="0">
                <a:solidFill>
                  <a:schemeClr val="bg1"/>
                </a:solidFill>
                <a:effectLst/>
                <a:latin typeface="+mj-lt"/>
              </a:rPr>
              <a:t>Machine Learning Algorithms</a:t>
            </a:r>
            <a:endParaRPr lang="en-US" dirty="0">
              <a:solidFill>
                <a:schemeClr val="bg1"/>
              </a:solidFill>
              <a:latin typeface="+mj-lt"/>
            </a:endParaRPr>
          </a:p>
        </p:txBody>
      </p:sp>
      <p:sp>
        <p:nvSpPr>
          <p:cNvPr id="8" name="Content Placeholder 7"/>
          <p:cNvSpPr>
            <a:spLocks noGrp="1"/>
          </p:cNvSpPr>
          <p:nvPr>
            <p:ph sz="quarter" idx="4"/>
          </p:nvPr>
        </p:nvSpPr>
        <p:spPr>
          <a:xfrm>
            <a:off x="4654848" y="2113635"/>
            <a:ext cx="4041775" cy="2137871"/>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2500"/>
          </a:bodyPr>
          <a:lstStyle/>
          <a:p>
            <a:pPr marL="0" indent="0" algn="just">
              <a:buNone/>
            </a:pPr>
            <a:r>
              <a:rPr lang="en-US" sz="2100" b="0" i="0" dirty="0">
                <a:effectLst/>
                <a:latin typeface="Söhne"/>
              </a:rPr>
              <a:t>Utilize machine learning algorithms to continuously analyze email content, sender behavior, and other metadata to identify patterns associated with phishing attempts.</a:t>
            </a:r>
            <a:endParaRPr lang="en-US" sz="2100" dirty="0"/>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6794-DB9D-353E-2136-40938145E972}"/>
              </a:ext>
            </a:extLst>
          </p:cNvPr>
          <p:cNvSpPr>
            <a:spLocks noGrp="1"/>
          </p:cNvSpPr>
          <p:nvPr>
            <p:ph type="title"/>
          </p:nvPr>
        </p:nvSpPr>
        <p:spPr>
          <a:xfrm>
            <a:off x="601670" y="281175"/>
            <a:ext cx="8246071" cy="763525"/>
          </a:xfrm>
        </p:spPr>
        <p:txBody>
          <a:bodyPr/>
          <a:lstStyle/>
          <a:p>
            <a:r>
              <a:rPr lang="en-US" dirty="0"/>
              <a:t>     PROPOSED SOLUTION</a:t>
            </a:r>
            <a:endParaRPr lang="en-IN" dirty="0"/>
          </a:p>
        </p:txBody>
      </p:sp>
      <p:sp>
        <p:nvSpPr>
          <p:cNvPr id="3" name="Text Placeholder 2">
            <a:extLst>
              <a:ext uri="{FF2B5EF4-FFF2-40B4-BE49-F238E27FC236}">
                <a16:creationId xmlns:a16="http://schemas.microsoft.com/office/drawing/2014/main" id="{FE9CD852-1351-10E8-1206-3772678FA10A}"/>
              </a:ext>
            </a:extLst>
          </p:cNvPr>
          <p:cNvSpPr>
            <a:spLocks noGrp="1"/>
          </p:cNvSpPr>
          <p:nvPr>
            <p:ph type="body" idx="1"/>
          </p:nvPr>
        </p:nvSpPr>
        <p:spPr>
          <a:xfrm>
            <a:off x="274979" y="1401857"/>
            <a:ext cx="4136586" cy="763525"/>
          </a:xfrm>
        </p:spPr>
        <p:style>
          <a:lnRef idx="3">
            <a:schemeClr val="lt1"/>
          </a:lnRef>
          <a:fillRef idx="1">
            <a:schemeClr val="dk1"/>
          </a:fillRef>
          <a:effectRef idx="1">
            <a:schemeClr val="dk1"/>
          </a:effectRef>
          <a:fontRef idx="minor">
            <a:schemeClr val="lt1"/>
          </a:fontRef>
        </p:style>
        <p:txBody>
          <a:bodyPr>
            <a:noAutofit/>
          </a:bodyPr>
          <a:lstStyle/>
          <a:p>
            <a:r>
              <a:rPr lang="en-IN" b="1" i="0" dirty="0">
                <a:solidFill>
                  <a:schemeClr val="bg1"/>
                </a:solidFill>
                <a:effectLst/>
                <a:latin typeface="+mj-lt"/>
              </a:rPr>
              <a:t>Continuous Monitoring and Analysis</a:t>
            </a:r>
            <a:endParaRPr lang="en-US" dirty="0">
              <a:solidFill>
                <a:schemeClr val="bg1"/>
              </a:solidFill>
              <a:latin typeface="+mj-lt"/>
            </a:endParaRPr>
          </a:p>
        </p:txBody>
      </p:sp>
      <p:sp>
        <p:nvSpPr>
          <p:cNvPr id="4" name="Content Placeholder 3">
            <a:extLst>
              <a:ext uri="{FF2B5EF4-FFF2-40B4-BE49-F238E27FC236}">
                <a16:creationId xmlns:a16="http://schemas.microsoft.com/office/drawing/2014/main" id="{78E0D5DB-5B4B-5451-6E0B-714E6724CE93}"/>
              </a:ext>
            </a:extLst>
          </p:cNvPr>
          <p:cNvSpPr>
            <a:spLocks noGrp="1"/>
          </p:cNvSpPr>
          <p:nvPr>
            <p:ph sz="half" idx="2"/>
          </p:nvPr>
        </p:nvSpPr>
        <p:spPr>
          <a:xfrm>
            <a:off x="366116" y="2113634"/>
            <a:ext cx="4123036" cy="2137871"/>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lgn="just">
              <a:buNone/>
            </a:pPr>
            <a:r>
              <a:rPr lang="en-US" b="0" i="0" dirty="0">
                <a:effectLst/>
              </a:rPr>
              <a:t>Establish a framework for continuous monitoring and analysis of email security metrics, including phishing detection rates, false positives, and user-reported incidents. Regular audits and assessments can help identify areas for improvement and fine-tune the system's effectiveness over time.</a:t>
            </a:r>
            <a:endParaRPr lang="en-IN" dirty="0"/>
          </a:p>
        </p:txBody>
      </p:sp>
      <p:sp>
        <p:nvSpPr>
          <p:cNvPr id="5" name="Text Placeholder 4">
            <a:extLst>
              <a:ext uri="{FF2B5EF4-FFF2-40B4-BE49-F238E27FC236}">
                <a16:creationId xmlns:a16="http://schemas.microsoft.com/office/drawing/2014/main" id="{C83458E7-E0BF-EB6D-B3DD-05395F8E7DC9}"/>
              </a:ext>
            </a:extLst>
          </p:cNvPr>
          <p:cNvSpPr>
            <a:spLocks noGrp="1"/>
          </p:cNvSpPr>
          <p:nvPr>
            <p:ph type="body" sz="quarter" idx="3"/>
          </p:nvPr>
        </p:nvSpPr>
        <p:spPr>
          <a:xfrm>
            <a:off x="4688394" y="1401856"/>
            <a:ext cx="4123035" cy="763525"/>
          </a:xfrm>
        </p:spPr>
        <p:style>
          <a:lnRef idx="3">
            <a:schemeClr val="lt1"/>
          </a:lnRef>
          <a:fillRef idx="1">
            <a:schemeClr val="dk1"/>
          </a:fillRef>
          <a:effectRef idx="1">
            <a:schemeClr val="dk1"/>
          </a:effectRef>
          <a:fontRef idx="minor">
            <a:schemeClr val="lt1"/>
          </a:fontRef>
        </p:style>
        <p:txBody>
          <a:bodyPr anchor="ctr">
            <a:noAutofit/>
          </a:bodyPr>
          <a:lstStyle/>
          <a:p>
            <a:pPr algn="just"/>
            <a:r>
              <a:rPr lang="en-IN" b="1" i="0" dirty="0">
                <a:solidFill>
                  <a:schemeClr val="bg1"/>
                </a:solidFill>
                <a:effectLst/>
                <a:latin typeface="Söhne"/>
              </a:rPr>
              <a:t>Email Authentication Protocols</a:t>
            </a:r>
            <a:endParaRPr lang="en-US" dirty="0">
              <a:solidFill>
                <a:schemeClr val="bg1"/>
              </a:solidFill>
              <a:latin typeface="+mj-lt"/>
            </a:endParaRPr>
          </a:p>
        </p:txBody>
      </p:sp>
      <p:sp>
        <p:nvSpPr>
          <p:cNvPr id="6" name="Content Placeholder 5">
            <a:extLst>
              <a:ext uri="{FF2B5EF4-FFF2-40B4-BE49-F238E27FC236}">
                <a16:creationId xmlns:a16="http://schemas.microsoft.com/office/drawing/2014/main" id="{B2A101DF-7C7F-BFA3-DE49-E48DF0DEBE22}"/>
              </a:ext>
            </a:extLst>
          </p:cNvPr>
          <p:cNvSpPr>
            <a:spLocks noGrp="1"/>
          </p:cNvSpPr>
          <p:nvPr>
            <p:ph sz="quarter" idx="4"/>
          </p:nvPr>
        </p:nvSpPr>
        <p:spPr>
          <a:xfrm>
            <a:off x="4745986" y="2113633"/>
            <a:ext cx="4123035" cy="2137871"/>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Autofit/>
          </a:bodyPr>
          <a:lstStyle/>
          <a:p>
            <a:pPr marL="0" indent="0" algn="just">
              <a:buNone/>
            </a:pPr>
            <a:r>
              <a:rPr lang="en-US" sz="1900" b="0" i="0" dirty="0">
                <a:effectLst/>
              </a:rPr>
              <a:t>Enforce the use of email authentication protocols such as SPF (Sender Policy Framework), DKIM (DomainKeys Identified Mail), and DMARC (Domain-based Message Authentication, Reporting, and Conformance) to verify the authenticity of email senders. </a:t>
            </a:r>
            <a:endParaRPr lang="en-IN" sz="1900" dirty="0"/>
          </a:p>
        </p:txBody>
      </p:sp>
    </p:spTree>
    <p:extLst>
      <p:ext uri="{BB962C8B-B14F-4D97-AF65-F5344CB8AC3E}">
        <p14:creationId xmlns:p14="http://schemas.microsoft.com/office/powerpoint/2010/main" val="32486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1027-8042-B446-4FB7-F5FCE9B8620E}"/>
              </a:ext>
            </a:extLst>
          </p:cNvPr>
          <p:cNvSpPr>
            <a:spLocks noGrp="1"/>
          </p:cNvSpPr>
          <p:nvPr>
            <p:ph type="title"/>
          </p:nvPr>
        </p:nvSpPr>
        <p:spPr/>
        <p:txBody>
          <a:bodyPr>
            <a:normAutofit fontScale="90000"/>
          </a:bodyPr>
          <a:lstStyle/>
          <a:p>
            <a:r>
              <a:rPr lang="en-IN" dirty="0"/>
              <a:t>PROJECT OVERVIEW</a:t>
            </a:r>
          </a:p>
        </p:txBody>
      </p:sp>
      <p:sp>
        <p:nvSpPr>
          <p:cNvPr id="3" name="Content Placeholder 2">
            <a:extLst>
              <a:ext uri="{FF2B5EF4-FFF2-40B4-BE49-F238E27FC236}">
                <a16:creationId xmlns:a16="http://schemas.microsoft.com/office/drawing/2014/main" id="{17D57FC1-55E9-BEA7-615D-4FAA7B6B35E4}"/>
              </a:ext>
            </a:extLst>
          </p:cNvPr>
          <p:cNvSpPr>
            <a:spLocks noGrp="1"/>
          </p:cNvSpPr>
          <p:nvPr>
            <p:ph idx="1"/>
          </p:nvPr>
        </p:nvSpPr>
        <p:spPr>
          <a:xfrm>
            <a:off x="2434130" y="1198559"/>
            <a:ext cx="5955495" cy="3816471"/>
          </a:xfrm>
        </p:spPr>
        <p:txBody>
          <a:bodyPr>
            <a:normAutofit fontScale="70000" lnSpcReduction="20000"/>
          </a:bodyPr>
          <a:lstStyle/>
          <a:p>
            <a:pPr marL="0" indent="0">
              <a:buNone/>
            </a:pPr>
            <a:r>
              <a:rPr lang="en-US" sz="2800" b="1" dirty="0">
                <a:solidFill>
                  <a:schemeClr val="bg1"/>
                </a:solidFill>
              </a:rPr>
              <a:t>Aim</a:t>
            </a:r>
            <a:r>
              <a:rPr lang="en-US" sz="2800" dirty="0">
                <a:solidFill>
                  <a:schemeClr val="bg1"/>
                </a:solidFill>
              </a:rPr>
              <a:t>: Explore evolving landscape of email phishing attacks and develop proactive strategies for prevention and mitigation.</a:t>
            </a:r>
          </a:p>
          <a:p>
            <a:pPr marL="0" indent="0">
              <a:buNone/>
            </a:pPr>
            <a:endParaRPr lang="en-US" sz="2800" dirty="0">
              <a:solidFill>
                <a:schemeClr val="bg1"/>
              </a:solidFill>
            </a:endParaRPr>
          </a:p>
          <a:p>
            <a:pPr marL="0" indent="0">
              <a:buNone/>
            </a:pPr>
            <a:r>
              <a:rPr lang="en-US" sz="2800" b="1" dirty="0">
                <a:solidFill>
                  <a:schemeClr val="bg1"/>
                </a:solidFill>
              </a:rPr>
              <a:t>Objectives:</a:t>
            </a:r>
          </a:p>
          <a:p>
            <a:r>
              <a:rPr lang="en-US" sz="2800" dirty="0">
                <a:solidFill>
                  <a:schemeClr val="bg1"/>
                </a:solidFill>
              </a:rPr>
              <a:t>  Analyze common email phishing techniques and tactics employed by cybercriminals.</a:t>
            </a:r>
          </a:p>
          <a:p>
            <a:r>
              <a:rPr lang="en-US" sz="2800" dirty="0">
                <a:solidFill>
                  <a:schemeClr val="bg1"/>
                </a:solidFill>
              </a:rPr>
              <a:t>   Identify vulnerable sectors and high-risk user behaviors susceptible to email phishing attacks.</a:t>
            </a:r>
          </a:p>
          <a:p>
            <a:r>
              <a:rPr lang="en-US" sz="2800" dirty="0">
                <a:solidFill>
                  <a:schemeClr val="bg1"/>
                </a:solidFill>
              </a:rPr>
              <a:t>   Develop innovative solutions and best practices for enhancing email security and resilience.</a:t>
            </a:r>
          </a:p>
          <a:p>
            <a:r>
              <a:rPr lang="en-US" sz="2800" dirty="0">
                <a:solidFill>
                  <a:schemeClr val="bg1"/>
                </a:solidFill>
              </a:rPr>
              <a:t>  Evaluate effectiveness of solutions through modeling, simulations, and real-world case studies.</a:t>
            </a:r>
          </a:p>
          <a:p>
            <a:endParaRPr lang="en-IN" dirty="0"/>
          </a:p>
        </p:txBody>
      </p:sp>
    </p:spTree>
    <p:extLst>
      <p:ext uri="{BB962C8B-B14F-4D97-AF65-F5344CB8AC3E}">
        <p14:creationId xmlns:p14="http://schemas.microsoft.com/office/powerpoint/2010/main" val="308585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BA04-4E5E-0ABF-1FC9-A94D2E05643D}"/>
              </a:ext>
            </a:extLst>
          </p:cNvPr>
          <p:cNvSpPr>
            <a:spLocks noGrp="1"/>
          </p:cNvSpPr>
          <p:nvPr>
            <p:ph type="title"/>
          </p:nvPr>
        </p:nvSpPr>
        <p:spPr>
          <a:xfrm>
            <a:off x="2434130" y="281175"/>
            <a:ext cx="5955495" cy="419939"/>
          </a:xfrm>
        </p:spPr>
        <p:txBody>
          <a:bodyPr>
            <a:noAutofit/>
          </a:bodyPr>
          <a:lstStyle/>
          <a:p>
            <a:r>
              <a:rPr lang="en-US" sz="3100" dirty="0"/>
              <a:t>SYSTEM DEVELOPMENT APPROACH</a:t>
            </a:r>
            <a:endParaRPr lang="en-IN" sz="3100" dirty="0"/>
          </a:p>
        </p:txBody>
      </p:sp>
      <p:sp>
        <p:nvSpPr>
          <p:cNvPr id="3" name="Content Placeholder 2">
            <a:extLst>
              <a:ext uri="{FF2B5EF4-FFF2-40B4-BE49-F238E27FC236}">
                <a16:creationId xmlns:a16="http://schemas.microsoft.com/office/drawing/2014/main" id="{5F13793B-8368-E5A6-DB14-FDCE51F6DDE8}"/>
              </a:ext>
            </a:extLst>
          </p:cNvPr>
          <p:cNvSpPr>
            <a:spLocks noGrp="1"/>
          </p:cNvSpPr>
          <p:nvPr>
            <p:ph idx="1"/>
          </p:nvPr>
        </p:nvSpPr>
        <p:spPr>
          <a:xfrm>
            <a:off x="1670605" y="1198559"/>
            <a:ext cx="6871725" cy="3511061"/>
          </a:xfrm>
        </p:spPr>
        <p:txBody>
          <a:bodyPr>
            <a:noAutofit/>
          </a:bodyPr>
          <a:lstStyle/>
          <a:p>
            <a:pPr algn="l">
              <a:buFont typeface="+mj-lt"/>
              <a:buAutoNum type="arabicPeriod"/>
            </a:pPr>
            <a:r>
              <a:rPr lang="en-US" sz="1800" b="1" i="0" dirty="0">
                <a:solidFill>
                  <a:srgbClr val="ECECEC"/>
                </a:solidFill>
                <a:effectLst/>
              </a:rPr>
              <a:t>Requirement Analysis:</a:t>
            </a:r>
            <a:r>
              <a:rPr lang="en-US" sz="1800" b="0" i="0" dirty="0">
                <a:solidFill>
                  <a:srgbClr val="ECECEC"/>
                </a:solidFill>
                <a:effectLst/>
              </a:rPr>
              <a:t> Identify needs and regulatory requirements.</a:t>
            </a:r>
          </a:p>
          <a:p>
            <a:pPr algn="l">
              <a:buFont typeface="+mj-lt"/>
              <a:buAutoNum type="arabicPeriod"/>
            </a:pPr>
            <a:r>
              <a:rPr lang="en-US" sz="1800" b="1" i="0" dirty="0">
                <a:solidFill>
                  <a:srgbClr val="ECECEC"/>
                </a:solidFill>
                <a:effectLst/>
              </a:rPr>
              <a:t>Technology Selection:</a:t>
            </a:r>
            <a:r>
              <a:rPr lang="en-US" sz="1800" b="0" i="0" dirty="0">
                <a:solidFill>
                  <a:srgbClr val="ECECEC"/>
                </a:solidFill>
                <a:effectLst/>
              </a:rPr>
              <a:t> Choose scalable and integrated technologies.</a:t>
            </a:r>
          </a:p>
          <a:p>
            <a:pPr algn="l">
              <a:buFont typeface="+mj-lt"/>
              <a:buAutoNum type="arabicPeriod"/>
            </a:pPr>
            <a:r>
              <a:rPr lang="en-US" sz="1800" b="1" i="0" dirty="0">
                <a:solidFill>
                  <a:srgbClr val="ECECEC"/>
                </a:solidFill>
                <a:effectLst/>
              </a:rPr>
              <a:t>Prototyping:</a:t>
            </a:r>
            <a:r>
              <a:rPr lang="en-US" sz="1800" b="0" i="0" dirty="0">
                <a:solidFill>
                  <a:srgbClr val="ECECEC"/>
                </a:solidFill>
                <a:effectLst/>
              </a:rPr>
              <a:t> Develop a proof of concept and gather feedback.</a:t>
            </a:r>
          </a:p>
          <a:p>
            <a:pPr algn="l">
              <a:buFont typeface="+mj-lt"/>
              <a:buAutoNum type="arabicPeriod"/>
            </a:pPr>
            <a:r>
              <a:rPr lang="en-US" sz="1800" b="1" i="0" dirty="0">
                <a:solidFill>
                  <a:srgbClr val="ECECEC"/>
                </a:solidFill>
                <a:effectLst/>
              </a:rPr>
              <a:t>Development:</a:t>
            </a:r>
            <a:r>
              <a:rPr lang="en-US" sz="1800" b="0" i="0" dirty="0">
                <a:solidFill>
                  <a:srgbClr val="ECECEC"/>
                </a:solidFill>
                <a:effectLst/>
              </a:rPr>
              <a:t> Implement selected technologies and adhere to standards.</a:t>
            </a:r>
          </a:p>
          <a:p>
            <a:pPr algn="l">
              <a:buFont typeface="+mj-lt"/>
              <a:buAutoNum type="arabicPeriod"/>
            </a:pPr>
            <a:r>
              <a:rPr lang="en-US" sz="1800" b="1" i="0" dirty="0">
                <a:solidFill>
                  <a:srgbClr val="ECECEC"/>
                </a:solidFill>
                <a:effectLst/>
              </a:rPr>
              <a:t>Integration:</a:t>
            </a:r>
            <a:r>
              <a:rPr lang="en-US" sz="1800" b="0" i="0" dirty="0">
                <a:solidFill>
                  <a:srgbClr val="ECECEC"/>
                </a:solidFill>
                <a:effectLst/>
              </a:rPr>
              <a:t> Integrate with existing systems and tools.</a:t>
            </a:r>
          </a:p>
          <a:p>
            <a:pPr algn="l">
              <a:buFont typeface="+mj-lt"/>
              <a:buAutoNum type="arabicPeriod"/>
            </a:pPr>
            <a:r>
              <a:rPr lang="en-US" sz="1800" b="1" i="0" dirty="0">
                <a:solidFill>
                  <a:srgbClr val="ECECEC"/>
                </a:solidFill>
                <a:effectLst/>
              </a:rPr>
              <a:t>Testing:</a:t>
            </a:r>
            <a:r>
              <a:rPr lang="en-US" sz="1800" b="0" i="0" dirty="0">
                <a:solidFill>
                  <a:srgbClr val="ECECEC"/>
                </a:solidFill>
                <a:effectLst/>
              </a:rPr>
              <a:t> Conduct thorough testing and user acceptance testing.</a:t>
            </a:r>
          </a:p>
          <a:p>
            <a:pPr algn="l">
              <a:buFont typeface="+mj-lt"/>
              <a:buAutoNum type="arabicPeriod"/>
            </a:pPr>
            <a:r>
              <a:rPr lang="en-US" sz="1800" b="1" i="0" dirty="0">
                <a:solidFill>
                  <a:srgbClr val="ECECEC"/>
                </a:solidFill>
                <a:effectLst/>
              </a:rPr>
              <a:t>Deployment:</a:t>
            </a:r>
            <a:r>
              <a:rPr lang="en-US" sz="1800" b="0" i="0" dirty="0">
                <a:solidFill>
                  <a:srgbClr val="ECECEC"/>
                </a:solidFill>
                <a:effectLst/>
              </a:rPr>
              <a:t> Roll out the system with training and support.</a:t>
            </a:r>
          </a:p>
          <a:p>
            <a:pPr algn="l">
              <a:buFont typeface="+mj-lt"/>
              <a:buAutoNum type="arabicPeriod"/>
            </a:pPr>
            <a:r>
              <a:rPr lang="en-US" sz="1800" b="1" i="0" dirty="0">
                <a:solidFill>
                  <a:srgbClr val="ECECEC"/>
                </a:solidFill>
                <a:effectLst/>
              </a:rPr>
              <a:t>Maintenance and Improvement:</a:t>
            </a:r>
            <a:r>
              <a:rPr lang="en-US" sz="1800" b="0" i="0" dirty="0">
                <a:solidFill>
                  <a:srgbClr val="ECECEC"/>
                </a:solidFill>
                <a:effectLst/>
              </a:rPr>
              <a:t> Maintain, monitor, and continuously improve the system based on feedback and emerging threats.</a:t>
            </a:r>
          </a:p>
          <a:p>
            <a:endParaRPr lang="en-IN" sz="1800" dirty="0"/>
          </a:p>
        </p:txBody>
      </p:sp>
    </p:spTree>
    <p:extLst>
      <p:ext uri="{BB962C8B-B14F-4D97-AF65-F5344CB8AC3E}">
        <p14:creationId xmlns:p14="http://schemas.microsoft.com/office/powerpoint/2010/main" val="279002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842</Words>
  <Application>Microsoft Office PowerPoint</Application>
  <PresentationFormat>On-screen Show (16:9)</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Wingdings</vt:lpstr>
      <vt:lpstr>Office Theme</vt:lpstr>
      <vt:lpstr>EMAIL PHISHING NAAN MUDHALVAN PROJECT</vt:lpstr>
      <vt:lpstr>WHAT IS EMAIL PHISING?</vt:lpstr>
      <vt:lpstr>OUTLINE</vt:lpstr>
      <vt:lpstr>PROBLEM STATEMENT</vt:lpstr>
      <vt:lpstr>PROBLEM STATEMENT</vt:lpstr>
      <vt:lpstr>PROPOSED SOLUTION</vt:lpstr>
      <vt:lpstr>     PROPOSED SOLUTION</vt:lpstr>
      <vt:lpstr>PROJECT OVERVIEW</vt:lpstr>
      <vt:lpstr>SYSTEM DEVELOPMENT APPROACH</vt:lpstr>
      <vt:lpstr>RESULT</vt:lpstr>
      <vt:lpstr>CONCLUSION</vt:lpstr>
      <vt:lpstr>FUTURE SCOPE</vt:lpstr>
      <vt:lpstr>FUTURE SCOPE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mohammed zain</cp:lastModifiedBy>
  <cp:revision>171</cp:revision>
  <dcterms:created xsi:type="dcterms:W3CDTF">2013-08-21T19:17:07Z</dcterms:created>
  <dcterms:modified xsi:type="dcterms:W3CDTF">2024-04-05T18:20:23Z</dcterms:modified>
</cp:coreProperties>
</file>