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A9A87611-A0BE-4709-A5FB-00CC5AD5ACCF}"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919E9A-09BF-4B5C-93A3-9ED0A1397266}" type="slidenum">
              <a:rPr lang="en-US" smtClean="0"/>
              <a:t>‹#›</a:t>
            </a:fld>
            <a:endParaRPr lang="en-US"/>
          </a:p>
        </p:txBody>
      </p:sp>
    </p:spTree>
    <p:extLst>
      <p:ext uri="{BB962C8B-B14F-4D97-AF65-F5344CB8AC3E}">
        <p14:creationId xmlns:p14="http://schemas.microsoft.com/office/powerpoint/2010/main" val="2392831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87611-A0BE-4709-A5FB-00CC5AD5ACCF}"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19E9A-09BF-4B5C-93A3-9ED0A1397266}" type="slidenum">
              <a:rPr lang="en-US" smtClean="0"/>
              <a:t>‹#›</a:t>
            </a:fld>
            <a:endParaRPr lang="en-US"/>
          </a:p>
        </p:txBody>
      </p:sp>
    </p:spTree>
    <p:extLst>
      <p:ext uri="{BB962C8B-B14F-4D97-AF65-F5344CB8AC3E}">
        <p14:creationId xmlns:p14="http://schemas.microsoft.com/office/powerpoint/2010/main" val="450170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87611-A0BE-4709-A5FB-00CC5AD5ACCF}"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19E9A-09BF-4B5C-93A3-9ED0A1397266}" type="slidenum">
              <a:rPr lang="en-US" smtClean="0"/>
              <a:t>‹#›</a:t>
            </a:fld>
            <a:endParaRPr lang="en-US"/>
          </a:p>
        </p:txBody>
      </p:sp>
    </p:spTree>
    <p:extLst>
      <p:ext uri="{BB962C8B-B14F-4D97-AF65-F5344CB8AC3E}">
        <p14:creationId xmlns:p14="http://schemas.microsoft.com/office/powerpoint/2010/main" val="652995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A87611-A0BE-4709-A5FB-00CC5AD5ACCF}"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19E9A-09BF-4B5C-93A3-9ED0A1397266}" type="slidenum">
              <a:rPr lang="en-US" smtClean="0"/>
              <a:t>‹#›</a:t>
            </a:fld>
            <a:endParaRPr lang="en-US"/>
          </a:p>
        </p:txBody>
      </p:sp>
    </p:spTree>
    <p:extLst>
      <p:ext uri="{BB962C8B-B14F-4D97-AF65-F5344CB8AC3E}">
        <p14:creationId xmlns:p14="http://schemas.microsoft.com/office/powerpoint/2010/main" val="2899521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A87611-A0BE-4709-A5FB-00CC5AD5ACCF}" type="datetimeFigureOut">
              <a:rPr lang="en-US" smtClean="0"/>
              <a:t>9/18/2017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19E9A-09BF-4B5C-93A3-9ED0A1397266}" type="slidenum">
              <a:rPr lang="en-US" smtClean="0"/>
              <a:t>‹#›</a:t>
            </a:fld>
            <a:endParaRPr lang="en-US"/>
          </a:p>
        </p:txBody>
      </p:sp>
    </p:spTree>
    <p:extLst>
      <p:ext uri="{BB962C8B-B14F-4D97-AF65-F5344CB8AC3E}">
        <p14:creationId xmlns:p14="http://schemas.microsoft.com/office/powerpoint/2010/main" val="2094911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A87611-A0BE-4709-A5FB-00CC5AD5ACCF}" type="datetimeFigureOut">
              <a:rPr lang="en-US" smtClean="0"/>
              <a:t>9/18/2017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19E9A-09BF-4B5C-93A3-9ED0A1397266}" type="slidenum">
              <a:rPr lang="en-US" smtClean="0"/>
              <a:t>‹#›</a:t>
            </a:fld>
            <a:endParaRPr lang="en-US"/>
          </a:p>
        </p:txBody>
      </p:sp>
    </p:spTree>
    <p:extLst>
      <p:ext uri="{BB962C8B-B14F-4D97-AF65-F5344CB8AC3E}">
        <p14:creationId xmlns:p14="http://schemas.microsoft.com/office/powerpoint/2010/main" val="409644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A87611-A0BE-4709-A5FB-00CC5AD5ACCF}" type="datetimeFigureOut">
              <a:rPr lang="en-US" smtClean="0"/>
              <a:t>9/18/2017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919E9A-09BF-4B5C-93A3-9ED0A1397266}" type="slidenum">
              <a:rPr lang="en-US" smtClean="0"/>
              <a:t>‹#›</a:t>
            </a:fld>
            <a:endParaRPr lang="en-US"/>
          </a:p>
        </p:txBody>
      </p:sp>
    </p:spTree>
    <p:extLst>
      <p:ext uri="{BB962C8B-B14F-4D97-AF65-F5344CB8AC3E}">
        <p14:creationId xmlns:p14="http://schemas.microsoft.com/office/powerpoint/2010/main" val="135582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A87611-A0BE-4709-A5FB-00CC5AD5ACCF}" type="datetimeFigureOut">
              <a:rPr lang="en-US" smtClean="0"/>
              <a:t>9/18/2017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919E9A-09BF-4B5C-93A3-9ED0A1397266}" type="slidenum">
              <a:rPr lang="en-US" smtClean="0"/>
              <a:t>‹#›</a:t>
            </a:fld>
            <a:endParaRPr lang="en-US"/>
          </a:p>
        </p:txBody>
      </p:sp>
    </p:spTree>
    <p:extLst>
      <p:ext uri="{BB962C8B-B14F-4D97-AF65-F5344CB8AC3E}">
        <p14:creationId xmlns:p14="http://schemas.microsoft.com/office/powerpoint/2010/main" val="1418049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87611-A0BE-4709-A5FB-00CC5AD5ACCF}" type="datetimeFigureOut">
              <a:rPr lang="en-US" smtClean="0"/>
              <a:t>9/18/2017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919E9A-09BF-4B5C-93A3-9ED0A1397266}" type="slidenum">
              <a:rPr lang="en-US" smtClean="0"/>
              <a:t>‹#›</a:t>
            </a:fld>
            <a:endParaRPr lang="en-US"/>
          </a:p>
        </p:txBody>
      </p:sp>
    </p:spTree>
    <p:extLst>
      <p:ext uri="{BB962C8B-B14F-4D97-AF65-F5344CB8AC3E}">
        <p14:creationId xmlns:p14="http://schemas.microsoft.com/office/powerpoint/2010/main" val="395480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9A87611-A0BE-4709-A5FB-00CC5AD5ACCF}" type="datetimeFigureOut">
              <a:rPr lang="en-US" smtClean="0"/>
              <a:t>9/18/2017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19E9A-09BF-4B5C-93A3-9ED0A1397266}" type="slidenum">
              <a:rPr lang="en-US" smtClean="0"/>
              <a:t>‹#›</a:t>
            </a:fld>
            <a:endParaRPr lang="en-US"/>
          </a:p>
        </p:txBody>
      </p:sp>
    </p:spTree>
    <p:extLst>
      <p:ext uri="{BB962C8B-B14F-4D97-AF65-F5344CB8AC3E}">
        <p14:creationId xmlns:p14="http://schemas.microsoft.com/office/powerpoint/2010/main" val="300353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9A87611-A0BE-4709-A5FB-00CC5AD5ACCF}" type="datetimeFigureOut">
              <a:rPr lang="en-US" smtClean="0"/>
              <a:t>9/18/2017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19E9A-09BF-4B5C-93A3-9ED0A1397266}" type="slidenum">
              <a:rPr lang="en-US" smtClean="0"/>
              <a:t>‹#›</a:t>
            </a:fld>
            <a:endParaRPr lang="en-US"/>
          </a:p>
        </p:txBody>
      </p:sp>
    </p:spTree>
    <p:extLst>
      <p:ext uri="{BB962C8B-B14F-4D97-AF65-F5344CB8AC3E}">
        <p14:creationId xmlns:p14="http://schemas.microsoft.com/office/powerpoint/2010/main" val="797656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9A87611-A0BE-4709-A5FB-00CC5AD5ACCF}" type="datetimeFigureOut">
              <a:rPr lang="en-US" smtClean="0"/>
              <a:t>9/18/2017</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B919E9A-09BF-4B5C-93A3-9ED0A1397266}"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878132" y="35808"/>
            <a:ext cx="2231147" cy="388760"/>
          </a:xfrm>
          <a:prstGeom prst="rect">
            <a:avLst/>
          </a:prstGeom>
        </p:spPr>
      </p:pic>
      <p:sp>
        <p:nvSpPr>
          <p:cNvPr id="10" name="TextBox 9"/>
          <p:cNvSpPr txBox="1"/>
          <p:nvPr userDrawn="1"/>
        </p:nvSpPr>
        <p:spPr>
          <a:xfrm>
            <a:off x="225083" y="6590672"/>
            <a:ext cx="11563644" cy="219291"/>
          </a:xfrm>
          <a:prstGeom prst="rect">
            <a:avLst/>
          </a:prstGeom>
          <a:solidFill>
            <a:schemeClr val="accent2"/>
          </a:solidFill>
        </p:spPr>
        <p:txBody>
          <a:bodyPr wrap="square" rtlCol="0">
            <a:spAutoFit/>
          </a:bodyPr>
          <a:lstStyle/>
          <a:p>
            <a:r>
              <a:rPr lang="en-US" sz="825" dirty="0"/>
              <a:t>For personal use only not for</a:t>
            </a:r>
            <a:r>
              <a:rPr lang="en-US" sz="825" baseline="0" dirty="0"/>
              <a:t> distribution | Copyright Course and Labs | AWS is Trade Mark of Amazon and </a:t>
            </a:r>
            <a:r>
              <a:rPr lang="en-US" sz="825" b="0" i="0" kern="1200" dirty="0">
                <a:solidFill>
                  <a:schemeClr val="tx1"/>
                </a:solidFill>
                <a:effectLst/>
                <a:latin typeface="+mn-lt"/>
                <a:ea typeface="+mn-ea"/>
                <a:cs typeface="+mn-cs"/>
              </a:rPr>
              <a:t>All brand and product names are registered trademarks of their respective owners.</a:t>
            </a:r>
            <a:endParaRPr lang="en-US" sz="750" dirty="0"/>
          </a:p>
        </p:txBody>
      </p:sp>
    </p:spTree>
    <p:extLst>
      <p:ext uri="{BB962C8B-B14F-4D97-AF65-F5344CB8AC3E}">
        <p14:creationId xmlns:p14="http://schemas.microsoft.com/office/powerpoint/2010/main" val="19506347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Amazon CloudWatch</a:t>
            </a:r>
          </a:p>
        </p:txBody>
      </p:sp>
      <p:sp>
        <p:nvSpPr>
          <p:cNvPr id="3" name="Subtitle 2"/>
          <p:cNvSpPr>
            <a:spLocks noGrp="1"/>
          </p:cNvSpPr>
          <p:nvPr>
            <p:ph type="subTitle" idx="1"/>
          </p:nvPr>
        </p:nvSpPr>
        <p:spPr>
          <a:xfrm>
            <a:off x="3048000" y="3509963"/>
            <a:ext cx="9144000" cy="1655762"/>
          </a:xfrm>
        </p:spPr>
        <p:txBody>
          <a:bodyPr/>
          <a:lstStyle/>
          <a:p>
            <a:r>
              <a:rPr lang="en-US" dirty="0"/>
              <a:t>Mohanraj Shanmugam</a:t>
            </a:r>
          </a:p>
        </p:txBody>
      </p:sp>
    </p:spTree>
    <p:extLst>
      <p:ext uri="{BB962C8B-B14F-4D97-AF65-F5344CB8AC3E}">
        <p14:creationId xmlns:p14="http://schemas.microsoft.com/office/powerpoint/2010/main" val="1048893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754" y="433825"/>
            <a:ext cx="10515600" cy="1325563"/>
          </a:xfrm>
        </p:spPr>
        <p:txBody>
          <a:bodyPr/>
          <a:lstStyle/>
          <a:p>
            <a:r>
              <a:rPr lang="en-US" b="1" dirty="0"/>
              <a:t>Statistics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9316988"/>
              </p:ext>
            </p:extLst>
          </p:nvPr>
        </p:nvGraphicFramePr>
        <p:xfrm>
          <a:off x="640080" y="1759388"/>
          <a:ext cx="9411682" cy="4358309"/>
        </p:xfrm>
        <a:graphic>
          <a:graphicData uri="http://schemas.openxmlformats.org/drawingml/2006/table">
            <a:tbl>
              <a:tblPr/>
              <a:tblGrid>
                <a:gridCol w="1802674">
                  <a:extLst>
                    <a:ext uri="{9D8B030D-6E8A-4147-A177-3AD203B41FA5}">
                      <a16:colId xmlns:a16="http://schemas.microsoft.com/office/drawing/2014/main" val="2795916613"/>
                    </a:ext>
                  </a:extLst>
                </a:gridCol>
                <a:gridCol w="7609008">
                  <a:extLst>
                    <a:ext uri="{9D8B030D-6E8A-4147-A177-3AD203B41FA5}">
                      <a16:colId xmlns:a16="http://schemas.microsoft.com/office/drawing/2014/main" val="454680079"/>
                    </a:ext>
                  </a:extLst>
                </a:gridCol>
              </a:tblGrid>
              <a:tr h="278050">
                <a:tc>
                  <a:txBody>
                    <a:bodyPr/>
                    <a:lstStyle/>
                    <a:p>
                      <a:pPr algn="l" fontAlgn="t"/>
                      <a:r>
                        <a:rPr lang="en-US" sz="1400" b="1">
                          <a:solidFill>
                            <a:srgbClr val="333333"/>
                          </a:solidFill>
                          <a:effectLst/>
                        </a:rPr>
                        <a:t>Statistic</a:t>
                      </a:r>
                    </a:p>
                  </a:txBody>
                  <a:tcPr marL="35831" marR="35831" marT="35831" marB="3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l" fontAlgn="t"/>
                      <a:r>
                        <a:rPr lang="en-US" sz="1400" b="1">
                          <a:solidFill>
                            <a:srgbClr val="333333"/>
                          </a:solidFill>
                          <a:effectLst/>
                        </a:rPr>
                        <a:t>Description</a:t>
                      </a:r>
                    </a:p>
                  </a:txBody>
                  <a:tcPr marL="35831" marR="35831" marT="35831" marB="3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extLst>
                  <a:ext uri="{0D108BD9-81ED-4DB2-BD59-A6C34878D82A}">
                    <a16:rowId xmlns:a16="http://schemas.microsoft.com/office/drawing/2014/main" val="672981496"/>
                  </a:ext>
                </a:extLst>
              </a:tr>
              <a:tr h="690825">
                <a:tc>
                  <a:txBody>
                    <a:bodyPr/>
                    <a:lstStyle/>
                    <a:p>
                      <a:pPr fontAlgn="t"/>
                      <a:r>
                        <a:rPr lang="en-US" sz="1400">
                          <a:effectLst/>
                        </a:rPr>
                        <a:t>Minimum</a:t>
                      </a:r>
                    </a:p>
                  </a:txBody>
                  <a:tcPr marL="35831" marR="35831" marT="35831" marB="3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dirty="0">
                          <a:solidFill>
                            <a:schemeClr val="tx1"/>
                          </a:solidFill>
                          <a:effectLst/>
                          <a:latin typeface="Open Sans"/>
                        </a:rPr>
                        <a:t>The lowest value observed during the specified period. You can use this value to determine low volumes of activity for your application.</a:t>
                      </a:r>
                    </a:p>
                  </a:txBody>
                  <a:tcPr marL="35831" marR="35831" marT="35831" marB="3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05430719"/>
                  </a:ext>
                </a:extLst>
              </a:tr>
              <a:tr h="690825">
                <a:tc>
                  <a:txBody>
                    <a:bodyPr/>
                    <a:lstStyle/>
                    <a:p>
                      <a:pPr fontAlgn="t"/>
                      <a:r>
                        <a:rPr lang="en-US" sz="1400">
                          <a:effectLst/>
                        </a:rPr>
                        <a:t>Maximum</a:t>
                      </a:r>
                    </a:p>
                  </a:txBody>
                  <a:tcPr marL="35831" marR="35831" marT="35831" marB="3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dirty="0">
                          <a:solidFill>
                            <a:schemeClr val="tx1"/>
                          </a:solidFill>
                          <a:effectLst/>
                          <a:latin typeface="Open Sans"/>
                        </a:rPr>
                        <a:t>The highest value observed during the specified period. You can use this value to determine high volumes of activity for your application.</a:t>
                      </a:r>
                    </a:p>
                  </a:txBody>
                  <a:tcPr marL="35831" marR="35831" marT="35831" marB="3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267625638"/>
                  </a:ext>
                </a:extLst>
              </a:tr>
              <a:tr h="690825">
                <a:tc>
                  <a:txBody>
                    <a:bodyPr/>
                    <a:lstStyle/>
                    <a:p>
                      <a:pPr fontAlgn="t"/>
                      <a:r>
                        <a:rPr lang="en-US" sz="1400">
                          <a:effectLst/>
                        </a:rPr>
                        <a:t>Sum</a:t>
                      </a:r>
                    </a:p>
                  </a:txBody>
                  <a:tcPr marL="35831" marR="35831" marT="35831" marB="3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dirty="0">
                          <a:solidFill>
                            <a:schemeClr val="tx1"/>
                          </a:solidFill>
                          <a:effectLst/>
                          <a:latin typeface="Open Sans"/>
                        </a:rPr>
                        <a:t>All values submitted for the matching metric added together. This statistic can be useful for determining the total volume of a metric.</a:t>
                      </a:r>
                    </a:p>
                  </a:txBody>
                  <a:tcPr marL="35831" marR="35831" marT="35831" marB="3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092290752"/>
                  </a:ext>
                </a:extLst>
              </a:tr>
              <a:tr h="1516375">
                <a:tc>
                  <a:txBody>
                    <a:bodyPr/>
                    <a:lstStyle/>
                    <a:p>
                      <a:pPr fontAlgn="t"/>
                      <a:r>
                        <a:rPr lang="en-US" sz="1400">
                          <a:effectLst/>
                        </a:rPr>
                        <a:t>Average</a:t>
                      </a:r>
                    </a:p>
                  </a:txBody>
                  <a:tcPr marL="35831" marR="35831" marT="35831" marB="3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dirty="0">
                          <a:solidFill>
                            <a:schemeClr val="tx1"/>
                          </a:solidFill>
                          <a:effectLst/>
                          <a:latin typeface="Open Sans"/>
                        </a:rPr>
                        <a:t>The value of Sum / </a:t>
                      </a:r>
                      <a:r>
                        <a:rPr lang="en-US" sz="1400" dirty="0" err="1">
                          <a:solidFill>
                            <a:schemeClr val="tx1"/>
                          </a:solidFill>
                          <a:effectLst/>
                          <a:latin typeface="Open Sans"/>
                        </a:rPr>
                        <a:t>SampleCount</a:t>
                      </a:r>
                      <a:r>
                        <a:rPr lang="en-US" sz="1400" dirty="0">
                          <a:solidFill>
                            <a:schemeClr val="tx1"/>
                          </a:solidFill>
                          <a:effectLst/>
                          <a:latin typeface="Open Sans"/>
                        </a:rPr>
                        <a:t> during the specified period. By comparing this statistic with the Minimum and Maximum, you can determine the full scope of a metric and how close the average use is to the Minimum and Maximum. This comparison helps you to know when to increase or decrease your resources as needed.</a:t>
                      </a:r>
                    </a:p>
                  </a:txBody>
                  <a:tcPr marL="35831" marR="35831" marT="35831" marB="3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82151354"/>
                  </a:ext>
                </a:extLst>
              </a:tr>
              <a:tr h="484437">
                <a:tc>
                  <a:txBody>
                    <a:bodyPr/>
                    <a:lstStyle/>
                    <a:p>
                      <a:pPr fontAlgn="t"/>
                      <a:r>
                        <a:rPr lang="en-US" sz="1400">
                          <a:effectLst/>
                        </a:rPr>
                        <a:t>SampleCount</a:t>
                      </a:r>
                    </a:p>
                  </a:txBody>
                  <a:tcPr marL="35831" marR="35831" marT="35831" marB="3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fontAlgn="t"/>
                      <a:r>
                        <a:rPr lang="en-US" sz="1400" dirty="0">
                          <a:solidFill>
                            <a:schemeClr val="tx1"/>
                          </a:solidFill>
                          <a:effectLst/>
                          <a:latin typeface="Open Sans"/>
                        </a:rPr>
                        <a:t>The count (number) of data points used for the statistical calculation.</a:t>
                      </a:r>
                    </a:p>
                  </a:txBody>
                  <a:tcPr marL="35831" marR="35831" marT="35831" marB="3583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28000614"/>
                  </a:ext>
                </a:extLst>
              </a:tr>
            </a:tbl>
          </a:graphicData>
        </a:graphic>
      </p:graphicFrame>
    </p:spTree>
    <p:extLst>
      <p:ext uri="{BB962C8B-B14F-4D97-AF65-F5344CB8AC3E}">
        <p14:creationId xmlns:p14="http://schemas.microsoft.com/office/powerpoint/2010/main" val="1487148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CloudWatch Concepts</a:t>
            </a:r>
            <a:endParaRPr lang="en-US" dirty="0"/>
          </a:p>
        </p:txBody>
      </p:sp>
      <p:sp>
        <p:nvSpPr>
          <p:cNvPr id="3" name="Content Placeholder 2"/>
          <p:cNvSpPr>
            <a:spLocks noGrp="1"/>
          </p:cNvSpPr>
          <p:nvPr>
            <p:ph idx="1"/>
          </p:nvPr>
        </p:nvSpPr>
        <p:spPr/>
        <p:txBody>
          <a:bodyPr>
            <a:normAutofit/>
          </a:bodyPr>
          <a:lstStyle/>
          <a:p>
            <a:r>
              <a:rPr lang="en-US" b="1" dirty="0"/>
              <a:t>Periods</a:t>
            </a:r>
          </a:p>
          <a:p>
            <a:pPr lvl="1"/>
            <a:r>
              <a:rPr lang="en-US" dirty="0"/>
              <a:t>A period is the length of time associated with a specific Amazon CloudWatch statistic. Each statistic represents an aggregation of the metrics data collected for a specified period of time.</a:t>
            </a:r>
          </a:p>
          <a:p>
            <a:pPr lvl="1"/>
            <a:r>
              <a:rPr lang="en-US" dirty="0"/>
              <a:t>Although periods are expressed in seconds, the minimum granularity for a period is one minute. </a:t>
            </a:r>
          </a:p>
          <a:p>
            <a:pPr lvl="1"/>
            <a:r>
              <a:rPr lang="en-US" dirty="0"/>
              <a:t> For example, to specify a period of six minutes, you would use the value 360. You can adjust how the data is aggregated by varying the length of the period. A period can be as short as one minute (60 seconds) or as long as one day (86,400 seconds).</a:t>
            </a:r>
          </a:p>
          <a:p>
            <a:pPr lvl="1"/>
            <a:r>
              <a:rPr lang="en-US" dirty="0"/>
              <a:t>Periods are also an important part of the CloudWatch alarms feature. When you create an alarm to monitor a specific metric, you are asking CloudWatch to compare that metric to the threshold value that you supplied. You have extensive control over how CloudWatch makes that comparison.</a:t>
            </a:r>
          </a:p>
        </p:txBody>
      </p:sp>
    </p:spTree>
    <p:extLst>
      <p:ext uri="{BB962C8B-B14F-4D97-AF65-F5344CB8AC3E}">
        <p14:creationId xmlns:p14="http://schemas.microsoft.com/office/powerpoint/2010/main" val="2409719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CloudWatch Concepts</a:t>
            </a:r>
            <a:endParaRPr lang="en-US" dirty="0"/>
          </a:p>
        </p:txBody>
      </p:sp>
      <p:sp>
        <p:nvSpPr>
          <p:cNvPr id="3" name="Content Placeholder 2"/>
          <p:cNvSpPr>
            <a:spLocks noGrp="1"/>
          </p:cNvSpPr>
          <p:nvPr>
            <p:ph idx="1"/>
          </p:nvPr>
        </p:nvSpPr>
        <p:spPr/>
        <p:txBody>
          <a:bodyPr/>
          <a:lstStyle/>
          <a:p>
            <a:r>
              <a:rPr lang="en-US" b="1" dirty="0"/>
              <a:t>Aggregation</a:t>
            </a:r>
          </a:p>
          <a:p>
            <a:pPr lvl="1"/>
            <a:r>
              <a:rPr lang="en-US" dirty="0"/>
              <a:t>Amazon CloudWatch aggregates statistics according to the period length that you specify in calls to </a:t>
            </a:r>
            <a:r>
              <a:rPr lang="en-US" dirty="0" err="1"/>
              <a:t>Getmetricstatistics</a:t>
            </a:r>
            <a:endParaRPr lang="en-US" dirty="0"/>
          </a:p>
          <a:p>
            <a:pPr lvl="1"/>
            <a:r>
              <a:rPr lang="en-US" dirty="0"/>
              <a:t>You can publish as many data points as you want with the same or similar time stamps. </a:t>
            </a:r>
          </a:p>
          <a:p>
            <a:pPr lvl="1"/>
            <a:r>
              <a:rPr lang="en-US" dirty="0"/>
              <a:t> CloudWatch aggregates them by period length when you get statistics about those data points with </a:t>
            </a:r>
            <a:r>
              <a:rPr lang="en-US" dirty="0" err="1"/>
              <a:t>Getmetricstatistics</a:t>
            </a:r>
            <a:endParaRPr lang="en-US" dirty="0"/>
          </a:p>
          <a:p>
            <a:pPr lvl="1"/>
            <a:r>
              <a:rPr lang="en-US" dirty="0"/>
              <a:t>Aggregated statistics are only available when using detailed monitoring. In addition, Amazon CloudWatch does not aggregate data across Regions.</a:t>
            </a:r>
          </a:p>
        </p:txBody>
      </p:sp>
    </p:spTree>
    <p:extLst>
      <p:ext uri="{BB962C8B-B14F-4D97-AF65-F5344CB8AC3E}">
        <p14:creationId xmlns:p14="http://schemas.microsoft.com/office/powerpoint/2010/main" val="1155131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CloudWatch Concepts</a:t>
            </a:r>
            <a:endParaRPr lang="en-US" dirty="0"/>
          </a:p>
        </p:txBody>
      </p:sp>
      <p:sp>
        <p:nvSpPr>
          <p:cNvPr id="3" name="Content Placeholder 2"/>
          <p:cNvSpPr>
            <a:spLocks noGrp="1"/>
          </p:cNvSpPr>
          <p:nvPr>
            <p:ph idx="1"/>
          </p:nvPr>
        </p:nvSpPr>
        <p:spPr/>
        <p:txBody>
          <a:bodyPr>
            <a:normAutofit/>
          </a:bodyPr>
          <a:lstStyle/>
          <a:p>
            <a:r>
              <a:rPr lang="en-US" b="1" dirty="0"/>
              <a:t>Alarms</a:t>
            </a:r>
          </a:p>
          <a:p>
            <a:pPr lvl="1"/>
            <a:r>
              <a:rPr lang="en-US" dirty="0"/>
              <a:t>Alarms can automatically initiate actions on your behalf, based on parameters you specify. </a:t>
            </a:r>
          </a:p>
          <a:p>
            <a:pPr lvl="1"/>
            <a:r>
              <a:rPr lang="en-US" dirty="0"/>
              <a:t>An alarm watches a single metric over a specified time period, and performs one or more actions based on the value of the metric relative to a given threshold over a number of time periods.</a:t>
            </a:r>
          </a:p>
          <a:p>
            <a:pPr lvl="1"/>
            <a:r>
              <a:rPr lang="en-US" dirty="0"/>
              <a:t>The action is a notification sent to an Amazon Simple Notification Service (Amazon SNS) topic or Auto Scaling policy.</a:t>
            </a:r>
          </a:p>
          <a:p>
            <a:pPr lvl="1"/>
            <a:r>
              <a:rPr lang="en-US" dirty="0"/>
              <a:t>Alarms invoke actions for sustained state changes only. </a:t>
            </a:r>
          </a:p>
          <a:p>
            <a:pPr lvl="1"/>
            <a:r>
              <a:rPr lang="en-US" dirty="0"/>
              <a:t>CloudWatch alarms will not invoke actions simply because they are in a particular state, the state must have changed and been maintained for a specified number of periods. </a:t>
            </a:r>
          </a:p>
          <a:p>
            <a:pPr lvl="1"/>
            <a:r>
              <a:rPr lang="en-US" dirty="0"/>
              <a:t>Alarm actions must reside in the same region as the alarm. For example, any Amazon SNS message, Auto Scaling policy, etc. invoked by an alarm must exist in the same region as the alarm and the resource being monitored.</a:t>
            </a:r>
          </a:p>
          <a:p>
            <a:pPr lvl="1"/>
            <a:endParaRPr lang="en-US" dirty="0"/>
          </a:p>
        </p:txBody>
      </p:sp>
    </p:spTree>
    <p:extLst>
      <p:ext uri="{BB962C8B-B14F-4D97-AF65-F5344CB8AC3E}">
        <p14:creationId xmlns:p14="http://schemas.microsoft.com/office/powerpoint/2010/main" val="823805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CloudWatch Concepts</a:t>
            </a:r>
            <a:endParaRPr lang="en-US" dirty="0"/>
          </a:p>
        </p:txBody>
      </p:sp>
      <p:sp>
        <p:nvSpPr>
          <p:cNvPr id="3" name="Content Placeholder 2"/>
          <p:cNvSpPr>
            <a:spLocks noGrp="1"/>
          </p:cNvSpPr>
          <p:nvPr>
            <p:ph idx="1"/>
          </p:nvPr>
        </p:nvSpPr>
        <p:spPr/>
        <p:txBody>
          <a:bodyPr>
            <a:normAutofit/>
          </a:bodyPr>
          <a:lstStyle/>
          <a:p>
            <a:r>
              <a:rPr lang="en-US" b="1" dirty="0"/>
              <a:t>Alarms</a:t>
            </a:r>
          </a:p>
          <a:p>
            <a:pPr lvl="1"/>
            <a:r>
              <a:rPr lang="en-US" dirty="0"/>
              <a:t>When creating an alarm, select a period that is greater than or equal to the frequency of the metric to be monitored. For example, basic monitoring for Amazon EC2 instances provides metrics every 5 minutes.</a:t>
            </a:r>
          </a:p>
          <a:p>
            <a:pPr lvl="1"/>
            <a:r>
              <a:rPr lang="en-US" dirty="0"/>
              <a:t> When setting an alarm on a basic monitoring metric, select a period of at least 300 seconds (5 minutes). </a:t>
            </a:r>
          </a:p>
          <a:p>
            <a:pPr lvl="1"/>
            <a:r>
              <a:rPr lang="en-US" dirty="0"/>
              <a:t>Detailed monitoring for Amazon EC2 instances provides metrics every 1 minute; when setting an alarm on a Detailed monitoring metric, select a period of at least 60 seconds (1 minute).</a:t>
            </a:r>
          </a:p>
          <a:p>
            <a:pPr lvl="1"/>
            <a:r>
              <a:rPr lang="en-US" dirty="0"/>
              <a:t> Alarms exist only in the region in which they are created.</a:t>
            </a:r>
          </a:p>
        </p:txBody>
      </p:sp>
    </p:spTree>
    <p:extLst>
      <p:ext uri="{BB962C8B-B14F-4D97-AF65-F5344CB8AC3E}">
        <p14:creationId xmlns:p14="http://schemas.microsoft.com/office/powerpoint/2010/main" val="3515207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Supported AWS Services</a:t>
            </a:r>
          </a:p>
        </p:txBody>
      </p:sp>
      <p:sp>
        <p:nvSpPr>
          <p:cNvPr id="3" name="Content Placeholder 2"/>
          <p:cNvSpPr>
            <a:spLocks noGrp="1"/>
          </p:cNvSpPr>
          <p:nvPr>
            <p:ph idx="1"/>
          </p:nvPr>
        </p:nvSpPr>
        <p:spPr/>
        <p:txBody>
          <a:bodyPr>
            <a:normAutofit/>
          </a:bodyPr>
          <a:lstStyle/>
          <a:p>
            <a:r>
              <a:rPr lang="en-US" dirty="0"/>
              <a:t>CloudWatch monitors the following services.</a:t>
            </a:r>
          </a:p>
          <a:p>
            <a:r>
              <a:rPr lang="en-US" b="1" dirty="0"/>
              <a:t>Auto Scaling</a:t>
            </a:r>
            <a:endParaRPr lang="en-US" dirty="0"/>
          </a:p>
          <a:p>
            <a:pPr lvl="1"/>
            <a:r>
              <a:rPr lang="en-US" dirty="0"/>
              <a:t>Auto Scaling sends data to CloudWatch every 5 minutes by default. For an additional charge, you can enable detailed monitoring for Auto Scaling, which sends data to CloudWatch every minute. You can create alarms using Auto Scaling Dimensions and Metrics.</a:t>
            </a:r>
          </a:p>
          <a:p>
            <a:r>
              <a:rPr lang="en-US" b="1" dirty="0"/>
              <a:t>Amazon </a:t>
            </a:r>
            <a:r>
              <a:rPr lang="en-US" b="1" dirty="0" err="1"/>
              <a:t>CloudFront</a:t>
            </a:r>
            <a:endParaRPr lang="en-US" b="1" dirty="0"/>
          </a:p>
          <a:p>
            <a:pPr lvl="1"/>
            <a:r>
              <a:rPr lang="en-US" dirty="0"/>
              <a:t>Amazon </a:t>
            </a:r>
            <a:r>
              <a:rPr lang="en-US" dirty="0" err="1"/>
              <a:t>CloudFront</a:t>
            </a:r>
            <a:r>
              <a:rPr lang="en-US" dirty="0"/>
              <a:t> sends data to CloudWatch every minute by default. You can create alarms using Amazon </a:t>
            </a:r>
            <a:r>
              <a:rPr lang="en-US" dirty="0" err="1"/>
              <a:t>CloudFront</a:t>
            </a:r>
            <a:r>
              <a:rPr lang="en-US" dirty="0"/>
              <a:t> Dimensions and Metrics.</a:t>
            </a:r>
          </a:p>
          <a:p>
            <a:r>
              <a:rPr lang="en-US" b="1" dirty="0"/>
              <a:t>Amazon </a:t>
            </a:r>
            <a:r>
              <a:rPr lang="en-US" b="1" dirty="0" err="1"/>
              <a:t>CloudSearch</a:t>
            </a:r>
            <a:endParaRPr lang="en-US" b="1" dirty="0"/>
          </a:p>
          <a:p>
            <a:pPr lvl="1"/>
            <a:r>
              <a:rPr lang="en-US" dirty="0"/>
              <a:t>Amazon </a:t>
            </a:r>
            <a:r>
              <a:rPr lang="en-US" dirty="0" err="1"/>
              <a:t>CloudSearch</a:t>
            </a:r>
            <a:r>
              <a:rPr lang="en-US" dirty="0"/>
              <a:t> sends data to CloudWatch every minute by default. You can create alarms using Amazon </a:t>
            </a:r>
            <a:r>
              <a:rPr lang="en-US" dirty="0" err="1"/>
              <a:t>CloudSearch</a:t>
            </a:r>
            <a:r>
              <a:rPr lang="en-US" dirty="0"/>
              <a:t> Dimensions and Metrics.</a:t>
            </a:r>
          </a:p>
          <a:p>
            <a:pPr lvl="1"/>
            <a:endParaRPr lang="en-US" dirty="0"/>
          </a:p>
        </p:txBody>
      </p:sp>
    </p:spTree>
    <p:extLst>
      <p:ext uri="{BB962C8B-B14F-4D97-AF65-F5344CB8AC3E}">
        <p14:creationId xmlns:p14="http://schemas.microsoft.com/office/powerpoint/2010/main" val="3531035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Supported AWS Services</a:t>
            </a:r>
          </a:p>
        </p:txBody>
      </p:sp>
      <p:sp>
        <p:nvSpPr>
          <p:cNvPr id="3" name="Content Placeholder 2"/>
          <p:cNvSpPr>
            <a:spLocks noGrp="1"/>
          </p:cNvSpPr>
          <p:nvPr>
            <p:ph idx="1"/>
          </p:nvPr>
        </p:nvSpPr>
        <p:spPr/>
        <p:txBody>
          <a:bodyPr>
            <a:normAutofit lnSpcReduction="10000"/>
          </a:bodyPr>
          <a:lstStyle/>
          <a:p>
            <a:r>
              <a:rPr lang="en-US" dirty="0"/>
              <a:t>CloudWatch monitors the following services.</a:t>
            </a:r>
          </a:p>
          <a:p>
            <a:r>
              <a:rPr lang="en-US" b="1" dirty="0"/>
              <a:t>Amazon </a:t>
            </a:r>
            <a:r>
              <a:rPr lang="en-US" b="1" dirty="0" err="1"/>
              <a:t>DynamoDB</a:t>
            </a:r>
            <a:endParaRPr lang="en-US" b="1" dirty="0"/>
          </a:p>
          <a:p>
            <a:pPr lvl="1"/>
            <a:r>
              <a:rPr lang="en-US" dirty="0"/>
              <a:t>Amazon </a:t>
            </a:r>
            <a:r>
              <a:rPr lang="en-US" dirty="0" err="1"/>
              <a:t>DynamoDB</a:t>
            </a:r>
            <a:r>
              <a:rPr lang="en-US" dirty="0"/>
              <a:t> sends data to CloudWatch every minute for some metrics and every 5 minutes for other metrics. </a:t>
            </a:r>
          </a:p>
          <a:p>
            <a:r>
              <a:rPr lang="en-US" b="1" dirty="0"/>
              <a:t>Amazon </a:t>
            </a:r>
            <a:r>
              <a:rPr lang="en-US" b="1" dirty="0" err="1"/>
              <a:t>CloudFront</a:t>
            </a:r>
            <a:endParaRPr lang="en-US" b="1" dirty="0"/>
          </a:p>
          <a:p>
            <a:pPr lvl="1"/>
            <a:r>
              <a:rPr lang="en-US" dirty="0"/>
              <a:t>Amazon </a:t>
            </a:r>
            <a:r>
              <a:rPr lang="en-US" dirty="0" err="1"/>
              <a:t>CloudFront</a:t>
            </a:r>
            <a:r>
              <a:rPr lang="en-US" dirty="0"/>
              <a:t> sends data to CloudWatch every minute by default. You can create alarms using Amazon </a:t>
            </a:r>
            <a:r>
              <a:rPr lang="en-US" dirty="0" err="1"/>
              <a:t>CloudFront</a:t>
            </a:r>
            <a:r>
              <a:rPr lang="en-US" dirty="0"/>
              <a:t> Dimensions and Metrics.</a:t>
            </a:r>
          </a:p>
          <a:p>
            <a:r>
              <a:rPr lang="en-US" b="1" dirty="0"/>
              <a:t>Amazon </a:t>
            </a:r>
            <a:r>
              <a:rPr lang="en-US" b="1" dirty="0" err="1"/>
              <a:t>CloudSearch</a:t>
            </a:r>
            <a:endParaRPr lang="en-US" b="1" dirty="0"/>
          </a:p>
          <a:p>
            <a:pPr lvl="1"/>
            <a:r>
              <a:rPr lang="en-US" dirty="0"/>
              <a:t>Amazon </a:t>
            </a:r>
            <a:r>
              <a:rPr lang="en-US" dirty="0" err="1"/>
              <a:t>CloudSearch</a:t>
            </a:r>
            <a:r>
              <a:rPr lang="en-US" dirty="0"/>
              <a:t> sends data to CloudWatch every minute by default. You can create alarms using Amazon </a:t>
            </a:r>
            <a:r>
              <a:rPr lang="en-US" dirty="0" err="1"/>
              <a:t>CloudSearch</a:t>
            </a:r>
            <a:r>
              <a:rPr lang="en-US" dirty="0"/>
              <a:t> Dimensions and Metrics.</a:t>
            </a:r>
          </a:p>
          <a:p>
            <a:r>
              <a:rPr lang="en-US" b="1" dirty="0"/>
              <a:t>Amazon EC2 Container Service</a:t>
            </a:r>
            <a:endParaRPr lang="en-US" dirty="0"/>
          </a:p>
          <a:p>
            <a:pPr lvl="1"/>
            <a:r>
              <a:rPr lang="en-US" dirty="0"/>
              <a:t>Amazon EC2 Container Service sends data to CloudWatch every minute. </a:t>
            </a:r>
          </a:p>
          <a:p>
            <a:r>
              <a:rPr lang="en-US" b="1" dirty="0"/>
              <a:t>Amazon </a:t>
            </a:r>
            <a:r>
              <a:rPr lang="en-US" b="1" dirty="0" err="1"/>
              <a:t>ElastiCache</a:t>
            </a:r>
            <a:endParaRPr lang="en-US" dirty="0"/>
          </a:p>
          <a:p>
            <a:pPr lvl="1"/>
            <a:r>
              <a:rPr lang="en-US" dirty="0"/>
              <a:t>Amazon </a:t>
            </a:r>
            <a:r>
              <a:rPr lang="en-US" dirty="0" err="1"/>
              <a:t>ElastiCache</a:t>
            </a:r>
            <a:r>
              <a:rPr lang="en-US" dirty="0"/>
              <a:t> sends data to CloudWatch every minute. </a:t>
            </a:r>
          </a:p>
        </p:txBody>
      </p:sp>
    </p:spTree>
    <p:extLst>
      <p:ext uri="{BB962C8B-B14F-4D97-AF65-F5344CB8AC3E}">
        <p14:creationId xmlns:p14="http://schemas.microsoft.com/office/powerpoint/2010/main" val="850867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Supported AWS Services</a:t>
            </a:r>
          </a:p>
        </p:txBody>
      </p:sp>
      <p:sp>
        <p:nvSpPr>
          <p:cNvPr id="3" name="Content Placeholder 2"/>
          <p:cNvSpPr>
            <a:spLocks noGrp="1"/>
          </p:cNvSpPr>
          <p:nvPr>
            <p:ph idx="1"/>
          </p:nvPr>
        </p:nvSpPr>
        <p:spPr/>
        <p:txBody>
          <a:bodyPr>
            <a:normAutofit fontScale="85000" lnSpcReduction="20000"/>
          </a:bodyPr>
          <a:lstStyle/>
          <a:p>
            <a:r>
              <a:rPr lang="en-US" dirty="0"/>
              <a:t>CloudWatch monitors the following services.</a:t>
            </a:r>
          </a:p>
          <a:p>
            <a:r>
              <a:rPr lang="en-US" b="1" dirty="0"/>
              <a:t>Amazon Elastic Block Store</a:t>
            </a:r>
            <a:endParaRPr lang="en-US" dirty="0"/>
          </a:p>
          <a:p>
            <a:pPr lvl="1"/>
            <a:r>
              <a:rPr lang="en-US" dirty="0"/>
              <a:t>Amazon Elastic Block Store sends data to CloudWatch every 5 minutes</a:t>
            </a:r>
          </a:p>
          <a:p>
            <a:r>
              <a:rPr lang="en-US" b="1" dirty="0"/>
              <a:t>Amazon Elastic Compute Cloud</a:t>
            </a:r>
            <a:endParaRPr lang="en-US" dirty="0"/>
          </a:p>
          <a:p>
            <a:pPr lvl="1"/>
            <a:r>
              <a:rPr lang="en-US" dirty="0"/>
              <a:t>Amazon EC2 sends data to CloudWatch every 5 minutes by default. For an additional charge, you can enable detailed monitoring for Amazon EC2, which sends data to CloudWatch every minute. </a:t>
            </a:r>
          </a:p>
          <a:p>
            <a:r>
              <a:rPr lang="en-US" b="1" dirty="0"/>
              <a:t>Elastic Load Balancing</a:t>
            </a:r>
            <a:endParaRPr lang="en-US" dirty="0"/>
          </a:p>
          <a:p>
            <a:pPr lvl="1"/>
            <a:r>
              <a:rPr lang="en-US" dirty="0"/>
              <a:t>Elastic Load Balancing sends data to CloudWatch every minute. </a:t>
            </a:r>
          </a:p>
          <a:p>
            <a:r>
              <a:rPr lang="en-US" b="1" dirty="0"/>
              <a:t>Amazon Elastic MapReduce</a:t>
            </a:r>
            <a:endParaRPr lang="en-US" dirty="0"/>
          </a:p>
          <a:p>
            <a:pPr lvl="1"/>
            <a:r>
              <a:rPr lang="en-US" dirty="0"/>
              <a:t>Amazon Elastic MapReduce sends data to CloudWatch every 5 minutes. </a:t>
            </a:r>
          </a:p>
          <a:p>
            <a:r>
              <a:rPr lang="en-US" b="1" dirty="0"/>
              <a:t>Amazon </a:t>
            </a:r>
            <a:r>
              <a:rPr lang="en-US" b="1" dirty="0" err="1"/>
              <a:t>Elasticsearch</a:t>
            </a:r>
            <a:r>
              <a:rPr lang="en-US" b="1" dirty="0"/>
              <a:t> Service</a:t>
            </a:r>
            <a:endParaRPr lang="en-US" dirty="0"/>
          </a:p>
          <a:p>
            <a:pPr lvl="1"/>
            <a:r>
              <a:rPr lang="en-US" dirty="0"/>
              <a:t>Amazon </a:t>
            </a:r>
            <a:r>
              <a:rPr lang="en-US" dirty="0" err="1"/>
              <a:t>Elasticsearch</a:t>
            </a:r>
            <a:r>
              <a:rPr lang="en-US" dirty="0"/>
              <a:t> Service sends data to CloudWatch every minute. </a:t>
            </a:r>
          </a:p>
          <a:p>
            <a:r>
              <a:rPr lang="en-US" b="1" dirty="0"/>
              <a:t>Amazon Kinesis</a:t>
            </a:r>
            <a:endParaRPr lang="en-US" dirty="0"/>
          </a:p>
          <a:p>
            <a:pPr lvl="1"/>
            <a:r>
              <a:rPr lang="en-US" dirty="0"/>
              <a:t>Amazon Kinesis sends data to CloudWatch every minute.</a:t>
            </a:r>
          </a:p>
          <a:p>
            <a:r>
              <a:rPr lang="en-US" b="1" dirty="0"/>
              <a:t>AWS Lambda</a:t>
            </a:r>
            <a:endParaRPr lang="en-US" dirty="0"/>
          </a:p>
          <a:p>
            <a:pPr lvl="1"/>
            <a:r>
              <a:rPr lang="en-US" dirty="0"/>
              <a:t>AWS Lambda sends data to CloudWatch every minute.</a:t>
            </a:r>
          </a:p>
          <a:p>
            <a:endParaRPr lang="en-US" dirty="0"/>
          </a:p>
          <a:p>
            <a:pPr lvl="1"/>
            <a:endParaRPr lang="en-US" dirty="0"/>
          </a:p>
        </p:txBody>
      </p:sp>
    </p:spTree>
    <p:extLst>
      <p:ext uri="{BB962C8B-B14F-4D97-AF65-F5344CB8AC3E}">
        <p14:creationId xmlns:p14="http://schemas.microsoft.com/office/powerpoint/2010/main" val="3755896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Supported AWS Services</a:t>
            </a:r>
          </a:p>
        </p:txBody>
      </p:sp>
      <p:sp>
        <p:nvSpPr>
          <p:cNvPr id="3" name="Content Placeholder 2"/>
          <p:cNvSpPr>
            <a:spLocks noGrp="1"/>
          </p:cNvSpPr>
          <p:nvPr>
            <p:ph idx="1"/>
          </p:nvPr>
        </p:nvSpPr>
        <p:spPr/>
        <p:txBody>
          <a:bodyPr>
            <a:normAutofit/>
          </a:bodyPr>
          <a:lstStyle/>
          <a:p>
            <a:r>
              <a:rPr lang="en-US" b="1" dirty="0"/>
              <a:t>Amazon Machine Learning</a:t>
            </a:r>
            <a:endParaRPr lang="en-US" dirty="0"/>
          </a:p>
          <a:p>
            <a:pPr lvl="1"/>
            <a:r>
              <a:rPr lang="en-US" dirty="0"/>
              <a:t>Amazon Machine Learning sends data to CloudWatch every 5 minutes. Y</a:t>
            </a:r>
          </a:p>
          <a:p>
            <a:r>
              <a:rPr lang="en-US" b="1" dirty="0"/>
              <a:t>AWS </a:t>
            </a:r>
            <a:r>
              <a:rPr lang="en-US" b="1" dirty="0" err="1"/>
              <a:t>OpsWorks</a:t>
            </a:r>
            <a:endParaRPr lang="en-US" dirty="0"/>
          </a:p>
          <a:p>
            <a:pPr lvl="1"/>
            <a:r>
              <a:rPr lang="en-US" dirty="0"/>
              <a:t>AWS </a:t>
            </a:r>
            <a:r>
              <a:rPr lang="en-US" dirty="0" err="1"/>
              <a:t>OpsWorks</a:t>
            </a:r>
            <a:r>
              <a:rPr lang="en-US" dirty="0"/>
              <a:t> sends data to CloudWatch every minute. </a:t>
            </a:r>
          </a:p>
          <a:p>
            <a:r>
              <a:rPr lang="en-US" b="1" dirty="0"/>
              <a:t>Amazon Redshift</a:t>
            </a:r>
            <a:endParaRPr lang="en-US" dirty="0"/>
          </a:p>
          <a:p>
            <a:pPr lvl="1"/>
            <a:r>
              <a:rPr lang="en-US" dirty="0"/>
              <a:t>Amazon Redshift sends data to CloudWatch every minute. </a:t>
            </a:r>
          </a:p>
          <a:p>
            <a:r>
              <a:rPr lang="en-US" b="1" dirty="0"/>
              <a:t>Amazon Relational Database Service</a:t>
            </a:r>
            <a:endParaRPr lang="en-US" dirty="0"/>
          </a:p>
          <a:p>
            <a:pPr lvl="1"/>
            <a:r>
              <a:rPr lang="en-US" dirty="0"/>
              <a:t>Amazon Relational Database Service sends data to CloudWatch every minute</a:t>
            </a:r>
          </a:p>
          <a:p>
            <a:r>
              <a:rPr lang="en-US" b="1" dirty="0"/>
              <a:t>Amazon Route 53</a:t>
            </a:r>
            <a:endParaRPr lang="en-US" dirty="0"/>
          </a:p>
          <a:p>
            <a:pPr lvl="1"/>
            <a:r>
              <a:rPr lang="en-US" dirty="0"/>
              <a:t>Amazon Route 53 sends data to CloudWatch every minute. </a:t>
            </a:r>
          </a:p>
          <a:p>
            <a:r>
              <a:rPr lang="en-US" b="1" dirty="0"/>
              <a:t>Amazon Simple Notification Service</a:t>
            </a:r>
            <a:endParaRPr lang="en-US" dirty="0"/>
          </a:p>
          <a:p>
            <a:r>
              <a:rPr lang="en-US" dirty="0"/>
              <a:t>Amazon Simple Notification Service sends data to CloudWatch every 5 minutes. </a:t>
            </a:r>
          </a:p>
          <a:p>
            <a:pPr lvl="1"/>
            <a:endParaRPr lang="en-US" dirty="0"/>
          </a:p>
        </p:txBody>
      </p:sp>
    </p:spTree>
    <p:extLst>
      <p:ext uri="{BB962C8B-B14F-4D97-AF65-F5344CB8AC3E}">
        <p14:creationId xmlns:p14="http://schemas.microsoft.com/office/powerpoint/2010/main" val="588041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Supported AWS Services</a:t>
            </a:r>
          </a:p>
        </p:txBody>
      </p:sp>
      <p:sp>
        <p:nvSpPr>
          <p:cNvPr id="3" name="Content Placeholder 2"/>
          <p:cNvSpPr>
            <a:spLocks noGrp="1"/>
          </p:cNvSpPr>
          <p:nvPr>
            <p:ph idx="1"/>
          </p:nvPr>
        </p:nvSpPr>
        <p:spPr/>
        <p:txBody>
          <a:bodyPr>
            <a:normAutofit/>
          </a:bodyPr>
          <a:lstStyle/>
          <a:p>
            <a:r>
              <a:rPr lang="en-US" b="1" dirty="0"/>
              <a:t>Amazon Simple Queue Service</a:t>
            </a:r>
            <a:endParaRPr lang="en-US" dirty="0"/>
          </a:p>
          <a:p>
            <a:pPr lvl="1"/>
            <a:r>
              <a:rPr lang="en-US" dirty="0"/>
              <a:t>Amazon Simple Queue Service sends data to CloudWatch every 5 minutes. </a:t>
            </a:r>
          </a:p>
          <a:p>
            <a:r>
              <a:rPr lang="en-US" b="1" dirty="0"/>
              <a:t>Amazon Simple Storage Service</a:t>
            </a:r>
            <a:endParaRPr lang="en-US" dirty="0"/>
          </a:p>
          <a:p>
            <a:pPr lvl="1"/>
            <a:r>
              <a:rPr lang="en-US" dirty="0"/>
              <a:t>Amazon Simple Storage Service sends data to CloudWatch once a day. </a:t>
            </a:r>
          </a:p>
          <a:p>
            <a:r>
              <a:rPr lang="en-US" b="1" dirty="0"/>
              <a:t>Amazon Simple Workflow Service</a:t>
            </a:r>
            <a:endParaRPr lang="en-US" dirty="0"/>
          </a:p>
          <a:p>
            <a:pPr lvl="1"/>
            <a:r>
              <a:rPr lang="en-US" dirty="0"/>
              <a:t>Amazon Simple Workflow Service sends data to CloudWatch every 5 minutes. </a:t>
            </a:r>
          </a:p>
          <a:p>
            <a:r>
              <a:rPr lang="en-US" b="1" dirty="0"/>
              <a:t>AWS Storage Gateway</a:t>
            </a:r>
            <a:endParaRPr lang="en-US" dirty="0"/>
          </a:p>
          <a:p>
            <a:pPr lvl="1"/>
            <a:r>
              <a:rPr lang="en-US" dirty="0"/>
              <a:t>AWS Storage Gateway sends data to CloudWatch every 5 minutes. </a:t>
            </a:r>
          </a:p>
          <a:p>
            <a:r>
              <a:rPr lang="en-US" b="1" dirty="0"/>
              <a:t>AWS WAF</a:t>
            </a:r>
            <a:endParaRPr lang="en-US" dirty="0"/>
          </a:p>
          <a:p>
            <a:pPr lvl="1"/>
            <a:r>
              <a:rPr lang="en-US" dirty="0"/>
              <a:t>AWS WAF sends data to CloudWatch every minute. </a:t>
            </a:r>
          </a:p>
          <a:p>
            <a:r>
              <a:rPr lang="en-US" b="1" dirty="0"/>
              <a:t>Amazon </a:t>
            </a:r>
            <a:r>
              <a:rPr lang="en-US" b="1" dirty="0" err="1"/>
              <a:t>WorkSpaces</a:t>
            </a:r>
            <a:endParaRPr lang="en-US" dirty="0"/>
          </a:p>
          <a:p>
            <a:pPr lvl="1"/>
            <a:r>
              <a:rPr lang="en-US" dirty="0"/>
              <a:t>Amazon </a:t>
            </a:r>
            <a:r>
              <a:rPr lang="en-US" dirty="0" err="1"/>
              <a:t>WorkSpaces</a:t>
            </a:r>
            <a:r>
              <a:rPr lang="en-US" dirty="0"/>
              <a:t> sends data to CloudWatch every 5 minutes. </a:t>
            </a:r>
          </a:p>
          <a:p>
            <a:pPr lvl="1"/>
            <a:endParaRPr lang="en-US" dirty="0"/>
          </a:p>
        </p:txBody>
      </p:sp>
    </p:spTree>
    <p:extLst>
      <p:ext uri="{BB962C8B-B14F-4D97-AF65-F5344CB8AC3E}">
        <p14:creationId xmlns:p14="http://schemas.microsoft.com/office/powerpoint/2010/main" val="3187805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CloudWatch</a:t>
            </a:r>
            <a:endParaRPr lang="en-US" dirty="0"/>
          </a:p>
        </p:txBody>
      </p:sp>
      <p:sp>
        <p:nvSpPr>
          <p:cNvPr id="3" name="Content Placeholder 2"/>
          <p:cNvSpPr>
            <a:spLocks noGrp="1"/>
          </p:cNvSpPr>
          <p:nvPr>
            <p:ph idx="1"/>
          </p:nvPr>
        </p:nvSpPr>
        <p:spPr/>
        <p:txBody>
          <a:bodyPr>
            <a:normAutofit/>
          </a:bodyPr>
          <a:lstStyle/>
          <a:p>
            <a:r>
              <a:rPr lang="en-US" dirty="0"/>
              <a:t>Amazon CloudWatch is a monitoring service for AWS cloud resources and the applications you run on AWS.</a:t>
            </a:r>
          </a:p>
          <a:p>
            <a:r>
              <a:rPr lang="en-US" dirty="0"/>
              <a:t>You can use Amazon CloudWatch to collect and track metrics, collect and monitor log files, and set alarms. </a:t>
            </a:r>
          </a:p>
          <a:p>
            <a:r>
              <a:rPr lang="en-US" dirty="0"/>
              <a:t> Amazon CloudWatch can monitor AWS resources such as Amazon EC2 instances, Amazon </a:t>
            </a:r>
            <a:r>
              <a:rPr lang="en-US" dirty="0" err="1"/>
              <a:t>DynamoDB</a:t>
            </a:r>
            <a:r>
              <a:rPr lang="en-US" dirty="0"/>
              <a:t> tables, and Amazon RDS DB instances, as well as custom metrics generated by your applications and services, and any log files your applications generate. </a:t>
            </a:r>
          </a:p>
          <a:p>
            <a:r>
              <a:rPr lang="en-US" dirty="0"/>
              <a:t>You can use Amazon CloudWatch to gain system-wide visibility into resource utilization, application performance, and operational health. You can use these insights to react and keep your application running smoothly.</a:t>
            </a:r>
          </a:p>
        </p:txBody>
      </p:sp>
    </p:spTree>
    <p:extLst>
      <p:ext uri="{BB962C8B-B14F-4D97-AF65-F5344CB8AC3E}">
        <p14:creationId xmlns:p14="http://schemas.microsoft.com/office/powerpoint/2010/main" val="3125623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1383" y="219351"/>
            <a:ext cx="7192617" cy="695049"/>
          </a:xfrm>
        </p:spPr>
        <p:txBody>
          <a:bodyPr>
            <a:normAutofit fontScale="90000"/>
          </a:bodyPr>
          <a:lstStyle/>
          <a:p>
            <a:r>
              <a:rPr lang="en-US" dirty="0"/>
              <a:t>Monitor Amazon EC2</a:t>
            </a:r>
            <a:br>
              <a:rPr lang="en-US" dirty="0"/>
            </a:br>
            <a:endParaRPr lang="en-US" dirty="0"/>
          </a:p>
        </p:txBody>
      </p:sp>
      <p:sp>
        <p:nvSpPr>
          <p:cNvPr id="3" name="Content Placeholder 2"/>
          <p:cNvSpPr>
            <a:spLocks noGrp="1"/>
          </p:cNvSpPr>
          <p:nvPr>
            <p:ph idx="1"/>
          </p:nvPr>
        </p:nvSpPr>
        <p:spPr>
          <a:xfrm>
            <a:off x="838200" y="768626"/>
            <a:ext cx="10515600" cy="5408337"/>
          </a:xfrm>
        </p:spPr>
        <p:txBody>
          <a:bodyPr>
            <a:normAutofit/>
          </a:bodyPr>
          <a:lstStyle/>
          <a:p>
            <a:r>
              <a:rPr lang="en-US" dirty="0"/>
              <a:t>Monitor EC2 instances automatically, without installing additional software:</a:t>
            </a:r>
          </a:p>
          <a:p>
            <a:pPr lvl="1"/>
            <a:r>
              <a:rPr lang="en-US" dirty="0"/>
              <a:t>Basic Monitoring for Amazon EC2 instances: Seven pre-selected metrics at five-minute frequency and three status check metrics at one-minute frequency, for no additional charge.</a:t>
            </a:r>
          </a:p>
          <a:p>
            <a:pPr lvl="1"/>
            <a:r>
              <a:rPr lang="en-US" dirty="0"/>
              <a:t>Detailed Monitoring for Amazon EC2 instances: All metrics available to Basic Monitoring at one-minute frequency, for an additional charge. Instances with Detailed Monitoring enabled allows data aggregation by Amazon EC2 AMI ID and instance type.</a:t>
            </a:r>
          </a:p>
          <a:p>
            <a:r>
              <a:rPr lang="en-US" dirty="0"/>
              <a:t>If you use Auto Scaling or Elastic Load Balancing, Amazon CloudWatch will also provide Amazon EC2 instance metrics aggregated by Auto Scaling group and by Elastic Load Balancer, regardless of whether you have chosen Basic or Detailed Monitoring</a:t>
            </a:r>
          </a:p>
          <a:p>
            <a:r>
              <a:rPr lang="en-US" dirty="0"/>
              <a:t> Monitoring data is retained for two weeks, even if your AWS resources have been terminated. This enables you to quickly look back at the metrics preceding an event of interest to you. Basic Monitoring is already enabled automatically for all Amazon EC2 instances</a:t>
            </a:r>
          </a:p>
        </p:txBody>
      </p:sp>
    </p:spTree>
    <p:extLst>
      <p:ext uri="{BB962C8B-B14F-4D97-AF65-F5344CB8AC3E}">
        <p14:creationId xmlns:p14="http://schemas.microsoft.com/office/powerpoint/2010/main" val="2616376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1383" y="219351"/>
            <a:ext cx="8610600" cy="695049"/>
          </a:xfrm>
        </p:spPr>
        <p:txBody>
          <a:bodyPr>
            <a:normAutofit fontScale="90000"/>
          </a:bodyPr>
          <a:lstStyle/>
          <a:p>
            <a:r>
              <a:rPr lang="en-US" dirty="0"/>
              <a:t>Monitor Amazon Compute and Network</a:t>
            </a:r>
            <a:br>
              <a:rPr lang="en-US" dirty="0"/>
            </a:br>
            <a:endParaRPr lang="en-US" dirty="0"/>
          </a:p>
        </p:txBody>
      </p:sp>
      <p:sp>
        <p:nvSpPr>
          <p:cNvPr id="3" name="Content Placeholder 2"/>
          <p:cNvSpPr>
            <a:spLocks noGrp="1"/>
          </p:cNvSpPr>
          <p:nvPr>
            <p:ph idx="1"/>
          </p:nvPr>
        </p:nvSpPr>
        <p:spPr>
          <a:xfrm>
            <a:off x="838200" y="768626"/>
            <a:ext cx="10515600" cy="5408337"/>
          </a:xfrm>
        </p:spPr>
        <p:txBody>
          <a:bodyPr>
            <a:normAutofit/>
          </a:bodyPr>
          <a:lstStyle/>
          <a:p>
            <a:r>
              <a:rPr lang="en-US" dirty="0"/>
              <a:t>Auto Scaling groups: seven pre-selected metrics at one-minute frequency, optional and for an additional charge.</a:t>
            </a:r>
          </a:p>
          <a:p>
            <a:r>
              <a:rPr lang="en-US" dirty="0"/>
              <a:t>Elastic Load Balancers: thirteen pre-selected metrics at one-minute frequency, for no additional charge.</a:t>
            </a:r>
          </a:p>
          <a:p>
            <a:r>
              <a:rPr lang="en-US" dirty="0"/>
              <a:t>Amazon Route 53 health checks: One pre-selected metric at one-minute frequency, for no additional charge.</a:t>
            </a:r>
          </a:p>
        </p:txBody>
      </p:sp>
    </p:spTree>
    <p:extLst>
      <p:ext uri="{BB962C8B-B14F-4D97-AF65-F5344CB8AC3E}">
        <p14:creationId xmlns:p14="http://schemas.microsoft.com/office/powerpoint/2010/main" val="2579602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888" y="471142"/>
            <a:ext cx="8610600" cy="695049"/>
          </a:xfrm>
        </p:spPr>
        <p:txBody>
          <a:bodyPr>
            <a:normAutofit fontScale="90000"/>
          </a:bodyPr>
          <a:lstStyle/>
          <a:p>
            <a:r>
              <a:rPr lang="en-US" dirty="0"/>
              <a:t>Monitor Amazon Storage and Content Delivery</a:t>
            </a:r>
            <a:br>
              <a:rPr lang="en-US" dirty="0"/>
            </a:br>
            <a:endParaRPr lang="en-US" dirty="0"/>
          </a:p>
        </p:txBody>
      </p:sp>
      <p:sp>
        <p:nvSpPr>
          <p:cNvPr id="3" name="Content Placeholder 2"/>
          <p:cNvSpPr>
            <a:spLocks noGrp="1"/>
          </p:cNvSpPr>
          <p:nvPr>
            <p:ph idx="1"/>
          </p:nvPr>
        </p:nvSpPr>
        <p:spPr>
          <a:xfrm>
            <a:off x="904461" y="1166191"/>
            <a:ext cx="10515600" cy="5408337"/>
          </a:xfrm>
        </p:spPr>
        <p:txBody>
          <a:bodyPr>
            <a:normAutofit/>
          </a:bodyPr>
          <a:lstStyle/>
          <a:p>
            <a:r>
              <a:rPr lang="en-US" dirty="0"/>
              <a:t>Amazon EBS PIOPS (SSD) volumes: ten pre-selected metrics at one-minute frequency, for no additional charge.</a:t>
            </a:r>
          </a:p>
          <a:p>
            <a:r>
              <a:rPr lang="en-US" dirty="0"/>
              <a:t>Amazon EBS General Purpose (SSD) volumes: ten pre-selected metrics at one-minute frequency, for no additional charge.</a:t>
            </a:r>
          </a:p>
          <a:p>
            <a:r>
              <a:rPr lang="en-US" dirty="0"/>
              <a:t>Amazon EBS Magnetic volumes: eight pre-selected metrics at five-minute frequency, for no additional charge.</a:t>
            </a:r>
          </a:p>
          <a:p>
            <a:r>
              <a:rPr lang="en-US" dirty="0"/>
              <a:t>AWS Storage Gateways: eleven pre-selected gateway metrics and five pre-selected storage volume metrics at five-minute frequency, for no additional charge.</a:t>
            </a:r>
          </a:p>
          <a:p>
            <a:r>
              <a:rPr lang="en-US" dirty="0"/>
              <a:t>Amazon </a:t>
            </a:r>
            <a:r>
              <a:rPr lang="en-US" dirty="0" err="1"/>
              <a:t>CloudFront</a:t>
            </a:r>
            <a:r>
              <a:rPr lang="en-US" dirty="0"/>
              <a:t>: six pre-selected metrics at one-minute frequency, for no additional charge.</a:t>
            </a:r>
          </a:p>
        </p:txBody>
      </p:sp>
    </p:spTree>
    <p:extLst>
      <p:ext uri="{BB962C8B-B14F-4D97-AF65-F5344CB8AC3E}">
        <p14:creationId xmlns:p14="http://schemas.microsoft.com/office/powerpoint/2010/main" val="3447785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888" y="471142"/>
            <a:ext cx="8610600" cy="695049"/>
          </a:xfrm>
        </p:spPr>
        <p:txBody>
          <a:bodyPr>
            <a:normAutofit fontScale="90000"/>
          </a:bodyPr>
          <a:lstStyle/>
          <a:p>
            <a:r>
              <a:rPr lang="en-US" dirty="0"/>
              <a:t>Monitor Amazon Database and Analytics</a:t>
            </a:r>
            <a:br>
              <a:rPr lang="en-US" dirty="0"/>
            </a:br>
            <a:endParaRPr lang="en-US" dirty="0"/>
          </a:p>
        </p:txBody>
      </p:sp>
      <p:sp>
        <p:nvSpPr>
          <p:cNvPr id="3" name="Content Placeholder 2"/>
          <p:cNvSpPr>
            <a:spLocks noGrp="1"/>
          </p:cNvSpPr>
          <p:nvPr>
            <p:ph idx="1"/>
          </p:nvPr>
        </p:nvSpPr>
        <p:spPr>
          <a:xfrm>
            <a:off x="904461" y="1166191"/>
            <a:ext cx="10515600" cy="5408337"/>
          </a:xfrm>
        </p:spPr>
        <p:txBody>
          <a:bodyPr>
            <a:normAutofit/>
          </a:bodyPr>
          <a:lstStyle/>
          <a:p>
            <a:r>
              <a:rPr lang="en-US" dirty="0"/>
              <a:t>Amazon </a:t>
            </a:r>
            <a:r>
              <a:rPr lang="en-US" dirty="0" err="1"/>
              <a:t>DynamoDB</a:t>
            </a:r>
            <a:r>
              <a:rPr lang="en-US" dirty="0"/>
              <a:t> tables: seven pre-selected metrics at five-minute frequency, for no additional charge.</a:t>
            </a:r>
          </a:p>
          <a:p>
            <a:r>
              <a:rPr lang="en-US" dirty="0"/>
              <a:t>Amazon </a:t>
            </a:r>
            <a:r>
              <a:rPr lang="en-US" dirty="0" err="1"/>
              <a:t>ElastiCache</a:t>
            </a:r>
            <a:r>
              <a:rPr lang="en-US" dirty="0"/>
              <a:t> nodes: thirty-nine pre-selected metrics at one-minute frequency, for no additional charge.</a:t>
            </a:r>
          </a:p>
          <a:p>
            <a:r>
              <a:rPr lang="en-US" dirty="0"/>
              <a:t>Amazon RDS DB instances: fourteen pre-selected metrics at one-minute frequency, for no additional charge.</a:t>
            </a:r>
          </a:p>
          <a:p>
            <a:r>
              <a:rPr lang="en-US" dirty="0"/>
              <a:t>Amazon Elastic MapReduce job flows: twenty-six pre-selected metrics at five-minute frequency, for no additional charge.</a:t>
            </a:r>
          </a:p>
          <a:p>
            <a:r>
              <a:rPr lang="en-US" dirty="0"/>
              <a:t>Amazon Redshift: Sixteen pre-selected metrics at one-minute frequency, for no additional charge.</a:t>
            </a:r>
          </a:p>
        </p:txBody>
      </p:sp>
    </p:spTree>
    <p:extLst>
      <p:ext uri="{BB962C8B-B14F-4D97-AF65-F5344CB8AC3E}">
        <p14:creationId xmlns:p14="http://schemas.microsoft.com/office/powerpoint/2010/main" val="3937040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888" y="471142"/>
            <a:ext cx="8610600" cy="695049"/>
          </a:xfrm>
        </p:spPr>
        <p:txBody>
          <a:bodyPr>
            <a:normAutofit fontScale="90000"/>
          </a:bodyPr>
          <a:lstStyle/>
          <a:p>
            <a:r>
              <a:rPr lang="en-US" dirty="0"/>
              <a:t>Monitor Amazon Database and Platforms and Billing</a:t>
            </a:r>
            <a:br>
              <a:rPr lang="en-US" dirty="0"/>
            </a:br>
            <a:endParaRPr lang="en-US" dirty="0"/>
          </a:p>
        </p:txBody>
      </p:sp>
      <p:sp>
        <p:nvSpPr>
          <p:cNvPr id="3" name="Content Placeholder 2"/>
          <p:cNvSpPr>
            <a:spLocks noGrp="1"/>
          </p:cNvSpPr>
          <p:nvPr>
            <p:ph idx="1"/>
          </p:nvPr>
        </p:nvSpPr>
        <p:spPr>
          <a:xfrm>
            <a:off x="904461" y="1166191"/>
            <a:ext cx="10515600" cy="5408337"/>
          </a:xfrm>
        </p:spPr>
        <p:txBody>
          <a:bodyPr>
            <a:normAutofit/>
          </a:bodyPr>
          <a:lstStyle/>
          <a:p>
            <a:r>
              <a:rPr lang="en-US" dirty="0"/>
              <a:t>Amazon SNS topics: four pre-selected metrics at five-minute frequency, for no additional charge.</a:t>
            </a:r>
          </a:p>
          <a:p>
            <a:r>
              <a:rPr lang="en-US" dirty="0"/>
              <a:t>Amazon SQS queues: eight pre-selected metrics at five-minute frequency, for no additional charge.</a:t>
            </a:r>
          </a:p>
          <a:p>
            <a:r>
              <a:rPr lang="en-US" dirty="0"/>
              <a:t>AWS </a:t>
            </a:r>
            <a:r>
              <a:rPr lang="en-US" dirty="0" err="1"/>
              <a:t>Opsworks</a:t>
            </a:r>
            <a:r>
              <a:rPr lang="en-US" dirty="0"/>
              <a:t>: fifteen pre-selected metrics at one-minute frequency, for no additional charge.</a:t>
            </a:r>
          </a:p>
          <a:p>
            <a:r>
              <a:rPr lang="en-US" dirty="0"/>
              <a:t>Amazon CloudWatch Logs: six pre-selected metrics at one-minute frequency, for no additional charge.</a:t>
            </a:r>
          </a:p>
          <a:p>
            <a:r>
              <a:rPr lang="en-US" dirty="0"/>
              <a:t>Estimated charges on your AWS bill: you can also choose to enable metrics to monitor your AWS charges. The number of metrics depends on the AWS products and services that you use, and these metrics are at no additional charge. </a:t>
            </a:r>
          </a:p>
        </p:txBody>
      </p:sp>
    </p:spTree>
    <p:extLst>
      <p:ext uri="{BB962C8B-B14F-4D97-AF65-F5344CB8AC3E}">
        <p14:creationId xmlns:p14="http://schemas.microsoft.com/office/powerpoint/2010/main" val="672706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8374" y="391631"/>
            <a:ext cx="7749209" cy="443258"/>
          </a:xfrm>
        </p:spPr>
        <p:txBody>
          <a:bodyPr>
            <a:normAutofit fontScale="90000"/>
          </a:bodyPr>
          <a:lstStyle/>
          <a:p>
            <a:r>
              <a:rPr lang="en-US"/>
              <a:t>Monitor Custom Metrics</a:t>
            </a:r>
            <a:br>
              <a:rPr lang="en-US"/>
            </a:br>
            <a:endParaRPr lang="en-US"/>
          </a:p>
        </p:txBody>
      </p:sp>
      <p:sp>
        <p:nvSpPr>
          <p:cNvPr id="3" name="Content Placeholder 2"/>
          <p:cNvSpPr>
            <a:spLocks noGrp="1"/>
          </p:cNvSpPr>
          <p:nvPr>
            <p:ph idx="1"/>
          </p:nvPr>
        </p:nvSpPr>
        <p:spPr>
          <a:xfrm>
            <a:off x="515178" y="1070251"/>
            <a:ext cx="10515600" cy="4351338"/>
          </a:xfrm>
        </p:spPr>
        <p:txBody>
          <a:bodyPr/>
          <a:lstStyle/>
          <a:p>
            <a:r>
              <a:rPr lang="en-US" dirty="0"/>
              <a:t>Submit Custom Metrics generated by your own applications and have them monitored by Amazon CloudWatch. </a:t>
            </a:r>
          </a:p>
          <a:p>
            <a:r>
              <a:rPr lang="en-US" dirty="0"/>
              <a:t>You can submit these metrics to Amazon CloudWatch via a simple API request. </a:t>
            </a:r>
          </a:p>
          <a:p>
            <a:r>
              <a:rPr lang="en-US" dirty="0"/>
              <a:t>All the same Amazon CloudWatch functionality will be available at up to one-minute frequency for your own custom metric data, including statistics, graphs, and alarms</a:t>
            </a:r>
          </a:p>
          <a:p>
            <a:r>
              <a:rPr lang="en-US" dirty="0"/>
              <a:t>You can publish your own metrics to CloudWatch with the put-metric-data command</a:t>
            </a:r>
          </a:p>
          <a:p>
            <a:endParaRPr lang="en-US" dirty="0"/>
          </a:p>
        </p:txBody>
      </p:sp>
      <p:sp>
        <p:nvSpPr>
          <p:cNvPr id="5" name="Rectangle 2"/>
          <p:cNvSpPr>
            <a:spLocks noChangeArrowheads="1"/>
          </p:cNvSpPr>
          <p:nvPr/>
        </p:nvSpPr>
        <p:spPr bwMode="auto">
          <a:xfrm>
            <a:off x="321217" y="4929148"/>
            <a:ext cx="11229356" cy="984885"/>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aws</a:t>
            </a:r>
            <a:r>
              <a:rPr kumimoji="0" lang="en-US" altLang="en-US" sz="11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cloudwatch</a:t>
            </a:r>
            <a:r>
              <a:rPr kumimoji="0" lang="en-US" altLang="en-US" sz="11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put-metric-data --metric-name </a:t>
            </a:r>
            <a:r>
              <a:rPr kumimoji="0" lang="en-US" altLang="en-US" sz="11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PageViewCount</a:t>
            </a:r>
            <a:r>
              <a:rPr kumimoji="0" lang="en-US" altLang="en-US" sz="11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--namespace "</a:t>
            </a:r>
            <a:r>
              <a:rPr kumimoji="0" lang="en-US" altLang="en-US" sz="11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MyService</a:t>
            </a:r>
            <a:r>
              <a:rPr kumimoji="0" lang="en-US" altLang="en-US" sz="11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--value 2 --timestamp </a:t>
            </a:r>
            <a:r>
              <a:rPr kumimoji="0" lang="en-US" altLang="en-US" sz="1100" b="0" i="1"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2014-02-14T12:00:00.000Z</a:t>
            </a:r>
            <a:r>
              <a:rPr kumimoji="0" lang="en-US" altLang="en-US" sz="11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aws</a:t>
            </a:r>
            <a:r>
              <a:rPr kumimoji="0" lang="en-US" altLang="en-US" sz="11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cloudwatch</a:t>
            </a:r>
            <a:r>
              <a:rPr kumimoji="0" lang="en-US" altLang="en-US" sz="11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put-metric-data --metric-name </a:t>
            </a:r>
            <a:r>
              <a:rPr kumimoji="0" lang="en-US" altLang="en-US" sz="11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PageViewCount</a:t>
            </a:r>
            <a:r>
              <a:rPr kumimoji="0" lang="en-US" altLang="en-US" sz="11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--namespace "</a:t>
            </a:r>
            <a:r>
              <a:rPr kumimoji="0" lang="en-US" altLang="en-US" sz="11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MyService</a:t>
            </a:r>
            <a:r>
              <a:rPr kumimoji="0" lang="en-US" altLang="en-US" sz="11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--value 4 --timestamp </a:t>
            </a:r>
            <a:r>
              <a:rPr kumimoji="0" lang="en-US" altLang="en-US" sz="1100" b="0" i="1"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2014-02-14T12:00:01.000Z</a:t>
            </a:r>
            <a:r>
              <a:rPr kumimoji="0" lang="en-US" altLang="en-US" sz="11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aws</a:t>
            </a:r>
            <a:r>
              <a:rPr kumimoji="0" lang="en-US" altLang="en-US" sz="11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cloudwatch</a:t>
            </a:r>
            <a:r>
              <a:rPr kumimoji="0" lang="en-US" altLang="en-US" sz="11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put-metric-data --metric-name </a:t>
            </a:r>
            <a:r>
              <a:rPr kumimoji="0" lang="en-US" altLang="en-US" sz="11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PageViewCount</a:t>
            </a:r>
            <a:r>
              <a:rPr kumimoji="0" lang="en-US" altLang="en-US" sz="11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--namespace "</a:t>
            </a:r>
            <a:r>
              <a:rPr kumimoji="0" lang="en-US" altLang="en-US" sz="11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MyService</a:t>
            </a:r>
            <a:r>
              <a:rPr kumimoji="0" lang="en-US" altLang="en-US" sz="11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--value 5 --timestamp </a:t>
            </a:r>
            <a:r>
              <a:rPr kumimoji="0" lang="en-US" altLang="en-US" sz="1100" b="0" i="1"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2014-02-14T12:00:02.000Z</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i="1" dirty="0">
              <a:solidFill>
                <a:srgbClr val="FF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515178" y="6123210"/>
            <a:ext cx="11676822" cy="400110"/>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aws</a:t>
            </a:r>
            <a:r>
              <a:rPr kumimoji="0" lang="en-US" altLang="en-US" sz="10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cloudwatch</a:t>
            </a:r>
            <a:r>
              <a:rPr kumimoji="0" lang="en-US" altLang="en-US" sz="10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get-metric-statistics --metric-name </a:t>
            </a:r>
            <a:r>
              <a:rPr kumimoji="0" lang="en-US" altLang="en-US" sz="10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PageViewCount</a:t>
            </a:r>
            <a:r>
              <a:rPr kumimoji="0" lang="en-US" altLang="en-US" sz="10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--namespace "</a:t>
            </a:r>
            <a:r>
              <a:rPr kumimoji="0" lang="en-US" altLang="en-US" sz="10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MyService</a:t>
            </a:r>
            <a:r>
              <a:rPr kumimoji="0" lang="en-US" altLang="en-US" sz="10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--statistics "Sum" "Maximum" "Minimum" "Average" "</a:t>
            </a:r>
            <a:r>
              <a:rPr kumimoji="0" lang="en-US" altLang="en-US" sz="10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SampleCount</a:t>
            </a:r>
            <a:r>
              <a:rPr kumimoji="0" lang="en-US" altLang="en-US" sz="10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--period 60 --start-time </a:t>
            </a:r>
            <a:r>
              <a:rPr kumimoji="0" lang="en-US" altLang="en-US" sz="1000" b="0" i="1"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2014-02-20T12:00:00.000Z</a:t>
            </a:r>
            <a:r>
              <a:rPr kumimoji="0" lang="en-US" altLang="en-US" sz="10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--end-time </a:t>
            </a:r>
            <a:r>
              <a:rPr kumimoji="0" lang="en-US" altLang="en-US" sz="1000" b="0" i="1" u="none" strike="noStrike" cap="none" normalizeH="0" baseline="0" dirty="0">
                <a:ln>
                  <a:noFill/>
                </a:ln>
                <a:solidFill>
                  <a:srgbClr val="FF0000"/>
                </a:solidFill>
                <a:effectLst/>
                <a:latin typeface="Courier New" panose="02070309020205020404" pitchFamily="49" charset="0"/>
                <a:cs typeface="Courier New" panose="02070309020205020404" pitchFamily="49" charset="0"/>
              </a:rPr>
              <a:t>2014-02-20T12:05:00.000Z</a:t>
            </a:r>
            <a:r>
              <a:rPr kumimoji="0" lang="en-US" altLang="en-US" sz="10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--output </a:t>
            </a:r>
            <a:r>
              <a:rPr kumimoji="0" lang="en-US" altLang="en-US" sz="1000" b="0" i="0" u="none" strike="noStrike" cap="none" normalizeH="0" baseline="0" dirty="0" err="1">
                <a:ln>
                  <a:noFill/>
                </a:ln>
                <a:solidFill>
                  <a:srgbClr val="444444"/>
                </a:solidFill>
                <a:effectLst/>
                <a:latin typeface="Courier New" panose="02070309020205020404" pitchFamily="49" charset="0"/>
                <a:cs typeface="Courier New" panose="02070309020205020404" pitchFamily="49" charset="0"/>
              </a:rPr>
              <a:t>json</a:t>
            </a:r>
            <a:r>
              <a:rPr kumimoji="0" lang="en-US" altLang="en-US" sz="1000" b="0" i="0" u="none" strike="noStrike" cap="none" normalizeH="0" baseline="0" dirty="0">
                <a:ln>
                  <a:noFill/>
                </a:ln>
                <a:solidFill>
                  <a:srgbClr val="444444"/>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7610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1383" y="338621"/>
            <a:ext cx="9047922" cy="430005"/>
          </a:xfrm>
        </p:spPr>
        <p:txBody>
          <a:bodyPr>
            <a:normAutofit fontScale="90000"/>
          </a:bodyPr>
          <a:lstStyle/>
          <a:p>
            <a:r>
              <a:rPr lang="en-US" dirty="0"/>
              <a:t>Monitor and Store Logs</a:t>
            </a:r>
            <a:br>
              <a:rPr lang="en-US" dirty="0"/>
            </a:br>
            <a:endParaRPr lang="en-US" dirty="0"/>
          </a:p>
        </p:txBody>
      </p:sp>
      <p:sp>
        <p:nvSpPr>
          <p:cNvPr id="3" name="Content Placeholder 2"/>
          <p:cNvSpPr>
            <a:spLocks noGrp="1"/>
          </p:cNvSpPr>
          <p:nvPr>
            <p:ph idx="1"/>
          </p:nvPr>
        </p:nvSpPr>
        <p:spPr>
          <a:xfrm>
            <a:off x="732183" y="1083504"/>
            <a:ext cx="10515600" cy="4351338"/>
          </a:xfrm>
        </p:spPr>
        <p:txBody>
          <a:bodyPr/>
          <a:lstStyle/>
          <a:p>
            <a:r>
              <a:rPr lang="en-US" dirty="0"/>
              <a:t>CloudWatch Logs lets you monitor and troubleshoot your systems and applications using your existing system, application, and custom log files.</a:t>
            </a:r>
          </a:p>
        </p:txBody>
      </p:sp>
    </p:spTree>
    <p:extLst>
      <p:ext uri="{BB962C8B-B14F-4D97-AF65-F5344CB8AC3E}">
        <p14:creationId xmlns:p14="http://schemas.microsoft.com/office/powerpoint/2010/main" val="1638603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CloudWatch</a:t>
            </a:r>
            <a:endParaRPr lang="en-US" dirty="0"/>
          </a:p>
        </p:txBody>
      </p:sp>
      <p:sp>
        <p:nvSpPr>
          <p:cNvPr id="3" name="Content Placeholder 2"/>
          <p:cNvSpPr>
            <a:spLocks noGrp="1"/>
          </p:cNvSpPr>
          <p:nvPr>
            <p:ph idx="1"/>
          </p:nvPr>
        </p:nvSpPr>
        <p:spPr/>
        <p:txBody>
          <a:bodyPr>
            <a:normAutofit lnSpcReduction="10000"/>
          </a:bodyPr>
          <a:lstStyle/>
          <a:p>
            <a:r>
              <a:rPr lang="en-US" dirty="0"/>
              <a:t>Amazon CloudWatch monitors your Amazon Web Services (AWS) resources and the applications you run on AWS in real-time.</a:t>
            </a:r>
          </a:p>
          <a:p>
            <a:r>
              <a:rPr lang="en-US" dirty="0"/>
              <a:t>You can use CloudWatch to collect and track metrics, which are the variables you want to measure for your resources and applications.</a:t>
            </a:r>
          </a:p>
          <a:p>
            <a:r>
              <a:rPr lang="en-US" dirty="0"/>
              <a:t>CloudWatch alarms send notifications or automatically make changes to the resources you are monitoring based on rules that you define. </a:t>
            </a:r>
          </a:p>
          <a:p>
            <a:r>
              <a:rPr lang="en-US" dirty="0"/>
              <a:t> For example, you can monitor the CPU usage and disk reads and writes of your Amazon Elastic Compute Cloud (Amazon EC2) instances and then use this data to determine whether you should launch additional instances to handle increased load.</a:t>
            </a:r>
          </a:p>
          <a:p>
            <a:r>
              <a:rPr lang="en-US" dirty="0"/>
              <a:t>You can also use this data to stop under-used instances to save money.</a:t>
            </a:r>
          </a:p>
          <a:p>
            <a:r>
              <a:rPr lang="en-US" dirty="0"/>
              <a:t>In addition to monitoring the built-in metrics that come with AWS, you can monitor your own custom metrics. </a:t>
            </a:r>
          </a:p>
          <a:p>
            <a:r>
              <a:rPr lang="en-US" dirty="0"/>
              <a:t>With CloudWatch, you gain system-wide visibility into resource utilization, application performance, and operational health. </a:t>
            </a:r>
          </a:p>
        </p:txBody>
      </p:sp>
    </p:spTree>
    <p:extLst>
      <p:ext uri="{BB962C8B-B14F-4D97-AF65-F5344CB8AC3E}">
        <p14:creationId xmlns:p14="http://schemas.microsoft.com/office/powerpoint/2010/main" val="1721805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CloudWatch Architecture</a:t>
            </a:r>
            <a:endParaRPr lang="en-US" dirty="0"/>
          </a:p>
        </p:txBody>
      </p:sp>
      <p:pic>
        <p:nvPicPr>
          <p:cNvPr id="1026" name="Picture 2" descr="http://docs.aws.amazon.com/AmazonCloudWatch/latest/DeveloperGuide/images/CW-Over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29" y="1329514"/>
            <a:ext cx="8386352" cy="5345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775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CloudWatch Concepts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Metrics</a:t>
            </a:r>
          </a:p>
          <a:p>
            <a:pPr lvl="1"/>
            <a:r>
              <a:rPr lang="en-US" dirty="0"/>
              <a:t> Represents a time-ordered set of data points. </a:t>
            </a:r>
          </a:p>
          <a:p>
            <a:pPr lvl="1"/>
            <a:r>
              <a:rPr lang="en-US" dirty="0"/>
              <a:t>These data points can be either your custom metrics or metrics from other services in AWS. </a:t>
            </a:r>
          </a:p>
          <a:p>
            <a:pPr lvl="1"/>
            <a:r>
              <a:rPr lang="en-US" dirty="0"/>
              <a:t>Metrics exist only in the region in which they are created.</a:t>
            </a:r>
          </a:p>
          <a:p>
            <a:pPr lvl="1"/>
            <a:r>
              <a:rPr lang="en-US" dirty="0"/>
              <a:t> For example, the CPU usage of a particular Amazon EC2 instance is one metric, and the latency of an Elastic Load Balancing load balancer is another.</a:t>
            </a:r>
          </a:p>
          <a:p>
            <a:r>
              <a:rPr lang="en-US" b="1" dirty="0"/>
              <a:t>Namespaces</a:t>
            </a:r>
          </a:p>
          <a:p>
            <a:pPr lvl="1"/>
            <a:r>
              <a:rPr lang="en-US" dirty="0"/>
              <a:t>CloudWatch namespaces are containers for metrics.</a:t>
            </a:r>
          </a:p>
          <a:p>
            <a:pPr lvl="1"/>
            <a:r>
              <a:rPr lang="en-US" dirty="0"/>
              <a:t> Metrics in different namespaces are isolated from each other, so that metrics from different applications are not mistakenly aggregated into the same statistics.</a:t>
            </a:r>
          </a:p>
          <a:p>
            <a:pPr lvl="1"/>
            <a:r>
              <a:rPr lang="en-US" altLang="en-US" dirty="0">
                <a:latin typeface="Open Sans"/>
              </a:rPr>
              <a:t>Namespace names are strings you define when you create a metric. The names must be valid XML characters, typically containing the alphanumeric characters </a:t>
            </a:r>
            <a:r>
              <a:rPr lang="en-US" altLang="en-US" dirty="0">
                <a:latin typeface="Courier New" panose="02070309020205020404" pitchFamily="49" charset="0"/>
                <a:cs typeface="Courier New" panose="02070309020205020404" pitchFamily="49" charset="0"/>
              </a:rPr>
              <a:t>"0-9A-Za-z"</a:t>
            </a:r>
            <a:r>
              <a:rPr lang="en-US" altLang="en-US" dirty="0">
                <a:latin typeface="Open Sans"/>
              </a:rPr>
              <a:t> plus</a:t>
            </a:r>
            <a:r>
              <a:rPr lang="en-US" altLang="en-US" dirty="0">
                <a:latin typeface="Courier New" panose="02070309020205020404" pitchFamily="49" charset="0"/>
                <a:cs typeface="Courier New" panose="02070309020205020404" pitchFamily="49" charset="0"/>
              </a:rPr>
              <a:t>"."</a:t>
            </a:r>
            <a:r>
              <a:rPr lang="en-US" altLang="en-US" dirty="0">
                <a:latin typeface="Open Sans"/>
              </a:rPr>
              <a:t>(period), </a:t>
            </a:r>
            <a:r>
              <a:rPr lang="en-US" altLang="en-US" dirty="0">
                <a:latin typeface="Courier New" panose="02070309020205020404" pitchFamily="49" charset="0"/>
                <a:cs typeface="Courier New" panose="02070309020205020404" pitchFamily="49" charset="0"/>
              </a:rPr>
              <a:t>"-"</a:t>
            </a:r>
            <a:r>
              <a:rPr lang="en-US" altLang="en-US" dirty="0">
                <a:latin typeface="Open Sans"/>
              </a:rPr>
              <a:t> (hyphen), </a:t>
            </a:r>
            <a:r>
              <a:rPr lang="en-US" altLang="en-US" dirty="0">
                <a:latin typeface="Courier New" panose="02070309020205020404" pitchFamily="49" charset="0"/>
                <a:cs typeface="Courier New" panose="02070309020205020404" pitchFamily="49" charset="0"/>
              </a:rPr>
              <a:t>"_"</a:t>
            </a:r>
            <a:r>
              <a:rPr lang="en-US" altLang="en-US" dirty="0">
                <a:latin typeface="Open Sans"/>
              </a:rPr>
              <a:t> (underscore), </a:t>
            </a:r>
            <a:r>
              <a:rPr lang="en-US" altLang="en-US" dirty="0">
                <a:latin typeface="Courier New" panose="02070309020205020404" pitchFamily="49" charset="0"/>
                <a:cs typeface="Courier New" panose="02070309020205020404" pitchFamily="49" charset="0"/>
              </a:rPr>
              <a:t>"/"</a:t>
            </a:r>
            <a:r>
              <a:rPr lang="en-US" altLang="en-US" dirty="0">
                <a:latin typeface="Open Sans"/>
              </a:rPr>
              <a:t> (slash), </a:t>
            </a:r>
            <a:r>
              <a:rPr lang="en-US" altLang="en-US" dirty="0">
                <a:latin typeface="Courier New" panose="02070309020205020404" pitchFamily="49" charset="0"/>
                <a:cs typeface="Courier New" panose="02070309020205020404" pitchFamily="49" charset="0"/>
              </a:rPr>
              <a:t>"#"</a:t>
            </a:r>
            <a:r>
              <a:rPr lang="en-US" altLang="en-US" dirty="0">
                <a:latin typeface="Open Sans"/>
              </a:rPr>
              <a:t> (hash), and </a:t>
            </a:r>
            <a:r>
              <a:rPr lang="en-US" altLang="en-US" dirty="0">
                <a:latin typeface="Courier New" panose="02070309020205020404" pitchFamily="49" charset="0"/>
                <a:cs typeface="Courier New" panose="02070309020205020404" pitchFamily="49" charset="0"/>
              </a:rPr>
              <a:t>":"</a:t>
            </a:r>
            <a:r>
              <a:rPr lang="en-US" altLang="en-US" dirty="0">
                <a:latin typeface="Open Sans"/>
              </a:rPr>
              <a:t> (colon). </a:t>
            </a:r>
          </a:p>
          <a:p>
            <a:pPr lvl="1"/>
            <a:r>
              <a:rPr kumimoji="0" lang="en-US" altLang="en-US" sz="2000" b="0" i="0" u="none" strike="noStrike" cap="none" normalizeH="0" baseline="0" dirty="0">
                <a:ln>
                  <a:noFill/>
                </a:ln>
                <a:effectLst/>
                <a:latin typeface="Open Sans"/>
              </a:rPr>
              <a:t> AWS namespaces all follow the convention </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AWS/</a:t>
            </a:r>
            <a:r>
              <a:rPr kumimoji="0" lang="en-US" altLang="en-US" sz="1400" b="1" i="0" u="none" strike="noStrike" cap="none" normalizeH="0" baseline="0" dirty="0">
                <a:ln>
                  <a:noFill/>
                </a:ln>
                <a:effectLst/>
                <a:latin typeface="Courier New" panose="02070309020205020404" pitchFamily="49" charset="0"/>
                <a:cs typeface="Courier New" panose="02070309020205020404" pitchFamily="49" charset="0"/>
              </a:rPr>
              <a:t>&lt;service&gt;</a:t>
            </a:r>
            <a:r>
              <a:rPr kumimoji="0" lang="en-US" altLang="en-US" sz="2000" b="0" i="0" u="none" strike="noStrike" cap="none" normalizeH="0" baseline="0" dirty="0">
                <a:ln>
                  <a:noFill/>
                </a:ln>
                <a:effectLst/>
                <a:latin typeface="Open Sans"/>
              </a:rPr>
              <a:t>, such as </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AWS/EC2</a:t>
            </a:r>
            <a:r>
              <a:rPr kumimoji="0" lang="en-US" altLang="en-US" sz="2000" b="0" i="0" u="none" strike="noStrike" cap="none" normalizeH="0" baseline="0" dirty="0">
                <a:ln>
                  <a:noFill/>
                </a:ln>
                <a:effectLst/>
                <a:latin typeface="Open Sans"/>
              </a:rPr>
              <a:t> and </a:t>
            </a:r>
            <a:r>
              <a:rPr kumimoji="0" lang="en-US" altLang="en-US" sz="2000" b="0" i="0" u="none" strike="noStrike" cap="none" normalizeH="0" baseline="0" dirty="0">
                <a:ln>
                  <a:noFill/>
                </a:ln>
                <a:effectLst/>
                <a:latin typeface="Courier New" panose="02070309020205020404" pitchFamily="49" charset="0"/>
                <a:cs typeface="Courier New" panose="02070309020205020404" pitchFamily="49" charset="0"/>
              </a:rPr>
              <a:t>AWS/ELB</a:t>
            </a:r>
            <a:r>
              <a:rPr kumimoji="0" lang="en-US" altLang="en-US" sz="2000" b="0" i="0" u="none" strike="noStrike" cap="none" normalizeH="0" baseline="0" dirty="0">
                <a:ln>
                  <a:noFill/>
                </a:ln>
                <a:effectLst/>
                <a:latin typeface="Open Sans"/>
              </a:rPr>
              <a:t>.</a:t>
            </a:r>
            <a:r>
              <a:rPr kumimoji="0" lang="en-US" altLang="en-US" sz="1800" b="0" i="0" u="none" strike="noStrike" cap="none" normalizeH="0" baseline="0" dirty="0">
                <a:ln>
                  <a:noFill/>
                </a:ln>
                <a:effectLst/>
              </a:rPr>
              <a:t> </a:t>
            </a:r>
            <a:endParaRPr kumimoji="0" lang="en-US" altLang="en-US" sz="3200" b="0" i="0" u="none" strike="noStrike" cap="none" normalizeH="0" baseline="0" dirty="0">
              <a:ln>
                <a:noFill/>
              </a:ln>
              <a:effectLst/>
              <a:latin typeface="Arial" panose="020B0604020202020204" pitchFamily="34" charset="0"/>
            </a:endParaRPr>
          </a:p>
          <a:p>
            <a:pPr marL="457200" lvl="1" indent="0">
              <a:buNone/>
            </a:pPr>
            <a:r>
              <a:rPr kumimoji="0" lang="en-US" altLang="en-US" sz="2000" b="0" i="0" u="none" strike="noStrike" cap="none" normalizeH="0" baseline="0" dirty="0">
                <a:ln>
                  <a:noFill/>
                </a:ln>
                <a:effectLst/>
              </a:rPr>
              <a:t> </a:t>
            </a:r>
            <a:endParaRPr kumimoji="0" lang="en-US" altLang="en-US" sz="3600" b="0" i="0" u="none" strike="noStrike" cap="none" normalizeH="0" baseline="0" dirty="0">
              <a:ln>
                <a:noFill/>
              </a:ln>
              <a:effectLst/>
              <a:latin typeface="Arial" panose="020B0604020202020204" pitchFamily="34" charset="0"/>
            </a:endParaRPr>
          </a:p>
          <a:p>
            <a:pPr lvl="1"/>
            <a:endParaRPr lang="en-US" dirty="0"/>
          </a:p>
          <a:p>
            <a:pPr lvl="1"/>
            <a:endParaRPr lang="en-US" dirty="0"/>
          </a:p>
          <a:p>
            <a:pPr lvl="1"/>
            <a:endParaRPr lang="en-US" dirty="0"/>
          </a:p>
        </p:txBody>
      </p:sp>
      <p:sp>
        <p:nvSpPr>
          <p:cNvPr id="4" name="Rectangle 1"/>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3009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CloudWatch Concepts</a:t>
            </a:r>
            <a:endParaRPr lang="en-US" dirty="0"/>
          </a:p>
        </p:txBody>
      </p:sp>
      <p:sp>
        <p:nvSpPr>
          <p:cNvPr id="3" name="Content Placeholder 2"/>
          <p:cNvSpPr>
            <a:spLocks noGrp="1"/>
          </p:cNvSpPr>
          <p:nvPr>
            <p:ph idx="1"/>
          </p:nvPr>
        </p:nvSpPr>
        <p:spPr/>
        <p:txBody>
          <a:bodyPr>
            <a:normAutofit/>
          </a:bodyPr>
          <a:lstStyle/>
          <a:p>
            <a:r>
              <a:rPr lang="en-US" b="1" dirty="0"/>
              <a:t>Dimensions</a:t>
            </a:r>
          </a:p>
          <a:p>
            <a:pPr lvl="1"/>
            <a:r>
              <a:rPr lang="en-US" dirty="0"/>
              <a:t>A dimension is a name/value pair that helps you to uniquely identify a metric. </a:t>
            </a:r>
          </a:p>
          <a:p>
            <a:pPr lvl="1"/>
            <a:r>
              <a:rPr lang="en-US" dirty="0"/>
              <a:t>Every metric has specific characteristics that describe it, and you can think of dimensions as categories for those characteristics.</a:t>
            </a:r>
          </a:p>
          <a:p>
            <a:pPr lvl="1"/>
            <a:r>
              <a:rPr lang="en-US" dirty="0"/>
              <a:t> Dimensions help you design a structure for your statistics plan. </a:t>
            </a:r>
          </a:p>
          <a:p>
            <a:pPr lvl="1"/>
            <a:r>
              <a:rPr lang="en-US" dirty="0"/>
              <a:t>Because dimensions are part of the unique identifier for a metric, whenever you add a unique name/value pair to one of your metrics, you are creating a new metric.</a:t>
            </a:r>
          </a:p>
          <a:p>
            <a:pPr lvl="1"/>
            <a:r>
              <a:rPr lang="en-US" altLang="en-US" dirty="0">
                <a:latin typeface="Open Sans"/>
              </a:rPr>
              <a:t>For example, you can get statistics for a specific Amazon EC2 instance by </a:t>
            </a:r>
            <a:r>
              <a:rPr lang="en-US" altLang="en-US" dirty="0" err="1">
                <a:latin typeface="Open Sans"/>
              </a:rPr>
              <a:t>calling</a:t>
            </a:r>
            <a:r>
              <a:rPr lang="en-US" altLang="en-US" dirty="0" err="1">
                <a:latin typeface="Courier New" panose="02070309020205020404" pitchFamily="49" charset="0"/>
                <a:cs typeface="Courier New" panose="02070309020205020404" pitchFamily="49" charset="0"/>
              </a:rPr>
              <a:t>GetMetricStatistics</a:t>
            </a:r>
            <a:r>
              <a:rPr lang="en-US" altLang="en-US" dirty="0">
                <a:latin typeface="Open Sans"/>
              </a:rPr>
              <a:t> with the </a:t>
            </a:r>
            <a:r>
              <a:rPr lang="en-US" altLang="en-US" dirty="0" err="1">
                <a:latin typeface="Courier New" panose="02070309020205020404" pitchFamily="49" charset="0"/>
                <a:cs typeface="Courier New" panose="02070309020205020404" pitchFamily="49" charset="0"/>
              </a:rPr>
              <a:t>InstanceID</a:t>
            </a:r>
            <a:r>
              <a:rPr lang="en-US" altLang="en-US" dirty="0">
                <a:latin typeface="Open Sans"/>
              </a:rPr>
              <a:t> dimension set to a specific Amazon EC2 instance ID.</a:t>
            </a:r>
            <a:r>
              <a:rPr kumimoji="0" lang="en-US" altLang="en-US" sz="2000" b="0" i="0" u="none" strike="noStrike" cap="none" normalizeH="0" baseline="0" dirty="0">
                <a:ln>
                  <a:noFill/>
                </a:ln>
                <a:effectLst/>
              </a:rPr>
              <a:t> </a:t>
            </a:r>
          </a:p>
          <a:p>
            <a:pPr lvl="1"/>
            <a:r>
              <a:rPr lang="en-US" dirty="0"/>
              <a:t>You can assign up to ten dimensions to a metric.</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lvl="1"/>
            <a:endParaRPr lang="en-US" dirty="0"/>
          </a:p>
          <a:p>
            <a:pPr lvl="1"/>
            <a:endParaRPr lang="en-US" dirty="0"/>
          </a:p>
        </p:txBody>
      </p:sp>
      <p:sp>
        <p:nvSpPr>
          <p:cNvPr id="4" name="Rectangle 1"/>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6766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Dimension of EC2 and ELB</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9367355"/>
              </p:ext>
            </p:extLst>
          </p:nvPr>
        </p:nvGraphicFramePr>
        <p:xfrm>
          <a:off x="838200" y="1405563"/>
          <a:ext cx="9429206" cy="3452360"/>
        </p:xfrm>
        <a:graphic>
          <a:graphicData uri="http://schemas.openxmlformats.org/drawingml/2006/table">
            <a:tbl>
              <a:tblPr/>
              <a:tblGrid>
                <a:gridCol w="2135917">
                  <a:extLst>
                    <a:ext uri="{9D8B030D-6E8A-4147-A177-3AD203B41FA5}">
                      <a16:colId xmlns:a16="http://schemas.microsoft.com/office/drawing/2014/main" val="1448305598"/>
                    </a:ext>
                  </a:extLst>
                </a:gridCol>
                <a:gridCol w="7293289">
                  <a:extLst>
                    <a:ext uri="{9D8B030D-6E8A-4147-A177-3AD203B41FA5}">
                      <a16:colId xmlns:a16="http://schemas.microsoft.com/office/drawing/2014/main" val="3254219529"/>
                    </a:ext>
                  </a:extLst>
                </a:gridCol>
              </a:tblGrid>
              <a:tr h="158022">
                <a:tc>
                  <a:txBody>
                    <a:bodyPr/>
                    <a:lstStyle/>
                    <a:p>
                      <a:pPr algn="l" fontAlgn="t"/>
                      <a:r>
                        <a:rPr lang="en-US" sz="1400" b="1">
                          <a:solidFill>
                            <a:srgbClr val="444444"/>
                          </a:solidFill>
                          <a:effectLst/>
                          <a:latin typeface="Open Sans"/>
                        </a:rPr>
                        <a:t>Dimension</a:t>
                      </a:r>
                    </a:p>
                  </a:txBody>
                  <a:tcPr marL="21016" marR="21016" marT="21016" marB="210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l" fontAlgn="t"/>
                      <a:r>
                        <a:rPr lang="en-US" sz="1400" b="1">
                          <a:solidFill>
                            <a:srgbClr val="444444"/>
                          </a:solidFill>
                          <a:effectLst/>
                          <a:latin typeface="Open Sans"/>
                        </a:rPr>
                        <a:t>Description</a:t>
                      </a:r>
                    </a:p>
                  </a:txBody>
                  <a:tcPr marL="21016" marR="21016" marT="21016" marB="210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extLst>
                  <a:ext uri="{0D108BD9-81ED-4DB2-BD59-A6C34878D82A}">
                    <a16:rowId xmlns:a16="http://schemas.microsoft.com/office/drawing/2014/main" val="3089728761"/>
                  </a:ext>
                </a:extLst>
              </a:tr>
              <a:tr h="980593">
                <a:tc>
                  <a:txBody>
                    <a:bodyPr/>
                    <a:lstStyle/>
                    <a:p>
                      <a:pPr fontAlgn="t"/>
                      <a:r>
                        <a:rPr lang="en-US" sz="1400" dirty="0" err="1">
                          <a:effectLst/>
                        </a:rPr>
                        <a:t>AutoScalingGroupName</a:t>
                      </a:r>
                      <a:endParaRPr lang="en-US" sz="1400" dirty="0">
                        <a:effectLst/>
                      </a:endParaRPr>
                    </a:p>
                  </a:txBody>
                  <a:tcPr marL="21016" marR="21016" marT="21016" marB="210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solidFill>
                            <a:srgbClr val="444444"/>
                          </a:solidFill>
                          <a:effectLst/>
                          <a:latin typeface="Open Sans"/>
                        </a:rPr>
                        <a:t>This dimension filters the data you request for all instances in a specified capacity group. An </a:t>
                      </a:r>
                      <a:r>
                        <a:rPr lang="en-US" sz="1400" i="1" dirty="0" err="1">
                          <a:solidFill>
                            <a:srgbClr val="444444"/>
                          </a:solidFill>
                          <a:effectLst/>
                          <a:latin typeface="Open Sans"/>
                        </a:rPr>
                        <a:t>AutoScalingGroup</a:t>
                      </a:r>
                      <a:r>
                        <a:rPr lang="en-US" sz="1400" dirty="0">
                          <a:solidFill>
                            <a:srgbClr val="444444"/>
                          </a:solidFill>
                          <a:effectLst/>
                          <a:latin typeface="Open Sans"/>
                        </a:rPr>
                        <a:t> is a collection of instances you define if you're using the Auto Scaling service. This dimension is available only for EC2 metrics when the instances are in such an </a:t>
                      </a:r>
                      <a:r>
                        <a:rPr lang="en-US" sz="1400" dirty="0" err="1">
                          <a:solidFill>
                            <a:srgbClr val="444444"/>
                          </a:solidFill>
                          <a:effectLst/>
                          <a:latin typeface="Open Sans"/>
                        </a:rPr>
                        <a:t>AutoScalingGroup</a:t>
                      </a:r>
                      <a:r>
                        <a:rPr lang="en-US" sz="1400" dirty="0">
                          <a:solidFill>
                            <a:srgbClr val="444444"/>
                          </a:solidFill>
                          <a:effectLst/>
                          <a:latin typeface="Open Sans"/>
                        </a:rPr>
                        <a:t>. Available for instances with Detailed or Basic Monitoring enabled.</a:t>
                      </a:r>
                    </a:p>
                  </a:txBody>
                  <a:tcPr marL="21016" marR="21016" marT="21016" marB="210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15369501"/>
                  </a:ext>
                </a:extLst>
              </a:tr>
              <a:tr h="510552">
                <a:tc>
                  <a:txBody>
                    <a:bodyPr/>
                    <a:lstStyle/>
                    <a:p>
                      <a:pPr fontAlgn="t"/>
                      <a:r>
                        <a:rPr lang="en-US" sz="1400">
                          <a:effectLst/>
                        </a:rPr>
                        <a:t>ImageId</a:t>
                      </a:r>
                    </a:p>
                  </a:txBody>
                  <a:tcPr marL="21016" marR="21016" marT="21016" marB="210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a:solidFill>
                            <a:srgbClr val="444444"/>
                          </a:solidFill>
                          <a:effectLst/>
                          <a:latin typeface="Open Sans"/>
                        </a:rPr>
                        <a:t>This dimension filters the data you request for all instances running this EC2 Amazon Machine Image (AMI). Available for instances with Detailed Monitoring enabled.</a:t>
                      </a:r>
                    </a:p>
                  </a:txBody>
                  <a:tcPr marL="21016" marR="21016" marT="21016" marB="210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40328671"/>
                  </a:ext>
                </a:extLst>
              </a:tr>
              <a:tr h="393042">
                <a:tc>
                  <a:txBody>
                    <a:bodyPr/>
                    <a:lstStyle/>
                    <a:p>
                      <a:pPr fontAlgn="t"/>
                      <a:r>
                        <a:rPr lang="en-US" sz="1400">
                          <a:effectLst/>
                        </a:rPr>
                        <a:t>InstanceId</a:t>
                      </a:r>
                    </a:p>
                  </a:txBody>
                  <a:tcPr marL="21016" marR="21016" marT="21016" marB="210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a:solidFill>
                            <a:srgbClr val="444444"/>
                          </a:solidFill>
                          <a:effectLst/>
                          <a:latin typeface="Open Sans"/>
                        </a:rPr>
                        <a:t>This dimension filters the data you request for the identified instance only. This helps you pinpoint an exact instance from which to monitor data.</a:t>
                      </a:r>
                    </a:p>
                  </a:txBody>
                  <a:tcPr marL="21016" marR="21016" marT="21016" marB="210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09033081"/>
                  </a:ext>
                </a:extLst>
              </a:tr>
              <a:tr h="1098103">
                <a:tc>
                  <a:txBody>
                    <a:bodyPr/>
                    <a:lstStyle/>
                    <a:p>
                      <a:pPr fontAlgn="t"/>
                      <a:r>
                        <a:rPr lang="en-US" sz="1400">
                          <a:effectLst/>
                        </a:rPr>
                        <a:t>InstanceType</a:t>
                      </a:r>
                    </a:p>
                  </a:txBody>
                  <a:tcPr marL="21016" marR="21016" marT="21016" marB="210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solidFill>
                            <a:srgbClr val="444444"/>
                          </a:solidFill>
                          <a:effectLst/>
                          <a:latin typeface="Open Sans"/>
                        </a:rPr>
                        <a:t>This dimension filters the data you request for all instances running with this specified instance type. This helps you categorize your data by the type of instance running. For example, you might compare data from an m1.small instance and an m1.large instance to determine which has the better business value for your application. Available for instances with Detailed Monitoring enabled.</a:t>
                      </a:r>
                    </a:p>
                  </a:txBody>
                  <a:tcPr marL="21016" marR="21016" marT="21016" marB="210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785502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50329779"/>
              </p:ext>
            </p:extLst>
          </p:nvPr>
        </p:nvGraphicFramePr>
        <p:xfrm>
          <a:off x="655320" y="5069686"/>
          <a:ext cx="9612086" cy="1314450"/>
        </p:xfrm>
        <a:graphic>
          <a:graphicData uri="http://schemas.openxmlformats.org/drawingml/2006/table">
            <a:tbl>
              <a:tblPr/>
              <a:tblGrid>
                <a:gridCol w="4806043">
                  <a:extLst>
                    <a:ext uri="{9D8B030D-6E8A-4147-A177-3AD203B41FA5}">
                      <a16:colId xmlns:a16="http://schemas.microsoft.com/office/drawing/2014/main" val="573867727"/>
                    </a:ext>
                  </a:extLst>
                </a:gridCol>
                <a:gridCol w="4806043">
                  <a:extLst>
                    <a:ext uri="{9D8B030D-6E8A-4147-A177-3AD203B41FA5}">
                      <a16:colId xmlns:a16="http://schemas.microsoft.com/office/drawing/2014/main" val="2326060640"/>
                    </a:ext>
                  </a:extLst>
                </a:gridCol>
              </a:tblGrid>
              <a:tr h="0">
                <a:tc>
                  <a:txBody>
                    <a:bodyPr/>
                    <a:lstStyle/>
                    <a:p>
                      <a:pPr algn="l" fontAlgn="t"/>
                      <a:r>
                        <a:rPr lang="en-US" b="1">
                          <a:solidFill>
                            <a:srgbClr val="444444"/>
                          </a:solidFill>
                          <a:effectLst/>
                          <a:latin typeface="Open Sans"/>
                        </a:rPr>
                        <a:t>Dimension</a:t>
                      </a:r>
                    </a:p>
                  </a:txBody>
                  <a:tcPr marL="47625" marR="47625" marT="47625" marB="47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tc>
                  <a:txBody>
                    <a:bodyPr/>
                    <a:lstStyle/>
                    <a:p>
                      <a:pPr algn="l" fontAlgn="t"/>
                      <a:r>
                        <a:rPr lang="en-US" b="1">
                          <a:solidFill>
                            <a:srgbClr val="444444"/>
                          </a:solidFill>
                          <a:effectLst/>
                          <a:latin typeface="Open Sans"/>
                        </a:rPr>
                        <a:t>Description</a:t>
                      </a:r>
                    </a:p>
                  </a:txBody>
                  <a:tcPr marL="47625" marR="47625" marT="47625" marB="47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EEEEE"/>
                    </a:solidFill>
                  </a:tcPr>
                </a:tc>
                <a:extLst>
                  <a:ext uri="{0D108BD9-81ED-4DB2-BD59-A6C34878D82A}">
                    <a16:rowId xmlns:a16="http://schemas.microsoft.com/office/drawing/2014/main" val="3297658450"/>
                  </a:ext>
                </a:extLst>
              </a:tr>
              <a:tr h="0">
                <a:tc>
                  <a:txBody>
                    <a:bodyPr/>
                    <a:lstStyle/>
                    <a:p>
                      <a:pPr fontAlgn="t"/>
                      <a:r>
                        <a:rPr lang="en-US">
                          <a:effectLst/>
                        </a:rPr>
                        <a:t>LoadBalancerName</a:t>
                      </a:r>
                    </a:p>
                  </a:txBody>
                  <a:tcPr marL="47625" marR="47625" marT="47625" marB="47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a:solidFill>
                            <a:srgbClr val="444444"/>
                          </a:solidFill>
                          <a:effectLst/>
                          <a:latin typeface="Open Sans"/>
                        </a:rPr>
                        <a:t>Limits the metric data to instances that are registered to the specified load balancer.</a:t>
                      </a:r>
                    </a:p>
                  </a:txBody>
                  <a:tcPr marL="47625" marR="47625" marT="47625" marB="47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74232162"/>
                  </a:ext>
                </a:extLst>
              </a:tr>
              <a:tr h="0">
                <a:tc>
                  <a:txBody>
                    <a:bodyPr/>
                    <a:lstStyle/>
                    <a:p>
                      <a:pPr fontAlgn="t"/>
                      <a:r>
                        <a:rPr lang="en-US">
                          <a:effectLst/>
                        </a:rPr>
                        <a:t>AvailabilityZone</a:t>
                      </a:r>
                    </a:p>
                  </a:txBody>
                  <a:tcPr marL="47625" marR="47625" marT="47625" marB="47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dirty="0">
                          <a:solidFill>
                            <a:srgbClr val="444444"/>
                          </a:solidFill>
                          <a:effectLst/>
                          <a:latin typeface="Open Sans"/>
                        </a:rPr>
                        <a:t>Limits the metric data to load balancers in the specified Availability Zone.</a:t>
                      </a:r>
                    </a:p>
                  </a:txBody>
                  <a:tcPr marL="47625" marR="47625" marT="47625" marB="476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9376802"/>
                  </a:ext>
                </a:extLst>
              </a:tr>
            </a:tbl>
          </a:graphicData>
        </a:graphic>
      </p:graphicFrame>
    </p:spTree>
    <p:extLst>
      <p:ext uri="{BB962C8B-B14F-4D97-AF65-F5344CB8AC3E}">
        <p14:creationId xmlns:p14="http://schemas.microsoft.com/office/powerpoint/2010/main" val="273482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CloudWatch Concepts</a:t>
            </a:r>
            <a:endParaRPr lang="en-US" dirty="0"/>
          </a:p>
        </p:txBody>
      </p:sp>
      <p:sp>
        <p:nvSpPr>
          <p:cNvPr id="3" name="Content Placeholder 2"/>
          <p:cNvSpPr>
            <a:spLocks noGrp="1"/>
          </p:cNvSpPr>
          <p:nvPr>
            <p:ph idx="1"/>
          </p:nvPr>
        </p:nvSpPr>
        <p:spPr/>
        <p:txBody>
          <a:bodyPr>
            <a:normAutofit/>
          </a:bodyPr>
          <a:lstStyle/>
          <a:p>
            <a:r>
              <a:rPr lang="en-US" b="1" dirty="0"/>
              <a:t>Time Stamps</a:t>
            </a:r>
          </a:p>
          <a:p>
            <a:pPr lvl="1"/>
            <a:r>
              <a:rPr lang="en-US" dirty="0"/>
              <a:t>With Amazon CloudWatch, each metric data point must be marked with a time stamp.</a:t>
            </a:r>
          </a:p>
          <a:p>
            <a:pPr lvl="1"/>
            <a:r>
              <a:rPr lang="en-US" dirty="0"/>
              <a:t>The time stamp can be up to two weeks in the past and up to two hours into the future.</a:t>
            </a:r>
          </a:p>
          <a:p>
            <a:pPr lvl="1"/>
            <a:r>
              <a:rPr lang="en-US" dirty="0"/>
              <a:t> If you do not provide a time stamp, CloudWatch creates a time stamp for you based on the time the data element was received.</a:t>
            </a:r>
          </a:p>
          <a:p>
            <a:pPr lvl="1"/>
            <a:r>
              <a:rPr lang="en-US" dirty="0"/>
              <a:t>The time stamp you use in the request must be a </a:t>
            </a:r>
            <a:r>
              <a:rPr lang="en-US" dirty="0" err="1"/>
              <a:t>datetime</a:t>
            </a:r>
            <a:r>
              <a:rPr lang="en-US" dirty="0"/>
              <a:t>  object, with the complete date plus hours, minutes, and seconds. </a:t>
            </a:r>
          </a:p>
          <a:p>
            <a:pPr lvl="1"/>
            <a:r>
              <a:rPr lang="en-US" dirty="0"/>
              <a:t>we recommend you provide the time stamp in the Coordinated Universal Time (UTC or Greenwich Mean Time) time zone. When you retrieve your statistics from CloudWatch, all times reflect the UTC time zone.</a:t>
            </a:r>
          </a:p>
        </p:txBody>
      </p:sp>
    </p:spTree>
    <p:extLst>
      <p:ext uri="{BB962C8B-B14F-4D97-AF65-F5344CB8AC3E}">
        <p14:creationId xmlns:p14="http://schemas.microsoft.com/office/powerpoint/2010/main" val="118050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Amazon CloudWatch Concepts</a:t>
            </a:r>
            <a:endParaRPr lang="en-US" dirty="0"/>
          </a:p>
        </p:txBody>
      </p:sp>
      <p:sp>
        <p:nvSpPr>
          <p:cNvPr id="3" name="Content Placeholder 2"/>
          <p:cNvSpPr>
            <a:spLocks noGrp="1"/>
          </p:cNvSpPr>
          <p:nvPr>
            <p:ph idx="1"/>
          </p:nvPr>
        </p:nvSpPr>
        <p:spPr/>
        <p:txBody>
          <a:bodyPr>
            <a:normAutofit/>
          </a:bodyPr>
          <a:lstStyle/>
          <a:p>
            <a:r>
              <a:rPr lang="en-US" b="1" dirty="0"/>
              <a:t>Units</a:t>
            </a:r>
          </a:p>
          <a:p>
            <a:pPr lvl="1"/>
            <a:r>
              <a:rPr lang="en-US" altLang="en-US" dirty="0">
                <a:latin typeface="Courier New" panose="02070309020205020404" pitchFamily="49" charset="0"/>
                <a:cs typeface="Courier New" panose="02070309020205020404" pitchFamily="49" charset="0"/>
              </a:rPr>
              <a:t>Units</a:t>
            </a:r>
            <a:r>
              <a:rPr lang="en-US" altLang="en-US" dirty="0">
                <a:latin typeface="Open Sans"/>
              </a:rPr>
              <a:t> represent your statistic's unit of measure.</a:t>
            </a:r>
            <a:r>
              <a:rPr kumimoji="0" lang="en-US" altLang="en-US" sz="2000" b="0" i="0" u="none" strike="noStrike" cap="none" normalizeH="0" baseline="0" dirty="0">
                <a:ln>
                  <a:noFill/>
                </a:ln>
                <a:effectLst/>
              </a:rPr>
              <a:t> </a:t>
            </a:r>
          </a:p>
          <a:p>
            <a:pPr lvl="1"/>
            <a:r>
              <a:rPr lang="en-US" altLang="en-US" dirty="0">
                <a:latin typeface="Open Sans"/>
              </a:rPr>
              <a:t>For example, the units for the Amazon EC2NetworkIn metric are Bytes because </a:t>
            </a:r>
            <a:r>
              <a:rPr lang="en-US" altLang="en-US" dirty="0" err="1">
                <a:latin typeface="Open Sans"/>
              </a:rPr>
              <a:t>NetworkIn</a:t>
            </a:r>
            <a:r>
              <a:rPr lang="en-US" altLang="en-US" dirty="0">
                <a:latin typeface="Open Sans"/>
              </a:rPr>
              <a:t> tracks the number of bytes that an instance receives on all network interfaces</a:t>
            </a:r>
            <a:r>
              <a:rPr kumimoji="0" lang="en-US" altLang="en-US" sz="3600" b="0" i="0" u="none" strike="noStrike" cap="none" normalizeH="0" baseline="0" dirty="0">
                <a:ln>
                  <a:noFill/>
                </a:ln>
                <a:effectLst/>
                <a:latin typeface="Open Sans"/>
              </a:rPr>
              <a:t>.</a:t>
            </a:r>
            <a:r>
              <a:rPr kumimoji="0" lang="en-US" altLang="en-US" sz="3200" b="0" i="0" u="none" strike="noStrike" cap="none" normalizeH="0" baseline="0" dirty="0">
                <a:ln>
                  <a:noFill/>
                </a:ln>
                <a:effectLst/>
              </a:rPr>
              <a:t> </a:t>
            </a:r>
          </a:p>
          <a:p>
            <a:pPr lvl="1"/>
            <a:r>
              <a:rPr lang="en-US" dirty="0"/>
              <a:t>You can also specify a unit when you create a custom metric.</a:t>
            </a:r>
          </a:p>
          <a:p>
            <a:r>
              <a:rPr lang="en-US" b="1" dirty="0"/>
              <a:t>Statistics</a:t>
            </a:r>
          </a:p>
          <a:p>
            <a:pPr lvl="1"/>
            <a:r>
              <a:rPr lang="en-US" dirty="0"/>
              <a:t>Statistics are metric data aggregations over specified periods of time. </a:t>
            </a:r>
          </a:p>
          <a:p>
            <a:pPr lvl="1"/>
            <a:r>
              <a:rPr lang="en-US" dirty="0"/>
              <a:t> CloudWatch provides statistics based on the metric data points provided by your custom data or provided by other services in AWS to CloudWatch. </a:t>
            </a:r>
          </a:p>
          <a:p>
            <a:pPr lvl="1"/>
            <a:r>
              <a:rPr lang="en-US" dirty="0"/>
              <a:t>Aggregations are made using the namespace, metric name, dimensions, and the data point unit of measure, within the time period you specify. </a:t>
            </a:r>
          </a:p>
          <a:p>
            <a:pPr lvl="1"/>
            <a:endParaRPr kumimoji="0" lang="en-US" altLang="en-US" sz="5200" b="0" i="0" u="none" strike="noStrike" cap="none" normalizeH="0" baseline="0" dirty="0">
              <a:ln>
                <a:noFill/>
              </a:ln>
              <a:solidFill>
                <a:schemeClr val="tx1"/>
              </a:solidFill>
              <a:effectLst/>
              <a:latin typeface="Arial" panose="020B0604020202020204" pitchFamily="34" charset="0"/>
            </a:endParaRPr>
          </a:p>
          <a:p>
            <a:pPr lvl="1"/>
            <a:endParaRPr kumimoji="0" lang="en-US" altLang="en-US" sz="3600" b="0" i="0" u="none" strike="noStrike" cap="none" normalizeH="0" baseline="0" dirty="0">
              <a:ln>
                <a:noFill/>
              </a:ln>
              <a:solidFill>
                <a:schemeClr val="tx1"/>
              </a:solidFill>
              <a:effectLst/>
              <a:latin typeface="Arial" panose="020B0604020202020204" pitchFamily="34" charset="0"/>
            </a:endParaRPr>
          </a:p>
          <a:p>
            <a:pPr lvl="1"/>
            <a:endParaRPr lang="en-US" b="1" dirty="0"/>
          </a:p>
          <a:p>
            <a:pPr lvl="1"/>
            <a:endParaRPr lang="en-US" dirty="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493311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485</TotalTime>
  <Words>1233</Words>
  <Application>Microsoft Office PowerPoint</Application>
  <PresentationFormat>Widescreen</PresentationFormat>
  <Paragraphs>214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Courier New</vt:lpstr>
      <vt:lpstr>Open Sans</vt:lpstr>
      <vt:lpstr>1_Office Theme</vt:lpstr>
      <vt:lpstr>Amazon CloudWatch</vt:lpstr>
      <vt:lpstr>Amazon CloudWatch</vt:lpstr>
      <vt:lpstr>Amazon CloudWatch</vt:lpstr>
      <vt:lpstr>Amazon CloudWatch Architecture</vt:lpstr>
      <vt:lpstr>Amazon CloudWatch Concepts</vt:lpstr>
      <vt:lpstr>Amazon CloudWatch Concepts</vt:lpstr>
      <vt:lpstr>Dimension of EC2 and ELB</vt:lpstr>
      <vt:lpstr>Amazon CloudWatch Concepts</vt:lpstr>
      <vt:lpstr>Amazon CloudWatch Concepts</vt:lpstr>
      <vt:lpstr>Statistics</vt:lpstr>
      <vt:lpstr>Amazon CloudWatch Concepts</vt:lpstr>
      <vt:lpstr>Amazon CloudWatch Concepts</vt:lpstr>
      <vt:lpstr>Amazon CloudWatch Concepts</vt:lpstr>
      <vt:lpstr>Amazon CloudWatch Concepts</vt:lpstr>
      <vt:lpstr>Supported AWS Services</vt:lpstr>
      <vt:lpstr>Supported AWS Services</vt:lpstr>
      <vt:lpstr>Supported AWS Services</vt:lpstr>
      <vt:lpstr>Supported AWS Services</vt:lpstr>
      <vt:lpstr>Supported AWS Services</vt:lpstr>
      <vt:lpstr>Monitor Amazon EC2 </vt:lpstr>
      <vt:lpstr>Monitor Amazon Compute and Network </vt:lpstr>
      <vt:lpstr>Monitor Amazon Storage and Content Delivery </vt:lpstr>
      <vt:lpstr>Monitor Amazon Database and Analytics </vt:lpstr>
      <vt:lpstr>Monitor Amazon Database and Platforms and Billing </vt:lpstr>
      <vt:lpstr>Monitor Custom Metrics </vt:lpstr>
      <vt:lpstr>Monitor and Store Logs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CloudWatch</dc:title>
  <dc:creator>Mohanraj Shanmugam</dc:creator>
  <cp:lastModifiedBy>Mohanraj Shanmugam</cp:lastModifiedBy>
  <cp:revision>17</cp:revision>
  <dcterms:created xsi:type="dcterms:W3CDTF">2016-01-07T13:50:33Z</dcterms:created>
  <dcterms:modified xsi:type="dcterms:W3CDTF">2017-09-18T17:20:25Z</dcterms:modified>
</cp:coreProperties>
</file>