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8" d="100"/>
          <a:sy n="68" d="100"/>
        </p:scale>
        <p:origin x="5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A87611-A0BE-4709-A5FB-00CC5AD5ACCF}"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21627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88742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48242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71297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87611-A0BE-4709-A5FB-00CC5AD5ACCF}"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161923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87611-A0BE-4709-A5FB-00CC5AD5ACCF}"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26352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87611-A0BE-4709-A5FB-00CC5AD5ACCF}"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51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87611-A0BE-4709-A5FB-00CC5AD5ACCF}"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44159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87611-A0BE-4709-A5FB-00CC5AD5ACCF}"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75395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87611-A0BE-4709-A5FB-00CC5AD5ACCF}"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82823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87611-A0BE-4709-A5FB-00CC5AD5ACCF}"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09425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87611-A0BE-4709-A5FB-00CC5AD5ACCF}"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19E9A-09BF-4B5C-93A3-9ED0A1397266}"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78131" y="35808"/>
            <a:ext cx="2231147" cy="388760"/>
          </a:xfrm>
          <a:prstGeom prst="rect">
            <a:avLst/>
          </a:prstGeom>
        </p:spPr>
      </p:pic>
      <p:sp>
        <p:nvSpPr>
          <p:cNvPr id="10" name="TextBox 9"/>
          <p:cNvSpPr txBox="1"/>
          <p:nvPr userDrawn="1"/>
        </p:nvSpPr>
        <p:spPr>
          <a:xfrm>
            <a:off x="225083" y="6590670"/>
            <a:ext cx="11563644" cy="261610"/>
          </a:xfrm>
          <a:prstGeom prst="rect">
            <a:avLst/>
          </a:prstGeom>
          <a:solidFill>
            <a:schemeClr val="accent2"/>
          </a:solidFill>
        </p:spPr>
        <p:txBody>
          <a:bodyPr wrap="square" rtlCol="0">
            <a:spAutoFit/>
          </a:bodyPr>
          <a:lstStyle/>
          <a:p>
            <a:r>
              <a:rPr lang="en-US" sz="1100" dirty="0"/>
              <a:t>For personal use only not for</a:t>
            </a:r>
            <a:r>
              <a:rPr lang="en-US" sz="1100" baseline="0" dirty="0"/>
              <a:t> distribution | Copyright Course and Labs | AWS is Trade Mark of Amazon and </a:t>
            </a:r>
            <a:r>
              <a:rPr lang="en-US" sz="1100" b="0" i="0" kern="1200" dirty="0">
                <a:solidFill>
                  <a:schemeClr val="tx1"/>
                </a:solidFill>
                <a:effectLst/>
                <a:latin typeface="+mn-lt"/>
                <a:ea typeface="+mn-ea"/>
                <a:cs typeface="+mn-cs"/>
              </a:rPr>
              <a:t>All brand and product names are registered trademarks of their respective owners.</a:t>
            </a:r>
            <a:endParaRPr lang="en-US" sz="1000" dirty="0"/>
          </a:p>
        </p:txBody>
      </p:sp>
    </p:spTree>
    <p:extLst>
      <p:ext uri="{BB962C8B-B14F-4D97-AF65-F5344CB8AC3E}">
        <p14:creationId xmlns:p14="http://schemas.microsoft.com/office/powerpoint/2010/main" val="24638260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ws.amazon.com/iam/details/manage-ro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Identity and Access Management (IAM)</a:t>
            </a:r>
          </a:p>
        </p:txBody>
      </p:sp>
      <p:sp>
        <p:nvSpPr>
          <p:cNvPr id="3" name="Subtitle 2"/>
          <p:cNvSpPr>
            <a:spLocks noGrp="1"/>
          </p:cNvSpPr>
          <p:nvPr>
            <p:ph type="subTitle" idx="1"/>
          </p:nvPr>
        </p:nvSpPr>
        <p:spPr>
          <a:xfrm>
            <a:off x="7013542" y="3602038"/>
            <a:ext cx="3654458" cy="602317"/>
          </a:xfrm>
        </p:spPr>
        <p:txBody>
          <a:bodyPr/>
          <a:lstStyle/>
          <a:p>
            <a:r>
              <a:rPr lang="en-US" dirty="0"/>
              <a:t>Mohanraj Shanmugam</a:t>
            </a:r>
          </a:p>
        </p:txBody>
      </p:sp>
    </p:spTree>
    <p:extLst>
      <p:ext uri="{BB962C8B-B14F-4D97-AF65-F5344CB8AC3E}">
        <p14:creationId xmlns:p14="http://schemas.microsoft.com/office/powerpoint/2010/main" val="365578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Least privilege</a:t>
            </a:r>
          </a:p>
        </p:txBody>
      </p:sp>
      <p:sp>
        <p:nvSpPr>
          <p:cNvPr id="3" name="Content Placeholder 2"/>
          <p:cNvSpPr>
            <a:spLocks noGrp="1"/>
          </p:cNvSpPr>
          <p:nvPr>
            <p:ph idx="1"/>
          </p:nvPr>
        </p:nvSpPr>
        <p:spPr/>
        <p:txBody>
          <a:bodyPr>
            <a:normAutofit fontScale="92500" lnSpcReduction="20000"/>
          </a:bodyPr>
          <a:lstStyle/>
          <a:p>
            <a:r>
              <a:rPr lang="en-US" dirty="0"/>
              <a:t>Policies</a:t>
            </a:r>
          </a:p>
          <a:p>
            <a:r>
              <a:rPr lang="en-US" dirty="0"/>
              <a:t>To assign permissions to a user, group, role, or resource, you create a policy that lets you specify:</a:t>
            </a:r>
          </a:p>
          <a:p>
            <a:pPr lvl="1"/>
            <a:r>
              <a:rPr lang="en-US" dirty="0"/>
              <a:t>Actions – Which AWS actions you allow. For example, you might allow a user to call the Amazon S3 </a:t>
            </a:r>
            <a:r>
              <a:rPr lang="en-US" dirty="0" err="1"/>
              <a:t>ListBucket</a:t>
            </a:r>
            <a:r>
              <a:rPr lang="en-US" dirty="0"/>
              <a:t> action. Any actions that you don't explicitly allow are denied.</a:t>
            </a:r>
          </a:p>
          <a:p>
            <a:pPr lvl="1"/>
            <a:r>
              <a:rPr lang="en-US" dirty="0"/>
              <a:t>Resources – Which AWS resources you allow the action on. For example, what Amazon S3 buckets will you allow the user to perform the </a:t>
            </a:r>
            <a:r>
              <a:rPr lang="en-US" dirty="0" err="1"/>
              <a:t>ListBucket</a:t>
            </a:r>
            <a:r>
              <a:rPr lang="en-US" dirty="0"/>
              <a:t> action on? Users cannot access any resources that you do not explicitly grant permissions to.</a:t>
            </a:r>
          </a:p>
          <a:p>
            <a:pPr lvl="1"/>
            <a:r>
              <a:rPr lang="en-US" dirty="0"/>
              <a:t>Effect – Whether to allow or deny access. Because access is denied by default, you typically write policies where the effect is to allow.</a:t>
            </a:r>
          </a:p>
          <a:p>
            <a:pPr lvl="1"/>
            <a:r>
              <a:rPr lang="en-US" dirty="0"/>
              <a:t>Conditions – Which conditions must be present for the policy to take effect. For example, you might allow access only to the specific S3 buckets if the user is connecting from a specific IP range or has used multi-factor authentication at login.</a:t>
            </a:r>
          </a:p>
          <a:p>
            <a:endParaRPr lang="en-US" dirty="0"/>
          </a:p>
        </p:txBody>
      </p:sp>
    </p:spTree>
    <p:extLst>
      <p:ext uri="{BB962C8B-B14F-4D97-AF65-F5344CB8AC3E}">
        <p14:creationId xmlns:p14="http://schemas.microsoft.com/office/powerpoint/2010/main" val="199330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Auditing</a:t>
            </a:r>
          </a:p>
        </p:txBody>
      </p:sp>
      <p:sp>
        <p:nvSpPr>
          <p:cNvPr id="3" name="Content Placeholder 2"/>
          <p:cNvSpPr>
            <a:spLocks noGrp="1"/>
          </p:cNvSpPr>
          <p:nvPr>
            <p:ph idx="1"/>
          </p:nvPr>
        </p:nvSpPr>
        <p:spPr/>
        <p:txBody>
          <a:bodyPr>
            <a:normAutofit lnSpcReduction="10000"/>
          </a:bodyPr>
          <a:lstStyle/>
          <a:p>
            <a:r>
              <a:rPr lang="en-US" dirty="0"/>
              <a:t>AWS </a:t>
            </a:r>
            <a:r>
              <a:rPr lang="en-US" dirty="0" err="1"/>
              <a:t>CloudTrail</a:t>
            </a:r>
            <a:r>
              <a:rPr lang="en-US" dirty="0"/>
              <a:t> is a web service that records AWS API calls for your account and delivers log files to you. </a:t>
            </a:r>
          </a:p>
          <a:p>
            <a:r>
              <a:rPr lang="en-US" dirty="0"/>
              <a:t>The recorded information includes the identity of the API caller, the time of the API call, the source IP address of the API caller, the request parameters, and the response elements returned by the AWS service.</a:t>
            </a:r>
          </a:p>
          <a:p>
            <a:r>
              <a:rPr lang="en-US" dirty="0"/>
              <a:t> With </a:t>
            </a:r>
            <a:r>
              <a:rPr lang="en-US" dirty="0" err="1"/>
              <a:t>CloudTrail</a:t>
            </a:r>
            <a:r>
              <a:rPr lang="en-US" dirty="0"/>
              <a:t>, you can get a history of AWS API calls for your account, including API calls made via the AWS Management Console, AWS SDKs, command line tools, and higher-level AWS services </a:t>
            </a:r>
          </a:p>
          <a:p>
            <a:r>
              <a:rPr lang="en-US" dirty="0"/>
              <a:t>The AWS API call history produced by </a:t>
            </a:r>
            <a:r>
              <a:rPr lang="en-US" dirty="0" err="1"/>
              <a:t>CloudTrail</a:t>
            </a:r>
            <a:r>
              <a:rPr lang="en-US" dirty="0"/>
              <a:t> enables security analysis, resource change tracking, and compliance auditing.</a:t>
            </a:r>
          </a:p>
        </p:txBody>
      </p:sp>
    </p:spTree>
    <p:extLst>
      <p:ext uri="{BB962C8B-B14F-4D97-AF65-F5344CB8AC3E}">
        <p14:creationId xmlns:p14="http://schemas.microsoft.com/office/powerpoint/2010/main" val="3853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Strong Password</a:t>
            </a:r>
          </a:p>
        </p:txBody>
      </p:sp>
      <p:sp>
        <p:nvSpPr>
          <p:cNvPr id="3" name="Content Placeholder 2"/>
          <p:cNvSpPr>
            <a:spLocks noGrp="1"/>
          </p:cNvSpPr>
          <p:nvPr>
            <p:ph idx="1"/>
          </p:nvPr>
        </p:nvSpPr>
        <p:spPr/>
        <p:txBody>
          <a:bodyPr/>
          <a:lstStyle/>
          <a:p>
            <a:r>
              <a:rPr lang="en-US" dirty="0"/>
              <a:t>AWS Identity and Access Management (IAM) lets you manage several types of long-term security credentials for IAM users:</a:t>
            </a:r>
          </a:p>
          <a:p>
            <a:pPr lvl="1"/>
            <a:r>
              <a:rPr lang="en-US" dirty="0"/>
              <a:t>Passwords – Used to sign in to secure AWS pages, such as the AWS Management Console, the AWS Discussion Forums, and the AWS Premium Support site.</a:t>
            </a:r>
          </a:p>
          <a:p>
            <a:pPr lvl="1"/>
            <a:r>
              <a:rPr lang="en-US" dirty="0"/>
              <a:t>Access keys – Used to make secure REST or Query protocol requests to any AWS service API.</a:t>
            </a:r>
          </a:p>
          <a:p>
            <a:pPr lvl="1"/>
            <a:r>
              <a:rPr lang="en-US" dirty="0"/>
              <a:t>Key pairs – Used for Amazon </a:t>
            </a:r>
            <a:r>
              <a:rPr lang="en-US" dirty="0" err="1"/>
              <a:t>CloudFront</a:t>
            </a:r>
            <a:r>
              <a:rPr lang="en-US" dirty="0"/>
              <a:t>.</a:t>
            </a:r>
          </a:p>
          <a:p>
            <a:endParaRPr lang="en-US" dirty="0"/>
          </a:p>
        </p:txBody>
      </p:sp>
    </p:spTree>
    <p:extLst>
      <p:ext uri="{BB962C8B-B14F-4D97-AF65-F5344CB8AC3E}">
        <p14:creationId xmlns:p14="http://schemas.microsoft.com/office/powerpoint/2010/main" val="11553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MFA – Enable MFA for privileged users.</a:t>
            </a:r>
          </a:p>
        </p:txBody>
      </p:sp>
      <p:sp>
        <p:nvSpPr>
          <p:cNvPr id="3" name="Content Placeholder 2"/>
          <p:cNvSpPr>
            <a:spLocks noGrp="1"/>
          </p:cNvSpPr>
          <p:nvPr>
            <p:ph idx="1"/>
          </p:nvPr>
        </p:nvSpPr>
        <p:spPr/>
        <p:txBody>
          <a:bodyPr/>
          <a:lstStyle/>
          <a:p>
            <a:r>
              <a:rPr lang="en-US" dirty="0"/>
              <a:t>AWS Multi-Factor Authentication (MFA) is a simple best practice that adds an extra layer of protection on top of your user name and password. </a:t>
            </a:r>
          </a:p>
          <a:p>
            <a:r>
              <a:rPr lang="en-US" dirty="0"/>
              <a:t>With MFA enabled, when a user signs in to an AWS website, they will be prompted for their user name and password (the first factor—what they know), as well as for an authentication code from their AWS MFA device (the second factor—what they have). </a:t>
            </a:r>
          </a:p>
          <a:p>
            <a:r>
              <a:rPr lang="en-US" dirty="0"/>
              <a:t>Taken together, these multiple factors provide increased security for your AWS account settings and resources.</a:t>
            </a:r>
          </a:p>
        </p:txBody>
      </p:sp>
    </p:spTree>
    <p:extLst>
      <p:ext uri="{BB962C8B-B14F-4D97-AF65-F5344CB8AC3E}">
        <p14:creationId xmlns:p14="http://schemas.microsoft.com/office/powerpoint/2010/main" val="179581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Roles</a:t>
            </a:r>
            <a:r>
              <a:rPr lang="en-US" dirty="0"/>
              <a:t> – Use IAM roles for Amazon EC2 instances.</a:t>
            </a:r>
          </a:p>
        </p:txBody>
      </p:sp>
      <p:sp>
        <p:nvSpPr>
          <p:cNvPr id="3" name="Content Placeholder 2"/>
          <p:cNvSpPr>
            <a:spLocks noGrp="1"/>
          </p:cNvSpPr>
          <p:nvPr>
            <p:ph idx="1"/>
          </p:nvPr>
        </p:nvSpPr>
        <p:spPr/>
        <p:txBody>
          <a:bodyPr/>
          <a:lstStyle/>
          <a:p>
            <a:r>
              <a:rPr lang="en-US" dirty="0"/>
              <a:t>IAM roles allow you to delegate access to users or services that normally don't have access to your organization's AWS resources.</a:t>
            </a:r>
          </a:p>
          <a:p>
            <a:r>
              <a:rPr lang="en-US" dirty="0"/>
              <a:t> IAM users or AWS services can assume a role to obtain temporary security credentials that can be used to make AWS API calls. Consequently, you don't have to share long-term credentials or define permissions for each entity that requires access to a resource. </a:t>
            </a:r>
          </a:p>
        </p:txBody>
      </p:sp>
    </p:spTree>
    <p:extLst>
      <p:ext uri="{BB962C8B-B14F-4D97-AF65-F5344CB8AC3E}">
        <p14:creationId xmlns:p14="http://schemas.microsoft.com/office/powerpoint/2010/main" val="299387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3" name="Content Placeholder 2"/>
          <p:cNvSpPr>
            <a:spLocks noGrp="1"/>
          </p:cNvSpPr>
          <p:nvPr>
            <p:ph idx="1"/>
          </p:nvPr>
        </p:nvSpPr>
        <p:spPr/>
        <p:txBody>
          <a:bodyPr>
            <a:normAutofit/>
          </a:bodyPr>
          <a:lstStyle/>
          <a:p>
            <a:r>
              <a:rPr lang="en-US" dirty="0"/>
              <a:t>Sharing – Use IAM roles to share access.</a:t>
            </a:r>
          </a:p>
          <a:p>
            <a:r>
              <a:rPr lang="en-US" dirty="0"/>
              <a:t>Rotate – Rotate security credentials regularly.</a:t>
            </a:r>
          </a:p>
          <a:p>
            <a:r>
              <a:rPr lang="en-US" dirty="0"/>
              <a:t>Conditions – Restrict privileged access further with conditions.</a:t>
            </a:r>
          </a:p>
          <a:p>
            <a:r>
              <a:rPr lang="en-US" dirty="0"/>
              <a:t>Root – Reduce or remove use of root.</a:t>
            </a:r>
          </a:p>
          <a:p>
            <a:endParaRPr lang="en-US" dirty="0"/>
          </a:p>
        </p:txBody>
      </p:sp>
    </p:spTree>
    <p:extLst>
      <p:ext uri="{BB962C8B-B14F-4D97-AF65-F5344CB8AC3E}">
        <p14:creationId xmlns:p14="http://schemas.microsoft.com/office/powerpoint/2010/main" val="109984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AWS Identity and Access Management (IAM) enables you to securely control access to AWS services and resources for your users. </a:t>
            </a:r>
          </a:p>
          <a:p>
            <a:r>
              <a:rPr lang="en-US" dirty="0"/>
              <a:t>Using IAM, you can create and manage AWS users and groups, and use permissions to allow and deny their access to AWS resources.</a:t>
            </a:r>
          </a:p>
        </p:txBody>
      </p:sp>
    </p:spTree>
    <p:extLst>
      <p:ext uri="{BB962C8B-B14F-4D97-AF65-F5344CB8AC3E}">
        <p14:creationId xmlns:p14="http://schemas.microsoft.com/office/powerpoint/2010/main" val="123189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a:t>
            </a:r>
          </a:p>
        </p:txBody>
      </p:sp>
      <p:sp>
        <p:nvSpPr>
          <p:cNvPr id="3" name="Content Placeholder 2"/>
          <p:cNvSpPr>
            <a:spLocks noGrp="1"/>
          </p:cNvSpPr>
          <p:nvPr>
            <p:ph idx="1"/>
          </p:nvPr>
        </p:nvSpPr>
        <p:spPr/>
        <p:txBody>
          <a:bodyPr>
            <a:normAutofit fontScale="92500" lnSpcReduction="20000"/>
          </a:bodyPr>
          <a:lstStyle/>
          <a:p>
            <a:r>
              <a:rPr lang="en-US" dirty="0"/>
              <a:t>Manage IAM users and their access – You can create users in IAM, assign them individual security credentials ,or request temporary security credentials to provide users access to AWS services and resources. You can manage permissions in order to control which operations a user can perform.</a:t>
            </a:r>
          </a:p>
          <a:p>
            <a:r>
              <a:rPr lang="en-US" dirty="0"/>
              <a:t>Manage IAM roles and their permissions – You can create roles in IAM and manage permissions to control which operations can be performed by the entity, or AWS service, that assumes the role. You can also define which entity is allowed to assume the role.</a:t>
            </a:r>
          </a:p>
          <a:p>
            <a:r>
              <a:rPr lang="en-US" dirty="0"/>
              <a:t>Manage federated users and their permissions – You can enable identity federation to allow existing identities (users, groups, and roles) in your enterprise to access the AWS Management Console, call AWS APIs, and access resources, without the need to create an IAM user for each identity.</a:t>
            </a:r>
          </a:p>
        </p:txBody>
      </p:sp>
    </p:spTree>
    <p:extLst>
      <p:ext uri="{BB962C8B-B14F-4D97-AF65-F5344CB8AC3E}">
        <p14:creationId xmlns:p14="http://schemas.microsoft.com/office/powerpoint/2010/main" val="343546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rmAutofit fontScale="92500"/>
          </a:bodyPr>
          <a:lstStyle/>
          <a:p>
            <a:r>
              <a:rPr lang="en-US" dirty="0"/>
              <a:t>Fine-grained access control to AWS resources</a:t>
            </a:r>
          </a:p>
          <a:p>
            <a:pPr lvl="1"/>
            <a:r>
              <a:rPr lang="en-US" dirty="0"/>
              <a:t>IAM enables your users to control access to AWS service APIs and to specific resources.</a:t>
            </a:r>
          </a:p>
          <a:p>
            <a:pPr lvl="1"/>
            <a:r>
              <a:rPr lang="en-US" dirty="0"/>
              <a:t>IAM also enables you to add specific conditions such as time of day to control how a user can use AWS, their originating IP address, whether they are using SSL, or whether they have authenticated with a multi-factor authentication device.</a:t>
            </a:r>
          </a:p>
          <a:p>
            <a:r>
              <a:rPr lang="en-US" dirty="0"/>
              <a:t>Integrate with your corporate directory</a:t>
            </a:r>
          </a:p>
          <a:p>
            <a:pPr lvl="1"/>
            <a:r>
              <a:rPr lang="en-US" dirty="0"/>
              <a:t>IAM can be used to grant your employees and applications federated access to the AWS Management Console and AWS service APIs, using your existing identity systems such as Microsoft Active Directory. </a:t>
            </a:r>
          </a:p>
          <a:p>
            <a:pPr lvl="1"/>
            <a:r>
              <a:rPr lang="en-US" dirty="0"/>
              <a:t>You can use any identity management solution that supports SAML 2.0, or feel free to use one of our federation samples </a:t>
            </a:r>
          </a:p>
        </p:txBody>
      </p:sp>
    </p:spTree>
    <p:extLst>
      <p:ext uri="{BB962C8B-B14F-4D97-AF65-F5344CB8AC3E}">
        <p14:creationId xmlns:p14="http://schemas.microsoft.com/office/powerpoint/2010/main" val="111406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access control for mobile applications with Web Identity Providers</a:t>
            </a:r>
          </a:p>
        </p:txBody>
      </p:sp>
      <p:sp>
        <p:nvSpPr>
          <p:cNvPr id="3" name="Content Placeholder 2"/>
          <p:cNvSpPr>
            <a:spLocks noGrp="1"/>
          </p:cNvSpPr>
          <p:nvPr>
            <p:ph idx="1"/>
          </p:nvPr>
        </p:nvSpPr>
        <p:spPr/>
        <p:txBody>
          <a:bodyPr/>
          <a:lstStyle/>
          <a:p>
            <a:r>
              <a:rPr lang="en-US" dirty="0"/>
              <a:t>You can enable your mobile and browser-based applications to securely access AWS resources by requesting temporary security credentials that grant access only to specific AWS resources for a configurable period of time.</a:t>
            </a:r>
          </a:p>
        </p:txBody>
      </p:sp>
    </p:spTree>
    <p:extLst>
      <p:ext uri="{BB962C8B-B14F-4D97-AF65-F5344CB8AC3E}">
        <p14:creationId xmlns:p14="http://schemas.microsoft.com/office/powerpoint/2010/main" val="108808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Multi-factor authentication for highly privileged users</a:t>
            </a:r>
          </a:p>
        </p:txBody>
      </p:sp>
      <p:sp>
        <p:nvSpPr>
          <p:cNvPr id="3" name="Content Placeholder 2"/>
          <p:cNvSpPr>
            <a:spLocks noGrp="1"/>
          </p:cNvSpPr>
          <p:nvPr>
            <p:ph idx="1"/>
          </p:nvPr>
        </p:nvSpPr>
        <p:spPr/>
        <p:txBody>
          <a:bodyPr/>
          <a:lstStyle/>
          <a:p>
            <a:r>
              <a:rPr lang="en-US" dirty="0"/>
              <a:t>Protect your AWS environment by using AWS MFA, a security feature available at no extra cost that augments user name and password credentials. MFA requires users to prove physical possession of a hardware MFA token or MFA-enabled mobile device by providing a valid MFA code.</a:t>
            </a:r>
          </a:p>
        </p:txBody>
      </p:sp>
    </p:spTree>
    <p:extLst>
      <p:ext uri="{BB962C8B-B14F-4D97-AF65-F5344CB8AC3E}">
        <p14:creationId xmlns:p14="http://schemas.microsoft.com/office/powerpoint/2010/main" val="124611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Best Practices</a:t>
            </a:r>
          </a:p>
        </p:txBody>
      </p:sp>
      <p:sp>
        <p:nvSpPr>
          <p:cNvPr id="3" name="Content Placeholder 2"/>
          <p:cNvSpPr>
            <a:spLocks noGrp="1"/>
          </p:cNvSpPr>
          <p:nvPr>
            <p:ph idx="1"/>
          </p:nvPr>
        </p:nvSpPr>
        <p:spPr/>
        <p:txBody>
          <a:bodyPr>
            <a:normAutofit/>
          </a:bodyPr>
          <a:lstStyle/>
          <a:p>
            <a:r>
              <a:rPr lang="en-US" dirty="0"/>
              <a:t>Manage Users</a:t>
            </a:r>
          </a:p>
          <a:p>
            <a:pPr lvl="1"/>
            <a:r>
              <a:rPr lang="en-US" dirty="0"/>
              <a:t>Manage IAM users and their access—You can create users in IAM, assign them individual security credentials (such as access keys, passwords, and multi-factor authentication devices) or request temporary security credentials to provide users access to AWS services and resources. You can manage permissions in order to control which operations a user can perform. IAM users can be:</a:t>
            </a:r>
          </a:p>
          <a:p>
            <a:pPr lvl="1"/>
            <a:r>
              <a:rPr lang="en-US" dirty="0"/>
              <a:t>Privileged administrators who need console access to manage your AWS resources.</a:t>
            </a:r>
          </a:p>
          <a:p>
            <a:pPr lvl="1"/>
            <a:r>
              <a:rPr lang="en-US" dirty="0"/>
              <a:t>End users who need access to content in AWS.</a:t>
            </a:r>
          </a:p>
          <a:p>
            <a:pPr lvl="1"/>
            <a:r>
              <a:rPr lang="en-US" dirty="0"/>
              <a:t>Systems that need privileges to programmatically access your data in AWS.</a:t>
            </a:r>
          </a:p>
          <a:p>
            <a:pPr lvl="1"/>
            <a:endParaRPr lang="en-US" dirty="0"/>
          </a:p>
        </p:txBody>
      </p:sp>
    </p:spTree>
    <p:extLst>
      <p:ext uri="{BB962C8B-B14F-4D97-AF65-F5344CB8AC3E}">
        <p14:creationId xmlns:p14="http://schemas.microsoft.com/office/powerpoint/2010/main" val="29533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Groups</a:t>
            </a:r>
          </a:p>
        </p:txBody>
      </p:sp>
      <p:sp>
        <p:nvSpPr>
          <p:cNvPr id="3" name="Content Placeholder 2"/>
          <p:cNvSpPr>
            <a:spLocks noGrp="1"/>
          </p:cNvSpPr>
          <p:nvPr>
            <p:ph idx="1"/>
          </p:nvPr>
        </p:nvSpPr>
        <p:spPr/>
        <p:txBody>
          <a:bodyPr>
            <a:normAutofit/>
          </a:bodyPr>
          <a:lstStyle/>
          <a:p>
            <a:r>
              <a:rPr lang="en-US" dirty="0"/>
              <a:t>A group is a collection of IAM users. </a:t>
            </a:r>
          </a:p>
          <a:p>
            <a:r>
              <a:rPr lang="en-US" dirty="0"/>
              <a:t>Groups let you assign permissions to a collection of users, which can make it easier to manage the permissions for those users. </a:t>
            </a:r>
          </a:p>
          <a:p>
            <a:r>
              <a:rPr lang="en-US" dirty="0"/>
              <a:t>Create Multiple groups as per the role</a:t>
            </a:r>
          </a:p>
        </p:txBody>
      </p:sp>
    </p:spTree>
    <p:extLst>
      <p:ext uri="{BB962C8B-B14F-4D97-AF65-F5344CB8AC3E}">
        <p14:creationId xmlns:p14="http://schemas.microsoft.com/office/powerpoint/2010/main" val="280460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Least privilege</a:t>
            </a:r>
          </a:p>
        </p:txBody>
      </p:sp>
      <p:sp>
        <p:nvSpPr>
          <p:cNvPr id="3" name="Content Placeholder 2"/>
          <p:cNvSpPr>
            <a:spLocks noGrp="1"/>
          </p:cNvSpPr>
          <p:nvPr>
            <p:ph idx="1"/>
          </p:nvPr>
        </p:nvSpPr>
        <p:spPr/>
        <p:txBody>
          <a:bodyPr>
            <a:normAutofit/>
          </a:bodyPr>
          <a:lstStyle/>
          <a:p>
            <a:r>
              <a:rPr lang="en-US" dirty="0"/>
              <a:t>Permissions</a:t>
            </a:r>
          </a:p>
          <a:p>
            <a:pPr lvl="1"/>
            <a:r>
              <a:rPr lang="en-US" dirty="0"/>
              <a:t>Permissions let you specify who has access to AWS resources and which actions they can perform on those resources</a:t>
            </a:r>
          </a:p>
          <a:p>
            <a:pPr lvl="1"/>
            <a:r>
              <a:rPr lang="en-US" dirty="0"/>
              <a:t>Every AWS Identity and Access Management (IAM) user starts with no permissions.</a:t>
            </a:r>
          </a:p>
          <a:p>
            <a:pPr lvl="1"/>
            <a:r>
              <a:rPr lang="en-US" dirty="0"/>
              <a:t> In other words, by default, users can do nothing, not even view their own access keys. </a:t>
            </a:r>
          </a:p>
          <a:p>
            <a:pPr lvl="1"/>
            <a:r>
              <a:rPr lang="en-US" dirty="0"/>
              <a:t>To give a user permission to do something, you can add the permission to the user (that is, attach a policy to the user), or add the user to a group that has the desired permission.</a:t>
            </a:r>
          </a:p>
        </p:txBody>
      </p:sp>
    </p:spTree>
    <p:extLst>
      <p:ext uri="{BB962C8B-B14F-4D97-AF65-F5344CB8AC3E}">
        <p14:creationId xmlns:p14="http://schemas.microsoft.com/office/powerpoint/2010/main" val="4005498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595</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1_Office Theme</vt:lpstr>
      <vt:lpstr>AWS Identity and Access Management (IAM)</vt:lpstr>
      <vt:lpstr>Overview</vt:lpstr>
      <vt:lpstr>Functionality</vt:lpstr>
      <vt:lpstr>Use Cases</vt:lpstr>
      <vt:lpstr>Manage access control for mobile applications with Web Identity Providers</vt:lpstr>
      <vt:lpstr>Multi-factor authentication for highly privileged users</vt:lpstr>
      <vt:lpstr>IAM Best Practices</vt:lpstr>
      <vt:lpstr>Create Groups</vt:lpstr>
      <vt:lpstr>Grant Least privilege</vt:lpstr>
      <vt:lpstr>Grant Least privilege</vt:lpstr>
      <vt:lpstr>Auditing</vt:lpstr>
      <vt:lpstr>Configure Strong Password</vt:lpstr>
      <vt:lpstr>MFA – Enable MFA for privileged users.</vt:lpstr>
      <vt:lpstr>Roles – Use IAM roles for Amazon EC2 instances.</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CloudFormation</dc:title>
  <dc:creator>Mohanraj Shanmugam</dc:creator>
  <cp:lastModifiedBy>Mohanraj Shanmugam</cp:lastModifiedBy>
  <cp:revision>30</cp:revision>
  <dcterms:created xsi:type="dcterms:W3CDTF">2016-01-07T14:59:48Z</dcterms:created>
  <dcterms:modified xsi:type="dcterms:W3CDTF">2017-09-25T12:13:53Z</dcterms:modified>
</cp:coreProperties>
</file>