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6"/>
  </p:handoutMasterIdLst>
  <p:sldIdLst>
    <p:sldId id="588" r:id="rId3"/>
    <p:sldId id="589" r:id="rId4"/>
    <p:sldId id="590" r:id="rId6"/>
    <p:sldId id="591" r:id="rId7"/>
    <p:sldId id="592" r:id="rId8"/>
    <p:sldId id="610" r:id="rId9"/>
    <p:sldId id="611" r:id="rId10"/>
    <p:sldId id="612" r:id="rId11"/>
    <p:sldId id="604" r:id="rId12"/>
    <p:sldId id="613" r:id="rId13"/>
    <p:sldId id="614" r:id="rId14"/>
    <p:sldId id="615" r:id="rId15"/>
    <p:sldId id="616" r:id="rId16"/>
    <p:sldId id="617" r:id="rId17"/>
    <p:sldId id="618" r:id="rId18"/>
    <p:sldId id="619" r:id="rId19"/>
    <p:sldId id="620" r:id="rId20"/>
    <p:sldId id="621" r:id="rId21"/>
    <p:sldId id="622" r:id="rId22"/>
    <p:sldId id="623" r:id="rId23"/>
    <p:sldId id="624" r:id="rId24"/>
    <p:sldId id="625" r:id="rId25"/>
    <p:sldId id="626" r:id="rId26"/>
    <p:sldId id="627" r:id="rId27"/>
    <p:sldId id="628" r:id="rId28"/>
    <p:sldId id="629" r:id="rId29"/>
    <p:sldId id="630" r:id="rId30"/>
    <p:sldId id="631" r:id="rId31"/>
    <p:sldId id="632" r:id="rId32"/>
    <p:sldId id="633" r:id="rId33"/>
    <p:sldId id="634" r:id="rId34"/>
    <p:sldId id="476" r:id="rId35"/>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00"/>
    <a:srgbClr val="000066"/>
    <a:srgbClr val="CC6600"/>
    <a:srgbClr val="CC3300"/>
    <a:srgbClr val="AE0B0B"/>
    <a:srgbClr val="3D3D3D"/>
    <a:srgbClr val="393939"/>
    <a:srgbClr val="CC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70655" autoAdjust="0"/>
  </p:normalViewPr>
  <p:slideViewPr>
    <p:cSldViewPr snapToGrid="0">
      <p:cViewPr varScale="1">
        <p:scale>
          <a:sx n="60" d="100"/>
          <a:sy n="60" d="100"/>
        </p:scale>
        <p:origin x="1526"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40" d="100"/>
        <a:sy n="40" d="100"/>
      </p:scale>
      <p:origin x="0" y="0"/>
    </p:cViewPr>
  </p:sorterViewPr>
  <p:notesViewPr>
    <p:cSldViewPr snapToGrid="0">
      <p:cViewPr varScale="1">
        <p:scale>
          <a:sx n="56" d="100"/>
          <a:sy n="56" d="100"/>
        </p:scale>
        <p:origin x="2856"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0" Type="http://schemas.openxmlformats.org/officeDocument/2006/relationships/tags" Target="tags/tag1.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handoutMaster" Target="handoutMasters/handout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FDAFF6-F84F-4348-8062-22F68F2F883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E8F3BBD-B065-4C1F-9D2D-1D16C98090F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9AA82-4130-4734-8B4A-6884A501501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B019E-7D09-4A3E-A6A1-B4531B6883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79400" algn="just">
              <a:lnSpc>
                <a:spcPct val="150000"/>
              </a:lnSpc>
              <a:spcBef>
                <a:spcPts val="120"/>
              </a:spcBef>
              <a:spcAft>
                <a:spcPts val="120"/>
              </a:spcAft>
            </a:pPr>
            <a:r>
              <a:rPr lang="zh-CN" altLang="zh-CN" sz="1800" kern="100" dirty="0">
                <a:effectLst/>
                <a:latin typeface="Courier New" panose="02070309020205020404" pitchFamily="49" charset="0"/>
                <a:ea typeface="宋体" panose="02010600030101010101" pitchFamily="2" charset="-122"/>
              </a:rPr>
              <a:t>用于描述针对软件做的测试越多，其对测试的免疫力越强的现象。这与农药杀虫是一样的。老用一种农药，害虫最后就有了抵抗力，农药再也发挥不了效力。</a:t>
            </a:r>
            <a:endParaRPr lang="zh-CN" altLang="zh-CN" sz="1800" kern="100" dirty="0">
              <a:effectLst/>
              <a:latin typeface="Courier New" panose="02070309020205020404" pitchFamily="49" charset="0"/>
              <a:ea typeface="宋体" panose="02010600030101010101" pitchFamily="2" charset="-122"/>
            </a:endParaRPr>
          </a:p>
          <a:p>
            <a:pPr indent="279400" algn="just">
              <a:lnSpc>
                <a:spcPct val="150000"/>
              </a:lnSpc>
              <a:spcBef>
                <a:spcPts val="120"/>
              </a:spcBef>
              <a:spcAft>
                <a:spcPts val="120"/>
              </a:spcAft>
            </a:pPr>
            <a:r>
              <a:rPr lang="zh-CN" altLang="zh-CN" sz="1800" kern="100" dirty="0">
                <a:effectLst/>
                <a:latin typeface="Courier New" panose="02070309020205020404" pitchFamily="49" charset="0"/>
                <a:ea typeface="宋体" panose="02010600030101010101" pitchFamily="2" charset="-122"/>
              </a:rPr>
              <a:t>测试人员对同一软件进行的测试次数越多，发现的缺陷就会越来越少。为了克服杀虫剂怪事，软件测试员必须不断编写不同的、新的测试案例，对程序的不同部分进行测试，以找出更多的缺陷。</a:t>
            </a:r>
            <a:endParaRPr lang="zh-CN" altLang="zh-CN" sz="1800" kern="100" dirty="0">
              <a:effectLst/>
              <a:latin typeface="Courier New" panose="02070309020205020404" pitchFamily="49" charset="0"/>
              <a:ea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1C9AB3F-D91E-4CD1-B0FE-A16B096DF36B}"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DCB019E-7D09-4A3E-A6A1-B4531B6883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73508" y="123119"/>
            <a:ext cx="11573813" cy="598099"/>
          </a:xfrm>
          <a:prstGeom prst="rect">
            <a:avLst/>
          </a:prstGeom>
        </p:spPr>
        <p:txBody>
          <a:bodyPr anchor="ctr">
            <a:normAutofit/>
          </a:bodyPr>
          <a:lstStyle>
            <a:lvl1pPr>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31799" y="1010881"/>
            <a:ext cx="11315521" cy="5280382"/>
          </a:xfrm>
          <a:prstGeom prst="rect">
            <a:avLst/>
          </a:prstGeom>
        </p:spPr>
        <p:txBody>
          <a:bodyPr/>
          <a:lstStyle>
            <a:lvl1pPr marL="228600" indent="-228600">
              <a:lnSpc>
                <a:spcPct val="100000"/>
              </a:lnSpc>
              <a:buFont typeface="Wingdings" panose="05000000000000000000" pitchFamily="2" charset="2"/>
              <a:buChar char="ü"/>
              <a:defRPr sz="2400">
                <a:latin typeface="微软雅黑" panose="020B0503020204020204" pitchFamily="34" charset="-122"/>
                <a:ea typeface="微软雅黑" panose="020B0503020204020204" pitchFamily="34" charset="-122"/>
              </a:defRPr>
            </a:lvl1pPr>
            <a:lvl2pPr>
              <a:lnSpc>
                <a:spcPct val="100000"/>
              </a:lnSpc>
              <a:defRPr sz="2000">
                <a:latin typeface="微软雅黑" panose="020B0503020204020204" pitchFamily="34" charset="-122"/>
                <a:ea typeface="微软雅黑" panose="020B0503020204020204" pitchFamily="34" charset="-122"/>
              </a:defRPr>
            </a:lvl2pPr>
            <a:lvl3pPr>
              <a:lnSpc>
                <a:spcPct val="100000"/>
              </a:lnSpc>
              <a:defRPr sz="1800">
                <a:latin typeface="微软雅黑" panose="020B0503020204020204" pitchFamily="34" charset="-122"/>
                <a:ea typeface="微软雅黑" panose="020B0503020204020204" pitchFamily="34" charset="-122"/>
              </a:defRPr>
            </a:lvl3pPr>
            <a:lvl4pPr>
              <a:lnSpc>
                <a:spcPct val="100000"/>
              </a:lnSpc>
              <a:defRPr sz="1800">
                <a:latin typeface="微软雅黑" panose="020B0503020204020204" pitchFamily="34" charset="-122"/>
                <a:ea typeface="微软雅黑" panose="020B0503020204020204" pitchFamily="34" charset="-122"/>
              </a:defRPr>
            </a:lvl4pPr>
            <a:lvl5pPr>
              <a:lnSpc>
                <a:spcPct val="100000"/>
              </a:lnSpc>
              <a:defRPr sz="18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a:xfrm>
            <a:off x="45133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a:xfrm>
            <a:off x="339676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dirty="0"/>
          </a:p>
        </p:txBody>
      </p:sp>
      <p:sp>
        <p:nvSpPr>
          <p:cNvPr id="6" name="灯片编号占位符 5"/>
          <p:cNvSpPr>
            <a:spLocks noGrp="1"/>
          </p:cNvSpPr>
          <p:nvPr>
            <p:ph type="sldNum" sz="quarter" idx="12"/>
          </p:nvPr>
        </p:nvSpPr>
        <p:spPr>
          <a:xfrm>
            <a:off x="770498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sp>
        <p:nvSpPr>
          <p:cNvPr id="9" name="矩形 8"/>
          <p:cNvSpPr/>
          <p:nvPr userDrawn="1"/>
        </p:nvSpPr>
        <p:spPr>
          <a:xfrm>
            <a:off x="0" y="123119"/>
            <a:ext cx="173510" cy="598099"/>
          </a:xfrm>
          <a:prstGeom prst="rect">
            <a:avLst/>
          </a:prstGeom>
          <a:solidFill>
            <a:schemeClr val="accent1">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微软雅黑 Light" panose="020B0502040204020203" pitchFamily="34" charset="-122"/>
              <a:ea typeface="微软雅黑 Light" panose="020B0502040204020203" pitchFamily="34" charset="-122"/>
            </a:endParaRPr>
          </a:p>
        </p:txBody>
      </p:sp>
      <p:pic>
        <p:nvPicPr>
          <p:cNvPr id="10" name="Picture 9" descr="Picture1.png"/>
          <p:cNvPicPr>
            <a:picLocks noChangeAspect="1"/>
          </p:cNvPicPr>
          <p:nvPr userDrawn="1"/>
        </p:nvPicPr>
        <p:blipFill>
          <a:blip r:embed="rId2" cstate="print"/>
          <a:stretch>
            <a:fillRect/>
          </a:stretch>
        </p:blipFill>
        <p:spPr>
          <a:xfrm>
            <a:off x="10404231" y="6259563"/>
            <a:ext cx="1787437" cy="598437"/>
          </a:xfrm>
          <a:prstGeom prst="rect">
            <a:avLst/>
          </a:prstGeom>
        </p:spPr>
      </p:pic>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normAutofit/>
          </a:bodyPr>
          <a:lstStyle>
            <a:lvl1pPr algn="ctr">
              <a:defRPr sz="400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tx1">
                    <a:lumMod val="75000"/>
                    <a:lumOff val="2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a:xfrm>
            <a:off x="8382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7" descr="Picture1.png"/>
          <p:cNvPicPr>
            <a:picLocks noChangeAspect="1"/>
          </p:cNvPicPr>
          <p:nvPr userDrawn="1"/>
        </p:nvPicPr>
        <p:blipFill>
          <a:blip r:embed="rId3" cstate="print"/>
          <a:stretch>
            <a:fillRect/>
          </a:stretch>
        </p:blipFill>
        <p:spPr>
          <a:xfrm>
            <a:off x="9851569" y="179024"/>
            <a:ext cx="2153196" cy="720894"/>
          </a:xfrm>
          <a:prstGeom prst="rect">
            <a:avLst/>
          </a:prstGeom>
        </p:spPr>
      </p:pic>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日期占位符 3"/>
          <p:cNvSpPr>
            <a:spLocks noGrp="1"/>
          </p:cNvSpPr>
          <p:nvPr>
            <p:ph type="dt" sz="half" idx="10"/>
          </p:nvPr>
        </p:nvSpPr>
        <p:spPr>
          <a:xfrm>
            <a:off x="45133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FD3F2B93-9582-4403-A8D9-97AE827D92AF}" type="datetimeFigureOut">
              <a:rPr lang="zh-CN" altLang="en-US" smtClean="0"/>
            </a:fld>
            <a:endParaRPr lang="zh-CN" altLang="en-US"/>
          </a:p>
        </p:txBody>
      </p:sp>
      <p:sp>
        <p:nvSpPr>
          <p:cNvPr id="6" name="页脚占位符 4"/>
          <p:cNvSpPr>
            <a:spLocks noGrp="1"/>
          </p:cNvSpPr>
          <p:nvPr>
            <p:ph type="ftr" sz="quarter" idx="11"/>
          </p:nvPr>
        </p:nvSpPr>
        <p:spPr>
          <a:xfrm>
            <a:off x="3396760" y="6356350"/>
            <a:ext cx="41148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endParaRPr lang="zh-CN" altLang="en-US" dirty="0"/>
          </a:p>
        </p:txBody>
      </p:sp>
      <p:sp>
        <p:nvSpPr>
          <p:cNvPr id="7" name="灯片编号占位符 5"/>
          <p:cNvSpPr>
            <a:spLocks noGrp="1"/>
          </p:cNvSpPr>
          <p:nvPr>
            <p:ph type="sldNum" sz="quarter" idx="12"/>
          </p:nvPr>
        </p:nvSpPr>
        <p:spPr>
          <a:xfrm>
            <a:off x="7704989" y="6356350"/>
            <a:ext cx="2743200" cy="365125"/>
          </a:xfrm>
          <a:prstGeom prst="rect">
            <a:avLst/>
          </a:prstGeom>
        </p:spPr>
        <p:txBody>
          <a:bodyPr/>
          <a:lstStyle>
            <a:lvl1pPr>
              <a:defRPr>
                <a:latin typeface="微软雅黑 Light" panose="020B0502040204020203" pitchFamily="34" charset="-122"/>
                <a:ea typeface="微软雅黑 Light" panose="020B0502040204020203" pitchFamily="34" charset="-122"/>
              </a:defRPr>
            </a:lvl1pPr>
          </a:lstStyle>
          <a:p>
            <a:fld id="{699B6DDD-08F0-436D-982C-F99374840B33}" type="slidenum">
              <a:rPr lang="zh-CN" altLang="en-US" smtClean="0"/>
            </a:fld>
            <a:endParaRPr lang="zh-CN" altLang="en-US"/>
          </a:p>
        </p:txBody>
      </p:sp>
      <p:pic>
        <p:nvPicPr>
          <p:cNvPr id="8" name="Picture 9" descr="Picture1.png"/>
          <p:cNvPicPr>
            <a:picLocks noChangeAspect="1"/>
          </p:cNvPicPr>
          <p:nvPr userDrawn="1"/>
        </p:nvPicPr>
        <p:blipFill>
          <a:blip r:embed="rId2" cstate="print"/>
          <a:stretch>
            <a:fillRect/>
          </a:stretch>
        </p:blipFill>
        <p:spPr>
          <a:xfrm>
            <a:off x="10404231" y="6259563"/>
            <a:ext cx="1787437" cy="598437"/>
          </a:xfrm>
          <a:prstGeom prst="rect">
            <a:avLst/>
          </a:prstGeom>
        </p:spPr>
      </p:pic>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3600" kern="1200">
          <a:solidFill>
            <a:schemeClr val="bg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hyperlink" Target="http://baike.baidu.com/view/291927.htm" TargetMode="External"/><Relationship Id="rId5" Type="http://schemas.openxmlformats.org/officeDocument/2006/relationships/hyperlink" Target="http://baike.baidu.com/view/151126.htm" TargetMode="External"/><Relationship Id="rId4" Type="http://schemas.openxmlformats.org/officeDocument/2006/relationships/hyperlink" Target="http://baike.baidu.com/view/3742.htm" TargetMode="External"/><Relationship Id="rId3" Type="http://schemas.openxmlformats.org/officeDocument/2006/relationships/hyperlink" Target="http://baike.baidu.com/view/4813.htm" TargetMode="External"/><Relationship Id="rId2" Type="http://schemas.openxmlformats.org/officeDocument/2006/relationships/hyperlink" Target="http://baike.baidu.com/view/2621.htm" TargetMode="External"/><Relationship Id="rId1" Type="http://schemas.openxmlformats.org/officeDocument/2006/relationships/hyperlink" Target="http://baike.baidu.com/view/1142463.htm"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软件测试基础</a:t>
            </a:r>
            <a:endParaRPr lang="zh-CN" altLang="en-US" dirty="0"/>
          </a:p>
        </p:txBody>
      </p:sp>
      <p:sp>
        <p:nvSpPr>
          <p:cNvPr id="3" name="副标题 2"/>
          <p:cNvSpPr>
            <a:spLocks noGrp="1"/>
          </p:cNvSpPr>
          <p:nvPr>
            <p:ph type="subTitle" idx="1"/>
          </p:nvPr>
        </p:nvSpPr>
        <p:spPr/>
        <p:txBody>
          <a:bodyPr/>
          <a:lstStyle/>
          <a:p>
            <a:r>
              <a:rPr lang="zh-CN" altLang="en-US" dirty="0"/>
              <a:t>第一章 软件测试理论一</a:t>
            </a:r>
            <a:endParaRPr lang="zh-CN" altLang="en-US" dirty="0"/>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t>软件测试的定义</a:t>
            </a:r>
            <a:endParaRPr lang="zh-CN" altLang="en-US" dirty="0"/>
          </a:p>
        </p:txBody>
      </p:sp>
      <p:sp>
        <p:nvSpPr>
          <p:cNvPr id="51" name="object 26"/>
          <p:cNvSpPr/>
          <p:nvPr/>
        </p:nvSpPr>
        <p:spPr>
          <a:xfrm>
            <a:off x="7893910" y="5341384"/>
            <a:ext cx="2611967" cy="1010073"/>
          </a:xfrm>
          <a:custGeom>
            <a:avLst/>
            <a:gdLst/>
            <a:ahLst/>
            <a:cxnLst/>
            <a:rect l="l" t="t" r="r" b="b"/>
            <a:pathLst>
              <a:path w="1958975" h="757554">
                <a:moveTo>
                  <a:pt x="1958396" y="757198"/>
                </a:moveTo>
                <a:lnTo>
                  <a:pt x="298249" y="757198"/>
                </a:lnTo>
                <a:lnTo>
                  <a:pt x="0" y="378599"/>
                </a:lnTo>
                <a:lnTo>
                  <a:pt x="298249" y="0"/>
                </a:lnTo>
                <a:lnTo>
                  <a:pt x="1958396" y="0"/>
                </a:lnTo>
                <a:lnTo>
                  <a:pt x="1958396" y="757198"/>
                </a:lnTo>
                <a:close/>
              </a:path>
            </a:pathLst>
          </a:custGeom>
          <a:ln w="9524">
            <a:solidFill>
              <a:srgbClr val="D8D8D8"/>
            </a:solidFill>
          </a:ln>
        </p:spPr>
        <p:txBody>
          <a:bodyPr wrap="square" lIns="0" tIns="0" rIns="0" bIns="0" rtlCol="0"/>
          <a:lstStyle/>
          <a:p>
            <a:endParaRPr sz="2400"/>
          </a:p>
        </p:txBody>
      </p:sp>
      <p:sp>
        <p:nvSpPr>
          <p:cNvPr id="4" name="文本框 3"/>
          <p:cNvSpPr txBox="1"/>
          <p:nvPr/>
        </p:nvSpPr>
        <p:spPr>
          <a:xfrm>
            <a:off x="630387" y="1048550"/>
            <a:ext cx="6097904" cy="412934"/>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软件测试和调试的区别：</a:t>
            </a:r>
            <a:endParaRPr lang="en-US" altLang="zh-CN" sz="24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379740" y="1700900"/>
            <a:ext cx="8330831" cy="1883208"/>
          </a:xfrm>
          <a:prstGeom prst="rect">
            <a:avLst/>
          </a:prstGeom>
          <a:noFill/>
        </p:spPr>
        <p:txBody>
          <a:bodyPr wrap="square">
            <a:spAutoFit/>
          </a:bodyPr>
          <a:lstStyle/>
          <a:p>
            <a:pPr marL="342900" indent="-342900" algn="just">
              <a:lnSpc>
                <a:spcPct val="120000"/>
              </a:lnSpc>
              <a:spcBef>
                <a:spcPts val="120"/>
              </a:spcBef>
              <a:spcAft>
                <a:spcPts val="120"/>
              </a:spcAft>
              <a:buFont typeface="Wingdings" panose="05000000000000000000" pitchFamily="2" charset="2"/>
              <a:buChar char="ü"/>
            </a:pPr>
            <a:r>
              <a:rPr lang="zh-CN" altLang="zh-CN" sz="2400" kern="100" dirty="0">
                <a:effectLst/>
                <a:latin typeface="+mn-ea"/>
              </a:rPr>
              <a:t>软件测试≠软件调试</a:t>
            </a:r>
            <a:endParaRPr lang="zh-CN" altLang="zh-CN" sz="2400" kern="100" dirty="0">
              <a:effectLst/>
              <a:latin typeface="+mn-ea"/>
            </a:endParaRPr>
          </a:p>
          <a:p>
            <a:pPr marL="342900" indent="-342900" algn="just">
              <a:lnSpc>
                <a:spcPct val="120000"/>
              </a:lnSpc>
              <a:spcBef>
                <a:spcPts val="120"/>
              </a:spcBef>
              <a:spcAft>
                <a:spcPts val="120"/>
              </a:spcAft>
              <a:buFont typeface="Wingdings" panose="05000000000000000000" pitchFamily="2" charset="2"/>
              <a:buChar char="ü"/>
            </a:pPr>
            <a:r>
              <a:rPr lang="zh-CN" altLang="zh-CN" sz="2400" kern="100" dirty="0">
                <a:effectLst/>
                <a:latin typeface="+mn-ea"/>
              </a:rPr>
              <a:t>软件调试：开发时发现错误后消除错误的过程</a:t>
            </a:r>
            <a:endParaRPr lang="zh-CN" altLang="zh-CN" sz="2400" kern="100" dirty="0">
              <a:effectLst/>
              <a:latin typeface="+mn-ea"/>
            </a:endParaRPr>
          </a:p>
          <a:p>
            <a:pPr marL="342900" indent="-342900" algn="just">
              <a:lnSpc>
                <a:spcPct val="120000"/>
              </a:lnSpc>
              <a:spcBef>
                <a:spcPts val="120"/>
              </a:spcBef>
              <a:spcAft>
                <a:spcPts val="120"/>
              </a:spcAft>
              <a:buFont typeface="Wingdings" panose="05000000000000000000" pitchFamily="2" charset="2"/>
              <a:buChar char="ü"/>
            </a:pPr>
            <a:r>
              <a:rPr lang="zh-CN" altLang="zh-CN" sz="2400" kern="100" dirty="0">
                <a:effectLst/>
                <a:latin typeface="+mn-ea"/>
              </a:rPr>
              <a:t>软件测试：主要目的是寻找缺陷</a:t>
            </a:r>
            <a:r>
              <a:rPr lang="en-US" altLang="zh-CN" sz="2400" kern="100" dirty="0">
                <a:effectLst/>
                <a:latin typeface="+mn-ea"/>
              </a:rPr>
              <a:t>(</a:t>
            </a:r>
            <a:r>
              <a:rPr lang="zh-CN" altLang="zh-CN" sz="2400" kern="100" dirty="0">
                <a:effectLst/>
                <a:latin typeface="+mn-ea"/>
              </a:rPr>
              <a:t>不包括修复</a:t>
            </a:r>
            <a:r>
              <a:rPr lang="en-US" altLang="zh-CN" sz="2400" kern="100" dirty="0">
                <a:effectLst/>
                <a:latin typeface="+mn-ea"/>
              </a:rPr>
              <a:t>)</a:t>
            </a:r>
            <a:endParaRPr lang="zh-CN" altLang="zh-CN" sz="2400" kern="100" dirty="0">
              <a:effectLst/>
              <a:latin typeface="+mn-ea"/>
            </a:endParaRPr>
          </a:p>
          <a:p>
            <a:pPr marL="342900" indent="-342900" algn="just">
              <a:lnSpc>
                <a:spcPct val="120000"/>
              </a:lnSpc>
              <a:spcBef>
                <a:spcPts val="120"/>
              </a:spcBef>
              <a:spcAft>
                <a:spcPts val="120"/>
              </a:spcAft>
              <a:buFont typeface="Wingdings" panose="05000000000000000000" pitchFamily="2" charset="2"/>
              <a:buChar char="ü"/>
            </a:pPr>
            <a:r>
              <a:rPr lang="zh-CN" altLang="zh-CN" sz="2400" kern="100" dirty="0">
                <a:effectLst/>
                <a:latin typeface="+mn-ea"/>
              </a:rPr>
              <a:t>调试必须由开发人员自己完成，测试则不一定</a:t>
            </a:r>
            <a:endParaRPr lang="zh-CN" altLang="zh-CN" sz="2400" kern="100" dirty="0">
              <a:effectLst/>
              <a:latin typeface="+mn-ea"/>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软件测试原则一（重要）</a:t>
            </a:r>
            <a:endParaRPr lang="zh-CN" altLang="en-US" dirty="0"/>
          </a:p>
        </p:txBody>
      </p:sp>
      <p:sp>
        <p:nvSpPr>
          <p:cNvPr id="51" name="object 26"/>
          <p:cNvSpPr/>
          <p:nvPr/>
        </p:nvSpPr>
        <p:spPr>
          <a:xfrm>
            <a:off x="7893910" y="5341384"/>
            <a:ext cx="2611967" cy="1010073"/>
          </a:xfrm>
          <a:custGeom>
            <a:avLst/>
            <a:gdLst/>
            <a:ahLst/>
            <a:cxnLst/>
            <a:rect l="l" t="t" r="r" b="b"/>
            <a:pathLst>
              <a:path w="1958975" h="757554">
                <a:moveTo>
                  <a:pt x="1958396" y="757198"/>
                </a:moveTo>
                <a:lnTo>
                  <a:pt x="298249" y="757198"/>
                </a:lnTo>
                <a:lnTo>
                  <a:pt x="0" y="378599"/>
                </a:lnTo>
                <a:lnTo>
                  <a:pt x="298249" y="0"/>
                </a:lnTo>
                <a:lnTo>
                  <a:pt x="1958396" y="0"/>
                </a:lnTo>
                <a:lnTo>
                  <a:pt x="1958396" y="757198"/>
                </a:lnTo>
                <a:close/>
              </a:path>
            </a:pathLst>
          </a:custGeom>
          <a:ln w="9524">
            <a:solidFill>
              <a:srgbClr val="D8D8D8"/>
            </a:solidFill>
          </a:ln>
        </p:spPr>
        <p:txBody>
          <a:bodyPr wrap="square" lIns="0" tIns="0" rIns="0" bIns="0" rtlCol="0"/>
          <a:lstStyle/>
          <a:p>
            <a:endParaRPr sz="2400"/>
          </a:p>
        </p:txBody>
      </p:sp>
      <p:sp>
        <p:nvSpPr>
          <p:cNvPr id="4" name="文本框 3"/>
          <p:cNvSpPr txBox="1"/>
          <p:nvPr/>
        </p:nvSpPr>
        <p:spPr>
          <a:xfrm>
            <a:off x="531665" y="984777"/>
            <a:ext cx="6097904" cy="412934"/>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什么是原则？</a:t>
            </a:r>
            <a:endParaRPr lang="en-US" altLang="zh-CN" sz="24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366987" y="1424047"/>
            <a:ext cx="7434113" cy="476669"/>
          </a:xfrm>
          <a:prstGeom prst="rect">
            <a:avLst/>
          </a:prstGeom>
          <a:noFill/>
        </p:spPr>
        <p:txBody>
          <a:bodyPr wrap="square">
            <a:spAutoFit/>
          </a:bodyPr>
          <a:lstStyle/>
          <a:p>
            <a:pPr marL="285750" indent="-285750" algn="just">
              <a:lnSpc>
                <a:spcPct val="120000"/>
              </a:lnSpc>
              <a:spcBef>
                <a:spcPts val="120"/>
              </a:spcBef>
              <a:spcAft>
                <a:spcPts val="120"/>
              </a:spcAft>
              <a:buFont typeface="Wingdings" panose="05000000000000000000" pitchFamily="2" charset="2"/>
              <a:buChar char="ü"/>
            </a:pPr>
            <a:r>
              <a:rPr lang="en-US" altLang="zh-CN" sz="2400" b="1" kern="100" dirty="0">
                <a:solidFill>
                  <a:srgbClr val="0000FF"/>
                </a:solidFill>
                <a:effectLst/>
                <a:latin typeface="+mn-ea"/>
                <a:cs typeface="Courier New" panose="02070309020205020404" pitchFamily="49" charset="0"/>
              </a:rPr>
              <a:t>---</a:t>
            </a:r>
            <a:r>
              <a:rPr lang="zh-CN" altLang="zh-CN" sz="2400" b="1" kern="100" dirty="0">
                <a:solidFill>
                  <a:srgbClr val="0000FF"/>
                </a:solidFill>
                <a:effectLst/>
                <a:latin typeface="+mn-ea"/>
                <a:cs typeface="Courier New" panose="02070309020205020404" pitchFamily="49" charset="0"/>
              </a:rPr>
              <a:t>底线，准则</a:t>
            </a:r>
            <a:endParaRPr lang="zh-CN" altLang="zh-CN" sz="2400" b="1" kern="100" dirty="0">
              <a:effectLst/>
              <a:latin typeface="+mn-ea"/>
            </a:endParaRPr>
          </a:p>
        </p:txBody>
      </p:sp>
      <p:sp>
        <p:nvSpPr>
          <p:cNvPr id="8" name="文本框 7"/>
          <p:cNvSpPr txBox="1"/>
          <p:nvPr/>
        </p:nvSpPr>
        <p:spPr>
          <a:xfrm>
            <a:off x="1366987" y="1927169"/>
            <a:ext cx="10525164" cy="830997"/>
          </a:xfrm>
          <a:prstGeom prst="rect">
            <a:avLst/>
          </a:prstGeom>
          <a:noFill/>
        </p:spPr>
        <p:txBody>
          <a:bodyPr wrap="square">
            <a:spAutoFit/>
          </a:bodyPr>
          <a:lstStyle/>
          <a:p>
            <a:pPr marL="342900" indent="-342900">
              <a:buFont typeface="Wingdings" panose="05000000000000000000" pitchFamily="2" charset="2"/>
              <a:buChar char="ü"/>
            </a:pPr>
            <a:r>
              <a:rPr lang="zh-CN" altLang="zh-CN" sz="2400" kern="100" dirty="0">
                <a:effectLst/>
                <a:latin typeface="+mn-ea"/>
                <a:cs typeface="Times New Roman" panose="02020603050405020304" pitchFamily="18" charset="0"/>
              </a:rPr>
              <a:t>所谓的测试原则指的就是我们在执行测试工作时必须要遵守的一些规则。</a:t>
            </a:r>
            <a:endParaRPr lang="en-US" altLang="zh-CN" sz="2400" kern="100" dirty="0">
              <a:effectLst/>
              <a:latin typeface="+mn-ea"/>
              <a:cs typeface="Times New Roman" panose="02020603050405020304" pitchFamily="18" charset="0"/>
            </a:endParaRPr>
          </a:p>
          <a:p>
            <a:pPr marL="342900" indent="-342900">
              <a:buFont typeface="Wingdings" panose="05000000000000000000" pitchFamily="2" charset="2"/>
              <a:buChar char="ü"/>
            </a:pPr>
            <a:r>
              <a:rPr lang="zh-CN" altLang="en-US" sz="2400" b="1" kern="100" dirty="0">
                <a:solidFill>
                  <a:srgbClr val="0000CC"/>
                </a:solidFill>
                <a:latin typeface="+mn-ea"/>
                <a:cs typeface="Times New Roman" panose="02020603050405020304" pitchFamily="18" charset="0"/>
              </a:rPr>
              <a:t>例如：你发现了一个</a:t>
            </a:r>
            <a:r>
              <a:rPr lang="en-US" altLang="zh-CN" sz="2400" b="1" kern="100" dirty="0">
                <a:solidFill>
                  <a:srgbClr val="0000CC"/>
                </a:solidFill>
                <a:latin typeface="+mn-ea"/>
                <a:cs typeface="Times New Roman" panose="02020603050405020304" pitchFamily="18" charset="0"/>
              </a:rPr>
              <a:t>bug</a:t>
            </a:r>
            <a:r>
              <a:rPr lang="zh-CN" altLang="en-US" sz="2400" b="1" kern="100" dirty="0">
                <a:solidFill>
                  <a:srgbClr val="0000CC"/>
                </a:solidFill>
                <a:latin typeface="+mn-ea"/>
                <a:cs typeface="Times New Roman" panose="02020603050405020304" pitchFamily="18" charset="0"/>
              </a:rPr>
              <a:t>开发说不是</a:t>
            </a:r>
            <a:r>
              <a:rPr lang="en-US" altLang="zh-CN" sz="2400" b="1" kern="100" dirty="0">
                <a:solidFill>
                  <a:srgbClr val="0000CC"/>
                </a:solidFill>
                <a:latin typeface="+mn-ea"/>
                <a:cs typeface="Times New Roman" panose="02020603050405020304" pitchFamily="18" charset="0"/>
              </a:rPr>
              <a:t>bug</a:t>
            </a:r>
            <a:r>
              <a:rPr lang="zh-CN" altLang="en-US" sz="2400" b="1" kern="100" dirty="0">
                <a:solidFill>
                  <a:srgbClr val="0000CC"/>
                </a:solidFill>
                <a:latin typeface="+mn-ea"/>
                <a:cs typeface="Times New Roman" panose="02020603050405020304" pitchFamily="18" charset="0"/>
              </a:rPr>
              <a:t>，测试人员应有自己的底线、准则。</a:t>
            </a:r>
            <a:endParaRPr lang="zh-CN" altLang="en-US" sz="2400" b="1" dirty="0">
              <a:solidFill>
                <a:srgbClr val="0000CC"/>
              </a:solidFill>
              <a:latin typeface="+mn-ea"/>
            </a:endParaRPr>
          </a:p>
        </p:txBody>
      </p:sp>
      <p:sp>
        <p:nvSpPr>
          <p:cNvPr id="10" name="文本框 9"/>
          <p:cNvSpPr txBox="1"/>
          <p:nvPr/>
        </p:nvSpPr>
        <p:spPr>
          <a:xfrm>
            <a:off x="433476" y="3222533"/>
            <a:ext cx="6097904" cy="412934"/>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所有测试都应基于用户需求</a:t>
            </a:r>
            <a:endParaRPr lang="en-US" altLang="zh-CN" sz="24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094410" y="3843518"/>
            <a:ext cx="10797741" cy="1113766"/>
          </a:xfrm>
          <a:prstGeom prst="rect">
            <a:avLst/>
          </a:prstGeom>
          <a:noFill/>
        </p:spPr>
        <p:txBody>
          <a:bodyPr wrap="square">
            <a:spAutoFit/>
          </a:bodyPr>
          <a:lstStyle/>
          <a:p>
            <a:pPr marL="285750" indent="-285750" algn="just">
              <a:lnSpc>
                <a:spcPct val="150000"/>
              </a:lnSpc>
              <a:spcBef>
                <a:spcPts val="120"/>
              </a:spcBef>
              <a:spcAft>
                <a:spcPts val="120"/>
              </a:spcAft>
              <a:buFont typeface="Wingdings" panose="05000000000000000000" pitchFamily="2" charset="2"/>
              <a:buChar char="ü"/>
            </a:pPr>
            <a:r>
              <a:rPr lang="zh-CN" altLang="zh-CN" sz="2400" kern="100" dirty="0">
                <a:solidFill>
                  <a:srgbClr val="000000"/>
                </a:solidFill>
                <a:effectLst/>
                <a:latin typeface="+mn-ea"/>
              </a:rPr>
              <a:t>系统中最严重的错误是那些导致程序无法满足用户需求的错误。</a:t>
            </a:r>
            <a:r>
              <a:rPr lang="zh-CN" altLang="zh-CN" sz="2400" kern="100" dirty="0">
                <a:solidFill>
                  <a:srgbClr val="0000FF"/>
                </a:solidFill>
                <a:effectLst/>
                <a:latin typeface="+mn-ea"/>
              </a:rPr>
              <a:t>（需求：造</a:t>
            </a:r>
            <a:r>
              <a:rPr lang="zh-CN" altLang="en-US" sz="2400" kern="100" dirty="0">
                <a:solidFill>
                  <a:srgbClr val="0000FF"/>
                </a:solidFill>
                <a:latin typeface="+mn-ea"/>
              </a:rPr>
              <a:t>小汽车</a:t>
            </a:r>
            <a:r>
              <a:rPr lang="zh-CN" altLang="zh-CN" sz="2400" kern="100" dirty="0">
                <a:solidFill>
                  <a:srgbClr val="0000FF"/>
                </a:solidFill>
                <a:effectLst/>
                <a:latin typeface="+mn-ea"/>
              </a:rPr>
              <a:t>）</a:t>
            </a:r>
            <a:endParaRPr lang="zh-CN" altLang="zh-CN" sz="2400" kern="100" dirty="0">
              <a:effectLst/>
              <a:latin typeface="+mn-ea"/>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软件测试原则二（重要）</a:t>
            </a:r>
            <a:endParaRPr lang="zh-CN" altLang="en-US" dirty="0"/>
          </a:p>
        </p:txBody>
      </p:sp>
      <p:sp>
        <p:nvSpPr>
          <p:cNvPr id="4" name="文本框 3"/>
          <p:cNvSpPr txBox="1"/>
          <p:nvPr/>
        </p:nvSpPr>
        <p:spPr>
          <a:xfrm>
            <a:off x="544364" y="1082988"/>
            <a:ext cx="10199835" cy="412934"/>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rPr>
              <a:t>设计测试用例应当包括合理的输入条件和</a:t>
            </a:r>
            <a:r>
              <a:rPr lang="zh-CN" altLang="zh-CN" sz="2400" kern="100" dirty="0">
                <a:solidFill>
                  <a:srgbClr val="0000FF"/>
                </a:solidFill>
                <a:effectLst/>
                <a:latin typeface="微软雅黑" panose="020B0503020204020204" pitchFamily="34" charset="-122"/>
                <a:ea typeface="微软雅黑" panose="020B0503020204020204" pitchFamily="34" charset="-122"/>
                <a:cs typeface="Times New Roman" panose="02020603050405020304" pitchFamily="18" charset="0"/>
              </a:rPr>
              <a:t>不合理的输入条件</a:t>
            </a:r>
            <a:endParaRPr lang="en-US" altLang="zh-CN" sz="2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1209456" y="2021027"/>
            <a:ext cx="10652343" cy="2795252"/>
          </a:xfrm>
          <a:prstGeom prst="rect">
            <a:avLst/>
          </a:prstGeom>
          <a:noFill/>
        </p:spPr>
        <p:txBody>
          <a:bodyPr wrap="square">
            <a:spAutoFit/>
          </a:bodyPr>
          <a:lstStyle/>
          <a:p>
            <a:pPr marL="342900" indent="-342900" algn="just">
              <a:lnSpc>
                <a:spcPct val="120000"/>
              </a:lnSpc>
              <a:spcBef>
                <a:spcPts val="120"/>
              </a:spcBef>
              <a:spcAft>
                <a:spcPts val="120"/>
              </a:spcAft>
              <a:buFont typeface="Wingdings" panose="05000000000000000000" pitchFamily="2" charset="2"/>
              <a:buChar char="ü"/>
            </a:pPr>
            <a:r>
              <a:rPr lang="zh-CN" altLang="zh-CN" sz="2400" kern="100" dirty="0">
                <a:effectLst/>
                <a:latin typeface="+mn-ea"/>
              </a:rPr>
              <a:t>测试的时候需要证明软件正确，表明软件做了其应该做的，只是软件测试的目标之一，另一个目标是找出软件中的错误，证明软件没有做其不应该做的。</a:t>
            </a:r>
            <a:endParaRPr lang="en-US" altLang="zh-CN" sz="2400" kern="100" dirty="0">
              <a:effectLst/>
              <a:latin typeface="+mn-ea"/>
            </a:endParaRPr>
          </a:p>
          <a:p>
            <a:pPr algn="just">
              <a:lnSpc>
                <a:spcPct val="120000"/>
              </a:lnSpc>
              <a:spcBef>
                <a:spcPts val="120"/>
              </a:spcBef>
              <a:spcAft>
                <a:spcPts val="120"/>
              </a:spcAft>
            </a:pPr>
            <a:endParaRPr lang="zh-CN" altLang="zh-CN" sz="2400" kern="100" dirty="0">
              <a:effectLst/>
              <a:latin typeface="+mn-ea"/>
            </a:endParaRPr>
          </a:p>
          <a:p>
            <a:pPr marL="342900" indent="-342900" algn="just">
              <a:lnSpc>
                <a:spcPct val="120000"/>
              </a:lnSpc>
              <a:spcBef>
                <a:spcPts val="120"/>
              </a:spcBef>
              <a:spcAft>
                <a:spcPts val="120"/>
              </a:spcAft>
              <a:buFont typeface="Wingdings" panose="05000000000000000000" pitchFamily="2" charset="2"/>
              <a:buChar char="ü"/>
            </a:pPr>
            <a:r>
              <a:rPr lang="zh-CN" altLang="zh-CN" sz="2400" kern="100" dirty="0">
                <a:effectLst/>
                <a:latin typeface="+mn-ea"/>
              </a:rPr>
              <a:t>通过测试</a:t>
            </a:r>
            <a:r>
              <a:rPr lang="en-US" altLang="zh-CN" sz="2400" kern="100" dirty="0">
                <a:effectLst/>
                <a:latin typeface="+mn-ea"/>
              </a:rPr>
              <a:t>-</a:t>
            </a:r>
            <a:r>
              <a:rPr lang="zh-CN" altLang="zh-CN" sz="2400" kern="100" dirty="0">
                <a:effectLst/>
                <a:latin typeface="+mn-ea"/>
              </a:rPr>
              <a:t>证明软件做了其应该做的</a:t>
            </a:r>
            <a:r>
              <a:rPr lang="zh-CN" altLang="en-US" sz="2400" kern="100" dirty="0">
                <a:effectLst/>
                <a:latin typeface="+mn-ea"/>
              </a:rPr>
              <a:t>。</a:t>
            </a:r>
            <a:endParaRPr lang="en-US" altLang="zh-CN" sz="2400" kern="100" dirty="0">
              <a:effectLst/>
              <a:latin typeface="+mn-ea"/>
            </a:endParaRPr>
          </a:p>
          <a:p>
            <a:pPr algn="just">
              <a:lnSpc>
                <a:spcPct val="120000"/>
              </a:lnSpc>
              <a:spcBef>
                <a:spcPts val="120"/>
              </a:spcBef>
              <a:spcAft>
                <a:spcPts val="120"/>
              </a:spcAft>
            </a:pPr>
            <a:endParaRPr lang="zh-CN" altLang="zh-CN" sz="2400" kern="100" dirty="0">
              <a:effectLst/>
              <a:latin typeface="+mn-ea"/>
            </a:endParaRPr>
          </a:p>
          <a:p>
            <a:pPr marL="342900" indent="-342900" algn="just">
              <a:lnSpc>
                <a:spcPct val="120000"/>
              </a:lnSpc>
              <a:spcBef>
                <a:spcPts val="120"/>
              </a:spcBef>
              <a:spcAft>
                <a:spcPts val="120"/>
              </a:spcAft>
              <a:buFont typeface="Wingdings" panose="05000000000000000000" pitchFamily="2" charset="2"/>
              <a:buChar char="ü"/>
            </a:pPr>
            <a:r>
              <a:rPr lang="zh-CN" altLang="zh-CN" sz="2400" kern="100" dirty="0">
                <a:effectLst/>
                <a:latin typeface="+mn-ea"/>
              </a:rPr>
              <a:t>失败测试</a:t>
            </a:r>
            <a:r>
              <a:rPr lang="en-US" altLang="zh-CN" sz="2400" kern="100" dirty="0">
                <a:effectLst/>
                <a:latin typeface="+mn-ea"/>
              </a:rPr>
              <a:t>-</a:t>
            </a:r>
            <a:r>
              <a:rPr lang="zh-CN" altLang="zh-CN" sz="2400" kern="100" dirty="0">
                <a:effectLst/>
                <a:latin typeface="+mn-ea"/>
              </a:rPr>
              <a:t>证明软件没有做其不应该做的</a:t>
            </a:r>
            <a:r>
              <a:rPr lang="zh-CN" altLang="en-US" sz="2400" kern="100" dirty="0">
                <a:effectLst/>
                <a:latin typeface="+mn-ea"/>
              </a:rPr>
              <a:t>。</a:t>
            </a:r>
            <a:endParaRPr lang="zh-CN" altLang="zh-CN" sz="2400" kern="100" dirty="0">
              <a:effectLst/>
              <a:latin typeface="+mn-ea"/>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软件测试原则三（重要）</a:t>
            </a:r>
            <a:endParaRPr lang="zh-CN" altLang="en-US" dirty="0"/>
          </a:p>
        </p:txBody>
      </p:sp>
      <p:sp>
        <p:nvSpPr>
          <p:cNvPr id="4" name="文本框 3"/>
          <p:cNvSpPr txBox="1"/>
          <p:nvPr/>
        </p:nvSpPr>
        <p:spPr>
          <a:xfrm>
            <a:off x="544364" y="1082988"/>
            <a:ext cx="10199835" cy="412934"/>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穷举测试是不可能的</a:t>
            </a:r>
            <a:endParaRPr lang="en-US" altLang="zh-CN" sz="2400" dirty="0">
              <a:latin typeface="微软雅黑" panose="020B0503020204020204" pitchFamily="34" charset="-122"/>
              <a:ea typeface="微软雅黑" panose="020B0503020204020204" pitchFamily="34" charset="-122"/>
            </a:endParaRPr>
          </a:p>
        </p:txBody>
      </p:sp>
      <p:pic>
        <p:nvPicPr>
          <p:cNvPr id="6" name="Picture 4"/>
          <p:cNvPicPr/>
          <p:nvPr/>
        </p:nvPicPr>
        <p:blipFill>
          <a:blip r:embed="rId1">
            <a:extLst>
              <a:ext uri="{28A0092B-C50C-407E-A947-70E740481C1C}">
                <a14:useLocalDpi xmlns:a14="http://schemas.microsoft.com/office/drawing/2010/main" val="0"/>
              </a:ext>
            </a:extLst>
          </a:blip>
          <a:srcRect/>
          <a:stretch>
            <a:fillRect/>
          </a:stretch>
        </p:blipFill>
        <p:spPr>
          <a:xfrm>
            <a:off x="1659466" y="1692592"/>
            <a:ext cx="7078134" cy="4505008"/>
          </a:xfrm>
          <a:prstGeom prst="rect">
            <a:avLst/>
          </a:prstGeom>
          <a:noFill/>
          <a:ln>
            <a:noFill/>
          </a:ln>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软件测试原则三（重要）</a:t>
            </a:r>
            <a:endParaRPr lang="zh-CN" altLang="en-US" dirty="0"/>
          </a:p>
        </p:txBody>
      </p:sp>
      <p:sp>
        <p:nvSpPr>
          <p:cNvPr id="4" name="文本框 3"/>
          <p:cNvSpPr txBox="1"/>
          <p:nvPr/>
        </p:nvSpPr>
        <p:spPr>
          <a:xfrm>
            <a:off x="544364" y="1082988"/>
            <a:ext cx="10199835" cy="412934"/>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穷举测试是不可能的</a:t>
            </a:r>
            <a:endParaRPr lang="en-US" altLang="zh-CN" sz="24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219200" y="1629092"/>
            <a:ext cx="9194800" cy="3910814"/>
          </a:xfrm>
          <a:prstGeom prst="rect">
            <a:avLst/>
          </a:prstGeom>
          <a:noFill/>
        </p:spPr>
        <p:txBody>
          <a:bodyPr wrap="square">
            <a:spAutoFit/>
          </a:bodyPr>
          <a:lstStyle/>
          <a:p>
            <a:pPr marL="342900" lvl="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微软雅黑" panose="020B0503020204020204" pitchFamily="34" charset="-122"/>
                <a:ea typeface="微软雅黑" panose="020B0503020204020204" pitchFamily="34" charset="-122"/>
              </a:rPr>
              <a:t>输入量太大</a:t>
            </a:r>
            <a:r>
              <a:rPr lang="en-US" altLang="zh-CN" sz="2000" kern="100" dirty="0">
                <a:effectLst/>
                <a:latin typeface="微软雅黑" panose="020B0503020204020204" pitchFamily="34" charset="-122"/>
                <a:ea typeface="微软雅黑" panose="020B0503020204020204" pitchFamily="34" charset="-122"/>
              </a:rPr>
              <a:t>:</a:t>
            </a:r>
            <a:endParaRPr lang="zh-CN" altLang="zh-CN" sz="2000" kern="100" dirty="0">
              <a:effectLst/>
              <a:latin typeface="微软雅黑" panose="020B0503020204020204" pitchFamily="34" charset="-122"/>
              <a:ea typeface="微软雅黑" panose="020B0503020204020204" pitchFamily="34" charset="-122"/>
            </a:endParaRPr>
          </a:p>
          <a:p>
            <a:pPr marL="565150" indent="-285750" algn="just">
              <a:lnSpc>
                <a:spcPct val="150000"/>
              </a:lnSpc>
              <a:spcBef>
                <a:spcPts val="120"/>
              </a:spcBef>
              <a:spcAft>
                <a:spcPts val="120"/>
              </a:spcAft>
              <a:buFont typeface="Wingdings" panose="05000000000000000000" pitchFamily="2" charset="2"/>
              <a:buChar char="ü"/>
            </a:pPr>
            <a:r>
              <a:rPr lang="zh-CN" altLang="zh-CN" sz="2000" kern="100" dirty="0">
                <a:effectLst/>
                <a:latin typeface="微软雅黑" panose="020B0503020204020204" pitchFamily="34" charset="-122"/>
                <a:ea typeface="微软雅黑" panose="020B0503020204020204" pitchFamily="34" charset="-122"/>
              </a:rPr>
              <a:t>（</a:t>
            </a:r>
            <a:r>
              <a:rPr lang="en-US" altLang="zh-CN" sz="2000" kern="100" dirty="0">
                <a:effectLst/>
                <a:latin typeface="微软雅黑" panose="020B0503020204020204" pitchFamily="34" charset="-122"/>
                <a:ea typeface="微软雅黑" panose="020B0503020204020204" pitchFamily="34" charset="-122"/>
              </a:rPr>
              <a:t>0+0</a:t>
            </a:r>
            <a:r>
              <a:rPr lang="zh-CN" altLang="zh-CN" sz="2000" kern="100" dirty="0">
                <a:effectLst/>
                <a:latin typeface="微软雅黑" panose="020B0503020204020204" pitchFamily="34" charset="-122"/>
                <a:ea typeface="微软雅黑" panose="020B0503020204020204" pitchFamily="34" charset="-122"/>
              </a:rPr>
              <a:t>，</a:t>
            </a:r>
            <a:r>
              <a:rPr lang="en-US" altLang="zh-CN" sz="2000" kern="100" dirty="0">
                <a:effectLst/>
                <a:latin typeface="微软雅黑" panose="020B0503020204020204" pitchFamily="34" charset="-122"/>
                <a:ea typeface="微软雅黑" panose="020B0503020204020204" pitchFamily="34" charset="-122"/>
              </a:rPr>
              <a:t>0+1</a:t>
            </a:r>
            <a:r>
              <a:rPr lang="zh-CN" altLang="zh-CN" sz="2000" kern="100" dirty="0">
                <a:effectLst/>
                <a:latin typeface="微软雅黑" panose="020B0503020204020204" pitchFamily="34" charset="-122"/>
                <a:ea typeface="微软雅黑" panose="020B0503020204020204" pitchFamily="34" charset="-122"/>
              </a:rPr>
              <a:t>，</a:t>
            </a:r>
            <a:r>
              <a:rPr lang="en-US" altLang="zh-CN" sz="2000" kern="100" dirty="0">
                <a:effectLst/>
                <a:latin typeface="微软雅黑" panose="020B0503020204020204" pitchFamily="34" charset="-122"/>
                <a:ea typeface="微软雅黑" panose="020B0503020204020204" pitchFamily="34" charset="-122"/>
              </a:rPr>
              <a:t>0+2...1+0</a:t>
            </a:r>
            <a:r>
              <a:rPr lang="zh-CN" altLang="zh-CN" sz="2000" kern="100" dirty="0">
                <a:effectLst/>
                <a:latin typeface="微软雅黑" panose="020B0503020204020204" pitchFamily="34" charset="-122"/>
                <a:ea typeface="微软雅黑" panose="020B0503020204020204" pitchFamily="34" charset="-122"/>
              </a:rPr>
              <a:t>，</a:t>
            </a:r>
            <a:r>
              <a:rPr lang="en-US" altLang="zh-CN" sz="2000" kern="100" dirty="0">
                <a:effectLst/>
                <a:latin typeface="微软雅黑" panose="020B0503020204020204" pitchFamily="34" charset="-122"/>
                <a:ea typeface="微软雅黑" panose="020B0503020204020204" pitchFamily="34" charset="-122"/>
              </a:rPr>
              <a:t>1+1</a:t>
            </a:r>
            <a:r>
              <a:rPr lang="zh-CN" altLang="zh-CN" sz="2000" kern="100" dirty="0">
                <a:effectLst/>
                <a:latin typeface="微软雅黑" panose="020B0503020204020204" pitchFamily="34" charset="-122"/>
                <a:ea typeface="微软雅黑" panose="020B0503020204020204" pitchFamily="34" charset="-122"/>
              </a:rPr>
              <a:t>，</a:t>
            </a:r>
            <a:r>
              <a:rPr lang="en-US" altLang="zh-CN" sz="2000" kern="100" dirty="0">
                <a:effectLst/>
                <a:latin typeface="微软雅黑" panose="020B0503020204020204" pitchFamily="34" charset="-122"/>
                <a:ea typeface="微软雅黑" panose="020B0503020204020204" pitchFamily="34" charset="-122"/>
              </a:rPr>
              <a:t>1+2,...1+9999999999999999</a:t>
            </a:r>
            <a:r>
              <a:rPr lang="zh-CN" altLang="zh-CN" sz="2000" kern="100" dirty="0">
                <a:effectLst/>
                <a:latin typeface="微软雅黑" panose="020B0503020204020204" pitchFamily="34" charset="-122"/>
                <a:ea typeface="微软雅黑" panose="020B0503020204020204" pitchFamily="34" charset="-122"/>
              </a:rPr>
              <a:t>）</a:t>
            </a:r>
            <a:endParaRPr lang="zh-CN" altLang="zh-CN" sz="2000" kern="100" dirty="0">
              <a:effectLst/>
              <a:latin typeface="微软雅黑" panose="020B0503020204020204" pitchFamily="34" charset="-122"/>
              <a:ea typeface="微软雅黑" panose="020B0503020204020204" pitchFamily="34" charset="-122"/>
            </a:endParaRPr>
          </a:p>
          <a:p>
            <a:pPr marL="342900" lvl="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微软雅黑" panose="020B0503020204020204" pitchFamily="34" charset="-122"/>
                <a:ea typeface="微软雅黑" panose="020B0503020204020204" pitchFamily="34" charset="-122"/>
              </a:rPr>
              <a:t>输出结果太多</a:t>
            </a:r>
            <a:endParaRPr lang="zh-CN" altLang="zh-CN" sz="2000" kern="100" dirty="0">
              <a:effectLst/>
              <a:latin typeface="微软雅黑" panose="020B0503020204020204" pitchFamily="34" charset="-122"/>
              <a:ea typeface="微软雅黑" panose="020B0503020204020204" pitchFamily="34" charset="-122"/>
            </a:endParaRPr>
          </a:p>
          <a:p>
            <a:pPr marL="342900" lvl="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微软雅黑" panose="020B0503020204020204" pitchFamily="34" charset="-122"/>
                <a:ea typeface="微软雅黑" panose="020B0503020204020204" pitchFamily="34" charset="-122"/>
              </a:rPr>
              <a:t>软件执行路径太多</a:t>
            </a:r>
            <a:endParaRPr lang="en-US" altLang="zh-CN" sz="2000" kern="100" dirty="0">
              <a:effectLst/>
              <a:latin typeface="微软雅黑" panose="020B0503020204020204" pitchFamily="34" charset="-122"/>
              <a:ea typeface="微软雅黑" panose="020B0503020204020204" pitchFamily="34" charset="-122"/>
            </a:endParaRPr>
          </a:p>
          <a:p>
            <a:pPr marL="285750" lvl="0" indent="-285750" algn="just">
              <a:lnSpc>
                <a:spcPct val="150000"/>
              </a:lnSpc>
              <a:spcBef>
                <a:spcPts val="120"/>
              </a:spcBef>
              <a:spcAft>
                <a:spcPts val="120"/>
              </a:spcAft>
              <a:buFont typeface="Wingdings" panose="05000000000000000000" pitchFamily="2" charset="2"/>
              <a:buChar char="ü"/>
            </a:pPr>
            <a:endParaRPr lang="zh-CN" altLang="zh-CN" sz="2000" kern="100" dirty="0">
              <a:effectLst/>
              <a:latin typeface="微软雅黑" panose="020B0503020204020204" pitchFamily="34" charset="-122"/>
              <a:ea typeface="微软雅黑" panose="020B0503020204020204" pitchFamily="34" charset="-122"/>
            </a:endParaRPr>
          </a:p>
          <a:p>
            <a:pPr marL="285750" indent="-28575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微软雅黑" panose="020B0503020204020204" pitchFamily="34" charset="-122"/>
                <a:ea typeface="微软雅黑" panose="020B0503020204020204" pitchFamily="34" charset="-122"/>
              </a:rPr>
              <a:t>关键要点：</a:t>
            </a:r>
            <a:endParaRPr lang="zh-CN" altLang="zh-CN" sz="2000" kern="100" dirty="0">
              <a:effectLst/>
              <a:latin typeface="微软雅黑" panose="020B0503020204020204" pitchFamily="34" charset="-122"/>
              <a:ea typeface="微软雅黑" panose="020B0503020204020204" pitchFamily="34" charset="-122"/>
            </a:endParaRPr>
          </a:p>
          <a:p>
            <a:pPr marL="342900" lvl="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微软雅黑" panose="020B0503020204020204" pitchFamily="34" charset="-122"/>
                <a:ea typeface="微软雅黑" panose="020B0503020204020204" pitchFamily="34" charset="-122"/>
              </a:rPr>
              <a:t>把数量巨大的可能测试减少到可以控制的范围</a:t>
            </a:r>
            <a:r>
              <a:rPr lang="zh-CN" altLang="en-US" sz="2000" kern="100" dirty="0">
                <a:effectLst/>
                <a:latin typeface="微软雅黑" panose="020B0503020204020204" pitchFamily="34" charset="-122"/>
                <a:ea typeface="微软雅黑" panose="020B0503020204020204" pitchFamily="34" charset="-122"/>
              </a:rPr>
              <a:t>。</a:t>
            </a:r>
            <a:endParaRPr lang="zh-CN" altLang="zh-CN" sz="2000" kern="100" dirty="0">
              <a:effectLst/>
              <a:latin typeface="微软雅黑" panose="020B0503020204020204" pitchFamily="34" charset="-122"/>
              <a:ea typeface="微软雅黑" panose="020B0503020204020204" pitchFamily="34" charset="-122"/>
            </a:endParaRPr>
          </a:p>
          <a:p>
            <a:pPr marL="342900" lvl="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微软雅黑" panose="020B0503020204020204" pitchFamily="34" charset="-122"/>
                <a:ea typeface="微软雅黑" panose="020B0503020204020204" pitchFamily="34" charset="-122"/>
              </a:rPr>
              <a:t>针对风险做出明智的选择，哪些重要，哪些不重要</a:t>
            </a:r>
            <a:r>
              <a:rPr lang="zh-CN" altLang="en-US" sz="2000" kern="100" dirty="0">
                <a:latin typeface="微软雅黑" panose="020B0503020204020204" pitchFamily="34" charset="-122"/>
                <a:ea typeface="微软雅黑" panose="020B0503020204020204" pitchFamily="34" charset="-122"/>
              </a:rPr>
              <a:t>。</a:t>
            </a:r>
            <a:endParaRPr lang="zh-CN" altLang="zh-CN" sz="2000" kern="100" dirty="0">
              <a:effectLst/>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软件测试原则四（重要）</a:t>
            </a:r>
            <a:endParaRPr lang="zh-CN" altLang="en-US" dirty="0"/>
          </a:p>
        </p:txBody>
      </p:sp>
      <p:sp>
        <p:nvSpPr>
          <p:cNvPr id="4" name="文本框 3"/>
          <p:cNvSpPr txBox="1"/>
          <p:nvPr/>
        </p:nvSpPr>
        <p:spPr>
          <a:xfrm>
            <a:off x="165100" y="717324"/>
            <a:ext cx="6311900" cy="581057"/>
          </a:xfrm>
          <a:prstGeom prst="rect">
            <a:avLst/>
          </a:prstGeom>
          <a:noFill/>
        </p:spPr>
        <p:txBody>
          <a:bodyPr wrap="square">
            <a:spAutoFit/>
          </a:bodyPr>
          <a:lstStyle/>
          <a:p>
            <a:pPr marL="1257300" marR="133350" lvl="2" indent="-342900" algn="just">
              <a:lnSpc>
                <a:spcPct val="150000"/>
              </a:lnSpc>
              <a:spcBef>
                <a:spcPts val="1300"/>
              </a:spcBef>
              <a:spcAft>
                <a:spcPts val="1300"/>
              </a:spcAft>
              <a:buFont typeface="Wingdings" panose="05000000000000000000" pitchFamily="2" charset="2"/>
              <a:buChar char="ü"/>
              <a:tabLst>
                <a:tab pos="810895" algn="l"/>
              </a:tabLst>
            </a:pPr>
            <a:r>
              <a:rPr lang="zh-CN" altLang="zh-CN" sz="2400" b="1" kern="100" dirty="0">
                <a:solidFill>
                  <a:srgbClr val="000000"/>
                </a:solidFill>
                <a:effectLst/>
                <a:latin typeface="微软雅黑" panose="020B0503020204020204" pitchFamily="34" charset="-122"/>
                <a:ea typeface="微软雅黑" panose="020B0503020204020204" pitchFamily="34" charset="-122"/>
              </a:rPr>
              <a:t>缺陷发现越早，解决的代价就越小</a:t>
            </a:r>
            <a:endParaRPr lang="zh-CN" altLang="zh-CN" sz="2400" b="1" kern="100" dirty="0">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1762125" y="1282466"/>
            <a:ext cx="9429750" cy="943528"/>
          </a:xfrm>
          <a:prstGeom prst="rect">
            <a:avLst/>
          </a:prstGeom>
          <a:noFill/>
        </p:spPr>
        <p:txBody>
          <a:bodyPr wrap="square">
            <a:spAutoFit/>
          </a:bodyPr>
          <a:lstStyle/>
          <a:p>
            <a:pPr marL="285750" lvl="0" indent="-285750" algn="just">
              <a:lnSpc>
                <a:spcPct val="150000"/>
              </a:lnSpc>
              <a:spcBef>
                <a:spcPts val="120"/>
              </a:spcBef>
              <a:spcAft>
                <a:spcPts val="120"/>
              </a:spcAft>
              <a:buFont typeface="Wingdings" panose="05000000000000000000" pitchFamily="2" charset="2"/>
              <a:buChar char="ü"/>
            </a:pPr>
            <a:r>
              <a:rPr lang="zh-CN" altLang="zh-CN" sz="2000" kern="100" dirty="0">
                <a:effectLst/>
                <a:latin typeface="+mn-ea"/>
                <a:cs typeface="Times New Roman" panose="02020603050405020304" pitchFamily="18" charset="0"/>
              </a:rPr>
              <a:t>设计</a:t>
            </a:r>
            <a:r>
              <a:rPr lang="en-US" altLang="zh-CN" sz="2000" kern="100" dirty="0">
                <a:effectLst/>
                <a:latin typeface="+mn-ea"/>
                <a:cs typeface="Times New Roman" panose="02020603050405020304" pitchFamily="18" charset="0"/>
              </a:rPr>
              <a:t>-&gt;</a:t>
            </a:r>
            <a:r>
              <a:rPr lang="zh-CN" altLang="zh-CN" sz="2000" kern="100" dirty="0">
                <a:effectLst/>
                <a:latin typeface="+mn-ea"/>
                <a:cs typeface="Times New Roman" panose="02020603050405020304" pitchFamily="18" charset="0"/>
              </a:rPr>
              <a:t>开发</a:t>
            </a:r>
            <a:r>
              <a:rPr lang="en-US" altLang="zh-CN" sz="2000" kern="100" dirty="0">
                <a:effectLst/>
                <a:latin typeface="+mn-ea"/>
                <a:cs typeface="Times New Roman" panose="02020603050405020304" pitchFamily="18" charset="0"/>
              </a:rPr>
              <a:t>-&gt;</a:t>
            </a:r>
            <a:r>
              <a:rPr lang="zh-CN" altLang="zh-CN" sz="2000" kern="100" dirty="0">
                <a:effectLst/>
                <a:latin typeface="+mn-ea"/>
                <a:cs typeface="Times New Roman" panose="02020603050405020304" pitchFamily="18" charset="0"/>
              </a:rPr>
              <a:t>测试</a:t>
            </a:r>
            <a:r>
              <a:rPr lang="en-US" altLang="zh-CN" sz="2000" kern="100" dirty="0">
                <a:effectLst/>
                <a:latin typeface="+mn-ea"/>
                <a:cs typeface="Times New Roman" panose="02020603050405020304" pitchFamily="18" charset="0"/>
              </a:rPr>
              <a:t>-&gt;</a:t>
            </a:r>
            <a:r>
              <a:rPr lang="zh-CN" altLang="zh-CN" sz="2000" kern="100" dirty="0">
                <a:effectLst/>
                <a:latin typeface="+mn-ea"/>
                <a:cs typeface="Times New Roman" panose="02020603050405020304" pitchFamily="18" charset="0"/>
              </a:rPr>
              <a:t>客户阶段修复缺陷的成本是成比例上升的，大约是</a:t>
            </a:r>
            <a:r>
              <a:rPr lang="en-US" altLang="zh-CN" sz="2000" kern="100" dirty="0">
                <a:effectLst/>
                <a:latin typeface="+mn-ea"/>
                <a:cs typeface="Times New Roman" panose="02020603050405020304" pitchFamily="18" charset="0"/>
              </a:rPr>
              <a:t>1</a:t>
            </a:r>
            <a:r>
              <a:rPr lang="zh-CN" altLang="zh-CN" sz="2000" kern="100" dirty="0">
                <a:effectLst/>
                <a:latin typeface="+mn-ea"/>
                <a:cs typeface="Times New Roman" panose="02020603050405020304" pitchFamily="18" charset="0"/>
              </a:rPr>
              <a:t>：</a:t>
            </a:r>
            <a:r>
              <a:rPr lang="en-US" altLang="zh-CN" sz="2000" kern="100" dirty="0">
                <a:effectLst/>
                <a:latin typeface="+mn-ea"/>
                <a:cs typeface="Times New Roman" panose="02020603050405020304" pitchFamily="18" charset="0"/>
              </a:rPr>
              <a:t>10</a:t>
            </a:r>
            <a:r>
              <a:rPr lang="zh-CN" altLang="zh-CN" sz="2000" kern="100" dirty="0">
                <a:effectLst/>
                <a:latin typeface="+mn-ea"/>
                <a:cs typeface="Times New Roman" panose="02020603050405020304" pitchFamily="18" charset="0"/>
              </a:rPr>
              <a:t>：</a:t>
            </a:r>
            <a:r>
              <a:rPr lang="en-US" altLang="zh-CN" sz="2000" kern="100" dirty="0">
                <a:effectLst/>
                <a:latin typeface="+mn-ea"/>
                <a:cs typeface="Times New Roman" panose="02020603050405020304" pitchFamily="18" charset="0"/>
              </a:rPr>
              <a:t>100</a:t>
            </a:r>
            <a:r>
              <a:rPr lang="zh-CN" altLang="zh-CN" sz="2000" kern="100" dirty="0">
                <a:effectLst/>
                <a:latin typeface="+mn-ea"/>
                <a:cs typeface="Times New Roman" panose="02020603050405020304" pitchFamily="18" charset="0"/>
              </a:rPr>
              <a:t>：</a:t>
            </a:r>
            <a:r>
              <a:rPr lang="en-US" altLang="zh-CN" sz="2000" kern="100" dirty="0">
                <a:effectLst/>
                <a:latin typeface="+mn-ea"/>
                <a:cs typeface="Times New Roman" panose="02020603050405020304" pitchFamily="18" charset="0"/>
              </a:rPr>
              <a:t>1000</a:t>
            </a:r>
            <a:r>
              <a:rPr lang="zh-CN" altLang="zh-CN" sz="2000" kern="100" dirty="0">
                <a:effectLst/>
                <a:latin typeface="+mn-ea"/>
                <a:cs typeface="Times New Roman" panose="02020603050405020304" pitchFamily="18" charset="0"/>
              </a:rPr>
              <a:t>：</a:t>
            </a:r>
            <a:endParaRPr lang="zh-CN" altLang="zh-CN" sz="2000" kern="100" dirty="0">
              <a:effectLst/>
              <a:latin typeface="+mn-ea"/>
            </a:endParaRPr>
          </a:p>
        </p:txBody>
      </p:sp>
      <p:pic>
        <p:nvPicPr>
          <p:cNvPr id="5" name="图片 4" descr="111"/>
          <p:cNvPicPr/>
          <p:nvPr/>
        </p:nvPicPr>
        <p:blipFill>
          <a:blip r:embed="rId1"/>
          <a:stretch>
            <a:fillRect/>
          </a:stretch>
        </p:blipFill>
        <p:spPr>
          <a:xfrm>
            <a:off x="2093336" y="2318693"/>
            <a:ext cx="7734156" cy="4183707"/>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软件测试原则四（重要）</a:t>
            </a:r>
            <a:endParaRPr lang="zh-CN" altLang="en-US" dirty="0"/>
          </a:p>
        </p:txBody>
      </p:sp>
      <p:sp>
        <p:nvSpPr>
          <p:cNvPr id="8" name="文本框 7"/>
          <p:cNvSpPr txBox="1"/>
          <p:nvPr/>
        </p:nvSpPr>
        <p:spPr>
          <a:xfrm>
            <a:off x="-29513" y="793727"/>
            <a:ext cx="11980213" cy="5883342"/>
          </a:xfrm>
          <a:prstGeom prst="rect">
            <a:avLst/>
          </a:prstGeom>
          <a:noFill/>
        </p:spPr>
        <p:txBody>
          <a:bodyPr wrap="square">
            <a:spAutoFit/>
          </a:bodyPr>
          <a:lstStyle/>
          <a:p>
            <a:pPr marL="342900" indent="-342900">
              <a:lnSpc>
                <a:spcPct val="150000"/>
              </a:lnSpc>
              <a:spcBef>
                <a:spcPts val="120"/>
              </a:spcBef>
              <a:spcAft>
                <a:spcPts val="120"/>
              </a:spcAft>
              <a:buFont typeface="Wingdings" panose="05000000000000000000" pitchFamily="2" charset="2"/>
              <a:buChar char="ü"/>
            </a:pPr>
            <a:r>
              <a:rPr lang="zh-CN" altLang="zh-CN" sz="2400" b="1" kern="100" dirty="0">
                <a:effectLst/>
                <a:latin typeface="微软雅黑" panose="020B0503020204020204" pitchFamily="34" charset="-122"/>
                <a:ea typeface="微软雅黑" panose="020B0503020204020204" pitchFamily="34" charset="-122"/>
              </a:rPr>
              <a:t>应当把“尽早地和不断地进行软件测试”作为软件测试者的座右铭。</a:t>
            </a:r>
            <a:endParaRPr lang="zh-CN" altLang="zh-CN" sz="2400" b="1" kern="100" dirty="0">
              <a:effectLst/>
              <a:latin typeface="微软雅黑" panose="020B0503020204020204" pitchFamily="34" charset="-122"/>
              <a:ea typeface="微软雅黑" panose="020B0503020204020204" pitchFamily="34" charset="-122"/>
            </a:endParaRPr>
          </a:p>
          <a:p>
            <a:pPr marL="34290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mn-ea"/>
              </a:rPr>
              <a:t>举例说明：迪士尼</a:t>
            </a:r>
            <a:r>
              <a:rPr lang="en-US" altLang="zh-CN" sz="2000" kern="100" dirty="0">
                <a:effectLst/>
                <a:latin typeface="+mn-ea"/>
              </a:rPr>
              <a:t>.</a:t>
            </a:r>
            <a:r>
              <a:rPr lang="zh-CN" altLang="zh-CN" sz="2000" kern="100" dirty="0">
                <a:effectLst/>
                <a:latin typeface="+mn-ea"/>
              </a:rPr>
              <a:t>狮子王</a:t>
            </a: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mn-ea"/>
              </a:rPr>
              <a:t>问题的根本原因是软件无法在流行的</a:t>
            </a:r>
            <a:r>
              <a:rPr lang="en-US" altLang="zh-CN" sz="2000" kern="100" dirty="0">
                <a:effectLst/>
                <a:latin typeface="+mn-ea"/>
              </a:rPr>
              <a:t>PC</a:t>
            </a:r>
            <a:r>
              <a:rPr lang="zh-CN" altLang="zh-CN" sz="2000" kern="100" dirty="0">
                <a:effectLst/>
                <a:latin typeface="+mn-ea"/>
              </a:rPr>
              <a:t>平台上运行。</a:t>
            </a: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mn-ea"/>
              </a:rPr>
              <a:t>假设：</a:t>
            </a: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en-US" altLang="zh-CN" sz="2000" kern="100" dirty="0">
                <a:effectLst/>
                <a:latin typeface="+mn-ea"/>
              </a:rPr>
              <a:t>A.</a:t>
            </a:r>
            <a:r>
              <a:rPr lang="zh-CN" altLang="zh-CN" sz="2000" kern="100" dirty="0">
                <a:effectLst/>
                <a:latin typeface="+mn-ea"/>
              </a:rPr>
              <a:t>在编写需求规格说明书时，已经研究过什么</a:t>
            </a:r>
            <a:r>
              <a:rPr lang="en-US" altLang="zh-CN" sz="2000" kern="100" dirty="0">
                <a:effectLst/>
                <a:latin typeface="+mn-ea"/>
              </a:rPr>
              <a:t>PC</a:t>
            </a:r>
            <a:r>
              <a:rPr lang="zh-CN" altLang="zh-CN" sz="2000" kern="100" dirty="0">
                <a:effectLst/>
                <a:latin typeface="+mn-ea"/>
              </a:rPr>
              <a:t>机流行，并指出需要在该配置上设计和测试。</a:t>
            </a: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en-US" altLang="zh-CN" sz="2000" kern="100" dirty="0">
                <a:effectLst/>
                <a:latin typeface="+mn-ea"/>
              </a:rPr>
              <a:t>B.</a:t>
            </a:r>
            <a:r>
              <a:rPr lang="zh-CN" altLang="zh-CN" sz="2000" kern="100" dirty="0">
                <a:effectLst/>
                <a:latin typeface="+mn-ea"/>
              </a:rPr>
              <a:t>还有一个补救措施是，软件测试员去搜集流行</a:t>
            </a:r>
            <a:r>
              <a:rPr lang="en-US" altLang="zh-CN" sz="2000" kern="100" dirty="0">
                <a:effectLst/>
                <a:latin typeface="+mn-ea"/>
              </a:rPr>
              <a:t>PC</a:t>
            </a:r>
            <a:r>
              <a:rPr lang="zh-CN" altLang="zh-CN" sz="2000" kern="100" dirty="0">
                <a:effectLst/>
                <a:latin typeface="+mn-ea"/>
              </a:rPr>
              <a:t>样机并在其上验证。他们可能会发现软件缺陷，但是修复费用要高得多，因为软件必须调试、修改、再测试。</a:t>
            </a: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en-US" altLang="zh-CN" sz="2000" kern="100" dirty="0">
                <a:effectLst/>
                <a:latin typeface="+mn-ea"/>
              </a:rPr>
              <a:t>C.</a:t>
            </a:r>
            <a:r>
              <a:rPr lang="zh-CN" altLang="zh-CN" sz="2000" kern="100" dirty="0">
                <a:effectLst/>
                <a:latin typeface="+mn-ea"/>
              </a:rPr>
              <a:t>开发组织把软件的初期版本分发给一小部分客户进行试用，这些客户可能会发现问题。</a:t>
            </a: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mn-ea"/>
              </a:rPr>
              <a:t>然而实际的况是，缺陷完全被忽视，直到成千上万的光盘被制作和销售出去。</a:t>
            </a: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mn-ea"/>
              </a:rPr>
              <a:t>最终，迪士尼公司支付了客户投诉电话费、产品召回、更换光盘，以及又一轮的调试、修改和测试的费用。</a:t>
            </a: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mn-ea"/>
              </a:rPr>
              <a:t>如果严重的软件缺陷到了客户那里，就足以耗尽整个产品的利润。</a:t>
            </a:r>
            <a:endParaRPr lang="zh-CN" altLang="zh-CN" sz="2000" kern="100" dirty="0">
              <a:effectLst/>
              <a:latin typeface="+mn-ea"/>
            </a:endParaRP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软件测试原则五（重要）</a:t>
            </a:r>
            <a:endParaRPr lang="zh-CN" altLang="en-US" dirty="0"/>
          </a:p>
        </p:txBody>
      </p:sp>
      <p:sp>
        <p:nvSpPr>
          <p:cNvPr id="4" name="文本框 3"/>
          <p:cNvSpPr txBox="1"/>
          <p:nvPr/>
        </p:nvSpPr>
        <p:spPr>
          <a:xfrm>
            <a:off x="468165" y="917888"/>
            <a:ext cx="7494736" cy="412934"/>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测试的杀虫剂怪事</a:t>
            </a:r>
            <a:endParaRPr lang="en-US" altLang="zh-CN" sz="2400"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590026" y="1730692"/>
            <a:ext cx="8214374" cy="4325598"/>
          </a:xfrm>
          <a:prstGeom prst="rect">
            <a:avLst/>
          </a:prstGeom>
        </p:spPr>
      </p:pic>
    </p:spTree>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软件测试原则六（重要）</a:t>
            </a:r>
            <a:endParaRPr lang="zh-CN" altLang="en-US" dirty="0"/>
          </a:p>
        </p:txBody>
      </p:sp>
      <p:sp>
        <p:nvSpPr>
          <p:cNvPr id="4" name="文本框 3"/>
          <p:cNvSpPr txBox="1"/>
          <p:nvPr/>
        </p:nvSpPr>
        <p:spPr>
          <a:xfrm>
            <a:off x="404662" y="1500534"/>
            <a:ext cx="9006035" cy="412934"/>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测试能证明软件中有错误，但不能证明软件测试错误</a:t>
            </a:r>
            <a:endParaRPr lang="en-US" altLang="zh-CN" sz="24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1224681" y="2331355"/>
            <a:ext cx="7975599" cy="412613"/>
          </a:xfrm>
          <a:prstGeom prst="rect">
            <a:avLst/>
          </a:prstGeom>
          <a:noFill/>
        </p:spPr>
        <p:txBody>
          <a:bodyPr wrap="square">
            <a:spAutoFit/>
          </a:bodyPr>
          <a:lstStyle/>
          <a:p>
            <a:pPr marL="342900" indent="-342900" algn="just">
              <a:lnSpc>
                <a:spcPct val="120000"/>
              </a:lnSpc>
              <a:spcBef>
                <a:spcPts val="120"/>
              </a:spcBef>
              <a:spcAft>
                <a:spcPts val="120"/>
              </a:spcAft>
              <a:buFont typeface="Wingdings" panose="05000000000000000000" pitchFamily="2" charset="2"/>
              <a:buChar char="ü"/>
            </a:pPr>
            <a:r>
              <a:rPr lang="zh-CN" altLang="en-US" sz="2000" kern="100" dirty="0">
                <a:effectLst/>
                <a:latin typeface="+mn-ea"/>
              </a:rPr>
              <a:t>人无完人，软件也如此，</a:t>
            </a:r>
            <a:r>
              <a:rPr lang="zh-CN" altLang="zh-CN" sz="2000" kern="100" dirty="0">
                <a:effectLst/>
                <a:latin typeface="+mn-ea"/>
              </a:rPr>
              <a:t>世界上没有完美的软件。</a:t>
            </a:r>
            <a:endParaRPr lang="zh-CN" altLang="zh-CN" sz="2000" kern="100" dirty="0">
              <a:effectLst/>
              <a:latin typeface="+mn-ea"/>
            </a:endParaRPr>
          </a:p>
        </p:txBody>
      </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软件测试原则七（重要）</a:t>
            </a:r>
            <a:endParaRPr lang="zh-CN" altLang="en-US" dirty="0"/>
          </a:p>
        </p:txBody>
      </p:sp>
      <p:sp>
        <p:nvSpPr>
          <p:cNvPr id="4" name="文本框 3"/>
          <p:cNvSpPr txBox="1"/>
          <p:nvPr/>
        </p:nvSpPr>
        <p:spPr>
          <a:xfrm>
            <a:off x="173508" y="786694"/>
            <a:ext cx="6451600" cy="581057"/>
          </a:xfrm>
          <a:prstGeom prst="rect">
            <a:avLst/>
          </a:prstGeom>
          <a:noFill/>
        </p:spPr>
        <p:txBody>
          <a:bodyPr wrap="square">
            <a:spAutoFit/>
          </a:bodyPr>
          <a:lstStyle/>
          <a:p>
            <a:pPr marL="1257300" marR="133350" lvl="2" indent="-342900" algn="just">
              <a:lnSpc>
                <a:spcPct val="150000"/>
              </a:lnSpc>
              <a:spcBef>
                <a:spcPts val="1300"/>
              </a:spcBef>
              <a:spcAft>
                <a:spcPts val="1300"/>
              </a:spcAft>
              <a:buFont typeface="Wingdings" panose="05000000000000000000" pitchFamily="2" charset="2"/>
              <a:buChar char="ü"/>
              <a:tabLst>
                <a:tab pos="810895" algn="l"/>
              </a:tabLst>
            </a:pPr>
            <a:r>
              <a:rPr lang="zh-CN" altLang="zh-CN" sz="2400" b="1" kern="100" dirty="0">
                <a:effectLst/>
                <a:latin typeface="微软雅黑" panose="020B0503020204020204" pitchFamily="34" charset="-122"/>
                <a:ea typeface="微软雅黑" panose="020B0503020204020204" pitchFamily="34" charset="-122"/>
              </a:rPr>
              <a:t>充分注意测试中的缺陷群集现象</a:t>
            </a:r>
            <a:endParaRPr lang="zh-CN" altLang="zh-CN" sz="2400" b="1" kern="100" dirty="0">
              <a:effectLst/>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2178194" y="1367751"/>
            <a:ext cx="7410305" cy="3543171"/>
          </a:xfrm>
          <a:prstGeom prst="rect">
            <a:avLst/>
          </a:prstGeom>
        </p:spPr>
      </p:pic>
      <p:sp>
        <p:nvSpPr>
          <p:cNvPr id="10" name="文本框 9"/>
          <p:cNvSpPr txBox="1"/>
          <p:nvPr/>
        </p:nvSpPr>
        <p:spPr>
          <a:xfrm>
            <a:off x="901700" y="5162550"/>
            <a:ext cx="6096000" cy="1202573"/>
          </a:xfrm>
          <a:prstGeom prst="rect">
            <a:avLst/>
          </a:prstGeom>
          <a:noFill/>
        </p:spPr>
        <p:txBody>
          <a:bodyPr wrap="square">
            <a:spAutoFit/>
          </a:bodyPr>
          <a:lstStyle/>
          <a:p>
            <a:pPr marL="552450" indent="-285750" algn="just">
              <a:lnSpc>
                <a:spcPct val="120000"/>
              </a:lnSpc>
              <a:spcBef>
                <a:spcPts val="120"/>
              </a:spcBef>
              <a:spcAft>
                <a:spcPts val="120"/>
              </a:spcAft>
              <a:buFont typeface="Wingdings" panose="05000000000000000000" pitchFamily="2" charset="2"/>
              <a:buChar char="ü"/>
              <a:tabLst>
                <a:tab pos="269875" algn="l"/>
                <a:tab pos="266700" algn="l"/>
              </a:tabLst>
            </a:pPr>
            <a:r>
              <a:rPr lang="en-US" altLang="zh-CN" sz="2000" b="1" kern="100" dirty="0">
                <a:effectLst/>
                <a:latin typeface="+mn-ea"/>
              </a:rPr>
              <a:t>	80/20</a:t>
            </a:r>
            <a:r>
              <a:rPr lang="zh-CN" altLang="zh-CN" sz="2000" b="1" kern="100" dirty="0">
                <a:effectLst/>
                <a:latin typeface="+mn-ea"/>
              </a:rPr>
              <a:t>原则</a:t>
            </a:r>
            <a:r>
              <a:rPr lang="en-US" altLang="zh-CN" sz="2000" b="1" kern="100" dirty="0">
                <a:effectLst/>
                <a:latin typeface="+mn-ea"/>
              </a:rPr>
              <a:t>---80%</a:t>
            </a:r>
            <a:r>
              <a:rPr lang="zh-CN" altLang="zh-CN" sz="2000" b="1" kern="100" dirty="0">
                <a:effectLst/>
                <a:latin typeface="+mn-ea"/>
              </a:rPr>
              <a:t>的缺陷发生在</a:t>
            </a:r>
            <a:r>
              <a:rPr lang="en-US" altLang="zh-CN" sz="2000" b="1" kern="100" dirty="0">
                <a:effectLst/>
                <a:latin typeface="+mn-ea"/>
              </a:rPr>
              <a:t>20%</a:t>
            </a:r>
            <a:r>
              <a:rPr lang="zh-CN" altLang="zh-CN" sz="2000" b="1" kern="100" dirty="0">
                <a:effectLst/>
                <a:latin typeface="+mn-ea"/>
              </a:rPr>
              <a:t>的模块中</a:t>
            </a:r>
            <a:endParaRPr lang="zh-CN" altLang="zh-CN" sz="2000" b="1" kern="100" dirty="0">
              <a:effectLst/>
              <a:latin typeface="+mn-ea"/>
            </a:endParaRPr>
          </a:p>
          <a:p>
            <a:pPr marL="552450" indent="-285750" algn="just">
              <a:lnSpc>
                <a:spcPct val="120000"/>
              </a:lnSpc>
              <a:spcBef>
                <a:spcPts val="120"/>
              </a:spcBef>
              <a:spcAft>
                <a:spcPts val="120"/>
              </a:spcAft>
              <a:buFont typeface="Wingdings" panose="05000000000000000000" pitchFamily="2" charset="2"/>
              <a:buChar char="ü"/>
              <a:tabLst>
                <a:tab pos="269875" algn="l"/>
                <a:tab pos="266700" algn="l"/>
              </a:tabLst>
            </a:pPr>
            <a:r>
              <a:rPr lang="en-US" altLang="zh-CN" sz="2000" b="1" kern="100" dirty="0">
                <a:effectLst/>
                <a:latin typeface="+mn-ea"/>
              </a:rPr>
              <a:t>	</a:t>
            </a:r>
            <a:r>
              <a:rPr lang="zh-CN" altLang="zh-CN" sz="2000" b="1" kern="100" dirty="0">
                <a:effectLst/>
                <a:latin typeface="+mn-ea"/>
              </a:rPr>
              <a:t>开发人员水平低</a:t>
            </a:r>
            <a:r>
              <a:rPr lang="zh-CN" altLang="en-US" sz="2000" b="1" kern="100" dirty="0">
                <a:effectLst/>
                <a:latin typeface="+mn-ea"/>
              </a:rPr>
              <a:t>代码质量差</a:t>
            </a:r>
            <a:endParaRPr lang="zh-CN" altLang="zh-CN" sz="2000" b="1" kern="100" dirty="0">
              <a:effectLst/>
              <a:latin typeface="+mn-ea"/>
            </a:endParaRPr>
          </a:p>
          <a:p>
            <a:pPr marL="552450" indent="-285750" algn="just">
              <a:lnSpc>
                <a:spcPct val="120000"/>
              </a:lnSpc>
              <a:spcBef>
                <a:spcPts val="120"/>
              </a:spcBef>
              <a:spcAft>
                <a:spcPts val="120"/>
              </a:spcAft>
              <a:buFont typeface="Wingdings" panose="05000000000000000000" pitchFamily="2" charset="2"/>
              <a:buChar char="ü"/>
              <a:tabLst>
                <a:tab pos="269875" algn="l"/>
                <a:tab pos="266700" algn="l"/>
              </a:tabLst>
            </a:pPr>
            <a:r>
              <a:rPr lang="en-US" altLang="zh-CN" sz="2000" b="1" kern="100" dirty="0">
                <a:effectLst/>
                <a:latin typeface="+mn-ea"/>
              </a:rPr>
              <a:t>	</a:t>
            </a:r>
            <a:r>
              <a:rPr lang="zh-CN" altLang="zh-CN" sz="2000" b="1" kern="100" dirty="0">
                <a:effectLst/>
                <a:latin typeface="+mn-ea"/>
              </a:rPr>
              <a:t>该模块功能</a:t>
            </a:r>
            <a:r>
              <a:rPr lang="zh-CN" altLang="en-US" sz="2000" b="1" kern="100" dirty="0">
                <a:effectLst/>
                <a:latin typeface="+mn-ea"/>
              </a:rPr>
              <a:t>逻辑</a:t>
            </a:r>
            <a:r>
              <a:rPr lang="zh-CN" altLang="zh-CN" sz="2000" b="1" kern="100" dirty="0">
                <a:effectLst/>
                <a:latin typeface="+mn-ea"/>
              </a:rPr>
              <a:t>复杂</a:t>
            </a:r>
            <a:endParaRPr lang="zh-CN" altLang="zh-CN" sz="2000" b="1" kern="100" dirty="0">
              <a:effectLst/>
              <a:latin typeface="+mn-ea"/>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内容提要</a:t>
            </a:r>
            <a:endParaRPr lang="zh-CN" altLang="en-US" dirty="0"/>
          </a:p>
        </p:txBody>
      </p:sp>
      <p:sp>
        <p:nvSpPr>
          <p:cNvPr id="3" name="内容占位符 2"/>
          <p:cNvSpPr>
            <a:spLocks noGrp="1"/>
          </p:cNvSpPr>
          <p:nvPr>
            <p:ph idx="1"/>
          </p:nvPr>
        </p:nvSpPr>
        <p:spPr>
          <a:xfrm>
            <a:off x="593062" y="1430902"/>
            <a:ext cx="9519930" cy="3441349"/>
          </a:xfrm>
        </p:spPr>
        <p:txBody>
          <a:bodyPr/>
          <a:lstStyle/>
          <a:p>
            <a:r>
              <a:rPr lang="zh-CN" altLang="en-US" dirty="0">
                <a:solidFill>
                  <a:schemeClr val="tx1">
                    <a:lumMod val="75000"/>
                    <a:lumOff val="25000"/>
                  </a:schemeClr>
                </a:solidFill>
              </a:rPr>
              <a:t>第</a:t>
            </a:r>
            <a:r>
              <a:rPr lang="en-US" altLang="zh-CN" dirty="0">
                <a:solidFill>
                  <a:schemeClr val="tx1">
                    <a:lumMod val="75000"/>
                    <a:lumOff val="25000"/>
                  </a:schemeClr>
                </a:solidFill>
              </a:rPr>
              <a:t>1</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软件测试发展史（了解）</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2</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软件测试的重要性（了解）</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3</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软件测试的定义（掌握）</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4</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软件测试的原则（了解）</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5</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软件质量</a:t>
            </a:r>
            <a:r>
              <a:rPr lang="en-US" altLang="zh-CN" dirty="0">
                <a:solidFill>
                  <a:schemeClr val="tx1">
                    <a:lumMod val="75000"/>
                    <a:lumOff val="25000"/>
                  </a:schemeClr>
                </a:solidFill>
              </a:rPr>
              <a:t>6</a:t>
            </a:r>
            <a:r>
              <a:rPr lang="zh-CN" altLang="en-US" dirty="0">
                <a:solidFill>
                  <a:schemeClr val="tx1">
                    <a:lumMod val="75000"/>
                    <a:lumOff val="25000"/>
                  </a:schemeClr>
                </a:solidFill>
              </a:rPr>
              <a:t>大特性（掌握）</a:t>
            </a:r>
            <a:endParaRPr lang="en-US" altLang="zh-CN" dirty="0">
              <a:solidFill>
                <a:schemeClr val="tx1">
                  <a:lumMod val="75000"/>
                  <a:lumOff val="25000"/>
                </a:schemeClr>
              </a:solidFill>
            </a:endParaRPr>
          </a:p>
          <a:p>
            <a:r>
              <a:rPr lang="zh-CN" altLang="en-US" dirty="0">
                <a:solidFill>
                  <a:schemeClr val="tx1">
                    <a:lumMod val="75000"/>
                    <a:lumOff val="25000"/>
                  </a:schemeClr>
                </a:solidFill>
              </a:rPr>
              <a:t>第</a:t>
            </a:r>
            <a:r>
              <a:rPr lang="en-US" altLang="zh-CN" dirty="0">
                <a:solidFill>
                  <a:schemeClr val="tx1">
                    <a:lumMod val="75000"/>
                    <a:lumOff val="25000"/>
                  </a:schemeClr>
                </a:solidFill>
              </a:rPr>
              <a:t>6</a:t>
            </a:r>
            <a:r>
              <a:rPr lang="zh-CN" altLang="en-US" dirty="0">
                <a:solidFill>
                  <a:schemeClr val="tx1">
                    <a:lumMod val="75000"/>
                    <a:lumOff val="25000"/>
                  </a:schemeClr>
                </a:solidFill>
              </a:rPr>
              <a:t>节</a:t>
            </a:r>
            <a:r>
              <a:rPr lang="en-US" altLang="zh-CN" dirty="0">
                <a:solidFill>
                  <a:schemeClr val="tx1">
                    <a:lumMod val="75000"/>
                    <a:lumOff val="25000"/>
                  </a:schemeClr>
                </a:solidFill>
              </a:rPr>
              <a:t>-</a:t>
            </a:r>
            <a:r>
              <a:rPr lang="zh-CN" altLang="en-US" dirty="0">
                <a:solidFill>
                  <a:schemeClr val="tx1">
                    <a:lumMod val="75000"/>
                    <a:lumOff val="25000"/>
                  </a:schemeClr>
                </a:solidFill>
              </a:rPr>
              <a:t>课程回顾与作业</a:t>
            </a:r>
            <a:endParaRPr lang="en-US" altLang="zh-CN" dirty="0">
              <a:solidFill>
                <a:schemeClr val="tx1">
                  <a:lumMod val="75000"/>
                  <a:lumOff val="25000"/>
                </a:schemeClr>
              </a:solidFill>
            </a:endParaRP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软件测试原则八（重要）</a:t>
            </a:r>
            <a:endParaRPr lang="zh-CN" altLang="en-US" dirty="0"/>
          </a:p>
        </p:txBody>
      </p:sp>
      <p:sp>
        <p:nvSpPr>
          <p:cNvPr id="4" name="文本框 3"/>
          <p:cNvSpPr txBox="1"/>
          <p:nvPr/>
        </p:nvSpPr>
        <p:spPr>
          <a:xfrm>
            <a:off x="173508" y="786694"/>
            <a:ext cx="6451600" cy="581057"/>
          </a:xfrm>
          <a:prstGeom prst="rect">
            <a:avLst/>
          </a:prstGeom>
          <a:noFill/>
        </p:spPr>
        <p:txBody>
          <a:bodyPr wrap="square">
            <a:spAutoFit/>
          </a:bodyPr>
          <a:lstStyle/>
          <a:p>
            <a:pPr marL="1257300" marR="133350" lvl="2" indent="-342900" algn="just">
              <a:lnSpc>
                <a:spcPct val="150000"/>
              </a:lnSpc>
              <a:spcBef>
                <a:spcPts val="1300"/>
              </a:spcBef>
              <a:spcAft>
                <a:spcPts val="1300"/>
              </a:spcAft>
              <a:buFont typeface="Wingdings" panose="05000000000000000000" pitchFamily="2" charset="2"/>
              <a:buChar char="ü"/>
              <a:tabLst>
                <a:tab pos="810895" algn="l"/>
              </a:tabLst>
            </a:pPr>
            <a:r>
              <a:rPr lang="zh-CN" altLang="en-US" sz="2400" b="1" kern="100" dirty="0">
                <a:effectLst/>
                <a:latin typeface="微软雅黑" panose="020B0503020204020204" pitchFamily="34" charset="-122"/>
                <a:ea typeface="微软雅黑" panose="020B0503020204020204" pitchFamily="34" charset="-122"/>
              </a:rPr>
              <a:t>软件测试必须要有预期结果 </a:t>
            </a:r>
            <a:endParaRPr lang="zh-CN" altLang="zh-CN" sz="2400" b="1" kern="100" dirty="0">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1473200" y="1543050"/>
            <a:ext cx="6096000" cy="412613"/>
          </a:xfrm>
          <a:prstGeom prst="rect">
            <a:avLst/>
          </a:prstGeom>
          <a:noFill/>
        </p:spPr>
        <p:txBody>
          <a:bodyPr wrap="square">
            <a:spAutoFit/>
          </a:bodyPr>
          <a:lstStyle/>
          <a:p>
            <a:pPr marL="609600" indent="-342900" algn="just">
              <a:lnSpc>
                <a:spcPct val="120000"/>
              </a:lnSpc>
              <a:spcBef>
                <a:spcPts val="120"/>
              </a:spcBef>
              <a:spcAft>
                <a:spcPts val="120"/>
              </a:spcAft>
              <a:buFont typeface="Wingdings" panose="05000000000000000000" pitchFamily="2" charset="2"/>
              <a:buChar char="ü"/>
              <a:tabLst>
                <a:tab pos="269875" algn="l"/>
                <a:tab pos="266700" algn="l"/>
              </a:tabLst>
            </a:pPr>
            <a:r>
              <a:rPr lang="zh-CN" altLang="en-US" sz="2000" b="1" kern="100" dirty="0">
                <a:effectLst/>
                <a:latin typeface="+mn-ea"/>
              </a:rPr>
              <a:t>什么是预期结果？</a:t>
            </a:r>
            <a:endParaRPr lang="en-US" altLang="zh-CN" sz="2000" b="1" kern="100" dirty="0">
              <a:effectLst/>
              <a:latin typeface="+mn-ea"/>
            </a:endParaRPr>
          </a:p>
        </p:txBody>
      </p:sp>
      <p:sp>
        <p:nvSpPr>
          <p:cNvPr id="6" name="文本框 5"/>
          <p:cNvSpPr txBox="1"/>
          <p:nvPr/>
        </p:nvSpPr>
        <p:spPr>
          <a:xfrm>
            <a:off x="2222500" y="1924655"/>
            <a:ext cx="6096000" cy="412613"/>
          </a:xfrm>
          <a:prstGeom prst="rect">
            <a:avLst/>
          </a:prstGeom>
          <a:noFill/>
        </p:spPr>
        <p:txBody>
          <a:bodyPr wrap="square">
            <a:spAutoFit/>
          </a:bodyPr>
          <a:lstStyle/>
          <a:p>
            <a:pPr marL="609600" indent="-342900" algn="just">
              <a:lnSpc>
                <a:spcPct val="120000"/>
              </a:lnSpc>
              <a:spcBef>
                <a:spcPts val="120"/>
              </a:spcBef>
              <a:spcAft>
                <a:spcPts val="120"/>
              </a:spcAft>
              <a:buFont typeface="Wingdings" panose="05000000000000000000" pitchFamily="2" charset="2"/>
              <a:buChar char="ü"/>
              <a:tabLst>
                <a:tab pos="269875" algn="l"/>
                <a:tab pos="266700" algn="l"/>
              </a:tabLst>
            </a:pPr>
            <a:r>
              <a:rPr lang="zh-CN" altLang="en-US" sz="2000" b="1" kern="100" dirty="0">
                <a:effectLst/>
                <a:latin typeface="+mn-ea"/>
              </a:rPr>
              <a:t>需求说明书中有明确定义的结果</a:t>
            </a:r>
            <a:endParaRPr lang="en-US" altLang="zh-CN" sz="2000" b="1" kern="100" dirty="0">
              <a:effectLst/>
              <a:latin typeface="+mn-ea"/>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软件测试原则九（重要）</a:t>
            </a:r>
            <a:endParaRPr lang="zh-CN" altLang="en-US" dirty="0"/>
          </a:p>
        </p:txBody>
      </p:sp>
      <p:sp>
        <p:nvSpPr>
          <p:cNvPr id="4" name="文本框 3"/>
          <p:cNvSpPr txBox="1"/>
          <p:nvPr/>
        </p:nvSpPr>
        <p:spPr>
          <a:xfrm>
            <a:off x="173508" y="786694"/>
            <a:ext cx="6451600" cy="581057"/>
          </a:xfrm>
          <a:prstGeom prst="rect">
            <a:avLst/>
          </a:prstGeom>
          <a:noFill/>
        </p:spPr>
        <p:txBody>
          <a:bodyPr wrap="square">
            <a:spAutoFit/>
          </a:bodyPr>
          <a:lstStyle/>
          <a:p>
            <a:pPr marL="1257300" marR="133350" lvl="2" indent="-342900" algn="just">
              <a:lnSpc>
                <a:spcPct val="150000"/>
              </a:lnSpc>
              <a:spcBef>
                <a:spcPts val="1300"/>
              </a:spcBef>
              <a:spcAft>
                <a:spcPts val="1300"/>
              </a:spcAft>
              <a:buFont typeface="Wingdings" panose="05000000000000000000" pitchFamily="2" charset="2"/>
              <a:buChar char="ü"/>
              <a:tabLst>
                <a:tab pos="810895" algn="l"/>
              </a:tabLst>
            </a:pPr>
            <a:r>
              <a:rPr lang="zh-CN" altLang="en-US" sz="2400" b="1" kern="100" dirty="0">
                <a:effectLst/>
                <a:latin typeface="微软雅黑" panose="020B0503020204020204" pitchFamily="34" charset="-122"/>
                <a:ea typeface="微软雅黑" panose="020B0503020204020204" pitchFamily="34" charset="-122"/>
              </a:rPr>
              <a:t>避免程序员测试自己的软件</a:t>
            </a:r>
            <a:endParaRPr lang="zh-CN" altLang="zh-CN" sz="2400" b="1" kern="100" dirty="0">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1695450" y="1657350"/>
            <a:ext cx="9207500" cy="1941237"/>
          </a:xfrm>
          <a:prstGeom prst="rect">
            <a:avLst/>
          </a:prstGeom>
          <a:noFill/>
        </p:spPr>
        <p:txBody>
          <a:bodyPr wrap="square">
            <a:spAutoFit/>
          </a:bodyPr>
          <a:lstStyle/>
          <a:p>
            <a:pPr marL="609600" indent="-342900" algn="just">
              <a:lnSpc>
                <a:spcPct val="120000"/>
              </a:lnSpc>
              <a:spcBef>
                <a:spcPts val="120"/>
              </a:spcBef>
              <a:spcAft>
                <a:spcPts val="120"/>
              </a:spcAft>
              <a:buFont typeface="Wingdings" panose="05000000000000000000" pitchFamily="2" charset="2"/>
              <a:buChar char="ü"/>
              <a:tabLst>
                <a:tab pos="269875" algn="l"/>
                <a:tab pos="266700" algn="l"/>
              </a:tabLst>
            </a:pPr>
            <a:r>
              <a:rPr lang="zh-CN" altLang="zh-CN" sz="2000" kern="100" dirty="0">
                <a:effectLst/>
                <a:latin typeface="+mn-ea"/>
              </a:rPr>
              <a:t>由于心理因素的影响或者程序员本身错误的理解了需求或者规范导致程序中存在错误，应避免程序员或者编写软件的组织测试自己的软件。</a:t>
            </a:r>
            <a:endParaRPr lang="en-US" altLang="zh-CN" sz="2000" kern="100" dirty="0">
              <a:effectLst/>
              <a:latin typeface="+mn-ea"/>
            </a:endParaRPr>
          </a:p>
          <a:p>
            <a:pPr marL="266700" algn="just">
              <a:lnSpc>
                <a:spcPct val="120000"/>
              </a:lnSpc>
              <a:spcBef>
                <a:spcPts val="120"/>
              </a:spcBef>
              <a:spcAft>
                <a:spcPts val="120"/>
              </a:spcAft>
              <a:tabLst>
                <a:tab pos="269875" algn="l"/>
                <a:tab pos="266700" algn="l"/>
              </a:tabLst>
            </a:pPr>
            <a:endParaRPr lang="en-US" altLang="zh-CN" sz="2000" kern="100" dirty="0">
              <a:effectLst/>
              <a:latin typeface="+mn-ea"/>
            </a:endParaRPr>
          </a:p>
          <a:p>
            <a:pPr marL="609600" indent="-342900" algn="just">
              <a:lnSpc>
                <a:spcPct val="120000"/>
              </a:lnSpc>
              <a:spcBef>
                <a:spcPts val="120"/>
              </a:spcBef>
              <a:spcAft>
                <a:spcPts val="120"/>
              </a:spcAft>
              <a:buFont typeface="Wingdings" panose="05000000000000000000" pitchFamily="2" charset="2"/>
              <a:buChar char="ü"/>
              <a:tabLst>
                <a:tab pos="269875" algn="l"/>
                <a:tab pos="266700" algn="l"/>
              </a:tabLst>
            </a:pPr>
            <a:r>
              <a:rPr lang="zh-CN" altLang="zh-CN" sz="2000" kern="100" dirty="0">
                <a:effectLst/>
                <a:latin typeface="+mn-ea"/>
              </a:rPr>
              <a:t>一般要求有专门的测试人员进行测试，并且还要求用户参与，特别是验收测试阶段，用户是主要的参与者。</a:t>
            </a:r>
            <a:endParaRPr lang="zh-CN" altLang="zh-CN" sz="2000" kern="100" dirty="0">
              <a:effectLst/>
              <a:latin typeface="+mn-ea"/>
            </a:endParaRPr>
          </a:p>
        </p:txBody>
      </p:sp>
    </p:spTree>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a:t>节</a:t>
            </a:r>
            <a:r>
              <a:rPr lang="en-US" altLang="zh-CN" dirty="0"/>
              <a:t>-</a:t>
            </a:r>
            <a:r>
              <a:rPr lang="zh-CN" altLang="en-US" dirty="0"/>
              <a:t>软件测试原则十（重要）</a:t>
            </a:r>
            <a:endParaRPr lang="zh-CN" altLang="en-US" dirty="0"/>
          </a:p>
        </p:txBody>
      </p:sp>
      <p:sp>
        <p:nvSpPr>
          <p:cNvPr id="4" name="文本框 3"/>
          <p:cNvSpPr txBox="1"/>
          <p:nvPr/>
        </p:nvSpPr>
        <p:spPr>
          <a:xfrm>
            <a:off x="431800" y="786694"/>
            <a:ext cx="10172700" cy="581057"/>
          </a:xfrm>
          <a:prstGeom prst="rect">
            <a:avLst/>
          </a:prstGeom>
          <a:noFill/>
        </p:spPr>
        <p:txBody>
          <a:bodyPr wrap="square">
            <a:spAutoFit/>
          </a:bodyPr>
          <a:lstStyle/>
          <a:p>
            <a:pPr marL="1257300" marR="133350" lvl="2" indent="-342900" algn="just">
              <a:lnSpc>
                <a:spcPct val="150000"/>
              </a:lnSpc>
              <a:spcBef>
                <a:spcPts val="1300"/>
              </a:spcBef>
              <a:spcAft>
                <a:spcPts val="1300"/>
              </a:spcAft>
              <a:buFont typeface="Wingdings" panose="05000000000000000000" pitchFamily="2" charset="2"/>
              <a:buChar char="ü"/>
              <a:tabLst>
                <a:tab pos="810895" algn="l"/>
              </a:tabLst>
            </a:pPr>
            <a:r>
              <a:rPr lang="zh-CN" altLang="zh-CN" sz="2400" b="1" kern="100" dirty="0">
                <a:effectLst/>
                <a:latin typeface="微软雅黑" panose="020B0503020204020204" pitchFamily="34" charset="-122"/>
                <a:ea typeface="微软雅黑" panose="020B0503020204020204" pitchFamily="34" charset="-122"/>
              </a:rPr>
              <a:t>注意保留测试设计和说明文档，并注意测试设计的可重用性</a:t>
            </a:r>
            <a:endParaRPr lang="zh-CN" altLang="zh-CN" sz="2400" b="1" kern="100" dirty="0">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1835150" y="1657350"/>
            <a:ext cx="9207500" cy="1941237"/>
          </a:xfrm>
          <a:prstGeom prst="rect">
            <a:avLst/>
          </a:prstGeom>
          <a:noFill/>
        </p:spPr>
        <p:txBody>
          <a:bodyPr wrap="square">
            <a:spAutoFit/>
          </a:bodyPr>
          <a:lstStyle/>
          <a:p>
            <a:pPr marL="609600" indent="-342900" algn="just">
              <a:lnSpc>
                <a:spcPct val="120000"/>
              </a:lnSpc>
              <a:spcBef>
                <a:spcPts val="120"/>
              </a:spcBef>
              <a:spcAft>
                <a:spcPts val="120"/>
              </a:spcAft>
              <a:buFont typeface="Wingdings" panose="05000000000000000000" pitchFamily="2" charset="2"/>
              <a:buChar char="ü"/>
              <a:tabLst>
                <a:tab pos="269875" algn="l"/>
                <a:tab pos="266700" algn="l"/>
              </a:tabLst>
            </a:pPr>
            <a:r>
              <a:rPr lang="zh-CN" altLang="zh-CN" sz="2000" kern="100" dirty="0">
                <a:effectLst/>
                <a:latin typeface="+mn-ea"/>
              </a:rPr>
              <a:t>由于心理因素的影响或者程序员本身错误的理解了需求或者规范导致程序中存在错误，应避免程序员或者编写软件的组织测试自己的软件。</a:t>
            </a:r>
            <a:endParaRPr lang="en-US" altLang="zh-CN" sz="2000" kern="100" dirty="0">
              <a:effectLst/>
              <a:latin typeface="+mn-ea"/>
            </a:endParaRPr>
          </a:p>
          <a:p>
            <a:pPr marL="266700" algn="just">
              <a:lnSpc>
                <a:spcPct val="120000"/>
              </a:lnSpc>
              <a:spcBef>
                <a:spcPts val="120"/>
              </a:spcBef>
              <a:spcAft>
                <a:spcPts val="120"/>
              </a:spcAft>
              <a:tabLst>
                <a:tab pos="269875" algn="l"/>
                <a:tab pos="266700" algn="l"/>
              </a:tabLst>
            </a:pPr>
            <a:endParaRPr lang="en-US" altLang="zh-CN" sz="2000" kern="100" dirty="0">
              <a:effectLst/>
              <a:latin typeface="+mn-ea"/>
            </a:endParaRPr>
          </a:p>
          <a:p>
            <a:pPr marL="609600" indent="-342900" algn="just">
              <a:lnSpc>
                <a:spcPct val="120000"/>
              </a:lnSpc>
              <a:spcBef>
                <a:spcPts val="120"/>
              </a:spcBef>
              <a:spcAft>
                <a:spcPts val="120"/>
              </a:spcAft>
              <a:buFont typeface="Wingdings" panose="05000000000000000000" pitchFamily="2" charset="2"/>
              <a:buChar char="ü"/>
              <a:tabLst>
                <a:tab pos="269875" algn="l"/>
                <a:tab pos="266700" algn="l"/>
              </a:tabLst>
            </a:pPr>
            <a:r>
              <a:rPr lang="zh-CN" altLang="zh-CN" sz="2000" kern="100" dirty="0">
                <a:effectLst/>
                <a:latin typeface="+mn-ea"/>
              </a:rPr>
              <a:t>一般要求有专门的测试人员进行测试，并且还要求用户参与，特别是验收测试阶段，用户是主要的参与者。</a:t>
            </a:r>
            <a:endParaRPr lang="zh-CN" altLang="zh-CN" sz="2000" kern="100" dirty="0">
              <a:effectLst/>
              <a:latin typeface="+mn-ea"/>
            </a:endParaRPr>
          </a:p>
        </p:txBody>
      </p:sp>
    </p:spTree>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软件质量</a:t>
            </a:r>
            <a:r>
              <a:rPr lang="en-US" altLang="zh-CN" dirty="0"/>
              <a:t>6</a:t>
            </a:r>
            <a:r>
              <a:rPr lang="zh-CN" altLang="en-US" dirty="0"/>
              <a:t>大特性（重要）</a:t>
            </a:r>
            <a:endParaRPr lang="zh-CN" altLang="en-US" dirty="0"/>
          </a:p>
        </p:txBody>
      </p:sp>
      <p:sp>
        <p:nvSpPr>
          <p:cNvPr id="4" name="文本框 3"/>
          <p:cNvSpPr txBox="1"/>
          <p:nvPr/>
        </p:nvSpPr>
        <p:spPr>
          <a:xfrm>
            <a:off x="-266700" y="824215"/>
            <a:ext cx="10172700" cy="581057"/>
          </a:xfrm>
          <a:prstGeom prst="rect">
            <a:avLst/>
          </a:prstGeom>
          <a:noFill/>
        </p:spPr>
        <p:txBody>
          <a:bodyPr wrap="square">
            <a:spAutoFit/>
          </a:bodyPr>
          <a:lstStyle/>
          <a:p>
            <a:pPr marL="1257300" marR="133350" lvl="2" indent="-342900" algn="just">
              <a:lnSpc>
                <a:spcPct val="150000"/>
              </a:lnSpc>
              <a:spcBef>
                <a:spcPts val="1300"/>
              </a:spcBef>
              <a:spcAft>
                <a:spcPts val="1300"/>
              </a:spcAft>
              <a:buFont typeface="Wingdings" panose="05000000000000000000" pitchFamily="2" charset="2"/>
              <a:buChar char="ü"/>
              <a:tabLst>
                <a:tab pos="810895" algn="l"/>
              </a:tabLst>
            </a:pPr>
            <a:r>
              <a:rPr lang="zh-CN" altLang="zh-CN" sz="2400" b="1" kern="100" dirty="0">
                <a:effectLst/>
                <a:latin typeface="微软雅黑" panose="020B0503020204020204" pitchFamily="34" charset="-122"/>
                <a:ea typeface="微软雅黑" panose="020B0503020204020204" pitchFamily="34" charset="-122"/>
              </a:rPr>
              <a:t>什么是软件质量？</a:t>
            </a:r>
            <a:endParaRPr lang="zh-CN" altLang="zh-CN" sz="2400" b="1" kern="100" dirty="0">
              <a:effectLst/>
              <a:latin typeface="微软雅黑" panose="020B0503020204020204" pitchFamily="34" charset="-122"/>
              <a:ea typeface="微软雅黑" panose="020B0503020204020204" pitchFamily="34" charset="-122"/>
            </a:endParaRPr>
          </a:p>
        </p:txBody>
      </p:sp>
      <p:sp>
        <p:nvSpPr>
          <p:cNvPr id="10" name="文本框 9"/>
          <p:cNvSpPr txBox="1"/>
          <p:nvPr/>
        </p:nvSpPr>
        <p:spPr>
          <a:xfrm>
            <a:off x="1546225" y="1435549"/>
            <a:ext cx="9099550" cy="481863"/>
          </a:xfrm>
          <a:prstGeom prst="rect">
            <a:avLst/>
          </a:prstGeom>
          <a:noFill/>
        </p:spPr>
        <p:txBody>
          <a:bodyPr wrap="square">
            <a:spAutoFit/>
          </a:bodyPr>
          <a:lstStyle/>
          <a:p>
            <a:pPr marL="285750" indent="-285750" algn="just">
              <a:lnSpc>
                <a:spcPct val="150000"/>
              </a:lnSpc>
              <a:spcBef>
                <a:spcPts val="120"/>
              </a:spcBef>
              <a:spcAft>
                <a:spcPts val="120"/>
              </a:spcAft>
              <a:buFont typeface="Wingdings" panose="05000000000000000000" pitchFamily="2" charset="2"/>
              <a:buChar char="ü"/>
            </a:pPr>
            <a:r>
              <a:rPr lang="zh-CN" altLang="zh-CN" sz="2000" kern="100" dirty="0">
                <a:effectLst/>
                <a:latin typeface="+mn-ea"/>
              </a:rPr>
              <a:t>质量就是一个实体的所有特性满足明显的或隐含需求的程度。</a:t>
            </a:r>
            <a:endParaRPr lang="zh-CN" altLang="zh-CN" sz="2000" kern="100" dirty="0">
              <a:effectLst/>
              <a:latin typeface="+mn-ea"/>
            </a:endParaRPr>
          </a:p>
        </p:txBody>
      </p:sp>
      <p:sp>
        <p:nvSpPr>
          <p:cNvPr id="5" name="文本框 4"/>
          <p:cNvSpPr txBox="1"/>
          <p:nvPr/>
        </p:nvSpPr>
        <p:spPr>
          <a:xfrm>
            <a:off x="-266700" y="2415452"/>
            <a:ext cx="9283700" cy="645160"/>
          </a:xfrm>
          <a:prstGeom prst="rect">
            <a:avLst/>
          </a:prstGeom>
          <a:noFill/>
        </p:spPr>
        <p:txBody>
          <a:bodyPr wrap="square">
            <a:spAutoFit/>
          </a:bodyPr>
          <a:lstStyle/>
          <a:p>
            <a:pPr marL="1257300" marR="133350" lvl="2" indent="-342900" algn="just">
              <a:lnSpc>
                <a:spcPct val="150000"/>
              </a:lnSpc>
              <a:spcBef>
                <a:spcPts val="1300"/>
              </a:spcBef>
              <a:spcAft>
                <a:spcPts val="1300"/>
              </a:spcAft>
              <a:buFont typeface="Wingdings" panose="05000000000000000000" pitchFamily="2" charset="2"/>
              <a:buChar char="ü"/>
              <a:tabLst>
                <a:tab pos="810895" algn="l"/>
              </a:tabLst>
            </a:pPr>
            <a:r>
              <a:rPr lang="zh-CN" altLang="zh-CN" sz="2400" b="1" kern="100" dirty="0">
                <a:effectLst/>
                <a:latin typeface="微软雅黑" panose="020B0503020204020204" pitchFamily="34" charset="-122"/>
                <a:ea typeface="微软雅黑" panose="020B0503020204020204" pitchFamily="34" charset="-122"/>
              </a:rPr>
              <a:t>软件质量</a:t>
            </a:r>
            <a:r>
              <a:rPr lang="zh-CN" altLang="en-US" sz="2400" b="1" kern="100" dirty="0">
                <a:latin typeface="微软雅黑" panose="020B0503020204020204" pitchFamily="34" charset="-122"/>
                <a:ea typeface="微软雅黑" panose="020B0503020204020204" pitchFamily="34" charset="-122"/>
              </a:rPr>
              <a:t>体现在那些方面</a:t>
            </a:r>
            <a:r>
              <a:rPr lang="zh-CN" altLang="zh-CN" sz="2400" b="1" kern="100" dirty="0">
                <a:effectLst/>
                <a:latin typeface="微软雅黑" panose="020B0503020204020204" pitchFamily="34" charset="-122"/>
                <a:ea typeface="微软雅黑" panose="020B0503020204020204" pitchFamily="34" charset="-122"/>
              </a:rPr>
              <a:t>？</a:t>
            </a:r>
            <a:endParaRPr lang="zh-CN" altLang="zh-CN" sz="2400" b="1" kern="100" dirty="0">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1387474" y="3068280"/>
            <a:ext cx="10588625" cy="2354171"/>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en-US" altLang="zh-CN" sz="2000" kern="100" dirty="0">
                <a:effectLst/>
                <a:latin typeface="+mn-ea"/>
              </a:rPr>
              <a:t>ISO9126</a:t>
            </a:r>
            <a:r>
              <a:rPr lang="zh-CN" altLang="zh-CN" sz="2000" kern="100" dirty="0">
                <a:effectLst/>
                <a:latin typeface="+mn-ea"/>
              </a:rPr>
              <a:t>质量模型：软件质量模型的</a:t>
            </a:r>
            <a:r>
              <a:rPr lang="en-US" altLang="zh-CN" sz="2000" kern="100" dirty="0">
                <a:effectLst/>
                <a:latin typeface="+mn-ea"/>
              </a:rPr>
              <a:t>6</a:t>
            </a:r>
            <a:r>
              <a:rPr lang="zh-CN" altLang="zh-CN" sz="2000" kern="100" dirty="0">
                <a:effectLst/>
                <a:latin typeface="+mn-ea"/>
              </a:rPr>
              <a:t>大特性和</a:t>
            </a:r>
            <a:r>
              <a:rPr lang="en-US" altLang="zh-CN" sz="2000" kern="100" dirty="0">
                <a:effectLst/>
                <a:latin typeface="+mn-ea"/>
              </a:rPr>
              <a:t>27</a:t>
            </a:r>
            <a:r>
              <a:rPr lang="zh-CN" altLang="zh-CN" sz="2000" kern="100" dirty="0">
                <a:effectLst/>
                <a:latin typeface="+mn-ea"/>
              </a:rPr>
              <a:t>个子特性。</a:t>
            </a: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en-US" altLang="zh-CN" sz="2000" kern="100" dirty="0">
                <a:effectLst/>
                <a:latin typeface="+mn-ea"/>
              </a:rPr>
              <a:t>ISO9126</a:t>
            </a:r>
            <a:r>
              <a:rPr lang="zh-CN" altLang="zh-CN" sz="2000" kern="100" dirty="0">
                <a:effectLst/>
                <a:latin typeface="+mn-ea"/>
              </a:rPr>
              <a:t>软件质量模型是评价软件质量的国际标准，由</a:t>
            </a:r>
            <a:r>
              <a:rPr lang="en-US" altLang="zh-CN" sz="2000" kern="100" dirty="0">
                <a:effectLst/>
                <a:latin typeface="+mn-ea"/>
              </a:rPr>
              <a:t>6</a:t>
            </a:r>
            <a:r>
              <a:rPr lang="zh-CN" altLang="zh-CN" sz="2000" kern="100" dirty="0">
                <a:effectLst/>
                <a:latin typeface="+mn-ea"/>
              </a:rPr>
              <a:t>个特性和</a:t>
            </a:r>
            <a:r>
              <a:rPr lang="en-US" altLang="zh-CN" sz="2000" kern="100" dirty="0">
                <a:effectLst/>
                <a:latin typeface="+mn-ea"/>
              </a:rPr>
              <a:t>27</a:t>
            </a:r>
            <a:r>
              <a:rPr lang="zh-CN" altLang="zh-CN" sz="2000" kern="100" dirty="0">
                <a:effectLst/>
                <a:latin typeface="+mn-ea"/>
              </a:rPr>
              <a:t>个子特性组成，深入理解各特性、子特性的含义和区别，在测试工作中需要从这</a:t>
            </a:r>
            <a:r>
              <a:rPr lang="en-US" altLang="zh-CN" sz="2000" kern="100" dirty="0">
                <a:effectLst/>
                <a:latin typeface="+mn-ea"/>
              </a:rPr>
              <a:t>6</a:t>
            </a:r>
            <a:r>
              <a:rPr lang="zh-CN" altLang="zh-CN" sz="2000" kern="100" dirty="0">
                <a:effectLst/>
                <a:latin typeface="+mn-ea"/>
              </a:rPr>
              <a:t>个特性和</a:t>
            </a:r>
            <a:r>
              <a:rPr lang="en-US" altLang="zh-CN" sz="2000" kern="100" dirty="0">
                <a:effectLst/>
                <a:latin typeface="+mn-ea"/>
              </a:rPr>
              <a:t>27</a:t>
            </a:r>
            <a:r>
              <a:rPr lang="zh-CN" altLang="zh-CN" sz="2000" kern="100" dirty="0">
                <a:effectLst/>
                <a:latin typeface="+mn-ea"/>
              </a:rPr>
              <a:t>个子特性去测试、评价一个软件。这个模型是软件质量标准的核心，对于大部分的软件，都可以考虑从这几个方面着手进行测评。</a:t>
            </a:r>
            <a:endParaRPr lang="zh-CN" altLang="zh-CN" sz="2000" kern="100" dirty="0">
              <a:effectLst/>
              <a:latin typeface="+mn-ea"/>
            </a:endParaRPr>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软件质量</a:t>
            </a:r>
            <a:r>
              <a:rPr lang="en-US" altLang="zh-CN" dirty="0"/>
              <a:t>6</a:t>
            </a:r>
            <a:r>
              <a:rPr lang="zh-CN" altLang="en-US" dirty="0"/>
              <a:t>大特性（重要）</a:t>
            </a:r>
            <a:endParaRPr lang="zh-CN" altLang="en-US" dirty="0"/>
          </a:p>
        </p:txBody>
      </p:sp>
      <p:sp>
        <p:nvSpPr>
          <p:cNvPr id="4" name="文本框 3"/>
          <p:cNvSpPr txBox="1"/>
          <p:nvPr/>
        </p:nvSpPr>
        <p:spPr>
          <a:xfrm>
            <a:off x="-266700" y="824215"/>
            <a:ext cx="10172700" cy="581057"/>
          </a:xfrm>
          <a:prstGeom prst="rect">
            <a:avLst/>
          </a:prstGeom>
          <a:noFill/>
        </p:spPr>
        <p:txBody>
          <a:bodyPr wrap="square">
            <a:spAutoFit/>
          </a:bodyPr>
          <a:lstStyle/>
          <a:p>
            <a:pPr marL="1257300" marR="133350" lvl="2" indent="-342900" algn="just">
              <a:lnSpc>
                <a:spcPct val="150000"/>
              </a:lnSpc>
              <a:spcBef>
                <a:spcPts val="1300"/>
              </a:spcBef>
              <a:spcAft>
                <a:spcPts val="1300"/>
              </a:spcAft>
              <a:buFont typeface="Wingdings" panose="05000000000000000000" pitchFamily="2" charset="2"/>
              <a:buChar char="ü"/>
              <a:tabLst>
                <a:tab pos="810895" algn="l"/>
              </a:tabLst>
            </a:pPr>
            <a:r>
              <a:rPr lang="zh-CN" altLang="en-US" sz="2400" b="1" kern="100" dirty="0">
                <a:effectLst/>
                <a:latin typeface="微软雅黑" panose="020B0503020204020204" pitchFamily="34" charset="-122"/>
                <a:ea typeface="微软雅黑" panose="020B0503020204020204" pitchFamily="34" charset="-122"/>
              </a:rPr>
              <a:t>软件质量模型图</a:t>
            </a:r>
            <a:endParaRPr lang="zh-CN" altLang="zh-CN" sz="2400" b="1" kern="100" dirty="0">
              <a:effectLst/>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471434" y="1405273"/>
            <a:ext cx="8896652" cy="4932028"/>
          </a:xfrm>
          <a:prstGeom prst="rect">
            <a:avLst/>
          </a:prstGeom>
        </p:spPr>
      </p:pic>
    </p:spTree>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软件质量</a:t>
            </a:r>
            <a:r>
              <a:rPr lang="en-US" altLang="zh-CN" dirty="0"/>
              <a:t>6</a:t>
            </a:r>
            <a:r>
              <a:rPr lang="zh-CN" altLang="en-US" dirty="0"/>
              <a:t>大特性（重要）</a:t>
            </a:r>
            <a:endParaRPr lang="zh-CN" altLang="en-US" dirty="0"/>
          </a:p>
        </p:txBody>
      </p:sp>
      <p:sp>
        <p:nvSpPr>
          <p:cNvPr id="4" name="文本框 3"/>
          <p:cNvSpPr txBox="1"/>
          <p:nvPr/>
        </p:nvSpPr>
        <p:spPr>
          <a:xfrm>
            <a:off x="173508" y="836915"/>
            <a:ext cx="10172700" cy="499624"/>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微软雅黑" panose="020B0503020204020204" pitchFamily="34" charset="-122"/>
                <a:ea typeface="微软雅黑" panose="020B0503020204020204" pitchFamily="34" charset="-122"/>
              </a:rPr>
              <a:t>功能性</a:t>
            </a:r>
            <a:r>
              <a:rPr lang="en-US" altLang="zh-CN" sz="2000" b="1" kern="100" dirty="0">
                <a:effectLst/>
                <a:latin typeface="微软雅黑" panose="020B0503020204020204" pitchFamily="34" charset="-122"/>
                <a:ea typeface="微软雅黑" panose="020B0503020204020204" pitchFamily="34" charset="-122"/>
              </a:rPr>
              <a:t>:</a:t>
            </a:r>
            <a:r>
              <a:rPr lang="zh-CN" altLang="zh-CN" sz="2000" b="1" kern="100" dirty="0">
                <a:effectLst/>
                <a:latin typeface="微软雅黑" panose="020B0503020204020204" pitchFamily="34" charset="-122"/>
                <a:ea typeface="微软雅黑" panose="020B0503020204020204" pitchFamily="34" charset="-122"/>
              </a:rPr>
              <a:t>当软件在指定条件下使用时，软件产品提供满足明确和隐含需求的功能的能力</a:t>
            </a:r>
            <a:endParaRPr lang="zh-CN" altLang="zh-CN" sz="2000" kern="100" dirty="0">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973429" y="1452236"/>
            <a:ext cx="10773892" cy="4739439"/>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适合性：</a:t>
            </a:r>
            <a:r>
              <a:rPr lang="zh-CN" altLang="zh-CN" sz="2000" kern="100" dirty="0">
                <a:effectLst/>
                <a:latin typeface="+mn-ea"/>
              </a:rPr>
              <a:t>软件产品为指定的任务和用户目标提供一组合适功能的能力。（例如：</a:t>
            </a:r>
            <a:r>
              <a:rPr lang="en-US" altLang="zh-CN" sz="2000" kern="100" dirty="0">
                <a:effectLst/>
                <a:latin typeface="+mn-ea"/>
              </a:rPr>
              <a:t>1.</a:t>
            </a:r>
            <a:r>
              <a:rPr lang="zh-CN" altLang="zh-CN" sz="2000" kern="100" dirty="0">
                <a:effectLst/>
                <a:latin typeface="+mn-ea"/>
              </a:rPr>
              <a:t>软件提供了用户所需要的功能</a:t>
            </a:r>
            <a:r>
              <a:rPr lang="en-US" altLang="zh-CN" sz="2000" kern="100" dirty="0">
                <a:effectLst/>
                <a:latin typeface="+mn-ea"/>
              </a:rPr>
              <a:t>[</a:t>
            </a:r>
            <a:r>
              <a:rPr lang="zh-CN" altLang="zh-CN" sz="2000" kern="100" dirty="0">
                <a:effectLst/>
                <a:latin typeface="+mn-ea"/>
              </a:rPr>
              <a:t>计算器是否有加法功能</a:t>
            </a:r>
            <a:r>
              <a:rPr lang="en-US" altLang="zh-CN" sz="2000" kern="100" dirty="0">
                <a:effectLst/>
                <a:latin typeface="+mn-ea"/>
              </a:rPr>
              <a:t>] ; 2.</a:t>
            </a:r>
            <a:r>
              <a:rPr lang="zh-CN" altLang="zh-CN" sz="2000" kern="100" dirty="0">
                <a:effectLst/>
                <a:latin typeface="+mn-ea"/>
              </a:rPr>
              <a:t>软件提供的功能是用户所需要的</a:t>
            </a:r>
            <a:r>
              <a:rPr lang="en-US" altLang="zh-CN" sz="2000" kern="100" dirty="0">
                <a:effectLst/>
                <a:latin typeface="+mn-ea"/>
              </a:rPr>
              <a:t>[</a:t>
            </a:r>
            <a:r>
              <a:rPr lang="zh-CN" altLang="zh-CN" sz="2000" kern="100" dirty="0">
                <a:effectLst/>
                <a:latin typeface="+mn-ea"/>
              </a:rPr>
              <a:t>加法功能正是用户当前需要的</a:t>
            </a:r>
            <a:r>
              <a:rPr lang="en-US" altLang="zh-CN" sz="2000" kern="100" dirty="0">
                <a:effectLst/>
                <a:latin typeface="+mn-ea"/>
              </a:rPr>
              <a:t>]</a:t>
            </a:r>
            <a:r>
              <a:rPr lang="zh-CN" altLang="zh-CN" sz="2000" kern="100" dirty="0">
                <a:effectLst/>
                <a:latin typeface="+mn-ea"/>
              </a:rPr>
              <a:t>）</a:t>
            </a: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准确性：</a:t>
            </a:r>
            <a:r>
              <a:rPr lang="zh-CN" altLang="zh-CN" sz="2000" kern="100" dirty="0">
                <a:effectLst/>
                <a:latin typeface="+mn-ea"/>
              </a:rPr>
              <a:t>软件提供给用户功能的精确度是否符合目标。（例如：运算结果是否准确，是否多个</a:t>
            </a:r>
            <a:r>
              <a:rPr lang="en-US" altLang="zh-CN" sz="2000" kern="100" dirty="0">
                <a:effectLst/>
                <a:latin typeface="+mn-ea"/>
              </a:rPr>
              <a:t>0</a:t>
            </a:r>
            <a:r>
              <a:rPr lang="zh-CN" altLang="zh-CN" sz="2000" kern="100" dirty="0">
                <a:effectLst/>
                <a:latin typeface="+mn-ea"/>
              </a:rPr>
              <a:t>或少个</a:t>
            </a:r>
            <a:r>
              <a:rPr lang="en-US" altLang="zh-CN" sz="2000" kern="100" dirty="0">
                <a:effectLst/>
                <a:latin typeface="+mn-ea"/>
              </a:rPr>
              <a:t>0</a:t>
            </a:r>
            <a:r>
              <a:rPr lang="zh-CN" altLang="zh-CN" sz="2000" kern="100" dirty="0">
                <a:effectLst/>
                <a:latin typeface="+mn-ea"/>
              </a:rPr>
              <a:t>；</a:t>
            </a:r>
            <a:r>
              <a:rPr lang="en-US" altLang="zh-CN" sz="2000" kern="100" dirty="0">
                <a:effectLst/>
                <a:latin typeface="+mn-ea"/>
              </a:rPr>
              <a:t>1+1=2</a:t>
            </a:r>
            <a:r>
              <a:rPr lang="zh-CN" altLang="zh-CN" sz="2000" kern="100" dirty="0">
                <a:effectLst/>
                <a:latin typeface="+mn-ea"/>
              </a:rPr>
              <a:t>？）</a:t>
            </a: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互操作性：</a:t>
            </a:r>
            <a:r>
              <a:rPr lang="zh-CN" altLang="zh-CN" sz="2000" kern="100" dirty="0">
                <a:effectLst/>
                <a:latin typeface="+mn-ea"/>
              </a:rPr>
              <a:t>软件与其它系统进行交互的能力。（例如：</a:t>
            </a:r>
            <a:r>
              <a:rPr lang="en-US" altLang="zh-CN" sz="2000" kern="100" dirty="0">
                <a:effectLst/>
                <a:latin typeface="+mn-ea"/>
              </a:rPr>
              <a:t>1.</a:t>
            </a:r>
            <a:r>
              <a:rPr lang="zh-CN" altLang="zh-CN" sz="2000" kern="100" dirty="0">
                <a:effectLst/>
                <a:latin typeface="+mn-ea"/>
              </a:rPr>
              <a:t>电脑中的</a:t>
            </a:r>
            <a:r>
              <a:rPr lang="en-US" altLang="zh-CN" sz="2000" kern="100" dirty="0">
                <a:effectLst/>
                <a:latin typeface="+mn-ea"/>
              </a:rPr>
              <a:t>WORD</a:t>
            </a:r>
            <a:r>
              <a:rPr lang="zh-CN" altLang="zh-CN" sz="2000" kern="100" dirty="0">
                <a:effectLst/>
                <a:latin typeface="+mn-ea"/>
              </a:rPr>
              <a:t>和打印机互通；</a:t>
            </a:r>
            <a:r>
              <a:rPr lang="en-US" altLang="zh-CN" sz="2000" kern="100" dirty="0">
                <a:effectLst/>
                <a:latin typeface="+mn-ea"/>
              </a:rPr>
              <a:t>2.</a:t>
            </a:r>
            <a:r>
              <a:rPr lang="zh-CN" altLang="zh-CN" sz="2000" kern="100" dirty="0">
                <a:effectLst/>
                <a:latin typeface="+mn-ea"/>
              </a:rPr>
              <a:t>电脑与手机通过蓝牙传输）</a:t>
            </a:r>
            <a:r>
              <a:rPr lang="en-US" altLang="zh-CN" sz="2000" kern="100" dirty="0">
                <a:effectLst/>
                <a:latin typeface="+mn-ea"/>
              </a:rPr>
              <a:t>	</a:t>
            </a: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保密安全性：</a:t>
            </a:r>
            <a:r>
              <a:rPr lang="zh-CN" altLang="zh-CN" sz="2000" kern="100" dirty="0">
                <a:effectLst/>
                <a:latin typeface="+mn-ea"/>
              </a:rPr>
              <a:t>软件保护信息和数据的安全能力。（主要是权限与密码，例如：权限是否正确</a:t>
            </a:r>
            <a:r>
              <a:rPr lang="en-US" altLang="zh-CN" sz="2000" kern="100" dirty="0">
                <a:effectLst/>
                <a:latin typeface="+mn-ea"/>
              </a:rPr>
              <a:t>,</a:t>
            </a:r>
            <a:r>
              <a:rPr lang="zh-CN" altLang="zh-CN" sz="2000" kern="100" dirty="0">
                <a:effectLst/>
                <a:latin typeface="+mn-ea"/>
              </a:rPr>
              <a:t>用户是否唯一</a:t>
            </a:r>
            <a:r>
              <a:rPr lang="en-US" altLang="zh-CN" sz="2000" kern="100" dirty="0">
                <a:effectLst/>
                <a:latin typeface="+mn-ea"/>
              </a:rPr>
              <a:t>,</a:t>
            </a:r>
            <a:r>
              <a:rPr lang="zh-CN" altLang="zh-CN" sz="2000" kern="100" dirty="0">
                <a:effectLst/>
                <a:latin typeface="+mn-ea"/>
              </a:rPr>
              <a:t>登录次数是否限制等）</a:t>
            </a: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功能性的依从性：</a:t>
            </a:r>
            <a:r>
              <a:rPr lang="zh-CN" altLang="zh-CN" sz="2000" kern="100" dirty="0">
                <a:effectLst/>
                <a:latin typeface="+mn-ea"/>
              </a:rPr>
              <a:t>遵循相关标准（国际标准、国内标准、行业标准、企业内部规范）</a:t>
            </a:r>
            <a:endParaRPr lang="zh-CN" altLang="zh-CN" sz="2000" kern="100" dirty="0">
              <a:effectLst/>
              <a:latin typeface="+mn-ea"/>
            </a:endParaRP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软件质量</a:t>
            </a:r>
            <a:r>
              <a:rPr lang="en-US" altLang="zh-CN" dirty="0"/>
              <a:t>6</a:t>
            </a:r>
            <a:r>
              <a:rPr lang="zh-CN" altLang="en-US" dirty="0"/>
              <a:t>大特性（重要）</a:t>
            </a:r>
            <a:endParaRPr lang="zh-CN" altLang="en-US" dirty="0"/>
          </a:p>
        </p:txBody>
      </p:sp>
      <p:sp>
        <p:nvSpPr>
          <p:cNvPr id="4" name="文本框 3"/>
          <p:cNvSpPr txBox="1"/>
          <p:nvPr/>
        </p:nvSpPr>
        <p:spPr>
          <a:xfrm>
            <a:off x="173508" y="836915"/>
            <a:ext cx="10172700"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zh-CN" sz="2400" b="1" kern="100" dirty="0">
                <a:effectLst/>
                <a:latin typeface="微软雅黑" panose="020B0503020204020204" pitchFamily="34" charset="-122"/>
                <a:ea typeface="微软雅黑" panose="020B0503020204020204" pitchFamily="34" charset="-122"/>
              </a:rPr>
              <a:t>可靠性</a:t>
            </a:r>
            <a:r>
              <a:rPr lang="en-US" altLang="zh-CN" sz="2400" b="1" kern="100" dirty="0">
                <a:effectLst/>
                <a:latin typeface="微软雅黑" panose="020B0503020204020204" pitchFamily="34" charset="-122"/>
                <a:ea typeface="微软雅黑" panose="020B0503020204020204" pitchFamily="34" charset="-122"/>
              </a:rPr>
              <a:t>:</a:t>
            </a:r>
            <a:r>
              <a:rPr lang="zh-CN" altLang="zh-CN" sz="2400" b="1" kern="100" dirty="0">
                <a:effectLst/>
                <a:latin typeface="微软雅黑" panose="020B0503020204020204" pitchFamily="34" charset="-122"/>
                <a:ea typeface="微软雅黑" panose="020B0503020204020204" pitchFamily="34" charset="-122"/>
              </a:rPr>
              <a:t>在指定条件下使用时，软件产品维持规定的性能级别的能力</a:t>
            </a:r>
            <a:endParaRPr lang="zh-CN" altLang="zh-CN" sz="2400" kern="100" dirty="0">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973429" y="1533669"/>
            <a:ext cx="10773892" cy="4252126"/>
          </a:xfrm>
          <a:prstGeom prst="rect">
            <a:avLst/>
          </a:prstGeom>
          <a:noFill/>
        </p:spPr>
        <p:txBody>
          <a:bodyPr wrap="square">
            <a:spAutoFit/>
          </a:bodyPr>
          <a:lstStyle/>
          <a:p>
            <a:pPr marL="285750" indent="-28575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成熟性：</a:t>
            </a:r>
            <a:r>
              <a:rPr lang="zh-CN" altLang="zh-CN" sz="2000" kern="100" dirty="0">
                <a:effectLst/>
                <a:latin typeface="+mn-ea"/>
              </a:rPr>
              <a:t>软件产品为避免由软件中错误而导致失效的能力。（</a:t>
            </a:r>
            <a:r>
              <a:rPr lang="en-US" altLang="zh-CN" sz="2000" kern="100" dirty="0">
                <a:effectLst/>
                <a:latin typeface="+mn-ea"/>
              </a:rPr>
              <a:t>1.</a:t>
            </a:r>
            <a:r>
              <a:rPr lang="zh-CN" altLang="zh-CN" sz="2000" kern="100" dirty="0">
                <a:effectLst/>
                <a:latin typeface="+mn-ea"/>
              </a:rPr>
              <a:t>用户造成的错误输入时、输入明确规定的非法指令时、系统不崩溃也不丢失数据</a:t>
            </a:r>
            <a:r>
              <a:rPr lang="en-US" altLang="zh-CN" sz="2000" kern="100" dirty="0">
                <a:effectLst/>
                <a:latin typeface="+mn-ea"/>
              </a:rPr>
              <a:t>;2.</a:t>
            </a:r>
            <a:r>
              <a:rPr lang="zh-CN" altLang="zh-CN" sz="2000" kern="100" dirty="0">
                <a:effectLst/>
                <a:latin typeface="+mn-ea"/>
              </a:rPr>
              <a:t>不会因停电、异常退出、网络异常中断等原因使软件或数据遭到破坏。）</a:t>
            </a:r>
            <a:endParaRPr lang="zh-CN" altLang="zh-CN" sz="2000" kern="100" dirty="0">
              <a:effectLst/>
              <a:latin typeface="+mn-ea"/>
            </a:endParaRPr>
          </a:p>
          <a:p>
            <a:pPr marL="419100" indent="-28575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容错性：</a:t>
            </a:r>
            <a:r>
              <a:rPr lang="zh-CN" altLang="zh-CN" sz="2000" kern="100" dirty="0">
                <a:effectLst/>
                <a:latin typeface="+mn-ea"/>
              </a:rPr>
              <a:t>在软件出现故障或者违反指定接口的情况下，软件产品维持规定的性能级别的能力（</a:t>
            </a:r>
            <a:r>
              <a:rPr lang="en-US" altLang="zh-CN" sz="2000" kern="100" dirty="0">
                <a:effectLst/>
                <a:latin typeface="+mn-ea"/>
              </a:rPr>
              <a:t>1.</a:t>
            </a:r>
            <a:r>
              <a:rPr lang="zh-CN" altLang="zh-CN" sz="2000" kern="100" dirty="0">
                <a:effectLst/>
                <a:latin typeface="+mn-ea"/>
              </a:rPr>
              <a:t>是否能屏蔽用户的误操作</a:t>
            </a:r>
            <a:r>
              <a:rPr lang="en-US" altLang="zh-CN" sz="2000" kern="100" dirty="0">
                <a:effectLst/>
                <a:latin typeface="+mn-ea"/>
              </a:rPr>
              <a:t>[</a:t>
            </a:r>
            <a:r>
              <a:rPr lang="zh-CN" altLang="zh-CN" sz="2000" kern="100" dirty="0">
                <a:effectLst/>
                <a:latin typeface="+mn-ea"/>
              </a:rPr>
              <a:t>用户名前后包含空格</a:t>
            </a:r>
            <a:r>
              <a:rPr lang="en-US" altLang="zh-CN" sz="2000" kern="100" dirty="0">
                <a:effectLst/>
                <a:latin typeface="+mn-ea"/>
              </a:rPr>
              <a:t>];2.</a:t>
            </a:r>
            <a:r>
              <a:rPr lang="zh-CN" altLang="zh-CN" sz="2000" kern="100" dirty="0">
                <a:effectLst/>
                <a:latin typeface="+mn-ea"/>
              </a:rPr>
              <a:t>对错误有正确提示</a:t>
            </a:r>
            <a:r>
              <a:rPr lang="en-US" altLang="zh-CN" sz="2000" kern="100" dirty="0">
                <a:effectLst/>
                <a:latin typeface="+mn-ea"/>
              </a:rPr>
              <a:t>;3.</a:t>
            </a:r>
            <a:r>
              <a:rPr lang="zh-CN" altLang="zh-CN" sz="2000" kern="100" dirty="0">
                <a:effectLst/>
                <a:latin typeface="+mn-ea"/>
              </a:rPr>
              <a:t>有错误操作时，系统不崩溃、不异常退出也不丢失数据）</a:t>
            </a:r>
            <a:endParaRPr lang="zh-CN" altLang="zh-CN" sz="2000"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易恢复性：</a:t>
            </a:r>
            <a:r>
              <a:rPr lang="zh-CN" altLang="zh-CN" sz="2000" kern="100" dirty="0">
                <a:effectLst/>
                <a:latin typeface="+mn-ea"/>
              </a:rPr>
              <a:t>系统失效后，重新恢复原有的功能和性能的能力。（</a:t>
            </a:r>
            <a:r>
              <a:rPr lang="en-US" altLang="zh-CN" sz="2000" kern="100" dirty="0">
                <a:effectLst/>
                <a:latin typeface="+mn-ea"/>
              </a:rPr>
              <a:t>1.</a:t>
            </a:r>
            <a:r>
              <a:rPr lang="zh-CN" altLang="zh-CN" sz="2000" kern="100" dirty="0">
                <a:effectLst/>
                <a:latin typeface="+mn-ea"/>
              </a:rPr>
              <a:t>系统数据是否有足够牢靠的备份措施</a:t>
            </a:r>
            <a:r>
              <a:rPr lang="en-US" altLang="zh-CN" sz="2000" kern="100" dirty="0">
                <a:effectLst/>
                <a:latin typeface="+mn-ea"/>
              </a:rPr>
              <a:t>? 2.</a:t>
            </a:r>
            <a:r>
              <a:rPr lang="zh-CN" altLang="zh-CN" sz="2000" kern="100" dirty="0">
                <a:effectLst/>
                <a:latin typeface="+mn-ea"/>
              </a:rPr>
              <a:t>故障发生时</a:t>
            </a:r>
            <a:r>
              <a:rPr lang="en-US" altLang="zh-CN" sz="2000" kern="100" dirty="0">
                <a:effectLst/>
                <a:latin typeface="+mn-ea"/>
              </a:rPr>
              <a:t>,</a:t>
            </a:r>
            <a:r>
              <a:rPr lang="zh-CN" altLang="zh-CN" sz="2000" kern="100" dirty="0">
                <a:effectLst/>
                <a:latin typeface="+mn-ea"/>
              </a:rPr>
              <a:t>是否能对操作人员发出完整的提示信息和指示处理方法的能力？）</a:t>
            </a:r>
            <a:endParaRPr lang="zh-CN" altLang="zh-CN" sz="2000"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可靠性的依从性：遵循相关标准。</a:t>
            </a:r>
            <a:endParaRPr lang="zh-CN" altLang="zh-CN" sz="2000" kern="100" dirty="0">
              <a:effectLst/>
              <a:latin typeface="+mn-ea"/>
            </a:endParaRPr>
          </a:p>
        </p:txBody>
      </p:sp>
    </p:spTree>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软件质量</a:t>
            </a:r>
            <a:r>
              <a:rPr lang="en-US" altLang="zh-CN" dirty="0"/>
              <a:t>6</a:t>
            </a:r>
            <a:r>
              <a:rPr lang="zh-CN" altLang="en-US" dirty="0"/>
              <a:t>大特性（重要）</a:t>
            </a:r>
            <a:endParaRPr lang="zh-CN" altLang="en-US" dirty="0"/>
          </a:p>
        </p:txBody>
      </p:sp>
      <p:sp>
        <p:nvSpPr>
          <p:cNvPr id="4" name="文本框 3"/>
          <p:cNvSpPr txBox="1"/>
          <p:nvPr/>
        </p:nvSpPr>
        <p:spPr>
          <a:xfrm>
            <a:off x="173509" y="558912"/>
            <a:ext cx="11045064"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zh-CN" sz="2400" b="1" kern="100" dirty="0">
                <a:effectLst/>
                <a:latin typeface="微软雅黑" panose="020B0503020204020204" pitchFamily="34" charset="-122"/>
                <a:ea typeface="微软雅黑" panose="020B0503020204020204" pitchFamily="34" charset="-122"/>
              </a:rPr>
              <a:t>易用性</a:t>
            </a:r>
            <a:r>
              <a:rPr lang="en-US" altLang="zh-CN" sz="2400" b="1" kern="100" dirty="0">
                <a:effectLst/>
                <a:latin typeface="微软雅黑" panose="020B0503020204020204" pitchFamily="34" charset="-122"/>
                <a:ea typeface="微软雅黑" panose="020B0503020204020204" pitchFamily="34" charset="-122"/>
              </a:rPr>
              <a:t>:</a:t>
            </a:r>
            <a:r>
              <a:rPr lang="zh-CN" altLang="zh-CN" sz="2400" b="1" kern="100" dirty="0">
                <a:effectLst/>
                <a:latin typeface="微软雅黑" panose="020B0503020204020204" pitchFamily="34" charset="-122"/>
                <a:ea typeface="微软雅黑" panose="020B0503020204020204" pitchFamily="34" charset="-122"/>
              </a:rPr>
              <a:t>在指定条件下使用时，软件产品被理解、学习、使用和吸引用户的能力</a:t>
            </a:r>
            <a:endParaRPr lang="zh-CN" altLang="zh-CN" sz="2400" kern="100" dirty="0">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854657" y="1097984"/>
            <a:ext cx="11045064" cy="5201104"/>
          </a:xfrm>
          <a:prstGeom prst="rect">
            <a:avLst/>
          </a:prstGeom>
          <a:noFill/>
        </p:spPr>
        <p:txBody>
          <a:bodyPr wrap="square">
            <a:spAutoFit/>
          </a:bodyPr>
          <a:lstStyle/>
          <a:p>
            <a:pPr marL="285750" indent="-28575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易理解性：</a:t>
            </a:r>
            <a:r>
              <a:rPr lang="zh-CN" altLang="zh-CN" sz="2000" kern="100" dirty="0">
                <a:effectLst/>
                <a:latin typeface="+mn-ea"/>
              </a:rPr>
              <a:t>软件产品使用户能理解软件是否合适以及如何能将软件用于特定的任务和使用环境的能力。（</a:t>
            </a:r>
            <a:r>
              <a:rPr lang="en-US" altLang="zh-CN" sz="2000" kern="100" dirty="0">
                <a:effectLst/>
                <a:latin typeface="+mn-ea"/>
              </a:rPr>
              <a:t>1.</a:t>
            </a:r>
            <a:r>
              <a:rPr lang="zh-CN" altLang="zh-CN" sz="2000" kern="100" dirty="0">
                <a:effectLst/>
                <a:latin typeface="+mn-ea"/>
              </a:rPr>
              <a:t>通过选择适当的术语、图形表示、背景信息和帮助，帮助用户理解、使用</a:t>
            </a:r>
            <a:r>
              <a:rPr lang="en-US" altLang="zh-CN" sz="2000" kern="100" dirty="0">
                <a:effectLst/>
                <a:latin typeface="+mn-ea"/>
              </a:rPr>
              <a:t>;2.</a:t>
            </a:r>
            <a:r>
              <a:rPr lang="zh-CN" altLang="zh-CN" sz="2000" kern="100" dirty="0">
                <a:effectLst/>
                <a:latin typeface="+mn-ea"/>
              </a:rPr>
              <a:t>出错消息中提供错误产生的原因和纠正的详细信息）</a:t>
            </a:r>
            <a:endParaRPr lang="zh-CN" altLang="zh-CN" sz="2000"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易学性：</a:t>
            </a:r>
            <a:r>
              <a:rPr lang="zh-CN" altLang="zh-CN" sz="2000" kern="100" dirty="0">
                <a:effectLst/>
                <a:latin typeface="+mn-ea"/>
              </a:rPr>
              <a:t>软件使用户能学习其应用的能力。（是否有明确提示用户应该怎么使用）</a:t>
            </a:r>
            <a:endParaRPr lang="zh-CN" altLang="zh-CN" sz="2000"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易操作性：</a:t>
            </a:r>
            <a:r>
              <a:rPr lang="zh-CN" altLang="zh-CN" sz="2000" kern="100" dirty="0">
                <a:effectLst/>
                <a:latin typeface="+mn-ea"/>
              </a:rPr>
              <a:t>软件产品使用户能易于操作和控制它的能力。（</a:t>
            </a:r>
            <a:r>
              <a:rPr lang="en-US" altLang="zh-CN" sz="2000" kern="100" dirty="0">
                <a:effectLst/>
                <a:latin typeface="+mn-ea"/>
              </a:rPr>
              <a:t>1.</a:t>
            </a:r>
            <a:r>
              <a:rPr lang="zh-CN" altLang="zh-CN" sz="2000" kern="100" dirty="0">
                <a:effectLst/>
                <a:latin typeface="+mn-ea"/>
              </a:rPr>
              <a:t>具有严重后果的功能执行可逆，或者给出明显警告，执行前要求确认</a:t>
            </a:r>
            <a:r>
              <a:rPr lang="en-US" altLang="zh-CN" sz="2000" kern="100" dirty="0">
                <a:effectLst/>
                <a:latin typeface="+mn-ea"/>
              </a:rPr>
              <a:t>[</a:t>
            </a:r>
            <a:r>
              <a:rPr lang="zh-CN" altLang="zh-CN" sz="2000" kern="100" dirty="0">
                <a:effectLst/>
                <a:latin typeface="+mn-ea"/>
              </a:rPr>
              <a:t>删除功能</a:t>
            </a:r>
            <a:r>
              <a:rPr lang="en-US" altLang="zh-CN" sz="2000" kern="100" dirty="0">
                <a:effectLst/>
                <a:latin typeface="+mn-ea"/>
              </a:rPr>
              <a:t>];2.</a:t>
            </a:r>
            <a:r>
              <a:rPr lang="zh-CN" altLang="zh-CN" sz="2000" kern="100" dirty="0">
                <a:effectLst/>
                <a:latin typeface="+mn-ea"/>
              </a:rPr>
              <a:t>软件操作简便，系统支持标准的鼠标、键盘操作，支持鼠标的单击、双击和右键操作，支持快捷键操作</a:t>
            </a:r>
            <a:r>
              <a:rPr lang="en-US" altLang="zh-CN" sz="2000" kern="100" dirty="0">
                <a:effectLst/>
                <a:latin typeface="+mn-ea"/>
              </a:rPr>
              <a:t>;3.</a:t>
            </a:r>
            <a:r>
              <a:rPr lang="zh-CN" altLang="zh-CN" sz="2000" kern="100" dirty="0">
                <a:effectLst/>
                <a:latin typeface="+mn-ea"/>
              </a:rPr>
              <a:t>提供辅助输入手段（如选择输入、默认值等）</a:t>
            </a:r>
            <a:r>
              <a:rPr lang="en-US" altLang="zh-CN" sz="2000" kern="100" dirty="0">
                <a:effectLst/>
                <a:latin typeface="+mn-ea"/>
              </a:rPr>
              <a:t>;4.</a:t>
            </a:r>
            <a:r>
              <a:rPr lang="zh-CN" altLang="zh-CN" sz="2000" kern="100" dirty="0">
                <a:effectLst/>
                <a:latin typeface="+mn-ea"/>
              </a:rPr>
              <a:t>安装参数应当给出默认值或提示，需要用户干预的地方应尽量少，操作方便</a:t>
            </a:r>
            <a:r>
              <a:rPr lang="en-US" altLang="zh-CN" sz="2000" kern="100" dirty="0">
                <a:effectLst/>
                <a:latin typeface="+mn-ea"/>
              </a:rPr>
              <a:t>;5.</a:t>
            </a:r>
            <a:r>
              <a:rPr lang="zh-CN" altLang="zh-CN" sz="2000" kern="100" dirty="0">
                <a:effectLst/>
                <a:latin typeface="+mn-ea"/>
              </a:rPr>
              <a:t>根据用户熟练程度</a:t>
            </a:r>
            <a:r>
              <a:rPr lang="en-US" altLang="zh-CN" sz="2000" kern="100" dirty="0">
                <a:effectLst/>
                <a:latin typeface="+mn-ea"/>
              </a:rPr>
              <a:t>[</a:t>
            </a:r>
            <a:r>
              <a:rPr lang="zh-CN" altLang="zh-CN" sz="2000" kern="100" dirty="0">
                <a:effectLst/>
                <a:latin typeface="+mn-ea"/>
              </a:rPr>
              <a:t>外行、初学、熟练</a:t>
            </a:r>
            <a:r>
              <a:rPr lang="en-US" altLang="zh-CN" sz="2000" kern="100" dirty="0">
                <a:effectLst/>
                <a:latin typeface="+mn-ea"/>
              </a:rPr>
              <a:t>]</a:t>
            </a:r>
            <a:r>
              <a:rPr lang="zh-CN" altLang="zh-CN" sz="2000" kern="100" dirty="0">
                <a:effectLst/>
                <a:latin typeface="+mn-ea"/>
              </a:rPr>
              <a:t>和使用频率，能提供不同的操作方式或用户界面</a:t>
            </a:r>
            <a:r>
              <a:rPr lang="en-US" altLang="zh-CN" sz="2000" kern="100" dirty="0">
                <a:effectLst/>
                <a:latin typeface="+mn-ea"/>
              </a:rPr>
              <a:t>;</a:t>
            </a:r>
            <a:r>
              <a:rPr lang="zh-CN" altLang="zh-CN" sz="2000" kern="100" dirty="0">
                <a:effectLst/>
                <a:latin typeface="+mn-ea"/>
              </a:rPr>
              <a:t>）</a:t>
            </a:r>
            <a:endParaRPr lang="zh-CN" altLang="zh-CN" sz="2000"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吸引性：</a:t>
            </a:r>
            <a:r>
              <a:rPr lang="zh-CN" altLang="zh-CN" sz="2000" kern="100" dirty="0">
                <a:effectLst/>
                <a:latin typeface="+mn-ea"/>
              </a:rPr>
              <a:t>软件产品吸引用户的能力（例如：界面是否美观，好看）</a:t>
            </a:r>
            <a:endParaRPr lang="zh-CN" altLang="zh-CN" sz="2000"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易用性的依从性：</a:t>
            </a:r>
            <a:r>
              <a:rPr lang="zh-CN" altLang="zh-CN" sz="2000" kern="100" dirty="0">
                <a:effectLst/>
                <a:latin typeface="+mn-ea"/>
              </a:rPr>
              <a:t>遵循相关标准。</a:t>
            </a:r>
            <a:endParaRPr lang="zh-CN" altLang="zh-CN" sz="2000" kern="100" dirty="0">
              <a:effectLst/>
              <a:latin typeface="+mn-ea"/>
            </a:endParaRPr>
          </a:p>
        </p:txBody>
      </p:sp>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软件质量</a:t>
            </a:r>
            <a:r>
              <a:rPr lang="en-US" altLang="zh-CN" dirty="0"/>
              <a:t>6</a:t>
            </a:r>
            <a:r>
              <a:rPr lang="zh-CN" altLang="en-US" dirty="0"/>
              <a:t>大特性（重要）</a:t>
            </a:r>
            <a:endParaRPr lang="zh-CN" altLang="en-US" dirty="0"/>
          </a:p>
        </p:txBody>
      </p:sp>
      <p:sp>
        <p:nvSpPr>
          <p:cNvPr id="4" name="文本框 3"/>
          <p:cNvSpPr txBox="1"/>
          <p:nvPr/>
        </p:nvSpPr>
        <p:spPr>
          <a:xfrm>
            <a:off x="173508" y="933145"/>
            <a:ext cx="11045064"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zh-CN" sz="2400" b="1" kern="100" dirty="0">
                <a:effectLst/>
                <a:latin typeface="微软雅黑" panose="020B0503020204020204" pitchFamily="34" charset="-122"/>
                <a:ea typeface="微软雅黑" panose="020B0503020204020204" pitchFamily="34" charset="-122"/>
              </a:rPr>
              <a:t>效率</a:t>
            </a:r>
            <a:r>
              <a:rPr lang="en-US" altLang="zh-CN" sz="2400" b="1" kern="100" dirty="0">
                <a:effectLst/>
                <a:latin typeface="微软雅黑" panose="020B0503020204020204" pitchFamily="34" charset="-122"/>
                <a:ea typeface="微软雅黑" panose="020B0503020204020204" pitchFamily="34" charset="-122"/>
              </a:rPr>
              <a:t>:</a:t>
            </a:r>
            <a:r>
              <a:rPr lang="zh-CN" altLang="zh-CN" sz="2400" b="1" kern="100" dirty="0">
                <a:effectLst/>
                <a:latin typeface="微软雅黑" panose="020B0503020204020204" pitchFamily="34" charset="-122"/>
                <a:ea typeface="微软雅黑" panose="020B0503020204020204" pitchFamily="34" charset="-122"/>
              </a:rPr>
              <a:t>在规定条件下，相对于所用资源的数量，软件产品可提供适当性能的能力</a:t>
            </a:r>
            <a:endParaRPr lang="zh-CN" altLang="zh-CN" sz="2400" kern="100" dirty="0">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573468" y="1726129"/>
            <a:ext cx="11045064" cy="4380366"/>
          </a:xfrm>
          <a:prstGeom prst="rect">
            <a:avLst/>
          </a:prstGeom>
          <a:noFill/>
        </p:spPr>
        <p:txBody>
          <a:bodyPr wrap="square">
            <a:spAutoFit/>
          </a:bodyPr>
          <a:lstStyle/>
          <a:p>
            <a:pPr marL="285750" indent="-28575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时间特性：</a:t>
            </a:r>
            <a:r>
              <a:rPr lang="zh-CN" altLang="zh-CN" sz="2000" kern="100" dirty="0">
                <a:effectLst/>
                <a:latin typeface="+mn-ea"/>
              </a:rPr>
              <a:t>软件处理特定的业务请求所需要的响应时间。（各个功能点的响应时间）</a:t>
            </a:r>
            <a:endParaRPr lang="en-US" altLang="zh-CN" sz="2000" kern="100" dirty="0">
              <a:effectLst/>
              <a:latin typeface="+mn-ea"/>
            </a:endParaRPr>
          </a:p>
          <a:p>
            <a:pPr algn="just">
              <a:lnSpc>
                <a:spcPct val="150000"/>
              </a:lnSpc>
              <a:spcBef>
                <a:spcPts val="120"/>
              </a:spcBef>
              <a:spcAft>
                <a:spcPts val="120"/>
              </a:spcAft>
            </a:pPr>
            <a:endParaRPr lang="zh-CN" altLang="zh-CN" sz="2000"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资源利用性：</a:t>
            </a:r>
            <a:r>
              <a:rPr lang="zh-CN" altLang="zh-CN" sz="2000" kern="100" dirty="0">
                <a:effectLst/>
                <a:latin typeface="+mn-ea"/>
              </a:rPr>
              <a:t>软件处理特定的业务请求所消耗的系统资源。</a:t>
            </a:r>
            <a:endParaRPr lang="en-US" altLang="zh-CN" sz="2000"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r>
              <a:rPr lang="zh-CN" altLang="zh-CN" sz="2000" kern="100" dirty="0">
                <a:effectLst/>
                <a:latin typeface="+mn-ea"/>
              </a:rPr>
              <a:t>（</a:t>
            </a:r>
            <a:r>
              <a:rPr lang="en-US" altLang="zh-CN" sz="2000" kern="100" dirty="0">
                <a:effectLst/>
                <a:latin typeface="+mn-ea"/>
              </a:rPr>
              <a:t>1.</a:t>
            </a:r>
            <a:r>
              <a:rPr lang="zh-CN" altLang="zh-CN" sz="2000" kern="100" dirty="0">
                <a:effectLst/>
                <a:latin typeface="+mn-ea"/>
              </a:rPr>
              <a:t>软件安装后占用磁盘空间情况；</a:t>
            </a:r>
            <a:endParaRPr lang="zh-CN" altLang="zh-CN" sz="2000"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r>
              <a:rPr lang="en-US" altLang="zh-CN" sz="2000" kern="100" dirty="0">
                <a:effectLst/>
                <a:latin typeface="+mn-ea"/>
              </a:rPr>
              <a:t>  2.</a:t>
            </a:r>
            <a:r>
              <a:rPr lang="zh-CN" altLang="zh-CN" sz="2000" kern="100" dirty="0">
                <a:effectLst/>
                <a:latin typeface="+mn-ea"/>
              </a:rPr>
              <a:t>软件启动后系统内存占用情况；</a:t>
            </a:r>
            <a:endParaRPr lang="en-US" altLang="zh-CN" sz="2000"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r>
              <a:rPr lang="en-US" altLang="zh-CN" sz="2000" kern="100" dirty="0">
                <a:effectLst/>
                <a:latin typeface="+mn-ea"/>
              </a:rPr>
              <a:t>  3.</a:t>
            </a:r>
            <a:r>
              <a:rPr lang="zh-CN" altLang="zh-CN" sz="2000" kern="100" dirty="0">
                <a:effectLst/>
                <a:latin typeface="+mn-ea"/>
              </a:rPr>
              <a:t>软件停止后内存释放情况）</a:t>
            </a:r>
            <a:endParaRPr lang="en-US" altLang="zh-CN" sz="2000" kern="100" dirty="0">
              <a:effectLst/>
              <a:latin typeface="+mn-ea"/>
            </a:endParaRPr>
          </a:p>
          <a:p>
            <a:pPr algn="just">
              <a:lnSpc>
                <a:spcPct val="150000"/>
              </a:lnSpc>
              <a:spcBef>
                <a:spcPts val="120"/>
              </a:spcBef>
              <a:spcAft>
                <a:spcPts val="120"/>
              </a:spcAft>
            </a:pPr>
            <a:endParaRPr lang="zh-CN" altLang="zh-CN" sz="2000"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效率依从性：</a:t>
            </a:r>
            <a:r>
              <a:rPr lang="zh-CN" altLang="zh-CN" sz="2000" kern="100" dirty="0">
                <a:effectLst/>
                <a:latin typeface="+mn-ea"/>
              </a:rPr>
              <a:t>遵循相关标准。</a:t>
            </a:r>
            <a:endParaRPr lang="zh-CN" altLang="zh-CN" sz="2000"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endParaRPr lang="zh-CN" altLang="zh-CN" sz="2000" kern="100" dirty="0">
              <a:effectLst/>
              <a:latin typeface="+mn-ea"/>
            </a:endParaRPr>
          </a:p>
        </p:txBody>
      </p:sp>
    </p:spTree>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软件质量</a:t>
            </a:r>
            <a:r>
              <a:rPr lang="en-US" altLang="zh-CN" dirty="0"/>
              <a:t>6</a:t>
            </a:r>
            <a:r>
              <a:rPr lang="zh-CN" altLang="en-US" dirty="0"/>
              <a:t>大特性（重要）</a:t>
            </a:r>
            <a:endParaRPr lang="zh-CN" altLang="en-US" dirty="0"/>
          </a:p>
        </p:txBody>
      </p:sp>
      <p:sp>
        <p:nvSpPr>
          <p:cNvPr id="4" name="文本框 3"/>
          <p:cNvSpPr txBox="1"/>
          <p:nvPr/>
        </p:nvSpPr>
        <p:spPr>
          <a:xfrm>
            <a:off x="173508" y="933145"/>
            <a:ext cx="11045064" cy="1135054"/>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可维护性</a:t>
            </a:r>
            <a:r>
              <a:rPr lang="en-US" altLang="zh-CN" sz="2400" b="1" kern="100" dirty="0">
                <a:effectLst/>
                <a:latin typeface="微软雅黑" panose="020B0503020204020204" pitchFamily="34" charset="-122"/>
                <a:ea typeface="微软雅黑" panose="020B0503020204020204" pitchFamily="34" charset="-122"/>
              </a:rPr>
              <a:t>:</a:t>
            </a:r>
            <a:r>
              <a:rPr lang="zh-CN" altLang="zh-CN" sz="2400" b="1" kern="100" dirty="0">
                <a:effectLst/>
                <a:latin typeface="微软雅黑" panose="020B0503020204020204" pitchFamily="34" charset="-122"/>
                <a:ea typeface="微软雅黑" panose="020B0503020204020204" pitchFamily="34" charset="-122"/>
                <a:cs typeface="Times New Roman" panose="02020603050405020304" pitchFamily="18" charset="0"/>
              </a:rPr>
              <a:t>软件产品可被修改的能力。修改可能包括修正、改进或软件对环境、需求和功能规格说明变化的适应</a:t>
            </a:r>
            <a:endParaRPr lang="zh-CN" altLang="zh-CN" sz="2400" kern="100" dirty="0">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573468" y="2068199"/>
            <a:ext cx="11045064" cy="4382418"/>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易</a:t>
            </a:r>
            <a:r>
              <a:rPr lang="zh-CN" altLang="zh-CN" b="1" kern="100" dirty="0">
                <a:effectLst/>
                <a:latin typeface="+mn-ea"/>
              </a:rPr>
              <a:t>分析性：</a:t>
            </a:r>
            <a:r>
              <a:rPr lang="zh-CN" altLang="zh-CN" kern="100" dirty="0">
                <a:effectLst/>
                <a:latin typeface="+mn-ea"/>
              </a:rPr>
              <a:t>软件产品诊断软件中的缺陷或失效原因或识别待修改部分的能力。（</a:t>
            </a:r>
            <a:r>
              <a:rPr lang="en-US" altLang="zh-CN" kern="100" dirty="0">
                <a:effectLst/>
                <a:latin typeface="+mn-ea"/>
              </a:rPr>
              <a:t>1.</a:t>
            </a:r>
            <a:r>
              <a:rPr lang="zh-CN" altLang="zh-CN" kern="100" dirty="0">
                <a:effectLst/>
                <a:latin typeface="+mn-ea"/>
              </a:rPr>
              <a:t>系统可以正确判断缺陷或失效原因</a:t>
            </a:r>
            <a:r>
              <a:rPr lang="en-US" altLang="zh-CN" kern="100" dirty="0">
                <a:effectLst/>
                <a:latin typeface="+mn-ea"/>
              </a:rPr>
              <a:t>;2.</a:t>
            </a:r>
            <a:r>
              <a:rPr lang="zh-CN" altLang="zh-CN" kern="100" dirty="0">
                <a:effectLst/>
                <a:latin typeface="+mn-ea"/>
              </a:rPr>
              <a:t>对于软件运行错误，应当提示清晰，为用户和系统管理员自己解决问题提供可能</a:t>
            </a:r>
            <a:r>
              <a:rPr lang="en-US" altLang="zh-CN" kern="100" dirty="0">
                <a:effectLst/>
                <a:latin typeface="+mn-ea"/>
              </a:rPr>
              <a:t>;</a:t>
            </a:r>
            <a:r>
              <a:rPr lang="zh-CN" altLang="zh-CN" kern="100" dirty="0">
                <a:effectLst/>
                <a:latin typeface="+mn-ea"/>
              </a:rPr>
              <a:t>）</a:t>
            </a:r>
            <a:endParaRPr lang="en-US" altLang="zh-CN" kern="100" dirty="0">
              <a:effectLst/>
              <a:latin typeface="+mn-ea"/>
            </a:endParaRPr>
          </a:p>
          <a:p>
            <a:pPr algn="just">
              <a:lnSpc>
                <a:spcPct val="150000"/>
              </a:lnSpc>
              <a:spcBef>
                <a:spcPts val="120"/>
              </a:spcBef>
              <a:spcAft>
                <a:spcPts val="120"/>
              </a:spcAft>
            </a:pPr>
            <a:endParaRPr lang="zh-CN" altLang="zh-CN"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r>
              <a:rPr lang="zh-CN" altLang="zh-CN" b="1" kern="100" dirty="0">
                <a:effectLst/>
                <a:latin typeface="+mn-ea"/>
              </a:rPr>
              <a:t>易改变性：</a:t>
            </a:r>
            <a:r>
              <a:rPr lang="zh-CN" altLang="zh-CN" kern="100" dirty="0">
                <a:effectLst/>
                <a:latin typeface="+mn-ea"/>
              </a:rPr>
              <a:t>软件产品使得指定的修改容易实现的能力。（</a:t>
            </a:r>
            <a:r>
              <a:rPr lang="en-US" altLang="zh-CN" kern="100" dirty="0">
                <a:effectLst/>
                <a:latin typeface="+mn-ea"/>
              </a:rPr>
              <a:t>1.</a:t>
            </a:r>
            <a:r>
              <a:rPr lang="zh-CN" altLang="zh-CN" kern="100" dirty="0">
                <a:effectLst/>
                <a:latin typeface="+mn-ea"/>
              </a:rPr>
              <a:t>对相关配置文件、参数可以提供方便的修改</a:t>
            </a:r>
            <a:r>
              <a:rPr lang="en-US" altLang="zh-CN" kern="100" dirty="0">
                <a:effectLst/>
                <a:latin typeface="+mn-ea"/>
              </a:rPr>
              <a:t>;2.</a:t>
            </a:r>
            <a:r>
              <a:rPr lang="zh-CN" altLang="zh-CN" kern="100" dirty="0">
                <a:effectLst/>
                <a:latin typeface="+mn-ea"/>
              </a:rPr>
              <a:t>软件应充分考虑在设计环境与实际使用环境下 不同用户的要求，为用户进行本地化配置提供手段。）</a:t>
            </a:r>
            <a:endParaRPr lang="en-US" altLang="zh-CN"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endParaRPr lang="zh-CN" altLang="zh-CN"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r>
              <a:rPr lang="zh-CN" altLang="zh-CN" b="1" kern="100" dirty="0">
                <a:effectLst/>
                <a:latin typeface="+mn-ea"/>
              </a:rPr>
              <a:t>稳定性：</a:t>
            </a:r>
            <a:r>
              <a:rPr lang="zh-CN" altLang="zh-CN" kern="100" dirty="0">
                <a:effectLst/>
                <a:latin typeface="+mn-ea"/>
              </a:rPr>
              <a:t>软件产品避免由于软件修改而造成意外结果的能力。（系统在测试过程中运行稳定</a:t>
            </a:r>
            <a:r>
              <a:rPr lang="en-US" altLang="zh-CN" kern="100" dirty="0">
                <a:effectLst/>
                <a:latin typeface="+mn-ea"/>
              </a:rPr>
              <a:t>, </a:t>
            </a:r>
            <a:r>
              <a:rPr lang="zh-CN" altLang="zh-CN" kern="100" dirty="0">
                <a:effectLst/>
                <a:latin typeface="+mn-ea"/>
              </a:rPr>
              <a:t>让软件在高负荷下持续运行，给不同的压力和并发请求，进行破坏操作等等，看软件是否会出现明显的缺陷）</a:t>
            </a:r>
            <a:r>
              <a:rPr lang="zh-CN" altLang="en-US" kern="100" dirty="0">
                <a:effectLst/>
                <a:latin typeface="+mn-ea"/>
              </a:rPr>
              <a:t>。</a:t>
            </a:r>
            <a:endParaRPr lang="zh-CN" altLang="zh-CN"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r>
              <a:rPr lang="zh-CN" altLang="zh-CN" b="1" kern="100" dirty="0">
                <a:effectLst/>
                <a:latin typeface="+mn-ea"/>
              </a:rPr>
              <a:t>易测试性：</a:t>
            </a:r>
            <a:r>
              <a:rPr lang="zh-CN" altLang="zh-CN" kern="100" dirty="0">
                <a:effectLst/>
                <a:latin typeface="+mn-ea"/>
              </a:rPr>
              <a:t>软件产品使已修改软件能被确认的能力。（验证修改是否正确）</a:t>
            </a:r>
            <a:endParaRPr lang="zh-CN" altLang="zh-CN" kern="100" dirty="0">
              <a:effectLst/>
              <a:latin typeface="+mn-ea"/>
            </a:endParaRPr>
          </a:p>
          <a:p>
            <a:pPr marL="285750" indent="-285750" algn="just">
              <a:lnSpc>
                <a:spcPct val="150000"/>
              </a:lnSpc>
              <a:spcBef>
                <a:spcPts val="120"/>
              </a:spcBef>
              <a:spcAft>
                <a:spcPts val="120"/>
              </a:spcAft>
              <a:buFont typeface="Wingdings" panose="05000000000000000000" pitchFamily="2" charset="2"/>
              <a:buChar char="ü"/>
            </a:pPr>
            <a:r>
              <a:rPr lang="zh-CN" altLang="zh-CN" b="1" kern="100" dirty="0">
                <a:effectLst/>
                <a:latin typeface="+mn-ea"/>
              </a:rPr>
              <a:t>维护性的依从性：</a:t>
            </a:r>
            <a:r>
              <a:rPr lang="zh-CN" altLang="zh-CN" kern="100" dirty="0">
                <a:effectLst/>
                <a:latin typeface="+mn-ea"/>
              </a:rPr>
              <a:t>遵循相关标准。</a:t>
            </a:r>
            <a:endParaRPr lang="zh-CN" altLang="zh-CN" kern="100" dirty="0">
              <a:effectLst/>
              <a:latin typeface="+mn-ea"/>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本章学习目标</a:t>
            </a:r>
            <a:endParaRPr lang="zh-CN" altLang="en-US" dirty="0"/>
          </a:p>
        </p:txBody>
      </p:sp>
      <p:sp>
        <p:nvSpPr>
          <p:cNvPr id="3" name="内容占位符 2"/>
          <p:cNvSpPr>
            <a:spLocks noGrp="1"/>
          </p:cNvSpPr>
          <p:nvPr>
            <p:ph idx="1"/>
          </p:nvPr>
        </p:nvSpPr>
        <p:spPr/>
        <p:txBody>
          <a:bodyPr/>
          <a:lstStyle/>
          <a:p>
            <a:pPr marL="0" indent="0">
              <a:buNone/>
            </a:pPr>
            <a:endParaRPr lang="en-US" altLang="zh-CN" dirty="0">
              <a:solidFill>
                <a:schemeClr val="tx1">
                  <a:lumMod val="75000"/>
                  <a:lumOff val="25000"/>
                </a:schemeClr>
              </a:solidFill>
            </a:endParaRPr>
          </a:p>
          <a:p>
            <a:r>
              <a:rPr lang="zh-CN" altLang="en-US" dirty="0">
                <a:solidFill>
                  <a:schemeClr val="tx1">
                    <a:lumMod val="75000"/>
                    <a:lumOff val="25000"/>
                  </a:schemeClr>
                </a:solidFill>
              </a:rPr>
              <a:t> 软件测试发展史（</a:t>
            </a:r>
            <a:r>
              <a:rPr lang="zh-CN" altLang="en-US" dirty="0">
                <a:solidFill>
                  <a:srgbClr val="FF0000"/>
                </a:solidFill>
              </a:rPr>
              <a:t>了解</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a:p>
            <a:r>
              <a:rPr lang="zh-CN" altLang="en-US" dirty="0">
                <a:solidFill>
                  <a:schemeClr val="tx1">
                    <a:lumMod val="75000"/>
                    <a:lumOff val="25000"/>
                  </a:schemeClr>
                </a:solidFill>
              </a:rPr>
              <a:t>软件测试的重要性（了解）</a:t>
            </a:r>
            <a:endParaRPr lang="en-US" altLang="zh-CN" dirty="0">
              <a:solidFill>
                <a:schemeClr val="tx1">
                  <a:lumMod val="75000"/>
                  <a:lumOff val="25000"/>
                </a:schemeClr>
              </a:solidFill>
            </a:endParaRPr>
          </a:p>
          <a:p>
            <a:r>
              <a:rPr lang="zh-CN" altLang="en-US" dirty="0">
                <a:solidFill>
                  <a:schemeClr val="tx1">
                    <a:lumMod val="75000"/>
                    <a:lumOff val="25000"/>
                  </a:schemeClr>
                </a:solidFill>
              </a:rPr>
              <a:t>软件测试定义（</a:t>
            </a:r>
            <a:r>
              <a:rPr lang="zh-CN" altLang="en-US" dirty="0">
                <a:solidFill>
                  <a:srgbClr val="FF0000"/>
                </a:solidFill>
              </a:rPr>
              <a:t>重要</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a:p>
            <a:r>
              <a:rPr lang="zh-CN" altLang="en-US" dirty="0">
                <a:solidFill>
                  <a:schemeClr val="tx1">
                    <a:lumMod val="75000"/>
                    <a:lumOff val="25000"/>
                  </a:schemeClr>
                </a:solidFill>
              </a:rPr>
              <a:t>软件测试的原则（</a:t>
            </a:r>
            <a:r>
              <a:rPr lang="zh-CN" altLang="en-US" dirty="0"/>
              <a:t>了解</a:t>
            </a:r>
            <a:r>
              <a:rPr lang="zh-CN" altLang="en-US" dirty="0">
                <a:solidFill>
                  <a:schemeClr val="tx1">
                    <a:lumMod val="75000"/>
                    <a:lumOff val="25000"/>
                  </a:schemeClr>
                </a:solidFill>
              </a:rPr>
              <a:t>）</a:t>
            </a:r>
            <a:endParaRPr lang="en-US" altLang="zh-CN" dirty="0">
              <a:solidFill>
                <a:schemeClr val="tx1">
                  <a:lumMod val="75000"/>
                  <a:lumOff val="25000"/>
                </a:schemeClr>
              </a:solidFill>
            </a:endParaRPr>
          </a:p>
          <a:p>
            <a:r>
              <a:rPr lang="zh-CN" altLang="en-US" dirty="0">
                <a:solidFill>
                  <a:schemeClr val="tx1">
                    <a:lumMod val="75000"/>
                    <a:lumOff val="25000"/>
                  </a:schemeClr>
                </a:solidFill>
              </a:rPr>
              <a:t>软件质量</a:t>
            </a:r>
            <a:r>
              <a:rPr lang="en-US" altLang="zh-CN" dirty="0">
                <a:solidFill>
                  <a:schemeClr val="tx1">
                    <a:lumMod val="75000"/>
                    <a:lumOff val="25000"/>
                  </a:schemeClr>
                </a:solidFill>
              </a:rPr>
              <a:t>6</a:t>
            </a:r>
            <a:r>
              <a:rPr lang="zh-CN" altLang="en-US" dirty="0">
                <a:solidFill>
                  <a:schemeClr val="tx1">
                    <a:lumMod val="75000"/>
                    <a:lumOff val="25000"/>
                  </a:schemeClr>
                </a:solidFill>
              </a:rPr>
              <a:t>大特性详解（</a:t>
            </a:r>
            <a:r>
              <a:rPr lang="zh-CN" altLang="en-US" dirty="0">
                <a:solidFill>
                  <a:srgbClr val="FF0000"/>
                </a:solidFill>
              </a:rPr>
              <a:t>掌握</a:t>
            </a:r>
            <a:r>
              <a:rPr lang="zh-CN" altLang="en-US" dirty="0">
                <a:solidFill>
                  <a:schemeClr val="tx1">
                    <a:lumMod val="75000"/>
                    <a:lumOff val="25000"/>
                  </a:schemeClr>
                </a:solidFill>
              </a:rPr>
              <a:t>）</a:t>
            </a:r>
            <a:endParaRPr lang="zh-CN" altLang="en-US" dirty="0">
              <a:solidFill>
                <a:schemeClr val="tx1">
                  <a:lumMod val="75000"/>
                  <a:lumOff val="25000"/>
                </a:schemeClr>
              </a:solidFill>
            </a:endParaRPr>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软件质量</a:t>
            </a:r>
            <a:r>
              <a:rPr lang="en-US" altLang="zh-CN" dirty="0"/>
              <a:t>6</a:t>
            </a:r>
            <a:r>
              <a:rPr lang="zh-CN" altLang="en-US" dirty="0"/>
              <a:t>大特性（重要）</a:t>
            </a:r>
            <a:endParaRPr lang="zh-CN" altLang="en-US" dirty="0"/>
          </a:p>
        </p:txBody>
      </p:sp>
      <p:sp>
        <p:nvSpPr>
          <p:cNvPr id="4" name="文本框 3"/>
          <p:cNvSpPr txBox="1"/>
          <p:nvPr/>
        </p:nvSpPr>
        <p:spPr>
          <a:xfrm>
            <a:off x="173508" y="933145"/>
            <a:ext cx="11045064" cy="5810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zh-CN" sz="2400" b="1" kern="100" dirty="0">
                <a:effectLst/>
                <a:latin typeface="微软雅黑" panose="020B0503020204020204" pitchFamily="34" charset="-122"/>
                <a:ea typeface="微软雅黑" panose="020B0503020204020204" pitchFamily="34" charset="-122"/>
              </a:rPr>
              <a:t>可移植性</a:t>
            </a:r>
            <a:r>
              <a:rPr lang="en-US" altLang="zh-CN" sz="2400" b="1" kern="100" dirty="0">
                <a:effectLst/>
                <a:latin typeface="微软雅黑" panose="020B0503020204020204" pitchFamily="34" charset="-122"/>
                <a:ea typeface="微软雅黑" panose="020B0503020204020204" pitchFamily="34" charset="-122"/>
              </a:rPr>
              <a:t>:</a:t>
            </a:r>
            <a:r>
              <a:rPr lang="zh-CN" altLang="zh-CN" sz="2400" b="1" kern="100" dirty="0">
                <a:effectLst/>
                <a:latin typeface="微软雅黑" panose="020B0503020204020204" pitchFamily="34" charset="-122"/>
                <a:ea typeface="微软雅黑" panose="020B0503020204020204" pitchFamily="34" charset="-122"/>
              </a:rPr>
              <a:t>软件产品从一种环境迁移到另外一种环境的能力</a:t>
            </a:r>
            <a:endParaRPr lang="zh-CN" altLang="zh-CN" sz="2400" kern="100" dirty="0">
              <a:effectLst/>
              <a:latin typeface="微软雅黑" panose="020B0503020204020204" pitchFamily="34" charset="-122"/>
              <a:ea typeface="微软雅黑" panose="020B0503020204020204" pitchFamily="34" charset="-122"/>
            </a:endParaRPr>
          </a:p>
        </p:txBody>
      </p:sp>
      <p:sp>
        <p:nvSpPr>
          <p:cNvPr id="7" name="文本框 6"/>
          <p:cNvSpPr txBox="1"/>
          <p:nvPr/>
        </p:nvSpPr>
        <p:spPr>
          <a:xfrm>
            <a:off x="791156" y="1595785"/>
            <a:ext cx="11273843" cy="4329070"/>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适应性：</a:t>
            </a:r>
            <a:r>
              <a:rPr lang="zh-CN" altLang="zh-CN" sz="2000" kern="100" dirty="0">
                <a:effectLst/>
                <a:latin typeface="+mn-ea"/>
              </a:rPr>
              <a:t>软件产品无需作相应变动就能适应不同环境的能力。（例如：不同的网络环境）</a:t>
            </a: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易安装性：</a:t>
            </a:r>
            <a:r>
              <a:rPr lang="zh-CN" altLang="zh-CN" sz="2000" kern="100" dirty="0">
                <a:effectLst/>
                <a:latin typeface="+mn-ea"/>
              </a:rPr>
              <a:t>尽可能少的提供选择，方便用户直接安装。</a:t>
            </a:r>
            <a:endParaRPr lang="en-US"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共存性：</a:t>
            </a:r>
            <a:r>
              <a:rPr lang="zh-CN" altLang="zh-CN" sz="2000" kern="100" dirty="0">
                <a:effectLst/>
                <a:latin typeface="+mn-ea"/>
              </a:rPr>
              <a:t>软件产品在公共环境中与其它软件分享公共资源共存的软件。（例如：浏览器、软硬件平台的兼容性）</a:t>
            </a:r>
            <a:r>
              <a:rPr lang="en-US" altLang="zh-CN" sz="2000" kern="100" dirty="0">
                <a:effectLst/>
                <a:latin typeface="+mn-ea"/>
              </a:rPr>
              <a:t>IE,GOOGLE,FIREFOX,</a:t>
            </a:r>
            <a:r>
              <a:rPr lang="zh-CN" altLang="zh-CN" sz="2000" kern="100" dirty="0">
                <a:effectLst/>
                <a:latin typeface="+mn-ea"/>
              </a:rPr>
              <a:t>苹果</a:t>
            </a:r>
            <a:endParaRPr lang="en-US"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易替换性：</a:t>
            </a:r>
            <a:r>
              <a:rPr lang="zh-CN" altLang="zh-CN" sz="2000" kern="100" dirty="0">
                <a:effectLst/>
                <a:latin typeface="+mn-ea"/>
              </a:rPr>
              <a:t>软件产品在同样的环境下，替代另一个相同用途的软件产品的能力。（例如：</a:t>
            </a:r>
            <a:r>
              <a:rPr lang="en-US" altLang="zh-CN" sz="2000" kern="100" dirty="0">
                <a:effectLst/>
                <a:latin typeface="+mn-ea"/>
              </a:rPr>
              <a:t>Office</a:t>
            </a:r>
            <a:r>
              <a:rPr lang="zh-CN" altLang="zh-CN" sz="2000" kern="100" dirty="0">
                <a:effectLst/>
                <a:latin typeface="+mn-ea"/>
              </a:rPr>
              <a:t>与</a:t>
            </a:r>
            <a:r>
              <a:rPr lang="en-US" altLang="zh-CN" sz="2000" kern="100" dirty="0">
                <a:effectLst/>
                <a:latin typeface="+mn-ea"/>
              </a:rPr>
              <a:t>WPS</a:t>
            </a:r>
            <a:r>
              <a:rPr lang="zh-CN" altLang="zh-CN" sz="2000" kern="100" dirty="0">
                <a:effectLst/>
                <a:latin typeface="+mn-ea"/>
              </a:rPr>
              <a:t>是否能够相互替代）</a:t>
            </a:r>
            <a:endParaRPr lang="zh-CN" altLang="zh-CN" sz="2000" kern="100" dirty="0">
              <a:effectLst/>
              <a:latin typeface="+mn-ea"/>
            </a:endParaRPr>
          </a:p>
          <a:p>
            <a:pPr marL="342900" indent="-342900" algn="just">
              <a:lnSpc>
                <a:spcPct val="150000"/>
              </a:lnSpc>
              <a:spcBef>
                <a:spcPts val="120"/>
              </a:spcBef>
              <a:spcAft>
                <a:spcPts val="120"/>
              </a:spcAft>
              <a:buFont typeface="Wingdings" panose="05000000000000000000" pitchFamily="2" charset="2"/>
              <a:buChar char="ü"/>
            </a:pPr>
            <a:r>
              <a:rPr lang="zh-CN" altLang="zh-CN" sz="2000" b="1" kern="100" dirty="0">
                <a:effectLst/>
                <a:latin typeface="+mn-ea"/>
              </a:rPr>
              <a:t>可移植性的依从性：</a:t>
            </a:r>
            <a:r>
              <a:rPr lang="zh-CN" altLang="zh-CN" sz="2000" kern="100" dirty="0">
                <a:effectLst/>
                <a:latin typeface="+mn-ea"/>
              </a:rPr>
              <a:t>遵循相关标准。</a:t>
            </a:r>
            <a:endParaRPr lang="zh-CN" altLang="zh-CN" sz="2000" kern="100" dirty="0">
              <a:effectLst/>
              <a:latin typeface="+mn-ea"/>
            </a:endParaRPr>
          </a:p>
        </p:txBody>
      </p:sp>
    </p:spTree>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5</a:t>
            </a:r>
            <a:r>
              <a:rPr lang="zh-CN" altLang="en-US" dirty="0"/>
              <a:t>节</a:t>
            </a:r>
            <a:r>
              <a:rPr lang="en-US" altLang="zh-CN" dirty="0"/>
              <a:t>-</a:t>
            </a:r>
            <a:r>
              <a:rPr lang="zh-CN" altLang="en-US" dirty="0"/>
              <a:t>软件质量</a:t>
            </a:r>
            <a:r>
              <a:rPr lang="en-US" altLang="zh-CN" dirty="0"/>
              <a:t>6</a:t>
            </a:r>
            <a:r>
              <a:rPr lang="zh-CN" altLang="en-US" dirty="0"/>
              <a:t>大特性（了解）</a:t>
            </a:r>
            <a:endParaRPr lang="zh-CN" altLang="en-US" dirty="0"/>
          </a:p>
        </p:txBody>
      </p:sp>
      <p:sp>
        <p:nvSpPr>
          <p:cNvPr id="4" name="文本框 3"/>
          <p:cNvSpPr txBox="1"/>
          <p:nvPr/>
        </p:nvSpPr>
        <p:spPr>
          <a:xfrm>
            <a:off x="-626592" y="807148"/>
            <a:ext cx="5922492" cy="559769"/>
          </a:xfrm>
          <a:prstGeom prst="rect">
            <a:avLst/>
          </a:prstGeom>
          <a:noFill/>
        </p:spPr>
        <p:txBody>
          <a:bodyPr wrap="square">
            <a:spAutoFit/>
          </a:bodyPr>
          <a:lstStyle/>
          <a:p>
            <a:pPr marL="1257300" marR="133350" lvl="2" indent="-342900" algn="just">
              <a:lnSpc>
                <a:spcPct val="150000"/>
              </a:lnSpc>
              <a:spcBef>
                <a:spcPts val="1300"/>
              </a:spcBef>
              <a:spcAft>
                <a:spcPts val="1300"/>
              </a:spcAft>
              <a:buFont typeface="Wingdings" panose="05000000000000000000" pitchFamily="2" charset="2"/>
              <a:buChar char="ü"/>
              <a:tabLst>
                <a:tab pos="3060700" algn="l"/>
              </a:tabLst>
            </a:pPr>
            <a:r>
              <a:rPr lang="zh-CN" altLang="zh-CN" sz="2400" b="1" kern="100" dirty="0">
                <a:effectLst/>
                <a:latin typeface="+mn-ea"/>
              </a:rPr>
              <a:t>质量管理</a:t>
            </a:r>
            <a:r>
              <a:rPr lang="en-US" altLang="zh-CN" sz="2400" b="1" kern="100" dirty="0">
                <a:effectLst/>
                <a:latin typeface="+mn-ea"/>
              </a:rPr>
              <a:t>(QM)</a:t>
            </a:r>
            <a:r>
              <a:rPr lang="zh-CN" altLang="zh-CN" sz="2400" b="1" kern="100" dirty="0">
                <a:effectLst/>
                <a:latin typeface="+mn-ea"/>
              </a:rPr>
              <a:t>由哪些构成？</a:t>
            </a:r>
            <a:endParaRPr lang="zh-CN" altLang="zh-CN" sz="2400" b="1" kern="100" dirty="0">
              <a:effectLst/>
              <a:latin typeface="+mn-ea"/>
            </a:endParaRPr>
          </a:p>
        </p:txBody>
      </p:sp>
      <p:sp>
        <p:nvSpPr>
          <p:cNvPr id="7" name="文本框 6"/>
          <p:cNvSpPr txBox="1"/>
          <p:nvPr/>
        </p:nvSpPr>
        <p:spPr>
          <a:xfrm>
            <a:off x="918157" y="1452847"/>
            <a:ext cx="11007143" cy="4175182"/>
          </a:xfrm>
          <a:prstGeom prst="rect">
            <a:avLst/>
          </a:prstGeom>
          <a:noFill/>
        </p:spPr>
        <p:txBody>
          <a:bodyPr wrap="square">
            <a:spAutoFit/>
          </a:bodyPr>
          <a:lstStyle/>
          <a:p>
            <a:pPr marL="342900" indent="-342900">
              <a:lnSpc>
                <a:spcPct val="150000"/>
              </a:lnSpc>
              <a:buFont typeface="Wingdings" panose="05000000000000000000" pitchFamily="2" charset="2"/>
              <a:buChar char="ü"/>
            </a:pPr>
            <a:r>
              <a:rPr lang="zh-CN" altLang="zh-CN" sz="2000" kern="100" dirty="0">
                <a:solidFill>
                  <a:srgbClr val="000000"/>
                </a:solidFill>
                <a:effectLst/>
                <a:latin typeface="+mn-ea"/>
                <a:cs typeface="Courier New" panose="02070309020205020404" pitchFamily="49" charset="0"/>
              </a:rPr>
              <a:t>质量管理分为质量保证（</a:t>
            </a:r>
            <a:r>
              <a:rPr lang="en-US" altLang="zh-CN" sz="2000" kern="100" dirty="0">
                <a:solidFill>
                  <a:srgbClr val="000000"/>
                </a:solidFill>
                <a:effectLst/>
                <a:latin typeface="+mn-ea"/>
                <a:cs typeface="Courier New" panose="02070309020205020404" pitchFamily="49" charset="0"/>
              </a:rPr>
              <a:t>QA</a:t>
            </a:r>
            <a:r>
              <a:rPr lang="zh-CN" altLang="zh-CN" sz="2000" kern="100" dirty="0">
                <a:solidFill>
                  <a:srgbClr val="000000"/>
                </a:solidFill>
                <a:effectLst/>
                <a:latin typeface="+mn-ea"/>
                <a:cs typeface="Courier New" panose="02070309020205020404" pitchFamily="49" charset="0"/>
              </a:rPr>
              <a:t>）与质量控制（</a:t>
            </a:r>
            <a:r>
              <a:rPr lang="en-US" altLang="zh-CN" sz="2000" kern="100" dirty="0">
                <a:solidFill>
                  <a:srgbClr val="000000"/>
                </a:solidFill>
                <a:effectLst/>
                <a:latin typeface="+mn-ea"/>
                <a:cs typeface="Courier New" panose="02070309020205020404" pitchFamily="49" charset="0"/>
              </a:rPr>
              <a:t>QC</a:t>
            </a:r>
            <a:r>
              <a:rPr lang="zh-CN" altLang="zh-CN" sz="2000" kern="100" dirty="0">
                <a:solidFill>
                  <a:srgbClr val="000000"/>
                </a:solidFill>
                <a:effectLst/>
                <a:latin typeface="+mn-ea"/>
                <a:cs typeface="Courier New" panose="02070309020205020404" pitchFamily="49" charset="0"/>
              </a:rPr>
              <a:t>）</a:t>
            </a:r>
            <a:endParaRPr lang="zh-CN" altLang="zh-CN" sz="2000" dirty="0">
              <a:effectLst/>
              <a:latin typeface="+mn-ea"/>
              <a:cs typeface="宋体" panose="02010600030101010101" pitchFamily="2" charset="-122"/>
            </a:endParaRPr>
          </a:p>
          <a:p>
            <a:pPr marL="342900" indent="-342900">
              <a:lnSpc>
                <a:spcPct val="150000"/>
              </a:lnSpc>
              <a:buFont typeface="Wingdings" panose="05000000000000000000" pitchFamily="2" charset="2"/>
              <a:buChar char="ü"/>
            </a:pPr>
            <a:r>
              <a:rPr lang="zh-CN" altLang="zh-CN" sz="2000" b="1" kern="100" dirty="0">
                <a:solidFill>
                  <a:srgbClr val="000000"/>
                </a:solidFill>
                <a:effectLst/>
                <a:latin typeface="+mn-ea"/>
                <a:cs typeface="Courier New" panose="02070309020205020404" pitchFamily="49" charset="0"/>
              </a:rPr>
              <a:t>质量保证（</a:t>
            </a:r>
            <a:r>
              <a:rPr lang="en-US" altLang="zh-CN" sz="2000" b="1" kern="100" dirty="0">
                <a:solidFill>
                  <a:srgbClr val="000000"/>
                </a:solidFill>
                <a:effectLst/>
                <a:latin typeface="+mn-ea"/>
                <a:cs typeface="Courier New" panose="02070309020205020404" pitchFamily="49" charset="0"/>
              </a:rPr>
              <a:t>QA</a:t>
            </a:r>
            <a:r>
              <a:rPr lang="zh-CN" altLang="zh-CN" sz="2000" b="1" kern="100" dirty="0">
                <a:solidFill>
                  <a:srgbClr val="000000"/>
                </a:solidFill>
                <a:effectLst/>
                <a:latin typeface="+mn-ea"/>
                <a:cs typeface="Courier New" panose="02070309020205020404" pitchFamily="49" charset="0"/>
              </a:rPr>
              <a:t>）：</a:t>
            </a:r>
            <a:endParaRPr lang="zh-CN" altLang="zh-CN" sz="2000" dirty="0">
              <a:effectLst/>
              <a:latin typeface="+mn-ea"/>
              <a:cs typeface="宋体" panose="02010600030101010101" pitchFamily="2" charset="-122"/>
            </a:endParaRPr>
          </a:p>
          <a:p>
            <a:pPr marL="342900" indent="-342900">
              <a:lnSpc>
                <a:spcPct val="150000"/>
              </a:lnSpc>
              <a:buFont typeface="Wingdings" panose="05000000000000000000" pitchFamily="2" charset="2"/>
              <a:buChar char="ü"/>
            </a:pPr>
            <a:r>
              <a:rPr lang="en-US" altLang="zh-CN" sz="2000" kern="100" dirty="0">
                <a:solidFill>
                  <a:srgbClr val="000000"/>
                </a:solidFill>
                <a:effectLst/>
                <a:latin typeface="+mn-ea"/>
                <a:cs typeface="Courier New" panose="02070309020205020404" pitchFamily="49" charset="0"/>
              </a:rPr>
              <a:t>QA</a:t>
            </a:r>
            <a:r>
              <a:rPr lang="zh-CN" altLang="zh-CN" sz="2000" kern="100" dirty="0">
                <a:solidFill>
                  <a:srgbClr val="000000"/>
                </a:solidFill>
                <a:effectLst/>
                <a:latin typeface="+mn-ea"/>
                <a:cs typeface="Courier New" panose="02070309020205020404" pitchFamily="49" charset="0"/>
              </a:rPr>
              <a:t>：事先的质量保证活动，以预防为主，通过制定相应的体系，流程，规范降低出错几率，通过控制流程，检查输出来确保品质是否满足于标准。</a:t>
            </a:r>
            <a:endParaRPr lang="zh-CN" altLang="zh-CN" sz="2000" dirty="0">
              <a:effectLst/>
              <a:latin typeface="+mn-ea"/>
              <a:cs typeface="宋体" panose="02010600030101010101" pitchFamily="2" charset="-122"/>
            </a:endParaRPr>
          </a:p>
          <a:p>
            <a:pPr marL="342900" indent="-342900">
              <a:lnSpc>
                <a:spcPct val="150000"/>
              </a:lnSpc>
              <a:buFont typeface="Wingdings" panose="05000000000000000000" pitchFamily="2" charset="2"/>
              <a:buChar char="ü"/>
            </a:pPr>
            <a:r>
              <a:rPr lang="zh-CN" altLang="zh-CN" sz="2000" b="1" kern="100" dirty="0">
                <a:solidFill>
                  <a:srgbClr val="000000"/>
                </a:solidFill>
                <a:effectLst/>
                <a:latin typeface="+mn-ea"/>
                <a:cs typeface="Courier New" panose="02070309020205020404" pitchFamily="49" charset="0"/>
              </a:rPr>
              <a:t>质量控制（</a:t>
            </a:r>
            <a:r>
              <a:rPr lang="en-US" altLang="zh-CN" sz="2000" b="1" kern="100" dirty="0">
                <a:solidFill>
                  <a:srgbClr val="000000"/>
                </a:solidFill>
                <a:effectLst/>
                <a:latin typeface="+mn-ea"/>
                <a:cs typeface="Courier New" panose="02070309020205020404" pitchFamily="49" charset="0"/>
              </a:rPr>
              <a:t>QC</a:t>
            </a:r>
            <a:r>
              <a:rPr lang="zh-CN" altLang="zh-CN" sz="2000" b="1" kern="100" dirty="0">
                <a:solidFill>
                  <a:srgbClr val="000000"/>
                </a:solidFill>
                <a:effectLst/>
                <a:latin typeface="+mn-ea"/>
                <a:cs typeface="Courier New" panose="02070309020205020404" pitchFamily="49" charset="0"/>
              </a:rPr>
              <a:t>）：</a:t>
            </a:r>
            <a:endParaRPr lang="zh-CN" altLang="zh-CN" sz="2000" dirty="0">
              <a:effectLst/>
              <a:latin typeface="+mn-ea"/>
              <a:cs typeface="宋体" panose="02010600030101010101" pitchFamily="2" charset="-122"/>
            </a:endParaRPr>
          </a:p>
          <a:p>
            <a:pPr marL="342900" indent="-342900">
              <a:lnSpc>
                <a:spcPct val="150000"/>
              </a:lnSpc>
              <a:buFont typeface="Wingdings" panose="05000000000000000000" pitchFamily="2" charset="2"/>
              <a:buChar char="ü"/>
            </a:pPr>
            <a:r>
              <a:rPr lang="en-US" altLang="zh-CN" sz="2000" kern="100" dirty="0">
                <a:solidFill>
                  <a:srgbClr val="000000"/>
                </a:solidFill>
                <a:effectLst/>
                <a:latin typeface="+mn-ea"/>
                <a:cs typeface="Courier New" panose="02070309020205020404" pitchFamily="49" charset="0"/>
              </a:rPr>
              <a:t>QC</a:t>
            </a:r>
            <a:r>
              <a:rPr lang="zh-CN" altLang="zh-CN" sz="2000" kern="100" dirty="0">
                <a:solidFill>
                  <a:srgbClr val="000000"/>
                </a:solidFill>
                <a:effectLst/>
                <a:latin typeface="+mn-ea"/>
                <a:cs typeface="Courier New" panose="02070309020205020404" pitchFamily="49" charset="0"/>
              </a:rPr>
              <a:t>：事后的质量检验活动，以测试为主，期望并发现错误，以体系要求运作，通过具体实施来检验产品来确保符合规定</a:t>
            </a:r>
            <a:endParaRPr lang="zh-CN" altLang="zh-CN" sz="2000" dirty="0">
              <a:effectLst/>
              <a:latin typeface="+mn-ea"/>
              <a:cs typeface="宋体" panose="02010600030101010101" pitchFamily="2" charset="-122"/>
            </a:endParaRPr>
          </a:p>
          <a:p>
            <a:pPr marL="342900" indent="-342900">
              <a:lnSpc>
                <a:spcPct val="150000"/>
              </a:lnSpc>
              <a:buFont typeface="Wingdings" panose="05000000000000000000" pitchFamily="2" charset="2"/>
              <a:buChar char="ü"/>
            </a:pPr>
            <a:r>
              <a:rPr lang="zh-CN" altLang="zh-CN" sz="2000" b="1" kern="100" dirty="0">
                <a:solidFill>
                  <a:srgbClr val="000000"/>
                </a:solidFill>
                <a:effectLst/>
                <a:latin typeface="+mn-ea"/>
                <a:cs typeface="Courier New" panose="02070309020205020404" pitchFamily="49" charset="0"/>
              </a:rPr>
              <a:t>质量保证（</a:t>
            </a:r>
            <a:r>
              <a:rPr lang="en-US" altLang="zh-CN" sz="2000" b="1" kern="100" dirty="0">
                <a:solidFill>
                  <a:srgbClr val="000000"/>
                </a:solidFill>
                <a:effectLst/>
                <a:latin typeface="+mn-ea"/>
                <a:cs typeface="Courier New" panose="02070309020205020404" pitchFamily="49" charset="0"/>
              </a:rPr>
              <a:t>QA</a:t>
            </a:r>
            <a:r>
              <a:rPr lang="zh-CN" altLang="zh-CN" sz="2000" b="1" kern="100" dirty="0">
                <a:solidFill>
                  <a:srgbClr val="000000"/>
                </a:solidFill>
                <a:effectLst/>
                <a:latin typeface="+mn-ea"/>
                <a:cs typeface="Courier New" panose="02070309020205020404" pitchFamily="49" charset="0"/>
              </a:rPr>
              <a:t>）与质量控制（</a:t>
            </a:r>
            <a:r>
              <a:rPr lang="en-US" altLang="zh-CN" sz="2000" b="1" kern="100" dirty="0">
                <a:solidFill>
                  <a:srgbClr val="000000"/>
                </a:solidFill>
                <a:effectLst/>
                <a:latin typeface="+mn-ea"/>
                <a:cs typeface="Courier New" panose="02070309020205020404" pitchFamily="49" charset="0"/>
              </a:rPr>
              <a:t>QC</a:t>
            </a:r>
            <a:r>
              <a:rPr lang="zh-CN" altLang="zh-CN" sz="2000" b="1" kern="100" dirty="0">
                <a:solidFill>
                  <a:srgbClr val="000000"/>
                </a:solidFill>
                <a:effectLst/>
                <a:latin typeface="+mn-ea"/>
                <a:cs typeface="Courier New" panose="02070309020205020404" pitchFamily="49" charset="0"/>
              </a:rPr>
              <a:t>）的主要区别：</a:t>
            </a:r>
            <a:endParaRPr lang="zh-CN" altLang="zh-CN" sz="2000" dirty="0">
              <a:effectLst/>
              <a:latin typeface="+mn-ea"/>
              <a:cs typeface="宋体" panose="02010600030101010101" pitchFamily="2" charset="-122"/>
            </a:endParaRPr>
          </a:p>
          <a:p>
            <a:pPr marL="342900" indent="-342900">
              <a:lnSpc>
                <a:spcPct val="150000"/>
              </a:lnSpc>
              <a:spcAft>
                <a:spcPts val="1125"/>
              </a:spcAft>
              <a:buFont typeface="Wingdings" panose="05000000000000000000" pitchFamily="2" charset="2"/>
              <a:buChar char="ü"/>
            </a:pPr>
            <a:r>
              <a:rPr lang="en-US" altLang="zh-CN" sz="2000" kern="100" dirty="0">
                <a:solidFill>
                  <a:srgbClr val="000000"/>
                </a:solidFill>
                <a:effectLst/>
                <a:latin typeface="+mn-ea"/>
                <a:cs typeface="Courier New" panose="02070309020205020404" pitchFamily="49" charset="0"/>
              </a:rPr>
              <a:t>QC</a:t>
            </a:r>
            <a:r>
              <a:rPr lang="zh-CN" altLang="zh-CN" sz="2000" kern="100" dirty="0">
                <a:solidFill>
                  <a:srgbClr val="000000"/>
                </a:solidFill>
                <a:effectLst/>
                <a:latin typeface="+mn-ea"/>
                <a:cs typeface="Courier New" panose="02070309020205020404" pitchFamily="49" charset="0"/>
              </a:rPr>
              <a:t>是保证产品质量符合规定</a:t>
            </a:r>
            <a:r>
              <a:rPr lang="en-US" altLang="zh-CN" sz="2000" kern="100" dirty="0">
                <a:solidFill>
                  <a:srgbClr val="000000"/>
                </a:solidFill>
                <a:effectLst/>
                <a:latin typeface="+mn-ea"/>
                <a:cs typeface="Courier New" panose="02070309020205020404" pitchFamily="49" charset="0"/>
              </a:rPr>
              <a:t>,QA</a:t>
            </a:r>
            <a:r>
              <a:rPr lang="zh-CN" altLang="zh-CN" sz="2000" kern="100" dirty="0">
                <a:solidFill>
                  <a:srgbClr val="000000"/>
                </a:solidFill>
                <a:effectLst/>
                <a:latin typeface="+mn-ea"/>
                <a:cs typeface="Courier New" panose="02070309020205020404" pitchFamily="49" charset="0"/>
              </a:rPr>
              <a:t>是建立体系并确保体系按要求运作</a:t>
            </a:r>
            <a:r>
              <a:rPr lang="en-US" altLang="zh-CN" sz="2000" kern="100" dirty="0">
                <a:solidFill>
                  <a:srgbClr val="000000"/>
                </a:solidFill>
                <a:effectLst/>
                <a:latin typeface="+mn-ea"/>
                <a:cs typeface="Courier New" panose="02070309020205020404" pitchFamily="49" charset="0"/>
              </a:rPr>
              <a:t>.</a:t>
            </a:r>
            <a:endParaRPr lang="zh-CN" altLang="zh-CN" sz="2000" dirty="0">
              <a:effectLst/>
              <a:latin typeface="+mn-ea"/>
              <a:cs typeface="宋体" panose="02010600030101010101" pitchFamily="2" charset="-122"/>
            </a:endParaRPr>
          </a:p>
        </p:txBody>
      </p:sp>
    </p:spTree>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1443" y="135374"/>
            <a:ext cx="6097904"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第</a:t>
            </a:r>
            <a:r>
              <a:rPr lang="en-US" altLang="zh-CN" sz="2800" dirty="0">
                <a:latin typeface="微软雅黑" panose="020B0503020204020204" pitchFamily="34" charset="-122"/>
                <a:ea typeface="微软雅黑" panose="020B0503020204020204" pitchFamily="34" charset="-122"/>
              </a:rPr>
              <a:t>6</a:t>
            </a:r>
            <a:r>
              <a:rPr lang="zh-CN" altLang="en-US" sz="2800" dirty="0">
                <a:latin typeface="微软雅黑" panose="020B0503020204020204" pitchFamily="34" charset="-122"/>
                <a:ea typeface="微软雅黑" panose="020B0503020204020204" pitchFamily="34" charset="-122"/>
              </a:rPr>
              <a:t>节：课程回顾与作业</a:t>
            </a:r>
            <a:endParaRPr lang="zh-CN" altLang="en-US" sz="2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57186" y="1124426"/>
            <a:ext cx="11364914" cy="5539978"/>
          </a:xfrm>
          <a:prstGeom prst="rect">
            <a:avLst/>
          </a:prstGeom>
          <a:noFill/>
        </p:spPr>
        <p:txBody>
          <a:bodyPr wrap="square">
            <a:spAutoFit/>
          </a:bodyPr>
          <a:lstStyle/>
          <a:p>
            <a:pPr marL="342900" indent="-342900">
              <a:buFont typeface="Wingdings" panose="05000000000000000000" pitchFamily="2" charset="2"/>
              <a:buChar char="ü"/>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软件测试发展史</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软件测试的重要性</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软件测试的定义</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软件测试的原则</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ü"/>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软件质量</a:t>
            </a: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6</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大特性</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ü"/>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作业：</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必做作业（一）</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lvl="0" indent="-342900" algn="just">
              <a:buFont typeface="+mj-lt"/>
              <a:buAutoNum type="arabicPeriod"/>
              <a:tabLst>
                <a:tab pos="198120" algn="l"/>
              </a:tabLst>
            </a:pPr>
            <a:r>
              <a:rPr lang="zh-CN" altLang="zh-CN" sz="2400" kern="100" dirty="0">
                <a:effectLst/>
                <a:latin typeface="+mn-ea"/>
              </a:rPr>
              <a:t>请描述一下软件测试的定义</a:t>
            </a:r>
            <a:r>
              <a:rPr lang="en-US" altLang="zh-CN" sz="2400" kern="100" dirty="0">
                <a:effectLst/>
                <a:latin typeface="+mn-ea"/>
              </a:rPr>
              <a:t>?</a:t>
            </a:r>
            <a:endParaRPr lang="zh-CN" altLang="zh-CN" sz="2400" kern="100" dirty="0">
              <a:effectLst/>
              <a:latin typeface="+mn-ea"/>
            </a:endParaRPr>
          </a:p>
          <a:p>
            <a:pPr marL="342900" lvl="0" indent="-342900" algn="just">
              <a:buFont typeface="+mj-lt"/>
              <a:buAutoNum type="arabicPeriod"/>
              <a:tabLst>
                <a:tab pos="198120" algn="l"/>
              </a:tabLst>
            </a:pPr>
            <a:r>
              <a:rPr lang="zh-CN" altLang="zh-CN" sz="2400" kern="100" dirty="0">
                <a:effectLst/>
                <a:latin typeface="+mn-ea"/>
              </a:rPr>
              <a:t>软件测试有哪些基本原则</a:t>
            </a:r>
            <a:r>
              <a:rPr lang="en-US" altLang="zh-CN" sz="2400" kern="100" dirty="0">
                <a:effectLst/>
                <a:latin typeface="+mn-ea"/>
              </a:rPr>
              <a:t>?</a:t>
            </a:r>
            <a:endParaRPr lang="zh-CN" altLang="zh-CN" sz="2400" kern="100" dirty="0">
              <a:effectLst/>
              <a:latin typeface="+mn-ea"/>
            </a:endParaRPr>
          </a:p>
          <a:p>
            <a:pPr marL="342900" lvl="0" indent="-342900" algn="just">
              <a:buFont typeface="+mj-lt"/>
              <a:buAutoNum type="arabicPeriod"/>
              <a:tabLst>
                <a:tab pos="198120" algn="l"/>
              </a:tabLst>
            </a:pPr>
            <a:r>
              <a:rPr lang="zh-CN" altLang="zh-CN" sz="2400" kern="100" dirty="0">
                <a:effectLst/>
                <a:latin typeface="+mn-ea"/>
              </a:rPr>
              <a:t>软件质量模型的哪些特性</a:t>
            </a:r>
            <a:r>
              <a:rPr lang="en-US" altLang="zh-CN" sz="2400" kern="100" dirty="0">
                <a:effectLst/>
                <a:latin typeface="+mn-ea"/>
              </a:rPr>
              <a:t>?</a:t>
            </a:r>
            <a:endParaRPr lang="en-US" altLang="zh-CN" sz="2400" kern="100" dirty="0">
              <a:effectLst/>
              <a:latin typeface="+mn-ea"/>
            </a:endParaRPr>
          </a:p>
          <a:p>
            <a:endParaRPr lang="en-US" altLang="zh-CN" kern="100" dirty="0">
              <a:latin typeface="Times New Roman" panose="02020603050405020304" pitchFamily="18" charset="0"/>
              <a:ea typeface="宋体" panose="02010600030101010101" pitchFamily="2" charset="-122"/>
            </a:endParaRPr>
          </a:p>
          <a:p>
            <a:r>
              <a:rPr lang="zh-CN" altLang="en-US" sz="2400" kern="100" dirty="0">
                <a:solidFill>
                  <a:schemeClr val="tx1">
                    <a:lumMod val="75000"/>
                    <a:lumOff val="25000"/>
                  </a:schemeClr>
                </a:solidFill>
                <a:latin typeface="微软雅黑" panose="020B0503020204020204" pitchFamily="34" charset="-122"/>
                <a:ea typeface="微软雅黑" panose="020B0503020204020204" pitchFamily="34" charset="-122"/>
              </a:rPr>
              <a:t>可选择做</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作业（二）</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谈谈自己对软件测试专业的理解与看法，写一篇学后感言（不少于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500</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字）。</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1</a:t>
            </a:r>
            <a:r>
              <a:rPr lang="zh-CN" altLang="en-US" dirty="0"/>
              <a:t>节</a:t>
            </a:r>
            <a:r>
              <a:rPr lang="en-US" altLang="zh-CN" dirty="0"/>
              <a:t>-</a:t>
            </a:r>
            <a:r>
              <a:rPr lang="zh-CN" altLang="en-US" dirty="0"/>
              <a:t>软件测试发展历</a:t>
            </a:r>
            <a:endParaRPr lang="zh-CN" altLang="en-US" dirty="0"/>
          </a:p>
        </p:txBody>
      </p:sp>
      <p:sp>
        <p:nvSpPr>
          <p:cNvPr id="4" name="文本框 3"/>
          <p:cNvSpPr txBox="1"/>
          <p:nvPr/>
        </p:nvSpPr>
        <p:spPr>
          <a:xfrm>
            <a:off x="399197" y="1133532"/>
            <a:ext cx="11064922" cy="3681649"/>
          </a:xfrm>
          <a:prstGeom prst="rect">
            <a:avLst/>
          </a:prstGeom>
          <a:noFill/>
        </p:spPr>
        <p:txBody>
          <a:bodyPr wrap="square">
            <a:spAutoFit/>
          </a:bodyPr>
          <a:lstStyle/>
          <a:p>
            <a:pPr marL="342900" indent="-342900" algn="just">
              <a:lnSpc>
                <a:spcPct val="120000"/>
              </a:lnSpc>
              <a:spcBef>
                <a:spcPts val="120"/>
              </a:spcBef>
              <a:spcAft>
                <a:spcPts val="120"/>
              </a:spcAft>
              <a:buFont typeface="Wingdings" panose="05000000000000000000" pitchFamily="2" charset="2"/>
              <a:buChar char="ü"/>
            </a:pPr>
            <a:r>
              <a:rPr lang="zh-CN" altLang="zh-CN" sz="2400" kern="100" dirty="0">
                <a:effectLst/>
                <a:latin typeface="+mn-ea"/>
              </a:rPr>
              <a:t>二十世纪</a:t>
            </a:r>
            <a:r>
              <a:rPr lang="en-US" altLang="zh-CN" sz="2400" kern="100" dirty="0">
                <a:effectLst/>
                <a:latin typeface="+mn-ea"/>
              </a:rPr>
              <a:t>70</a:t>
            </a:r>
            <a:r>
              <a:rPr lang="zh-CN" altLang="zh-CN" sz="2400" kern="100" dirty="0">
                <a:effectLst/>
                <a:latin typeface="+mn-ea"/>
              </a:rPr>
              <a:t>年代以前</a:t>
            </a:r>
            <a:r>
              <a:rPr lang="en-US" altLang="zh-CN" sz="2400" kern="100" dirty="0">
                <a:effectLst/>
                <a:latin typeface="+mn-ea"/>
              </a:rPr>
              <a:t>;</a:t>
            </a:r>
            <a:r>
              <a:rPr lang="zh-CN" altLang="zh-CN" sz="2400" kern="100" dirty="0">
                <a:effectLst/>
                <a:latin typeface="+mn-ea"/>
              </a:rPr>
              <a:t>边想边测试。</a:t>
            </a:r>
            <a:endParaRPr lang="zh-CN" altLang="zh-CN" sz="2400" kern="100" dirty="0">
              <a:effectLst/>
              <a:latin typeface="+mn-ea"/>
            </a:endParaRPr>
          </a:p>
          <a:p>
            <a:pPr marL="342900" indent="-342900" algn="just">
              <a:lnSpc>
                <a:spcPct val="120000"/>
              </a:lnSpc>
              <a:spcBef>
                <a:spcPts val="120"/>
              </a:spcBef>
              <a:spcAft>
                <a:spcPts val="120"/>
              </a:spcAft>
              <a:buFont typeface="Wingdings" panose="05000000000000000000" pitchFamily="2" charset="2"/>
              <a:buChar char="ü"/>
            </a:pPr>
            <a:r>
              <a:rPr lang="en-US" altLang="zh-CN" sz="2400" kern="100" dirty="0">
                <a:effectLst/>
                <a:latin typeface="+mn-ea"/>
              </a:rPr>
              <a:t>70</a:t>
            </a:r>
            <a:r>
              <a:rPr lang="zh-CN" altLang="zh-CN" sz="2400" kern="100" dirty="0">
                <a:effectLst/>
                <a:latin typeface="+mn-ea"/>
              </a:rPr>
              <a:t>年代末</a:t>
            </a:r>
            <a:r>
              <a:rPr lang="en-US" altLang="zh-CN" sz="2400" kern="100" dirty="0">
                <a:effectLst/>
                <a:latin typeface="+mn-ea"/>
              </a:rPr>
              <a:t>~80</a:t>
            </a:r>
            <a:r>
              <a:rPr lang="zh-CN" altLang="zh-CN" sz="2400" kern="100" dirty="0">
                <a:effectLst/>
                <a:latin typeface="+mn-ea"/>
              </a:rPr>
              <a:t>年代中期；基础理论已经形成，作为质量保证</a:t>
            </a:r>
            <a:r>
              <a:rPr lang="zh-CN" altLang="en-US" sz="2400" kern="100" dirty="0">
                <a:effectLst/>
                <a:latin typeface="+mn-ea"/>
              </a:rPr>
              <a:t>的手段</a:t>
            </a:r>
            <a:r>
              <a:rPr lang="zh-CN" altLang="zh-CN" sz="2400" kern="100" dirty="0">
                <a:effectLst/>
                <a:latin typeface="+mn-ea"/>
              </a:rPr>
              <a:t>。</a:t>
            </a:r>
            <a:endParaRPr lang="zh-CN" altLang="zh-CN" sz="2400" kern="100" dirty="0">
              <a:effectLst/>
              <a:latin typeface="+mn-ea"/>
            </a:endParaRPr>
          </a:p>
          <a:p>
            <a:pPr marL="342900" indent="-342900" algn="just">
              <a:lnSpc>
                <a:spcPct val="120000"/>
              </a:lnSpc>
              <a:spcBef>
                <a:spcPts val="120"/>
              </a:spcBef>
              <a:spcAft>
                <a:spcPts val="120"/>
              </a:spcAft>
              <a:buFont typeface="Wingdings" panose="05000000000000000000" pitchFamily="2" charset="2"/>
              <a:buChar char="ü"/>
            </a:pPr>
            <a:r>
              <a:rPr lang="en-US" altLang="zh-CN" sz="2400" kern="100" dirty="0">
                <a:effectLst/>
                <a:latin typeface="+mn-ea"/>
              </a:rPr>
              <a:t>80</a:t>
            </a:r>
            <a:r>
              <a:rPr lang="zh-CN" altLang="zh-CN" sz="2400" kern="100" dirty="0">
                <a:effectLst/>
                <a:latin typeface="+mn-ea"/>
              </a:rPr>
              <a:t>年代末</a:t>
            </a:r>
            <a:r>
              <a:rPr lang="en-US" altLang="zh-CN" sz="2400" kern="100" dirty="0">
                <a:effectLst/>
                <a:latin typeface="+mn-ea"/>
              </a:rPr>
              <a:t>~90</a:t>
            </a:r>
            <a:r>
              <a:rPr lang="zh-CN" altLang="zh-CN" sz="2400" kern="100" dirty="0">
                <a:effectLst/>
                <a:latin typeface="+mn-ea"/>
              </a:rPr>
              <a:t>年代中期</a:t>
            </a:r>
            <a:r>
              <a:rPr lang="en-US" altLang="zh-CN" sz="2400" kern="100" dirty="0">
                <a:effectLst/>
                <a:latin typeface="+mn-ea"/>
              </a:rPr>
              <a:t>;</a:t>
            </a:r>
            <a:r>
              <a:rPr lang="zh-CN" altLang="zh-CN" sz="2400" kern="100" dirty="0">
                <a:effectLst/>
                <a:latin typeface="+mn-ea"/>
              </a:rPr>
              <a:t>测试工具在质量和数量上不断增长，测试自动化开始广泛应用。</a:t>
            </a:r>
            <a:endParaRPr lang="zh-CN" altLang="zh-CN" sz="2400" kern="100" dirty="0">
              <a:effectLst/>
              <a:latin typeface="+mn-ea"/>
            </a:endParaRPr>
          </a:p>
          <a:p>
            <a:pPr marL="342900" indent="-342900" algn="just">
              <a:lnSpc>
                <a:spcPct val="120000"/>
              </a:lnSpc>
              <a:spcBef>
                <a:spcPts val="120"/>
              </a:spcBef>
              <a:spcAft>
                <a:spcPts val="120"/>
              </a:spcAft>
              <a:buFont typeface="Wingdings" panose="05000000000000000000" pitchFamily="2" charset="2"/>
              <a:buChar char="ü"/>
            </a:pPr>
            <a:r>
              <a:rPr lang="en-US" altLang="zh-CN" sz="2400" kern="100" dirty="0">
                <a:effectLst/>
                <a:latin typeface="+mn-ea"/>
              </a:rPr>
              <a:t>90</a:t>
            </a:r>
            <a:r>
              <a:rPr lang="zh-CN" altLang="zh-CN" sz="2400" kern="100" dirty="0">
                <a:effectLst/>
                <a:latin typeface="+mn-ea"/>
              </a:rPr>
              <a:t>年后期</a:t>
            </a:r>
            <a:r>
              <a:rPr lang="en-US" altLang="zh-CN" sz="2400" kern="100" dirty="0">
                <a:effectLst/>
                <a:latin typeface="+mn-ea"/>
              </a:rPr>
              <a:t>;</a:t>
            </a:r>
            <a:r>
              <a:rPr lang="zh-CN" altLang="zh-CN" sz="2400" kern="100" dirty="0">
                <a:effectLst/>
                <a:latin typeface="+mn-ea"/>
              </a:rPr>
              <a:t>关注有效的过程管理对软件测试的重要性，形成各种测试模型。</a:t>
            </a:r>
            <a:endParaRPr lang="zh-CN" altLang="zh-CN" sz="2400" kern="100" dirty="0">
              <a:effectLst/>
              <a:latin typeface="+mn-ea"/>
            </a:endParaRPr>
          </a:p>
          <a:p>
            <a:pPr marL="342900" indent="-342900" algn="just">
              <a:lnSpc>
                <a:spcPct val="120000"/>
              </a:lnSpc>
              <a:spcBef>
                <a:spcPts val="120"/>
              </a:spcBef>
              <a:spcAft>
                <a:spcPts val="120"/>
              </a:spcAft>
              <a:buFont typeface="Wingdings" panose="05000000000000000000" pitchFamily="2" charset="2"/>
              <a:buChar char="ü"/>
            </a:pPr>
            <a:r>
              <a:rPr lang="zh-CN" altLang="zh-CN" sz="2400" kern="100" dirty="0">
                <a:effectLst/>
                <a:latin typeface="+mn-ea"/>
              </a:rPr>
              <a:t>二十一世纪初</a:t>
            </a:r>
            <a:r>
              <a:rPr lang="en-US" altLang="zh-CN" sz="2400" kern="100" dirty="0">
                <a:effectLst/>
                <a:latin typeface="+mn-ea"/>
              </a:rPr>
              <a:t>; </a:t>
            </a:r>
            <a:r>
              <a:rPr lang="zh-CN" altLang="zh-CN" sz="2400" kern="100" dirty="0">
                <a:effectLst/>
                <a:latin typeface="+mn-ea"/>
              </a:rPr>
              <a:t>软件开发活动应该以测试为主导的思想。随着软件测试分工的细化和成熟，促使大量的软件测试服务机构涌现，从单一第三方测试到参与整个软件过程的测试服务。</a:t>
            </a:r>
            <a:endParaRPr lang="zh-CN" altLang="zh-CN" sz="2400" kern="100" dirty="0">
              <a:effectLst/>
              <a:latin typeface="+mn-ea"/>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solidFill>
                  <a:schemeClr val="tx1">
                    <a:lumMod val="75000"/>
                    <a:lumOff val="25000"/>
                  </a:schemeClr>
                </a:solidFill>
              </a:rPr>
              <a:t>软件测试的重要性</a:t>
            </a:r>
            <a:endParaRPr lang="zh-CN" altLang="en-US" dirty="0"/>
          </a:p>
        </p:txBody>
      </p:sp>
      <p:sp>
        <p:nvSpPr>
          <p:cNvPr id="3" name="内容占位符 2"/>
          <p:cNvSpPr>
            <a:spLocks noGrp="1"/>
          </p:cNvSpPr>
          <p:nvPr>
            <p:ph idx="1"/>
          </p:nvPr>
        </p:nvSpPr>
        <p:spPr>
          <a:xfrm>
            <a:off x="431800" y="1025937"/>
            <a:ext cx="11315521" cy="4806125"/>
          </a:xfrm>
        </p:spPr>
        <p:txBody>
          <a:bodyPr/>
          <a:lstStyle/>
          <a:p>
            <a:r>
              <a:rPr lang="zh-CN" altLang="zh-CN" kern="100" dirty="0">
                <a:effectLst/>
              </a:rPr>
              <a:t>没有经过测试的软件，质量是不能得到保证的，可能会影响人们的日常生活、使人们的财产受到损失、甚至危机到人的生命安全。</a:t>
            </a:r>
            <a:endParaRPr lang="zh-CN" altLang="zh-CN" kern="100" dirty="0">
              <a:effectLst/>
            </a:endParaRPr>
          </a:p>
          <a:p>
            <a:pPr marL="0" indent="0">
              <a:buNone/>
            </a:pPr>
            <a:endParaRPr lang="en-US" altLang="zh-CN" sz="1600" dirty="0"/>
          </a:p>
          <a:p>
            <a:pPr marL="0" indent="0">
              <a:buNone/>
            </a:pPr>
            <a:r>
              <a:rPr lang="zh-CN" altLang="zh-CN" sz="2800" b="1" kern="100" dirty="0">
                <a:effectLst/>
                <a:cs typeface="Times New Roman" panose="02020603050405020304" pitchFamily="18" charset="0"/>
              </a:rPr>
              <a:t>软件故障示例事件一</a:t>
            </a:r>
            <a:r>
              <a:rPr lang="zh-CN" altLang="en-US" sz="2800" b="1" kern="100" dirty="0">
                <a:effectLst/>
                <a:cs typeface="Times New Roman" panose="02020603050405020304" pitchFamily="18" charset="0"/>
              </a:rPr>
              <a:t>：</a:t>
            </a:r>
            <a:endParaRPr lang="en-US" altLang="zh-CN" sz="2800" b="1" dirty="0"/>
          </a:p>
          <a:p>
            <a:pPr marL="266700" algn="just">
              <a:lnSpc>
                <a:spcPct val="150000"/>
              </a:lnSpc>
              <a:spcBef>
                <a:spcPts val="120"/>
              </a:spcBef>
              <a:spcAft>
                <a:spcPts val="120"/>
              </a:spcAft>
              <a:tabLst>
                <a:tab pos="269875" algn="l"/>
              </a:tabLst>
            </a:pPr>
            <a:r>
              <a:rPr lang="en-US" altLang="zh-CN" kern="100" dirty="0">
                <a:effectLst/>
                <a:latin typeface="+mn-ea"/>
                <a:ea typeface="+mn-ea"/>
              </a:rPr>
              <a:t>2012</a:t>
            </a:r>
            <a:r>
              <a:rPr lang="zh-CN" altLang="zh-CN" kern="100" dirty="0">
                <a:effectLst/>
                <a:latin typeface="+mn-ea"/>
                <a:ea typeface="+mn-ea"/>
              </a:rPr>
              <a:t>年</a:t>
            </a:r>
            <a:r>
              <a:rPr lang="en-US" altLang="zh-CN" kern="100" dirty="0">
                <a:effectLst/>
                <a:latin typeface="+mn-ea"/>
                <a:ea typeface="+mn-ea"/>
              </a:rPr>
              <a:t>1</a:t>
            </a:r>
            <a:r>
              <a:rPr lang="zh-CN" altLang="zh-CN" kern="100" dirty="0">
                <a:effectLst/>
                <a:latin typeface="+mn-ea"/>
                <a:ea typeface="+mn-ea"/>
              </a:rPr>
              <a:t>月</a:t>
            </a:r>
            <a:r>
              <a:rPr lang="en-US" altLang="zh-CN" kern="100" dirty="0">
                <a:effectLst/>
                <a:latin typeface="+mn-ea"/>
                <a:ea typeface="+mn-ea"/>
              </a:rPr>
              <a:t>9</a:t>
            </a:r>
            <a:r>
              <a:rPr lang="zh-CN" altLang="zh-CN" kern="100" dirty="0">
                <a:effectLst/>
                <a:latin typeface="+mn-ea"/>
                <a:ea typeface="+mn-ea"/>
              </a:rPr>
              <a:t>日，春节期间，铁道部官方订票网站</a:t>
            </a:r>
            <a:r>
              <a:rPr lang="en-US" altLang="zh-CN" kern="100" dirty="0">
                <a:effectLst/>
                <a:latin typeface="+mn-ea"/>
                <a:ea typeface="+mn-ea"/>
              </a:rPr>
              <a:t>www.12306.cn</a:t>
            </a:r>
            <a:r>
              <a:rPr lang="zh-CN" altLang="zh-CN" kern="100" dirty="0">
                <a:effectLst/>
                <a:latin typeface="+mn-ea"/>
                <a:ea typeface="+mn-ea"/>
              </a:rPr>
              <a:t>点击量超过</a:t>
            </a:r>
            <a:r>
              <a:rPr lang="en-US" altLang="zh-CN" kern="100" dirty="0">
                <a:effectLst/>
                <a:latin typeface="+mn-ea"/>
                <a:ea typeface="+mn-ea"/>
              </a:rPr>
              <a:t>14</a:t>
            </a:r>
            <a:r>
              <a:rPr lang="zh-CN" altLang="zh-CN" kern="100" dirty="0">
                <a:effectLst/>
                <a:latin typeface="+mn-ea"/>
                <a:ea typeface="+mn-ea"/>
              </a:rPr>
              <a:t>亿次，相当于所有中国人当天都点击了一次。由于访问量太大，导致网站无法顺利登录，最终</a:t>
            </a:r>
            <a:r>
              <a:rPr lang="zh-CN" altLang="zh-CN" kern="100" dirty="0">
                <a:solidFill>
                  <a:srgbClr val="000000"/>
                </a:solidFill>
                <a:effectLst/>
                <a:latin typeface="+mn-ea"/>
                <a:ea typeface="+mn-ea"/>
              </a:rPr>
              <a:t>崩溃</a:t>
            </a:r>
            <a:r>
              <a:rPr lang="zh-CN" altLang="zh-CN" kern="100" dirty="0">
                <a:effectLst/>
                <a:latin typeface="+mn-ea"/>
                <a:ea typeface="+mn-ea"/>
              </a:rPr>
              <a:t>。</a:t>
            </a:r>
            <a:endParaRPr lang="zh-CN" altLang="zh-CN" kern="100" dirty="0">
              <a:effectLst/>
              <a:latin typeface="+mn-ea"/>
              <a:ea typeface="+mn-ea"/>
            </a:endParaRPr>
          </a:p>
          <a:p>
            <a:pPr marL="266700" algn="just">
              <a:lnSpc>
                <a:spcPct val="150000"/>
              </a:lnSpc>
              <a:spcBef>
                <a:spcPts val="120"/>
              </a:spcBef>
              <a:spcAft>
                <a:spcPts val="120"/>
              </a:spcAft>
              <a:tabLst>
                <a:tab pos="269875" algn="l"/>
                <a:tab pos="278130" algn="l"/>
              </a:tabLst>
            </a:pPr>
            <a:r>
              <a:rPr lang="zh-CN" altLang="zh-CN" b="1" kern="100" dirty="0">
                <a:effectLst/>
                <a:latin typeface="+mn-ea"/>
                <a:ea typeface="+mn-ea"/>
              </a:rPr>
              <a:t>原因</a:t>
            </a:r>
            <a:r>
              <a:rPr lang="en-US" altLang="zh-CN" b="1" kern="100" dirty="0">
                <a:effectLst/>
                <a:latin typeface="+mn-ea"/>
                <a:ea typeface="+mn-ea"/>
              </a:rPr>
              <a:t>:</a:t>
            </a:r>
            <a:endParaRPr lang="zh-CN" altLang="zh-CN" kern="100" dirty="0">
              <a:effectLst/>
              <a:latin typeface="+mn-ea"/>
              <a:ea typeface="+mn-ea"/>
            </a:endParaRPr>
          </a:p>
          <a:p>
            <a:pPr marL="266700" indent="266700" algn="just">
              <a:lnSpc>
                <a:spcPct val="150000"/>
              </a:lnSpc>
              <a:spcBef>
                <a:spcPts val="120"/>
              </a:spcBef>
              <a:spcAft>
                <a:spcPts val="120"/>
              </a:spcAft>
              <a:tabLst>
                <a:tab pos="269875" algn="l"/>
                <a:tab pos="278130" algn="l"/>
              </a:tabLst>
            </a:pPr>
            <a:r>
              <a:rPr lang="zh-CN" altLang="zh-CN" kern="100" dirty="0">
                <a:effectLst/>
                <a:latin typeface="+mn-ea"/>
                <a:ea typeface="+mn-ea"/>
              </a:rPr>
              <a:t>网站耗资数千万未做过春运模拟演练。</a:t>
            </a:r>
            <a:endParaRPr lang="zh-CN" altLang="zh-CN" kern="100" dirty="0">
              <a:effectLst/>
              <a:latin typeface="+mn-ea"/>
              <a:ea typeface="+mn-ea"/>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solidFill>
                  <a:schemeClr val="tx1">
                    <a:lumMod val="75000"/>
                    <a:lumOff val="25000"/>
                  </a:schemeClr>
                </a:solidFill>
              </a:rPr>
              <a:t>软件测试的重要性（续）</a:t>
            </a:r>
            <a:endParaRPr lang="zh-CN" altLang="en-US" dirty="0"/>
          </a:p>
        </p:txBody>
      </p:sp>
      <p:sp>
        <p:nvSpPr>
          <p:cNvPr id="3" name="内容占位符 2"/>
          <p:cNvSpPr>
            <a:spLocks noGrp="1"/>
          </p:cNvSpPr>
          <p:nvPr>
            <p:ph idx="1"/>
          </p:nvPr>
        </p:nvSpPr>
        <p:spPr>
          <a:xfrm>
            <a:off x="477482" y="1089708"/>
            <a:ext cx="11237036" cy="5392978"/>
          </a:xfrm>
        </p:spPr>
        <p:txBody>
          <a:bodyPr/>
          <a:lstStyle/>
          <a:p>
            <a:pPr marL="0" indent="0">
              <a:buNone/>
            </a:pPr>
            <a:r>
              <a:rPr lang="zh-CN" altLang="zh-CN" sz="2800" b="1" kern="100" dirty="0">
                <a:effectLst/>
                <a:cs typeface="Times New Roman" panose="02020603050405020304" pitchFamily="18" charset="0"/>
              </a:rPr>
              <a:t>软件故障示例事件</a:t>
            </a:r>
            <a:r>
              <a:rPr lang="zh-CN" altLang="en-US" sz="2800" b="1" kern="100" dirty="0">
                <a:effectLst/>
                <a:cs typeface="Times New Roman" panose="02020603050405020304" pitchFamily="18" charset="0"/>
              </a:rPr>
              <a:t>二：</a:t>
            </a:r>
            <a:endParaRPr lang="en-US" altLang="zh-CN" sz="2800" b="1" dirty="0"/>
          </a:p>
          <a:p>
            <a:pPr marL="266700" algn="just">
              <a:lnSpc>
                <a:spcPct val="150000"/>
              </a:lnSpc>
              <a:spcBef>
                <a:spcPts val="120"/>
              </a:spcBef>
              <a:spcAft>
                <a:spcPts val="120"/>
              </a:spcAft>
              <a:tabLst>
                <a:tab pos="269875" algn="l"/>
              </a:tabLst>
            </a:pPr>
            <a:r>
              <a:rPr lang="en-US" altLang="zh-CN" kern="100" dirty="0">
                <a:effectLst/>
                <a:latin typeface="+mn-ea"/>
                <a:ea typeface="+mn-ea"/>
              </a:rPr>
              <a:t>2012</a:t>
            </a:r>
            <a:r>
              <a:rPr lang="zh-CN" altLang="zh-CN" kern="100" dirty="0">
                <a:effectLst/>
                <a:latin typeface="+mn-ea"/>
                <a:ea typeface="+mn-ea"/>
              </a:rPr>
              <a:t>年</a:t>
            </a:r>
            <a:r>
              <a:rPr lang="en-US" altLang="zh-CN" kern="100" dirty="0">
                <a:effectLst/>
                <a:latin typeface="+mn-ea"/>
                <a:ea typeface="+mn-ea"/>
              </a:rPr>
              <a:t>2</a:t>
            </a:r>
            <a:r>
              <a:rPr lang="zh-CN" altLang="zh-CN" kern="100" dirty="0">
                <a:effectLst/>
                <a:latin typeface="+mn-ea"/>
                <a:ea typeface="+mn-ea"/>
              </a:rPr>
              <a:t>月</a:t>
            </a:r>
            <a:r>
              <a:rPr lang="en-US" altLang="zh-CN" kern="100" dirty="0">
                <a:effectLst/>
                <a:latin typeface="+mn-ea"/>
                <a:ea typeface="+mn-ea"/>
              </a:rPr>
              <a:t>29</a:t>
            </a:r>
            <a:r>
              <a:rPr lang="zh-CN" altLang="zh-CN" kern="100" dirty="0">
                <a:effectLst/>
                <a:latin typeface="+mn-ea"/>
                <a:ea typeface="+mn-ea"/>
              </a:rPr>
              <a:t>日是四年一遇的</a:t>
            </a:r>
            <a:r>
              <a:rPr lang="en-US" altLang="zh-CN" kern="100" dirty="0">
                <a:effectLst/>
                <a:latin typeface="+mn-ea"/>
                <a:ea typeface="+mn-ea"/>
              </a:rPr>
              <a:t>2</a:t>
            </a:r>
            <a:r>
              <a:rPr lang="zh-CN" altLang="zh-CN" kern="100" dirty="0">
                <a:effectLst/>
                <a:latin typeface="+mn-ea"/>
                <a:ea typeface="+mn-ea"/>
              </a:rPr>
              <a:t>月</a:t>
            </a:r>
            <a:r>
              <a:rPr lang="en-US" altLang="zh-CN" kern="100" dirty="0">
                <a:effectLst/>
                <a:latin typeface="+mn-ea"/>
                <a:ea typeface="+mn-ea"/>
              </a:rPr>
              <a:t>29</a:t>
            </a:r>
            <a:r>
              <a:rPr lang="zh-CN" altLang="zh-CN" kern="100" dirty="0">
                <a:effectLst/>
                <a:latin typeface="+mn-ea"/>
                <a:ea typeface="+mn-ea"/>
              </a:rPr>
              <a:t>日，从凌晨起，广州</a:t>
            </a:r>
            <a:r>
              <a:rPr lang="en-US" altLang="zh-CN" kern="100" dirty="0">
                <a:effectLst/>
                <a:latin typeface="+mn-ea"/>
                <a:ea typeface="+mn-ea"/>
              </a:rPr>
              <a:t>50</a:t>
            </a:r>
            <a:r>
              <a:rPr lang="zh-CN" altLang="zh-CN" kern="100" dirty="0">
                <a:effectLst/>
                <a:latin typeface="+mn-ea"/>
                <a:ea typeface="+mn-ea"/>
              </a:rPr>
              <a:t>多家出租车公司约</a:t>
            </a:r>
            <a:r>
              <a:rPr lang="en-US" altLang="zh-CN" kern="100" dirty="0">
                <a:effectLst/>
                <a:latin typeface="+mn-ea"/>
                <a:ea typeface="+mn-ea"/>
              </a:rPr>
              <a:t>1500</a:t>
            </a:r>
            <a:r>
              <a:rPr lang="zh-CN" altLang="zh-CN" kern="100" dirty="0">
                <a:effectLst/>
                <a:latin typeface="+mn-ea"/>
                <a:ea typeface="+mn-ea"/>
              </a:rPr>
              <a:t>辆出租车的计价器出现故障。当天上午，大量出租车集中在白云大道永泰路段的检测点等待维修，一度造成该路段交通拥堵。</a:t>
            </a:r>
            <a:endParaRPr lang="en-US" altLang="zh-CN" kern="100" dirty="0">
              <a:effectLst/>
              <a:latin typeface="+mn-ea"/>
              <a:ea typeface="+mn-ea"/>
            </a:endParaRPr>
          </a:p>
          <a:p>
            <a:pPr marL="38100" indent="0" algn="just">
              <a:lnSpc>
                <a:spcPct val="150000"/>
              </a:lnSpc>
              <a:spcBef>
                <a:spcPts val="120"/>
              </a:spcBef>
              <a:spcAft>
                <a:spcPts val="120"/>
              </a:spcAft>
              <a:buNone/>
              <a:tabLst>
                <a:tab pos="269875" algn="l"/>
              </a:tabLst>
            </a:pPr>
            <a:endParaRPr lang="zh-CN" altLang="zh-CN" kern="100" dirty="0">
              <a:effectLst/>
              <a:latin typeface="+mn-ea"/>
              <a:ea typeface="+mn-ea"/>
            </a:endParaRPr>
          </a:p>
          <a:p>
            <a:pPr marL="266700" algn="just">
              <a:lnSpc>
                <a:spcPct val="150000"/>
              </a:lnSpc>
              <a:spcBef>
                <a:spcPts val="120"/>
              </a:spcBef>
              <a:spcAft>
                <a:spcPts val="120"/>
              </a:spcAft>
              <a:tabLst>
                <a:tab pos="269875" algn="l"/>
              </a:tabLst>
            </a:pPr>
            <a:r>
              <a:rPr lang="zh-CN" altLang="zh-CN" b="1" kern="100" dirty="0">
                <a:effectLst/>
                <a:latin typeface="+mn-ea"/>
                <a:ea typeface="+mn-ea"/>
              </a:rPr>
              <a:t>原因</a:t>
            </a:r>
            <a:r>
              <a:rPr lang="en-US" altLang="zh-CN" b="1" kern="100" dirty="0">
                <a:effectLst/>
                <a:latin typeface="+mn-ea"/>
                <a:ea typeface="+mn-ea"/>
              </a:rPr>
              <a:t>:</a:t>
            </a:r>
            <a:endParaRPr lang="zh-CN" altLang="zh-CN" kern="100" dirty="0">
              <a:effectLst/>
              <a:latin typeface="+mn-ea"/>
              <a:ea typeface="+mn-ea"/>
            </a:endParaRPr>
          </a:p>
          <a:p>
            <a:pPr marL="266700" algn="just">
              <a:lnSpc>
                <a:spcPct val="150000"/>
              </a:lnSpc>
              <a:spcBef>
                <a:spcPts val="120"/>
              </a:spcBef>
              <a:spcAft>
                <a:spcPts val="120"/>
              </a:spcAft>
              <a:tabLst>
                <a:tab pos="269875" algn="l"/>
              </a:tabLst>
            </a:pPr>
            <a:r>
              <a:rPr lang="zh-CN" altLang="zh-CN" kern="100" dirty="0">
                <a:effectLst/>
                <a:latin typeface="+mn-ea"/>
                <a:ea typeface="+mn-ea"/>
              </a:rPr>
              <a:t>某些</a:t>
            </a:r>
            <a:r>
              <a:rPr lang="en-US" altLang="zh-CN" kern="100" dirty="0">
                <a:effectLst/>
                <a:latin typeface="+mn-ea"/>
                <a:ea typeface="+mn-ea"/>
              </a:rPr>
              <a:t>2008</a:t>
            </a:r>
            <a:r>
              <a:rPr lang="zh-CN" altLang="zh-CN" kern="100" dirty="0">
                <a:effectLst/>
                <a:latin typeface="+mn-ea"/>
                <a:ea typeface="+mn-ea"/>
              </a:rPr>
              <a:t>年前版本的出租车计价器有缺陷，在闰年无法将时间跳至</a:t>
            </a:r>
            <a:r>
              <a:rPr lang="en-US" altLang="zh-CN" kern="100" dirty="0">
                <a:effectLst/>
                <a:latin typeface="+mn-ea"/>
                <a:ea typeface="+mn-ea"/>
              </a:rPr>
              <a:t>2</a:t>
            </a:r>
            <a:r>
              <a:rPr lang="zh-CN" altLang="zh-CN" kern="100" dirty="0">
                <a:effectLst/>
                <a:latin typeface="+mn-ea"/>
                <a:ea typeface="+mn-ea"/>
              </a:rPr>
              <a:t>月</a:t>
            </a:r>
            <a:r>
              <a:rPr lang="en-US" altLang="zh-CN" kern="100" dirty="0">
                <a:effectLst/>
                <a:latin typeface="+mn-ea"/>
                <a:ea typeface="+mn-ea"/>
              </a:rPr>
              <a:t>29</a:t>
            </a:r>
            <a:r>
              <a:rPr lang="zh-CN" altLang="zh-CN" kern="100" dirty="0">
                <a:effectLst/>
                <a:latin typeface="+mn-ea"/>
                <a:ea typeface="+mn-ea"/>
              </a:rPr>
              <a:t>日，导致发生了时间性</a:t>
            </a:r>
            <a:r>
              <a:rPr lang="zh-CN" altLang="zh-CN" kern="100" dirty="0">
                <a:solidFill>
                  <a:srgbClr val="000000"/>
                </a:solidFill>
                <a:effectLst/>
                <a:latin typeface="+mn-ea"/>
                <a:ea typeface="+mn-ea"/>
              </a:rPr>
              <a:t>锁表</a:t>
            </a:r>
            <a:r>
              <a:rPr lang="zh-CN" altLang="zh-CN" kern="100" dirty="0">
                <a:effectLst/>
                <a:latin typeface="+mn-ea"/>
                <a:ea typeface="+mn-ea"/>
              </a:rPr>
              <a:t>故障</a:t>
            </a:r>
            <a:r>
              <a:rPr lang="zh-CN" altLang="en-US" kern="100" dirty="0">
                <a:effectLst/>
                <a:latin typeface="+mn-ea"/>
                <a:ea typeface="+mn-ea"/>
              </a:rPr>
              <a:t>。</a:t>
            </a:r>
            <a:endParaRPr lang="zh-CN" altLang="zh-CN" kern="100" dirty="0">
              <a:effectLst/>
              <a:latin typeface="+mn-ea"/>
              <a:ea typeface="+mn-ea"/>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solidFill>
                  <a:schemeClr val="tx1">
                    <a:lumMod val="75000"/>
                    <a:lumOff val="25000"/>
                  </a:schemeClr>
                </a:solidFill>
              </a:rPr>
              <a:t>软件测试的重要性（续）</a:t>
            </a:r>
            <a:endParaRPr lang="zh-CN" altLang="en-US" dirty="0"/>
          </a:p>
        </p:txBody>
      </p:sp>
      <p:sp>
        <p:nvSpPr>
          <p:cNvPr id="3" name="内容占位符 2"/>
          <p:cNvSpPr>
            <a:spLocks noGrp="1"/>
          </p:cNvSpPr>
          <p:nvPr>
            <p:ph idx="1"/>
          </p:nvPr>
        </p:nvSpPr>
        <p:spPr>
          <a:xfrm>
            <a:off x="438240" y="1035118"/>
            <a:ext cx="11315520" cy="5392978"/>
          </a:xfrm>
        </p:spPr>
        <p:txBody>
          <a:bodyPr/>
          <a:lstStyle/>
          <a:p>
            <a:pPr marL="0" indent="0">
              <a:buNone/>
            </a:pPr>
            <a:r>
              <a:rPr lang="zh-CN" altLang="zh-CN" sz="2800" b="1" kern="100" dirty="0">
                <a:effectLst/>
                <a:cs typeface="Times New Roman" panose="02020603050405020304" pitchFamily="18" charset="0"/>
              </a:rPr>
              <a:t>软件故障示例事件</a:t>
            </a:r>
            <a:r>
              <a:rPr lang="zh-CN" altLang="en-US" sz="2800" b="1" kern="100" dirty="0">
                <a:cs typeface="Times New Roman" panose="02020603050405020304" pitchFamily="18" charset="0"/>
              </a:rPr>
              <a:t>三</a:t>
            </a:r>
            <a:r>
              <a:rPr lang="zh-CN" altLang="en-US" sz="2800" b="1" kern="100" dirty="0">
                <a:effectLst/>
                <a:cs typeface="Times New Roman" panose="02020603050405020304" pitchFamily="18" charset="0"/>
              </a:rPr>
              <a:t>：</a:t>
            </a:r>
            <a:endParaRPr lang="en-US" altLang="zh-CN" sz="2800" b="1" dirty="0"/>
          </a:p>
          <a:p>
            <a:pPr marL="266700" algn="just">
              <a:lnSpc>
                <a:spcPct val="150000"/>
              </a:lnSpc>
              <a:spcBef>
                <a:spcPts val="120"/>
              </a:spcBef>
              <a:spcAft>
                <a:spcPts val="120"/>
              </a:spcAft>
              <a:tabLst>
                <a:tab pos="269875" algn="l"/>
                <a:tab pos="278130" algn="l"/>
              </a:tabLst>
            </a:pPr>
            <a:r>
              <a:rPr lang="en-US" altLang="zh-CN" kern="100" dirty="0">
                <a:effectLst/>
                <a:latin typeface="+mn-ea"/>
                <a:ea typeface="+mn-ea"/>
              </a:rPr>
              <a:t>7</a:t>
            </a:r>
            <a:r>
              <a:rPr lang="zh-CN" altLang="zh-CN" kern="100" dirty="0">
                <a:effectLst/>
                <a:latin typeface="+mn-ea"/>
                <a:ea typeface="+mn-ea"/>
              </a:rPr>
              <a:t>·</a:t>
            </a:r>
            <a:r>
              <a:rPr lang="en-US" altLang="zh-CN" kern="100" dirty="0">
                <a:effectLst/>
                <a:latin typeface="+mn-ea"/>
                <a:ea typeface="+mn-ea"/>
              </a:rPr>
              <a:t>23</a:t>
            </a:r>
            <a:r>
              <a:rPr lang="zh-CN" altLang="zh-CN" kern="100" dirty="0">
                <a:effectLst/>
                <a:latin typeface="+mn-ea"/>
                <a:ea typeface="+mn-ea"/>
              </a:rPr>
              <a:t>甬温线特别重大</a:t>
            </a:r>
            <a:r>
              <a:rPr lang="en-US" altLang="zh-CN" u="none" strike="noStrike" kern="100" dirty="0" err="1">
                <a:solidFill>
                  <a:srgbClr val="0563C1"/>
                </a:solidFill>
                <a:effectLst/>
                <a:latin typeface="+mn-ea"/>
                <a:ea typeface="+mn-ea"/>
                <a:hlinkClick r:id="rId1"/>
              </a:rPr>
              <a:t>铁路交通事故</a:t>
            </a:r>
            <a:r>
              <a:rPr lang="en-US" altLang="zh-CN" kern="100" dirty="0">
                <a:effectLst/>
                <a:latin typeface="+mn-ea"/>
                <a:ea typeface="+mn-ea"/>
              </a:rPr>
              <a:t> </a:t>
            </a:r>
            <a:r>
              <a:rPr lang="zh-CN" altLang="zh-CN" kern="100" dirty="0">
                <a:effectLst/>
                <a:latin typeface="+mn-ea"/>
                <a:ea typeface="+mn-ea"/>
              </a:rPr>
              <a:t>，</a:t>
            </a:r>
            <a:r>
              <a:rPr lang="en-US" altLang="zh-CN" kern="100" dirty="0">
                <a:effectLst/>
                <a:latin typeface="+mn-ea"/>
                <a:ea typeface="+mn-ea"/>
              </a:rPr>
              <a:t>2011</a:t>
            </a:r>
            <a:r>
              <a:rPr lang="zh-CN" altLang="zh-CN" kern="100" dirty="0">
                <a:effectLst/>
                <a:latin typeface="+mn-ea"/>
                <a:ea typeface="+mn-ea"/>
              </a:rPr>
              <a:t>年</a:t>
            </a:r>
            <a:r>
              <a:rPr lang="en-US" altLang="zh-CN" kern="100" dirty="0">
                <a:effectLst/>
                <a:latin typeface="+mn-ea"/>
                <a:ea typeface="+mn-ea"/>
              </a:rPr>
              <a:t>7</a:t>
            </a:r>
            <a:r>
              <a:rPr lang="zh-CN" altLang="zh-CN" kern="100" dirty="0">
                <a:effectLst/>
                <a:latin typeface="+mn-ea"/>
                <a:ea typeface="+mn-ea"/>
              </a:rPr>
              <a:t>月</a:t>
            </a:r>
            <a:r>
              <a:rPr lang="en-US" altLang="zh-CN" kern="100" dirty="0">
                <a:effectLst/>
                <a:latin typeface="+mn-ea"/>
                <a:ea typeface="+mn-ea"/>
              </a:rPr>
              <a:t>23</a:t>
            </a:r>
            <a:r>
              <a:rPr lang="zh-CN" altLang="zh-CN" kern="100" dirty="0">
                <a:effectLst/>
                <a:latin typeface="+mn-ea"/>
                <a:ea typeface="+mn-ea"/>
              </a:rPr>
              <a:t>日</a:t>
            </a:r>
            <a:r>
              <a:rPr lang="en-US" altLang="zh-CN" kern="100" dirty="0">
                <a:effectLst/>
                <a:latin typeface="+mn-ea"/>
                <a:ea typeface="+mn-ea"/>
              </a:rPr>
              <a:t>20</a:t>
            </a:r>
            <a:r>
              <a:rPr lang="zh-CN" altLang="zh-CN" kern="100" dirty="0">
                <a:effectLst/>
                <a:latin typeface="+mn-ea"/>
                <a:ea typeface="+mn-ea"/>
              </a:rPr>
              <a:t>时</a:t>
            </a:r>
            <a:r>
              <a:rPr lang="en-US" altLang="zh-CN" kern="100" dirty="0">
                <a:effectLst/>
                <a:latin typeface="+mn-ea"/>
                <a:ea typeface="+mn-ea"/>
              </a:rPr>
              <a:t>30</a:t>
            </a:r>
            <a:r>
              <a:rPr lang="zh-CN" altLang="zh-CN" kern="100" dirty="0">
                <a:effectLst/>
                <a:latin typeface="+mn-ea"/>
                <a:ea typeface="+mn-ea"/>
              </a:rPr>
              <a:t>分，</a:t>
            </a:r>
            <a:r>
              <a:rPr lang="en-US" altLang="zh-CN" u="none" strike="noStrike" kern="100" dirty="0" err="1">
                <a:solidFill>
                  <a:srgbClr val="0563C1"/>
                </a:solidFill>
                <a:effectLst/>
                <a:latin typeface="+mn-ea"/>
                <a:ea typeface="+mn-ea"/>
                <a:hlinkClick r:id="rId2"/>
              </a:rPr>
              <a:t>北京</a:t>
            </a:r>
            <a:r>
              <a:rPr lang="zh-CN" altLang="zh-CN" kern="100" dirty="0">
                <a:effectLst/>
                <a:latin typeface="+mn-ea"/>
                <a:ea typeface="+mn-ea"/>
              </a:rPr>
              <a:t>至</a:t>
            </a:r>
            <a:r>
              <a:rPr lang="en-US" altLang="zh-CN" u="none" strike="noStrike" kern="100" dirty="0" err="1">
                <a:solidFill>
                  <a:srgbClr val="0563C1"/>
                </a:solidFill>
                <a:effectLst/>
                <a:latin typeface="+mn-ea"/>
                <a:ea typeface="+mn-ea"/>
                <a:hlinkClick r:id="rId3"/>
              </a:rPr>
              <a:t>福州</a:t>
            </a:r>
            <a:r>
              <a:rPr lang="zh-CN" altLang="zh-CN" kern="100" dirty="0">
                <a:effectLst/>
                <a:latin typeface="+mn-ea"/>
                <a:ea typeface="+mn-ea"/>
              </a:rPr>
              <a:t>的</a:t>
            </a:r>
            <a:r>
              <a:rPr lang="en-US" altLang="zh-CN" kern="100" dirty="0">
                <a:effectLst/>
                <a:latin typeface="+mn-ea"/>
                <a:ea typeface="+mn-ea"/>
              </a:rPr>
              <a:t>D301</a:t>
            </a:r>
            <a:r>
              <a:rPr lang="zh-CN" altLang="zh-CN" kern="100" dirty="0">
                <a:effectLst/>
                <a:latin typeface="+mn-ea"/>
                <a:ea typeface="+mn-ea"/>
              </a:rPr>
              <a:t>次列车行驶至温州市双屿路段时，与</a:t>
            </a:r>
            <a:r>
              <a:rPr lang="en-US" altLang="zh-CN" u="none" strike="noStrike" kern="100" dirty="0" err="1">
                <a:solidFill>
                  <a:srgbClr val="0563C1"/>
                </a:solidFill>
                <a:effectLst/>
                <a:latin typeface="+mn-ea"/>
                <a:ea typeface="+mn-ea"/>
                <a:hlinkClick r:id="rId4"/>
              </a:rPr>
              <a:t>杭州</a:t>
            </a:r>
            <a:r>
              <a:rPr lang="zh-CN" altLang="zh-CN" kern="100" dirty="0">
                <a:effectLst/>
                <a:latin typeface="+mn-ea"/>
                <a:ea typeface="+mn-ea"/>
              </a:rPr>
              <a:t>开往福州的</a:t>
            </a:r>
            <a:r>
              <a:rPr lang="en-US" altLang="zh-CN" kern="100" dirty="0">
                <a:effectLst/>
                <a:latin typeface="+mn-ea"/>
                <a:ea typeface="+mn-ea"/>
              </a:rPr>
              <a:t>D3115</a:t>
            </a:r>
            <a:r>
              <a:rPr lang="zh-CN" altLang="zh-CN" kern="100" dirty="0">
                <a:effectLst/>
                <a:latin typeface="+mn-ea"/>
                <a:ea typeface="+mn-ea"/>
              </a:rPr>
              <a:t>次</a:t>
            </a:r>
            <a:r>
              <a:rPr lang="en-US" altLang="zh-CN" u="none" strike="noStrike" kern="100" dirty="0" err="1">
                <a:solidFill>
                  <a:srgbClr val="0563C1"/>
                </a:solidFill>
                <a:effectLst/>
                <a:latin typeface="+mn-ea"/>
                <a:ea typeface="+mn-ea"/>
                <a:hlinkClick r:id="rId5"/>
              </a:rPr>
              <a:t>列车</a:t>
            </a:r>
            <a:r>
              <a:rPr lang="en-US" altLang="zh-CN" u="none" strike="noStrike" kern="100" dirty="0" err="1">
                <a:solidFill>
                  <a:srgbClr val="0563C1"/>
                </a:solidFill>
                <a:effectLst/>
                <a:latin typeface="+mn-ea"/>
                <a:ea typeface="+mn-ea"/>
                <a:hlinkClick r:id="rId6"/>
              </a:rPr>
              <a:t>追尾</a:t>
            </a:r>
            <a:r>
              <a:rPr lang="zh-CN" altLang="zh-CN" kern="100" dirty="0">
                <a:effectLst/>
                <a:latin typeface="+mn-ea"/>
                <a:ea typeface="+mn-ea"/>
              </a:rPr>
              <a:t>，导致</a:t>
            </a:r>
            <a:r>
              <a:rPr lang="en-US" altLang="zh-CN" kern="100" dirty="0">
                <a:effectLst/>
                <a:latin typeface="+mn-ea"/>
                <a:ea typeface="+mn-ea"/>
              </a:rPr>
              <a:t>D301</a:t>
            </a:r>
            <a:r>
              <a:rPr lang="zh-CN" altLang="zh-CN" kern="100" dirty="0">
                <a:effectLst/>
                <a:latin typeface="+mn-ea"/>
                <a:ea typeface="+mn-ea"/>
              </a:rPr>
              <a:t>次</a:t>
            </a:r>
            <a:r>
              <a:rPr lang="en-US" altLang="zh-CN" kern="100" dirty="0">
                <a:effectLst/>
                <a:latin typeface="+mn-ea"/>
                <a:ea typeface="+mn-ea"/>
              </a:rPr>
              <a:t>1</a:t>
            </a:r>
            <a:r>
              <a:rPr lang="zh-CN" altLang="zh-CN" kern="100" dirty="0">
                <a:effectLst/>
                <a:latin typeface="+mn-ea"/>
                <a:ea typeface="+mn-ea"/>
              </a:rPr>
              <a:t>、</a:t>
            </a:r>
            <a:r>
              <a:rPr lang="en-US" altLang="zh-CN" kern="100" dirty="0">
                <a:effectLst/>
                <a:latin typeface="+mn-ea"/>
                <a:ea typeface="+mn-ea"/>
              </a:rPr>
              <a:t>2</a:t>
            </a:r>
            <a:r>
              <a:rPr lang="zh-CN" altLang="zh-CN" kern="100" dirty="0">
                <a:effectLst/>
                <a:latin typeface="+mn-ea"/>
                <a:ea typeface="+mn-ea"/>
              </a:rPr>
              <a:t>、</a:t>
            </a:r>
            <a:r>
              <a:rPr lang="en-US" altLang="zh-CN" kern="100" dirty="0">
                <a:effectLst/>
                <a:latin typeface="+mn-ea"/>
                <a:ea typeface="+mn-ea"/>
              </a:rPr>
              <a:t>3</a:t>
            </a:r>
            <a:r>
              <a:rPr lang="zh-CN" altLang="zh-CN" kern="100" dirty="0">
                <a:effectLst/>
                <a:latin typeface="+mn-ea"/>
                <a:ea typeface="+mn-ea"/>
              </a:rPr>
              <a:t>列车厢侧翻，从高架桥上掉落，损坏严重，</a:t>
            </a:r>
            <a:r>
              <a:rPr lang="en-US" altLang="zh-CN" kern="100" dirty="0">
                <a:effectLst/>
                <a:latin typeface="+mn-ea"/>
                <a:ea typeface="+mn-ea"/>
              </a:rPr>
              <a:t>4</a:t>
            </a:r>
            <a:r>
              <a:rPr lang="zh-CN" altLang="zh-CN" kern="100" dirty="0">
                <a:effectLst/>
                <a:latin typeface="+mn-ea"/>
                <a:ea typeface="+mn-ea"/>
              </a:rPr>
              <a:t>车厢悬挂桥上，</a:t>
            </a:r>
            <a:r>
              <a:rPr lang="en-US" altLang="zh-CN" kern="100" dirty="0">
                <a:effectLst/>
                <a:latin typeface="+mn-ea"/>
                <a:ea typeface="+mn-ea"/>
              </a:rPr>
              <a:t>D3115</a:t>
            </a:r>
            <a:r>
              <a:rPr lang="zh-CN" altLang="zh-CN" kern="100" dirty="0">
                <a:effectLst/>
                <a:latin typeface="+mn-ea"/>
                <a:ea typeface="+mn-ea"/>
              </a:rPr>
              <a:t>次</a:t>
            </a:r>
            <a:r>
              <a:rPr lang="en-US" altLang="zh-CN" kern="100" dirty="0">
                <a:effectLst/>
                <a:latin typeface="+mn-ea"/>
                <a:ea typeface="+mn-ea"/>
              </a:rPr>
              <a:t>15</a:t>
            </a:r>
            <a:r>
              <a:rPr lang="zh-CN" altLang="zh-CN" kern="100" dirty="0">
                <a:effectLst/>
                <a:latin typeface="+mn-ea"/>
                <a:ea typeface="+mn-ea"/>
              </a:rPr>
              <a:t>、</a:t>
            </a:r>
            <a:r>
              <a:rPr lang="en-US" altLang="zh-CN" kern="100" dirty="0">
                <a:effectLst/>
                <a:latin typeface="+mn-ea"/>
                <a:ea typeface="+mn-ea"/>
              </a:rPr>
              <a:t>16</a:t>
            </a:r>
            <a:r>
              <a:rPr lang="zh-CN" altLang="zh-CN" kern="100" dirty="0">
                <a:effectLst/>
                <a:latin typeface="+mn-ea"/>
                <a:ea typeface="+mn-ea"/>
              </a:rPr>
              <a:t>车厢损坏严重。事故造成</a:t>
            </a:r>
            <a:r>
              <a:rPr lang="en-US" altLang="zh-CN" kern="100" dirty="0">
                <a:effectLst/>
                <a:latin typeface="+mn-ea"/>
                <a:ea typeface="+mn-ea"/>
              </a:rPr>
              <a:t>40</a:t>
            </a:r>
            <a:r>
              <a:rPr lang="zh-CN" altLang="zh-CN" kern="100" dirty="0">
                <a:effectLst/>
                <a:latin typeface="+mn-ea"/>
                <a:ea typeface="+mn-ea"/>
              </a:rPr>
              <a:t>人死亡，</a:t>
            </a:r>
            <a:r>
              <a:rPr lang="en-US" altLang="zh-CN" kern="100" dirty="0">
                <a:effectLst/>
                <a:latin typeface="+mn-ea"/>
                <a:ea typeface="+mn-ea"/>
              </a:rPr>
              <a:t>200</a:t>
            </a:r>
            <a:r>
              <a:rPr lang="zh-CN" altLang="zh-CN" kern="100" dirty="0">
                <a:effectLst/>
                <a:latin typeface="+mn-ea"/>
                <a:ea typeface="+mn-ea"/>
              </a:rPr>
              <a:t>多人受伤。</a:t>
            </a:r>
            <a:endParaRPr lang="en-US" altLang="zh-CN" kern="100" dirty="0">
              <a:effectLst/>
              <a:latin typeface="+mn-ea"/>
              <a:ea typeface="+mn-ea"/>
            </a:endParaRPr>
          </a:p>
          <a:p>
            <a:pPr marL="266700" algn="just">
              <a:lnSpc>
                <a:spcPct val="150000"/>
              </a:lnSpc>
              <a:spcBef>
                <a:spcPts val="120"/>
              </a:spcBef>
              <a:spcAft>
                <a:spcPts val="120"/>
              </a:spcAft>
              <a:tabLst>
                <a:tab pos="269875" algn="l"/>
                <a:tab pos="278130" algn="l"/>
              </a:tabLst>
            </a:pPr>
            <a:endParaRPr lang="zh-CN" altLang="zh-CN" kern="100" dirty="0">
              <a:effectLst/>
              <a:latin typeface="+mn-ea"/>
              <a:ea typeface="+mn-ea"/>
            </a:endParaRPr>
          </a:p>
          <a:p>
            <a:pPr marL="266700" algn="just">
              <a:lnSpc>
                <a:spcPct val="150000"/>
              </a:lnSpc>
              <a:spcBef>
                <a:spcPts val="120"/>
              </a:spcBef>
              <a:spcAft>
                <a:spcPts val="120"/>
              </a:spcAft>
              <a:tabLst>
                <a:tab pos="269875" algn="l"/>
                <a:tab pos="278130" algn="l"/>
              </a:tabLst>
            </a:pPr>
            <a:r>
              <a:rPr lang="zh-CN" altLang="zh-CN" b="1" kern="100" dirty="0">
                <a:effectLst/>
                <a:latin typeface="+mn-ea"/>
                <a:ea typeface="+mn-ea"/>
              </a:rPr>
              <a:t>原因</a:t>
            </a:r>
            <a:r>
              <a:rPr lang="en-US" altLang="zh-CN" b="1" kern="100" dirty="0">
                <a:effectLst/>
                <a:latin typeface="+mn-ea"/>
                <a:ea typeface="+mn-ea"/>
              </a:rPr>
              <a:t>:</a:t>
            </a:r>
            <a:endParaRPr lang="zh-CN" altLang="zh-CN" kern="100" dirty="0">
              <a:effectLst/>
              <a:latin typeface="+mn-ea"/>
              <a:ea typeface="+mn-ea"/>
            </a:endParaRPr>
          </a:p>
          <a:p>
            <a:pPr marL="266700" algn="just">
              <a:lnSpc>
                <a:spcPct val="150000"/>
              </a:lnSpc>
              <a:spcBef>
                <a:spcPts val="120"/>
              </a:spcBef>
              <a:spcAft>
                <a:spcPts val="120"/>
              </a:spcAft>
              <a:tabLst>
                <a:tab pos="269875" algn="l"/>
                <a:tab pos="278130" algn="l"/>
              </a:tabLst>
            </a:pPr>
            <a:r>
              <a:rPr lang="zh-CN" altLang="zh-CN" kern="100" dirty="0">
                <a:effectLst/>
                <a:latin typeface="+mn-ea"/>
                <a:ea typeface="+mn-ea"/>
              </a:rPr>
              <a:t>由于温州南站的信号设备在设计上存在严重缺陷，遭雷击发生故障后，导致本应显示为红灯的区间信号机错误显示为绿灯。</a:t>
            </a:r>
            <a:endParaRPr lang="zh-CN" altLang="zh-CN" kern="100" dirty="0">
              <a:effectLst/>
              <a:latin typeface="+mn-ea"/>
              <a:ea typeface="+mn-ea"/>
            </a:endParaRP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节</a:t>
            </a:r>
            <a:r>
              <a:rPr lang="en-US" altLang="zh-CN" dirty="0"/>
              <a:t>-</a:t>
            </a:r>
            <a:r>
              <a:rPr lang="zh-CN" altLang="en-US" dirty="0">
                <a:solidFill>
                  <a:schemeClr val="tx1">
                    <a:lumMod val="75000"/>
                    <a:lumOff val="25000"/>
                  </a:schemeClr>
                </a:solidFill>
              </a:rPr>
              <a:t>软件测试的重要性（续）</a:t>
            </a:r>
            <a:endParaRPr lang="zh-CN" altLang="en-US" dirty="0"/>
          </a:p>
        </p:txBody>
      </p:sp>
      <p:sp>
        <p:nvSpPr>
          <p:cNvPr id="3" name="内容占位符 2"/>
          <p:cNvSpPr>
            <a:spLocks noGrp="1"/>
          </p:cNvSpPr>
          <p:nvPr>
            <p:ph idx="1"/>
          </p:nvPr>
        </p:nvSpPr>
        <p:spPr>
          <a:xfrm>
            <a:off x="302653" y="732752"/>
            <a:ext cx="11444667" cy="5392978"/>
          </a:xfrm>
        </p:spPr>
        <p:txBody>
          <a:bodyPr/>
          <a:lstStyle/>
          <a:p>
            <a:pPr marL="0" indent="0">
              <a:buNone/>
            </a:pPr>
            <a:r>
              <a:rPr lang="zh-CN" altLang="en-US" sz="2800" kern="100" dirty="0"/>
              <a:t>结论：</a:t>
            </a:r>
            <a:endParaRPr lang="en-US" altLang="zh-CN" kern="100" dirty="0">
              <a:latin typeface="+mn-ea"/>
              <a:ea typeface="+mn-ea"/>
            </a:endParaRPr>
          </a:p>
          <a:p>
            <a:pPr lvl="0" algn="just">
              <a:lnSpc>
                <a:spcPct val="150000"/>
              </a:lnSpc>
              <a:spcBef>
                <a:spcPts val="120"/>
              </a:spcBef>
              <a:spcAft>
                <a:spcPts val="120"/>
              </a:spcAft>
              <a:tabLst>
                <a:tab pos="269875" algn="l"/>
              </a:tabLst>
            </a:pPr>
            <a:r>
              <a:rPr lang="zh-CN" altLang="zh-CN" kern="100" dirty="0">
                <a:solidFill>
                  <a:srgbClr val="000000"/>
                </a:solidFill>
                <a:effectLst/>
                <a:latin typeface="+mn-ea"/>
                <a:ea typeface="+mn-ea"/>
              </a:rPr>
              <a:t>没有经过软件测试或测试覆盖不全面的软件产品是不健全、存在风险、质量得不到保证的。</a:t>
            </a:r>
            <a:endParaRPr lang="zh-CN" altLang="zh-CN" kern="100" dirty="0">
              <a:effectLst/>
              <a:latin typeface="+mn-ea"/>
              <a:ea typeface="+mn-ea"/>
            </a:endParaRPr>
          </a:p>
          <a:p>
            <a:pPr lvl="0" algn="just">
              <a:lnSpc>
                <a:spcPct val="150000"/>
              </a:lnSpc>
              <a:spcBef>
                <a:spcPts val="120"/>
              </a:spcBef>
              <a:spcAft>
                <a:spcPts val="120"/>
              </a:spcAft>
              <a:tabLst>
                <a:tab pos="269875" algn="l"/>
              </a:tabLst>
            </a:pPr>
            <a:r>
              <a:rPr lang="zh-CN" altLang="zh-CN" kern="100" dirty="0">
                <a:solidFill>
                  <a:srgbClr val="000000"/>
                </a:solidFill>
                <a:effectLst/>
                <a:latin typeface="+mn-ea"/>
                <a:ea typeface="+mn-ea"/>
              </a:rPr>
              <a:t>存在问题的软件导致的后果，小到软件功能无法使用进而影响人们的日常生活</a:t>
            </a:r>
            <a:r>
              <a:rPr lang="en-US" altLang="zh-CN" kern="100" dirty="0">
                <a:solidFill>
                  <a:srgbClr val="000000"/>
                </a:solidFill>
                <a:effectLst/>
                <a:latin typeface="+mn-ea"/>
                <a:ea typeface="+mn-ea"/>
              </a:rPr>
              <a:t>;</a:t>
            </a:r>
            <a:r>
              <a:rPr lang="zh-CN" altLang="zh-CN" kern="100" dirty="0">
                <a:solidFill>
                  <a:srgbClr val="000000"/>
                </a:solidFill>
                <a:effectLst/>
                <a:latin typeface="+mn-ea"/>
                <a:ea typeface="+mn-ea"/>
              </a:rPr>
              <a:t>严重一些的会影响社会的秩序，造成财产的损失</a:t>
            </a:r>
            <a:r>
              <a:rPr lang="en-US" altLang="zh-CN" kern="100" dirty="0">
                <a:solidFill>
                  <a:srgbClr val="000000"/>
                </a:solidFill>
                <a:effectLst/>
                <a:latin typeface="+mn-ea"/>
                <a:ea typeface="+mn-ea"/>
              </a:rPr>
              <a:t>;</a:t>
            </a:r>
            <a:r>
              <a:rPr lang="zh-CN" altLang="zh-CN" kern="100" dirty="0">
                <a:solidFill>
                  <a:srgbClr val="000000"/>
                </a:solidFill>
                <a:effectLst/>
                <a:latin typeface="+mn-ea"/>
                <a:ea typeface="+mn-ea"/>
              </a:rPr>
              <a:t>致命的甚至会危及到人们的生命安全。</a:t>
            </a:r>
            <a:endParaRPr lang="zh-CN" altLang="zh-CN" kern="100" dirty="0">
              <a:effectLst/>
              <a:latin typeface="+mn-ea"/>
              <a:ea typeface="+mn-ea"/>
            </a:endParaRPr>
          </a:p>
          <a:p>
            <a:pPr marL="381000" indent="-342900" algn="just">
              <a:lnSpc>
                <a:spcPct val="150000"/>
              </a:lnSpc>
              <a:spcBef>
                <a:spcPts val="120"/>
              </a:spcBef>
              <a:spcAft>
                <a:spcPts val="120"/>
              </a:spcAft>
              <a:tabLst>
                <a:tab pos="269875" algn="l"/>
                <a:tab pos="266700" algn="l"/>
              </a:tabLst>
            </a:pPr>
            <a:r>
              <a:rPr lang="zh-CN" altLang="zh-CN" kern="100" dirty="0">
                <a:solidFill>
                  <a:srgbClr val="000000"/>
                </a:solidFill>
                <a:effectLst/>
                <a:latin typeface="+mn-ea"/>
                <a:ea typeface="+mn-ea"/>
              </a:rPr>
              <a:t>在以前</a:t>
            </a:r>
            <a:r>
              <a:rPr lang="en-US" altLang="zh-CN" kern="100" dirty="0">
                <a:solidFill>
                  <a:srgbClr val="000000"/>
                </a:solidFill>
                <a:effectLst/>
                <a:latin typeface="+mn-ea"/>
                <a:ea typeface="+mn-ea"/>
              </a:rPr>
              <a:t>,</a:t>
            </a:r>
            <a:r>
              <a:rPr lang="zh-CN" altLang="zh-CN" kern="100" dirty="0">
                <a:solidFill>
                  <a:srgbClr val="000000"/>
                </a:solidFill>
                <a:effectLst/>
                <a:latin typeface="+mn-ea"/>
                <a:ea typeface="+mn-ea"/>
              </a:rPr>
              <a:t>使用计算机的人很少</a:t>
            </a:r>
            <a:r>
              <a:rPr lang="en-US" altLang="zh-CN" kern="100" dirty="0">
                <a:solidFill>
                  <a:srgbClr val="000000"/>
                </a:solidFill>
                <a:effectLst/>
                <a:latin typeface="+mn-ea"/>
                <a:ea typeface="+mn-ea"/>
              </a:rPr>
              <a:t>,</a:t>
            </a:r>
            <a:r>
              <a:rPr lang="zh-CN" altLang="zh-CN" kern="100" dirty="0">
                <a:solidFill>
                  <a:srgbClr val="000000"/>
                </a:solidFill>
                <a:effectLst/>
                <a:latin typeface="+mn-ea"/>
                <a:ea typeface="+mn-ea"/>
              </a:rPr>
              <a:t>对软件的质量也不是很重视</a:t>
            </a:r>
            <a:r>
              <a:rPr lang="en-US" altLang="zh-CN" kern="100" dirty="0">
                <a:solidFill>
                  <a:srgbClr val="000000"/>
                </a:solidFill>
                <a:effectLst/>
                <a:latin typeface="+mn-ea"/>
                <a:ea typeface="+mn-ea"/>
              </a:rPr>
              <a:t>;</a:t>
            </a:r>
            <a:r>
              <a:rPr lang="zh-CN" altLang="zh-CN" kern="100" dirty="0">
                <a:solidFill>
                  <a:srgbClr val="000000"/>
                </a:solidFill>
                <a:effectLst/>
                <a:latin typeface="+mn-ea"/>
                <a:ea typeface="+mn-ea"/>
              </a:rPr>
              <a:t>而现在各行各业当中</a:t>
            </a:r>
            <a:r>
              <a:rPr lang="en-US" altLang="zh-CN" kern="100" dirty="0">
                <a:solidFill>
                  <a:srgbClr val="000000"/>
                </a:solidFill>
                <a:effectLst/>
                <a:latin typeface="+mn-ea"/>
                <a:ea typeface="+mn-ea"/>
              </a:rPr>
              <a:t>,</a:t>
            </a:r>
            <a:r>
              <a:rPr lang="zh-CN" altLang="zh-CN" kern="100" dirty="0">
                <a:solidFill>
                  <a:srgbClr val="000000"/>
                </a:solidFill>
                <a:effectLst/>
                <a:latin typeface="+mn-ea"/>
                <a:ea typeface="+mn-ea"/>
              </a:rPr>
              <a:t>如果不使用计算机</a:t>
            </a:r>
            <a:r>
              <a:rPr lang="en-US" altLang="zh-CN" kern="100" dirty="0">
                <a:solidFill>
                  <a:srgbClr val="000000"/>
                </a:solidFill>
                <a:effectLst/>
                <a:latin typeface="+mn-ea"/>
                <a:ea typeface="+mn-ea"/>
              </a:rPr>
              <a:t>,</a:t>
            </a:r>
            <a:r>
              <a:rPr lang="zh-CN" altLang="zh-CN" kern="100" dirty="0">
                <a:solidFill>
                  <a:srgbClr val="000000"/>
                </a:solidFill>
                <a:effectLst/>
                <a:latin typeface="+mn-ea"/>
                <a:ea typeface="+mn-ea"/>
              </a:rPr>
              <a:t>几乎没有人能完成日常工作。因此，公司所开发的软件会潜在的影响到数以百万计的人。所以，软件公司对软件的质量已经越来越重视，相应的对软件测试人员的需求也就越来越大。</a:t>
            </a:r>
            <a:endParaRPr lang="zh-CN" altLang="zh-CN" kern="100" dirty="0">
              <a:effectLst/>
              <a:latin typeface="+mn-ea"/>
              <a:ea typeface="+mn-ea"/>
            </a:endParaRPr>
          </a:p>
          <a:p>
            <a:pPr marL="0" indent="0">
              <a:buNone/>
            </a:pPr>
            <a:endParaRPr lang="zh-CN" altLang="zh-CN" kern="100" dirty="0">
              <a:effectLst/>
              <a:latin typeface="+mn-ea"/>
              <a:ea typeface="+mn-ea"/>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a:t>节</a:t>
            </a:r>
            <a:r>
              <a:rPr lang="en-US" altLang="zh-CN" dirty="0"/>
              <a:t>-</a:t>
            </a:r>
            <a:r>
              <a:rPr lang="zh-CN" altLang="en-US" dirty="0"/>
              <a:t>软件测试的定义</a:t>
            </a:r>
            <a:endParaRPr lang="zh-CN" altLang="en-US" dirty="0"/>
          </a:p>
        </p:txBody>
      </p:sp>
      <p:sp>
        <p:nvSpPr>
          <p:cNvPr id="51" name="object 26"/>
          <p:cNvSpPr/>
          <p:nvPr/>
        </p:nvSpPr>
        <p:spPr>
          <a:xfrm>
            <a:off x="7893910" y="5341384"/>
            <a:ext cx="2611967" cy="1010073"/>
          </a:xfrm>
          <a:custGeom>
            <a:avLst/>
            <a:gdLst/>
            <a:ahLst/>
            <a:cxnLst/>
            <a:rect l="l" t="t" r="r" b="b"/>
            <a:pathLst>
              <a:path w="1958975" h="757554">
                <a:moveTo>
                  <a:pt x="1958396" y="757198"/>
                </a:moveTo>
                <a:lnTo>
                  <a:pt x="298249" y="757198"/>
                </a:lnTo>
                <a:lnTo>
                  <a:pt x="0" y="378599"/>
                </a:lnTo>
                <a:lnTo>
                  <a:pt x="298249" y="0"/>
                </a:lnTo>
                <a:lnTo>
                  <a:pt x="1958396" y="0"/>
                </a:lnTo>
                <a:lnTo>
                  <a:pt x="1958396" y="757198"/>
                </a:lnTo>
                <a:close/>
              </a:path>
            </a:pathLst>
          </a:custGeom>
          <a:ln w="9524">
            <a:solidFill>
              <a:srgbClr val="D8D8D8"/>
            </a:solidFill>
          </a:ln>
        </p:spPr>
        <p:txBody>
          <a:bodyPr wrap="square" lIns="0" tIns="0" rIns="0" bIns="0" rtlCol="0"/>
          <a:lstStyle/>
          <a:p>
            <a:endParaRPr sz="2400"/>
          </a:p>
        </p:txBody>
      </p:sp>
      <p:sp>
        <p:nvSpPr>
          <p:cNvPr id="4" name="文本框 3"/>
          <p:cNvSpPr txBox="1"/>
          <p:nvPr/>
        </p:nvSpPr>
        <p:spPr>
          <a:xfrm>
            <a:off x="644035" y="855919"/>
            <a:ext cx="6097904" cy="412934"/>
          </a:xfrm>
          <a:prstGeom prst="rect">
            <a:avLst/>
          </a:prstGeom>
          <a:noFill/>
        </p:spPr>
        <p:txBody>
          <a:bodyPr wrap="square">
            <a:spAutoFit/>
          </a:bodyPr>
          <a:lstStyle/>
          <a:p>
            <a:pPr marL="285750" indent="-285750">
              <a:lnSpc>
                <a:spcPts val="2500"/>
              </a:lnSpc>
              <a:buFont typeface="Wingdings" panose="05000000000000000000" pitchFamily="2" charset="2"/>
              <a:buChar char="ü"/>
            </a:pPr>
            <a:r>
              <a:rPr lang="zh-CN" altLang="en-US" sz="2400" dirty="0">
                <a:latin typeface="微软雅黑" panose="020B0503020204020204" pitchFamily="34" charset="-122"/>
                <a:ea typeface="微软雅黑" panose="020B0503020204020204" pitchFamily="34" charset="-122"/>
              </a:rPr>
              <a:t>根据侧重点的不同，主要有三种观点：</a:t>
            </a:r>
            <a:endParaRPr lang="en-US" altLang="zh-CN" sz="24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1079321" y="1268853"/>
            <a:ext cx="10468644" cy="5321457"/>
          </a:xfrm>
          <a:prstGeom prst="rect">
            <a:avLst/>
          </a:prstGeom>
          <a:noFill/>
        </p:spPr>
        <p:txBody>
          <a:bodyPr wrap="square">
            <a:spAutoFit/>
          </a:bodyPr>
          <a:lstStyle/>
          <a:p>
            <a:pPr marL="342900" indent="-342900" algn="just">
              <a:lnSpc>
                <a:spcPct val="150000"/>
              </a:lnSpc>
              <a:spcBef>
                <a:spcPts val="120"/>
              </a:spcBef>
              <a:spcAft>
                <a:spcPts val="120"/>
              </a:spcAft>
              <a:buFont typeface="Wingdings" panose="05000000000000000000" pitchFamily="2" charset="2"/>
              <a:buChar char="ü"/>
            </a:pPr>
            <a:r>
              <a:rPr lang="en-US" altLang="zh-CN" sz="2000" b="1" kern="100" dirty="0">
                <a:effectLst/>
                <a:latin typeface="微软雅黑" panose="020B0503020204020204" pitchFamily="34" charset="-122"/>
                <a:ea typeface="微软雅黑" panose="020B0503020204020204" pitchFamily="34" charset="-122"/>
              </a:rPr>
              <a:t>1</a:t>
            </a:r>
            <a:r>
              <a:rPr lang="zh-CN" altLang="zh-CN" sz="2000" b="1" kern="100" dirty="0">
                <a:effectLst/>
                <a:latin typeface="微软雅黑" panose="020B0503020204020204" pitchFamily="34" charset="-122"/>
                <a:ea typeface="微软雅黑" panose="020B0503020204020204" pitchFamily="34" charset="-122"/>
              </a:rPr>
              <a:t>）</a:t>
            </a:r>
            <a:r>
              <a:rPr lang="en-US" altLang="zh-CN" sz="2000" b="1" kern="100" dirty="0">
                <a:effectLst/>
                <a:latin typeface="微软雅黑" panose="020B0503020204020204" pitchFamily="34" charset="-122"/>
                <a:ea typeface="微软雅黑" panose="020B0503020204020204" pitchFamily="34" charset="-122"/>
              </a:rPr>
              <a:t>Myers</a:t>
            </a:r>
            <a:r>
              <a:rPr lang="zh-CN" altLang="zh-CN" sz="2000" b="1" kern="100" dirty="0">
                <a:effectLst/>
                <a:latin typeface="微软雅黑" panose="020B0503020204020204" pitchFamily="34" charset="-122"/>
                <a:ea typeface="微软雅黑" panose="020B0503020204020204" pitchFamily="34" charset="-122"/>
              </a:rPr>
              <a:t>认为：</a:t>
            </a:r>
            <a:endParaRPr lang="zh-CN" altLang="zh-CN" sz="2000" kern="100" dirty="0">
              <a:effectLst/>
              <a:latin typeface="微软雅黑" panose="020B0503020204020204" pitchFamily="34" charset="-122"/>
              <a:ea typeface="微软雅黑" panose="020B0503020204020204" pitchFamily="34" charset="-122"/>
            </a:endParaRPr>
          </a:p>
          <a:p>
            <a:pPr marL="34290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微软雅黑" panose="020B0503020204020204" pitchFamily="34" charset="-122"/>
                <a:ea typeface="微软雅黑" panose="020B0503020204020204" pitchFamily="34" charset="-122"/>
              </a:rPr>
              <a:t>“软件测试是</a:t>
            </a:r>
            <a:r>
              <a:rPr lang="zh-CN" altLang="zh-CN" sz="2000" kern="100" dirty="0">
                <a:solidFill>
                  <a:srgbClr val="000000"/>
                </a:solidFill>
                <a:effectLst/>
                <a:latin typeface="微软雅黑" panose="020B0503020204020204" pitchFamily="34" charset="-122"/>
                <a:ea typeface="微软雅黑" panose="020B0503020204020204" pitchFamily="34" charset="-122"/>
              </a:rPr>
              <a:t>为了发现错误而执行程序的过程</a:t>
            </a:r>
            <a:r>
              <a:rPr lang="zh-CN" altLang="zh-CN" sz="2000" kern="100" dirty="0">
                <a:effectLst/>
                <a:latin typeface="微软雅黑" panose="020B0503020204020204" pitchFamily="34" charset="-122"/>
                <a:ea typeface="微软雅黑" panose="020B0503020204020204" pitchFamily="34" charset="-122"/>
              </a:rPr>
              <a:t>”，明确提出了“</a:t>
            </a:r>
            <a:r>
              <a:rPr lang="zh-CN" altLang="zh-CN" sz="2000" kern="100" dirty="0">
                <a:solidFill>
                  <a:srgbClr val="000000"/>
                </a:solidFill>
                <a:effectLst/>
                <a:latin typeface="微软雅黑" panose="020B0503020204020204" pitchFamily="34" charset="-122"/>
                <a:ea typeface="微软雅黑" panose="020B0503020204020204" pitchFamily="34" charset="-122"/>
              </a:rPr>
              <a:t>寻找错误</a:t>
            </a:r>
            <a:r>
              <a:rPr lang="zh-CN" altLang="zh-CN" sz="2000" kern="100" dirty="0">
                <a:effectLst/>
                <a:latin typeface="微软雅黑" panose="020B0503020204020204" pitchFamily="34" charset="-122"/>
                <a:ea typeface="微软雅黑" panose="020B0503020204020204" pitchFamily="34" charset="-122"/>
              </a:rPr>
              <a:t>”是测试目的。 </a:t>
            </a:r>
            <a:endParaRPr lang="zh-CN" altLang="zh-CN" sz="2000" kern="100" dirty="0">
              <a:effectLst/>
              <a:latin typeface="微软雅黑" panose="020B0503020204020204" pitchFamily="34" charset="-122"/>
              <a:ea typeface="微软雅黑" panose="020B0503020204020204" pitchFamily="34" charset="-122"/>
            </a:endParaRPr>
          </a:p>
          <a:p>
            <a:pPr marL="342900" indent="-342900" algn="just">
              <a:lnSpc>
                <a:spcPct val="150000"/>
              </a:lnSpc>
              <a:spcBef>
                <a:spcPts val="120"/>
              </a:spcBef>
              <a:spcAft>
                <a:spcPts val="120"/>
              </a:spcAft>
              <a:buFont typeface="Wingdings" panose="05000000000000000000" pitchFamily="2" charset="2"/>
              <a:buChar char="ü"/>
            </a:pPr>
            <a:r>
              <a:rPr lang="en-US" altLang="zh-CN" sz="2000" kern="100" dirty="0">
                <a:effectLst/>
                <a:latin typeface="微软雅黑" panose="020B0503020204020204" pitchFamily="34" charset="-122"/>
                <a:ea typeface="微软雅黑" panose="020B0503020204020204" pitchFamily="34" charset="-122"/>
              </a:rPr>
              <a:t>2</a:t>
            </a:r>
            <a:r>
              <a:rPr lang="zh-CN" altLang="zh-CN" sz="2000" kern="100" dirty="0">
                <a:effectLst/>
                <a:latin typeface="微软雅黑" panose="020B0503020204020204" pitchFamily="34" charset="-122"/>
                <a:ea typeface="微软雅黑" panose="020B0503020204020204" pitchFamily="34" charset="-122"/>
              </a:rPr>
              <a:t>）</a:t>
            </a:r>
            <a:r>
              <a:rPr lang="en-US" altLang="zh-CN" sz="2000" b="1" kern="100" dirty="0">
                <a:effectLst/>
                <a:latin typeface="微软雅黑" panose="020B0503020204020204" pitchFamily="34" charset="-122"/>
                <a:ea typeface="微软雅黑" panose="020B0503020204020204" pitchFamily="34" charset="-122"/>
              </a:rPr>
              <a:t>1983</a:t>
            </a:r>
            <a:r>
              <a:rPr lang="zh-CN" altLang="zh-CN" sz="2000" b="1" kern="100" dirty="0">
                <a:effectLst/>
                <a:latin typeface="微软雅黑" panose="020B0503020204020204" pitchFamily="34" charset="-122"/>
                <a:ea typeface="微软雅黑" panose="020B0503020204020204" pitchFamily="34" charset="-122"/>
              </a:rPr>
              <a:t>年</a:t>
            </a:r>
            <a:r>
              <a:rPr lang="en-US" altLang="zh-CN" sz="2000" b="1" kern="100" dirty="0">
                <a:effectLst/>
                <a:latin typeface="微软雅黑" panose="020B0503020204020204" pitchFamily="34" charset="-122"/>
                <a:ea typeface="微软雅黑" panose="020B0503020204020204" pitchFamily="34" charset="-122"/>
              </a:rPr>
              <a:t>IEEE</a:t>
            </a:r>
            <a:r>
              <a:rPr lang="zh-CN" altLang="zh-CN" sz="2000" b="1" kern="100" dirty="0">
                <a:effectLst/>
                <a:latin typeface="微软雅黑" panose="020B0503020204020204" pitchFamily="34" charset="-122"/>
                <a:ea typeface="微软雅黑" panose="020B0503020204020204" pitchFamily="34" charset="-122"/>
              </a:rPr>
              <a:t>对软件测试的定义：</a:t>
            </a:r>
            <a:endParaRPr lang="zh-CN" altLang="zh-CN" sz="2000" kern="100" dirty="0">
              <a:effectLst/>
              <a:latin typeface="微软雅黑" panose="020B0503020204020204" pitchFamily="34" charset="-122"/>
              <a:ea typeface="微软雅黑" panose="020B0503020204020204" pitchFamily="34" charset="-122"/>
            </a:endParaRPr>
          </a:p>
          <a:p>
            <a:pPr marL="342900" lvl="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微软雅黑" panose="020B0503020204020204" pitchFamily="34" charset="-122"/>
                <a:ea typeface="微软雅黑" panose="020B0503020204020204" pitchFamily="34" charset="-122"/>
              </a:rPr>
              <a:t>“使用</a:t>
            </a:r>
            <a:r>
              <a:rPr lang="zh-CN" altLang="zh-CN" sz="2000" kern="100" dirty="0">
                <a:solidFill>
                  <a:srgbClr val="000000"/>
                </a:solidFill>
                <a:effectLst/>
                <a:latin typeface="微软雅黑" panose="020B0503020204020204" pitchFamily="34" charset="-122"/>
                <a:ea typeface="微软雅黑" panose="020B0503020204020204" pitchFamily="34" charset="-122"/>
              </a:rPr>
              <a:t>人工</a:t>
            </a:r>
            <a:r>
              <a:rPr lang="zh-CN" altLang="zh-CN" sz="2000" kern="100" dirty="0">
                <a:effectLst/>
                <a:latin typeface="微软雅黑" panose="020B0503020204020204" pitchFamily="34" charset="-122"/>
                <a:ea typeface="微软雅黑" panose="020B0503020204020204" pitchFamily="34" charset="-122"/>
              </a:rPr>
              <a:t>或工具</a:t>
            </a:r>
            <a:r>
              <a:rPr lang="zh-CN" altLang="zh-CN" sz="2000" kern="100" dirty="0">
                <a:solidFill>
                  <a:srgbClr val="000000"/>
                </a:solidFill>
                <a:effectLst/>
                <a:latin typeface="微软雅黑" panose="020B0503020204020204" pitchFamily="34" charset="-122"/>
                <a:ea typeface="微软雅黑" panose="020B0503020204020204" pitchFamily="34" charset="-122"/>
              </a:rPr>
              <a:t>（</a:t>
            </a:r>
            <a:r>
              <a:rPr lang="zh-CN" altLang="zh-CN" sz="2000" kern="100" dirty="0">
                <a:solidFill>
                  <a:srgbClr val="FF0000"/>
                </a:solidFill>
                <a:effectLst/>
                <a:latin typeface="微软雅黑" panose="020B0503020204020204" pitchFamily="34" charset="-122"/>
                <a:ea typeface="微软雅黑" panose="020B0503020204020204" pitchFamily="34" charset="-122"/>
              </a:rPr>
              <a:t>视频演示</a:t>
            </a:r>
            <a:r>
              <a:rPr lang="zh-CN" altLang="zh-CN" sz="2000" kern="100" dirty="0">
                <a:solidFill>
                  <a:srgbClr val="000000"/>
                </a:solidFill>
                <a:effectLst/>
                <a:latin typeface="微软雅黑" panose="020B0503020204020204" pitchFamily="34" charset="-122"/>
                <a:ea typeface="微软雅黑" panose="020B0503020204020204" pitchFamily="34" charset="-122"/>
              </a:rPr>
              <a:t>）</a:t>
            </a:r>
            <a:r>
              <a:rPr lang="zh-CN" altLang="zh-CN" sz="2000" kern="100" dirty="0">
                <a:effectLst/>
                <a:latin typeface="微软雅黑" panose="020B0503020204020204" pitchFamily="34" charset="-122"/>
                <a:ea typeface="微软雅黑" panose="020B0503020204020204" pitchFamily="34" charset="-122"/>
              </a:rPr>
              <a:t>测试某个系统的过程，其目的在于检验它</a:t>
            </a:r>
            <a:r>
              <a:rPr lang="zh-CN" altLang="zh-CN" sz="2000" kern="100" dirty="0">
                <a:solidFill>
                  <a:srgbClr val="000000"/>
                </a:solidFill>
                <a:effectLst/>
                <a:latin typeface="微软雅黑" panose="020B0503020204020204" pitchFamily="34" charset="-122"/>
                <a:ea typeface="微软雅黑" panose="020B0503020204020204" pitchFamily="34" charset="-122"/>
              </a:rPr>
              <a:t>是否满足需求的规定或是弄清</a:t>
            </a:r>
            <a:r>
              <a:rPr lang="zh-CN" altLang="zh-CN" sz="2000" b="1" kern="100" dirty="0">
                <a:solidFill>
                  <a:srgbClr val="000000"/>
                </a:solidFill>
                <a:effectLst/>
                <a:latin typeface="微软雅黑" panose="020B0503020204020204" pitchFamily="34" charset="-122"/>
                <a:ea typeface="微软雅黑" panose="020B0503020204020204" pitchFamily="34" charset="-122"/>
              </a:rPr>
              <a:t>预期结果</a:t>
            </a:r>
            <a:r>
              <a:rPr lang="zh-CN" altLang="zh-CN" sz="2000" kern="100" dirty="0">
                <a:solidFill>
                  <a:srgbClr val="000000"/>
                </a:solidFill>
                <a:effectLst/>
                <a:latin typeface="微软雅黑" panose="020B0503020204020204" pitchFamily="34" charset="-122"/>
                <a:ea typeface="微软雅黑" panose="020B0503020204020204" pitchFamily="34" charset="-122"/>
              </a:rPr>
              <a:t>与</a:t>
            </a:r>
            <a:r>
              <a:rPr lang="zh-CN" altLang="zh-CN" sz="2000" b="1" kern="100" dirty="0">
                <a:solidFill>
                  <a:srgbClr val="000000"/>
                </a:solidFill>
                <a:effectLst/>
                <a:latin typeface="微软雅黑" panose="020B0503020204020204" pitchFamily="34" charset="-122"/>
                <a:ea typeface="微软雅黑" panose="020B0503020204020204" pitchFamily="34" charset="-122"/>
              </a:rPr>
              <a:t>实际结果</a:t>
            </a:r>
            <a:r>
              <a:rPr lang="zh-CN" altLang="zh-CN" sz="2000" kern="100" dirty="0">
                <a:solidFill>
                  <a:srgbClr val="000000"/>
                </a:solidFill>
                <a:effectLst/>
                <a:latin typeface="微软雅黑" panose="020B0503020204020204" pitchFamily="34" charset="-122"/>
                <a:ea typeface="微软雅黑" panose="020B0503020204020204" pitchFamily="34" charset="-122"/>
              </a:rPr>
              <a:t>之间的差别</a:t>
            </a:r>
            <a:r>
              <a:rPr lang="zh-CN" altLang="zh-CN" sz="2000" kern="100" dirty="0">
                <a:effectLst/>
                <a:latin typeface="微软雅黑" panose="020B0503020204020204" pitchFamily="34" charset="-122"/>
                <a:ea typeface="微软雅黑" panose="020B0503020204020204" pitchFamily="34" charset="-122"/>
              </a:rPr>
              <a:t>”。</a:t>
            </a:r>
            <a:endParaRPr lang="zh-CN" altLang="zh-CN" sz="2000" kern="100" dirty="0">
              <a:effectLst/>
              <a:latin typeface="微软雅黑" panose="020B0503020204020204" pitchFamily="34" charset="-122"/>
              <a:ea typeface="微软雅黑" panose="020B0503020204020204" pitchFamily="34" charset="-122"/>
            </a:endParaRPr>
          </a:p>
          <a:p>
            <a:pPr marL="342900" lvl="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微软雅黑" panose="020B0503020204020204" pitchFamily="34" charset="-122"/>
                <a:ea typeface="微软雅黑" panose="020B0503020204020204" pitchFamily="34" charset="-122"/>
              </a:rPr>
              <a:t>明确地提出软件测试是以</a:t>
            </a:r>
            <a:r>
              <a:rPr lang="zh-CN" altLang="zh-CN" sz="2000" kern="100" dirty="0">
                <a:solidFill>
                  <a:srgbClr val="0000FF"/>
                </a:solidFill>
                <a:effectLst/>
                <a:latin typeface="微软雅黑" panose="020B0503020204020204" pitchFamily="34" charset="-122"/>
                <a:ea typeface="微软雅黑" panose="020B0503020204020204" pitchFamily="34" charset="-122"/>
              </a:rPr>
              <a:t>检验是否满足需求</a:t>
            </a:r>
            <a:r>
              <a:rPr lang="zh-CN" altLang="zh-CN" sz="2000" kern="100" dirty="0">
                <a:effectLst/>
                <a:latin typeface="微软雅黑" panose="020B0503020204020204" pitchFamily="34" charset="-122"/>
                <a:ea typeface="微软雅黑" panose="020B0503020204020204" pitchFamily="34" charset="-122"/>
              </a:rPr>
              <a:t>为目标。</a:t>
            </a:r>
            <a:endParaRPr lang="en-US" altLang="zh-CN" sz="2000" kern="100" dirty="0">
              <a:effectLst/>
              <a:latin typeface="微软雅黑" panose="020B0503020204020204" pitchFamily="34" charset="-122"/>
              <a:ea typeface="微软雅黑" panose="020B0503020204020204" pitchFamily="34" charset="-122"/>
            </a:endParaRPr>
          </a:p>
          <a:p>
            <a:pPr marL="342900" indent="-342900" algn="just">
              <a:lnSpc>
                <a:spcPct val="150000"/>
              </a:lnSpc>
              <a:spcBef>
                <a:spcPts val="120"/>
              </a:spcBef>
              <a:spcAft>
                <a:spcPts val="120"/>
              </a:spcAft>
              <a:buFont typeface="Wingdings" panose="05000000000000000000" pitchFamily="2" charset="2"/>
              <a:buChar char="ü"/>
            </a:pPr>
            <a:r>
              <a:rPr lang="en-US" altLang="zh-CN" sz="2000" kern="100" dirty="0">
                <a:effectLst/>
                <a:latin typeface="微软雅黑" panose="020B0503020204020204" pitchFamily="34" charset="-122"/>
                <a:ea typeface="微软雅黑" panose="020B0503020204020204" pitchFamily="34" charset="-122"/>
              </a:rPr>
              <a:t>3</a:t>
            </a:r>
            <a:r>
              <a:rPr lang="zh-CN" altLang="zh-CN" sz="2000" kern="100" dirty="0">
                <a:effectLst/>
                <a:latin typeface="微软雅黑" panose="020B0503020204020204" pitchFamily="34" charset="-122"/>
                <a:ea typeface="微软雅黑" panose="020B0503020204020204" pitchFamily="34" charset="-122"/>
              </a:rPr>
              <a:t>）</a:t>
            </a:r>
            <a:r>
              <a:rPr lang="zh-CN" altLang="zh-CN" sz="2000" b="1" kern="100" dirty="0">
                <a:effectLst/>
                <a:latin typeface="微软雅黑" panose="020B0503020204020204" pitchFamily="34" charset="-122"/>
                <a:ea typeface="微软雅黑" panose="020B0503020204020204" pitchFamily="34" charset="-122"/>
              </a:rPr>
              <a:t>从软件质量保证的角度看：</a:t>
            </a:r>
            <a:endParaRPr lang="zh-CN" altLang="zh-CN" sz="2000" kern="100" dirty="0">
              <a:effectLst/>
              <a:latin typeface="微软雅黑" panose="020B0503020204020204" pitchFamily="34" charset="-122"/>
              <a:ea typeface="微软雅黑" panose="020B0503020204020204" pitchFamily="34" charset="-122"/>
            </a:endParaRPr>
          </a:p>
          <a:p>
            <a:pPr marL="342900" lvl="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微软雅黑" panose="020B0503020204020204" pitchFamily="34" charset="-122"/>
                <a:ea typeface="微软雅黑" panose="020B0503020204020204" pitchFamily="34" charset="-122"/>
              </a:rPr>
              <a:t>软件测试是一种重要的</a:t>
            </a:r>
            <a:r>
              <a:rPr lang="zh-CN" altLang="zh-CN" sz="2000" kern="100" dirty="0">
                <a:solidFill>
                  <a:srgbClr val="000000"/>
                </a:solidFill>
                <a:effectLst/>
                <a:latin typeface="微软雅黑" panose="020B0503020204020204" pitchFamily="34" charset="-122"/>
                <a:ea typeface="微软雅黑" panose="020B0503020204020204" pitchFamily="34" charset="-122"/>
              </a:rPr>
              <a:t>软件质量保证活动</a:t>
            </a:r>
            <a:r>
              <a:rPr lang="zh-CN" altLang="zh-CN" sz="2000" kern="100" dirty="0">
                <a:effectLst/>
                <a:latin typeface="微软雅黑" panose="020B0503020204020204" pitchFamily="34" charset="-122"/>
                <a:ea typeface="微软雅黑" panose="020B0503020204020204" pitchFamily="34" charset="-122"/>
              </a:rPr>
              <a:t>。</a:t>
            </a:r>
            <a:endParaRPr lang="zh-CN" altLang="zh-CN" sz="2000" kern="100" dirty="0">
              <a:effectLst/>
              <a:latin typeface="微软雅黑" panose="020B0503020204020204" pitchFamily="34" charset="-122"/>
              <a:ea typeface="微软雅黑" panose="020B0503020204020204" pitchFamily="34" charset="-122"/>
            </a:endParaRPr>
          </a:p>
          <a:p>
            <a:pPr marL="342900" lvl="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微软雅黑" panose="020B0503020204020204" pitchFamily="34" charset="-122"/>
                <a:ea typeface="微软雅黑" panose="020B0503020204020204" pitchFamily="34" charset="-122"/>
              </a:rPr>
              <a:t>测试过程中的活动包括“</a:t>
            </a:r>
            <a:r>
              <a:rPr lang="zh-CN" altLang="zh-CN" sz="2000" kern="100" dirty="0">
                <a:solidFill>
                  <a:srgbClr val="000000"/>
                </a:solidFill>
                <a:effectLst/>
                <a:latin typeface="微软雅黑" panose="020B0503020204020204" pitchFamily="34" charset="-122"/>
                <a:ea typeface="微软雅黑" panose="020B0503020204020204" pitchFamily="34" charset="-122"/>
              </a:rPr>
              <a:t>分析</a:t>
            </a:r>
            <a:r>
              <a:rPr lang="zh-CN" altLang="zh-CN" sz="2000" kern="100" dirty="0">
                <a:effectLst/>
                <a:latin typeface="微软雅黑" panose="020B0503020204020204" pitchFamily="34" charset="-122"/>
                <a:ea typeface="微软雅黑" panose="020B0503020204020204" pitchFamily="34" charset="-122"/>
              </a:rPr>
              <a:t>”软件和“</a:t>
            </a:r>
            <a:r>
              <a:rPr lang="zh-CN" altLang="zh-CN" sz="2000" kern="100" dirty="0">
                <a:solidFill>
                  <a:srgbClr val="000000"/>
                </a:solidFill>
                <a:effectLst/>
                <a:latin typeface="微软雅黑" panose="020B0503020204020204" pitchFamily="34" charset="-122"/>
                <a:ea typeface="微软雅黑" panose="020B0503020204020204" pitchFamily="34" charset="-122"/>
              </a:rPr>
              <a:t>运行</a:t>
            </a:r>
            <a:r>
              <a:rPr lang="zh-CN" altLang="zh-CN" sz="2000" kern="100" dirty="0">
                <a:effectLst/>
                <a:latin typeface="微软雅黑" panose="020B0503020204020204" pitchFamily="34" charset="-122"/>
                <a:ea typeface="微软雅黑" panose="020B0503020204020204" pitchFamily="34" charset="-122"/>
              </a:rPr>
              <a:t>”软件。</a:t>
            </a:r>
            <a:endParaRPr lang="zh-CN" altLang="zh-CN" sz="2000" kern="100" dirty="0">
              <a:effectLst/>
              <a:latin typeface="微软雅黑" panose="020B0503020204020204" pitchFamily="34" charset="-122"/>
              <a:ea typeface="微软雅黑" panose="020B0503020204020204" pitchFamily="34" charset="-122"/>
            </a:endParaRPr>
          </a:p>
          <a:p>
            <a:pPr marL="342900" lvl="0" indent="-342900" algn="just">
              <a:lnSpc>
                <a:spcPct val="150000"/>
              </a:lnSpc>
              <a:spcBef>
                <a:spcPts val="120"/>
              </a:spcBef>
              <a:spcAft>
                <a:spcPts val="120"/>
              </a:spcAft>
              <a:buFont typeface="Wingdings" panose="05000000000000000000" pitchFamily="2" charset="2"/>
              <a:buChar char="ü"/>
            </a:pPr>
            <a:r>
              <a:rPr lang="zh-CN" altLang="zh-CN" sz="2000" kern="100" dirty="0">
                <a:effectLst/>
                <a:latin typeface="微软雅黑" panose="020B0503020204020204" pitchFamily="34" charset="-122"/>
                <a:ea typeface="微软雅黑" panose="020B0503020204020204" pitchFamily="34" charset="-122"/>
              </a:rPr>
              <a:t>也有人认为软件测试就是在软件投入运行前，对软件需求规格、设计规格说明和编码的最终复审，是软件质量保证的关键步骤。</a:t>
            </a:r>
            <a:endParaRPr lang="zh-CN" altLang="zh-CN" sz="2000" kern="100" dirty="0">
              <a:effectLst/>
              <a:latin typeface="微软雅黑" panose="020B0503020204020204" pitchFamily="34" charset="-122"/>
              <a:ea typeface="微软雅黑" panose="020B0503020204020204" pitchFamily="34" charset="-122"/>
            </a:endParaRPr>
          </a:p>
        </p:txBody>
      </p:sp>
    </p:spTree>
  </p:cSld>
  <p:clrMapOvr>
    <a:masterClrMapping/>
  </p:clrMapOvr>
  <p:transition spd="slow">
    <p:push dir="u"/>
  </p:transition>
</p:sld>
</file>

<file path=ppt/tags/tag1.xml><?xml version="1.0" encoding="utf-8"?>
<p:tagLst xmlns:p="http://schemas.openxmlformats.org/presentationml/2006/main">
  <p:tag name="COMMONDATA" val="eyJoZGlkIjoiYzNkNWYwOWZhNWZhMDgwNjJhZDY2Y2M1NmNhNzU2NmEifQ=="/>
  <p:tag name="commondata" val="eyJoZGlkIjoiZWM3NTk2ODQwNTBmMDgxMGIzY2IzZTc0MjlhNzYxYT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5619</Words>
  <Application>WPS 演示</Application>
  <PresentationFormat>宽屏</PresentationFormat>
  <Paragraphs>298</Paragraphs>
  <Slides>32</Slides>
  <Notes>29</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32</vt:i4>
      </vt:variant>
    </vt:vector>
  </HeadingPairs>
  <TitlesOfParts>
    <vt:vector size="44" baseType="lpstr">
      <vt:lpstr>Arial</vt:lpstr>
      <vt:lpstr>宋体</vt:lpstr>
      <vt:lpstr>Wingdings</vt:lpstr>
      <vt:lpstr>微软雅黑</vt:lpstr>
      <vt:lpstr>微软雅黑 Light</vt:lpstr>
      <vt:lpstr>黑体</vt:lpstr>
      <vt:lpstr>Times New Roman</vt:lpstr>
      <vt:lpstr>Arial Unicode MS</vt:lpstr>
      <vt:lpstr>Calibri</vt:lpstr>
      <vt:lpstr>Courier New</vt:lpstr>
      <vt:lpstr>等线</vt:lpstr>
      <vt:lpstr>Office 主题</vt:lpstr>
      <vt:lpstr>软件测试基础</vt:lpstr>
      <vt:lpstr>内容提要</vt:lpstr>
      <vt:lpstr>本章学习目标</vt:lpstr>
      <vt:lpstr>第1节-软件测试发展历</vt:lpstr>
      <vt:lpstr>第2节-软件测试的重要性</vt:lpstr>
      <vt:lpstr>第2节-软件测试的重要性（续）</vt:lpstr>
      <vt:lpstr>第2节-软件测试的重要性（续）</vt:lpstr>
      <vt:lpstr>第2节-软件测试的重要性（续）</vt:lpstr>
      <vt:lpstr>第3节-软件测试的定义</vt:lpstr>
      <vt:lpstr>第3节-软件测试的定义</vt:lpstr>
      <vt:lpstr>第4节-软件测试原则一（重要）</vt:lpstr>
      <vt:lpstr>第4节-软件测试原则二（重要）</vt:lpstr>
      <vt:lpstr>第4节-软件测试原则三（重要）</vt:lpstr>
      <vt:lpstr>第4节-软件测试原则三（重要）</vt:lpstr>
      <vt:lpstr>第4节-软件测试原则四（重要）</vt:lpstr>
      <vt:lpstr>第4节-软件测试原则四（重要）</vt:lpstr>
      <vt:lpstr>第4节-软件测试原则五（重要）</vt:lpstr>
      <vt:lpstr>第4节-软件测试原则六（重要）</vt:lpstr>
      <vt:lpstr>第4节-软件测试原则七（重要）</vt:lpstr>
      <vt:lpstr>第4节-软件测试原则八（重要）</vt:lpstr>
      <vt:lpstr>第4节-软件测试原则九（重要）</vt:lpstr>
      <vt:lpstr>第4节-软件测试原则十（重要）</vt:lpstr>
      <vt:lpstr>第5节-软件质量6大特性（重要）</vt:lpstr>
      <vt:lpstr>第5节-软件质量6大特性（重要）</vt:lpstr>
      <vt:lpstr>第5节-软件质量6大特性（重要）</vt:lpstr>
      <vt:lpstr>第5节-软件质量6大特性（重要）</vt:lpstr>
      <vt:lpstr>第5节-软件质量6大特性（重要）</vt:lpstr>
      <vt:lpstr>第5节-软件质量6大特性（重要）</vt:lpstr>
      <vt:lpstr>第5节-软件质量6大特性（重要）</vt:lpstr>
      <vt:lpstr>第5节-软件质量6大特性（重要）</vt:lpstr>
      <vt:lpstr>第5节-软件质量6大特性（了解）</vt:lpstr>
      <vt:lpstr>PowerPoint 演示文稿</vt:lpstr>
    </vt:vector>
  </TitlesOfParts>
  <Company>Baidu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Lv,Jiaoyan</dc:creator>
  <cp:lastModifiedBy>YAMsunshine</cp:lastModifiedBy>
  <cp:revision>1334</cp:revision>
  <dcterms:created xsi:type="dcterms:W3CDTF">2014-03-19T14:07:00Z</dcterms:created>
  <dcterms:modified xsi:type="dcterms:W3CDTF">2024-02-26T01:03:29Z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00840E2CC90B4E2E8339810C63937D35</vt:lpwstr>
  </property>
</Properties>
</file>