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3"/>
  </p:handoutMasterIdLst>
  <p:sldIdLst>
    <p:sldId id="588" r:id="rId3"/>
    <p:sldId id="589" r:id="rId4"/>
    <p:sldId id="590" r:id="rId6"/>
    <p:sldId id="591" r:id="rId7"/>
    <p:sldId id="684" r:id="rId8"/>
    <p:sldId id="685" r:id="rId9"/>
    <p:sldId id="686" r:id="rId10"/>
    <p:sldId id="687" r:id="rId11"/>
    <p:sldId id="688" r:id="rId12"/>
    <p:sldId id="592" r:id="rId13"/>
    <p:sldId id="635" r:id="rId14"/>
    <p:sldId id="610" r:id="rId15"/>
    <p:sldId id="611" r:id="rId16"/>
    <p:sldId id="689" r:id="rId17"/>
    <p:sldId id="740" r:id="rId18"/>
    <p:sldId id="741" r:id="rId19"/>
    <p:sldId id="742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636" r:id="rId35"/>
    <p:sldId id="757" r:id="rId36"/>
    <p:sldId id="758" r:id="rId37"/>
    <p:sldId id="637" r:id="rId38"/>
    <p:sldId id="764" r:id="rId39"/>
    <p:sldId id="765" r:id="rId40"/>
    <p:sldId id="476" r:id="rId41"/>
    <p:sldId id="656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990000"/>
    <a:srgbClr val="CC6600"/>
    <a:srgbClr val="CC3300"/>
    <a:srgbClr val="AE0B0B"/>
    <a:srgbClr val="3D3D3D"/>
    <a:srgbClr val="393939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0655" autoAdjust="0"/>
  </p:normalViewPr>
  <p:slideViewPr>
    <p:cSldViewPr snapToGrid="0">
      <p:cViewPr varScale="1">
        <p:scale>
          <a:sx n="60" d="100"/>
          <a:sy n="60" d="100"/>
        </p:scale>
        <p:origin x="1531" y="53"/>
      </p:cViewPr>
      <p:guideLst>
        <p:guide orient="horz" pos="2190"/>
        <p:guide pos="3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gs" Target="tags/tag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sym typeface="+mn-ea"/>
              </a:rPr>
              <a:t>早在1878年，发明家爱迪生就在给朋友的信中用bug一词代指过电子电路中的故障（可能导致故障的原因），但是真正在计算机行业载入史册还要到1947年9月9日。</a:t>
            </a:r>
            <a:endParaRPr lang="en-US" altLang="zh-C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effectLst/>
                <a:sym typeface="+mn-ea"/>
              </a:rPr>
              <a:t>这时第一批写程序的程序员们正在哈佛大学研发markII计算机，其中Grace Murray Hopper在查找一个问题时，在中继器触点旁发现了一个飞蛾，用日志本拍死了它，并标记了它是“第一个找到bug真实案例”。由此bug一词便被用来代指计算机中的缺陷或故障了。相应地debug则被用来指代去除故障的调测行为。</a:t>
            </a:r>
            <a:endParaRPr lang="en-US" altLang="zh-C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缺陷（Defect），常常又被叫做Bug。所谓软件缺陷，即为计算机软件或程序中存在的某种破坏正常运行能力的问题、错误，或者隐藏的功能缺陷。缺陷的存在会导致软件产品在某种程度上不能满足用户的需要。IEEE729-1983对缺陷有一个标准的定义：从产品内部看，缺陷是软件产品开发或维护过程中存在的错误、毛病等各种问题；从产品外部看，缺陷是系统所需要实现的某种功能的失效或违背。在软件开发生命周期的后期，修复检测到的软件错误的成本较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zh-CN" altLang="en-US" sz="2000" kern="100" dirty="0">
                <a:effectLst/>
                <a:latin typeface="+mn-ea"/>
                <a:sym typeface="+mn-ea"/>
              </a:rPr>
              <a:t>提交缺陷报告时，附带缺陷定位可以使开发人员更快的定位问题，一般的定位文件有：</a:t>
            </a:r>
            <a:endParaRPr lang="zh-CN" altLang="en-US" sz="20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2000" kern="100" dirty="0">
                <a:effectLst/>
                <a:latin typeface="+mn-ea"/>
                <a:sym typeface="+mn-ea"/>
              </a:rPr>
              <a:t>缺陷图片</a:t>
            </a:r>
            <a:endParaRPr lang="zh-CN" altLang="en-US" sz="20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2000" kern="100" dirty="0">
                <a:effectLst/>
                <a:latin typeface="+mn-ea"/>
                <a:sym typeface="+mn-ea"/>
              </a:rPr>
              <a:t>操作视频</a:t>
            </a:r>
            <a:endParaRPr lang="zh-CN" altLang="en-US" sz="20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2000" kern="100" dirty="0">
                <a:effectLst/>
                <a:latin typeface="+mn-ea"/>
                <a:sym typeface="+mn-ea"/>
              </a:rPr>
              <a:t>运行日志</a:t>
            </a:r>
            <a:endParaRPr lang="zh-CN" altLang="en-US" sz="20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2000" kern="100" dirty="0">
                <a:effectLst/>
                <a:latin typeface="+mn-ea"/>
                <a:sym typeface="+mn-ea"/>
              </a:rPr>
              <a:t>LOG文件等</a:t>
            </a:r>
            <a:endParaRPr lang="zh-CN" altLang="en-US" sz="2000" kern="100" dirty="0">
              <a:effectLst/>
              <a:latin typeface="+mn-ea"/>
              <a:ea typeface="+mn-ea"/>
            </a:endParaRPr>
          </a:p>
          <a:p>
            <a:endParaRPr lang="en-US" altLang="zh-CN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我们看到了软件失败所发生的事件的一些实例。其后果也许是带来不便，比如电脑游戏玩不了，也可能是灾难性的，会导致人员的伤亡。改正软件缺陷也许花费很小，也可能需要花费上百万。在这些事件中，显然软件未按预期目标运行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软件缺陷的官方定义：只有至少满足以下5个规则之一才称发生了一个软件缺陷。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1）软件未实现需求规格说明书要求的功能。(预期:1+1=2;实际:1+1=3)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2）软件出现了需求规格说明书指明不应该出现的错误。(需求:永不崩溃；实际：死机)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3）软件实现了需求规格说明书未提到的功能。(需求:加减乘除;实际:加减乘除、开平方根)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4）软件未实现需求规格说明书虽未明确提及但应该实现的目标。（电子商城 订单查询 需求中未规定，要不要实现？）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5）软件难以理解、不易使用、运行缓慢或者---从测试员的角度看---最终用户会认为不好。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IEEE729-1983对缺陷有一个标准的定义: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从产品内部看，缺陷是软件产品开发或维护过程中存在的错误、毛病等各种问题；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从产品外部看，缺陷是系统所需要实现的某种功能的失效或违背。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123119"/>
            <a:ext cx="11573813" cy="5980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799" y="1010881"/>
            <a:ext cx="11315521" cy="528038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13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9676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0498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4231" y="6259563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13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9676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0498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9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4231" y="6259563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软件测试基础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三章 软件测试管理概述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软件缺陷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025937"/>
            <a:ext cx="11315521" cy="4806125"/>
          </a:xfrm>
        </p:spPr>
        <p:txBody>
          <a:bodyPr/>
          <a:lstStyle/>
          <a:p>
            <a:r>
              <a:rPr lang="zh-CN" altLang="zh-CN" b="1" kern="100" dirty="0">
                <a:effectLst/>
              </a:rPr>
              <a:t>软件缺陷的</a:t>
            </a:r>
            <a:r>
              <a:rPr lang="zh-CN" altLang="zh-CN" b="1" kern="100" dirty="0">
                <a:effectLst/>
              </a:rPr>
              <a:t>定义（了</a:t>
            </a:r>
            <a:r>
              <a:rPr lang="zh-CN" altLang="zh-CN" b="1" kern="100" dirty="0">
                <a:effectLst/>
              </a:rPr>
              <a:t>解）</a:t>
            </a:r>
            <a:endParaRPr lang="en-US" altLang="zh-CN" b="1" kern="100" dirty="0">
              <a:effectLst/>
            </a:endParaRP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  <a:r>
              <a:rPr sz="2000" kern="100" dirty="0">
                <a:effectLst/>
                <a:latin typeface="+mn-ea"/>
                <a:ea typeface="+mn-ea"/>
              </a:rPr>
              <a:t>缺陷名称（Bug）的由来-“名留青史”的飞蛾：</a:t>
            </a:r>
            <a:endParaRPr sz="2000" kern="100" dirty="0">
              <a:effectLst/>
              <a:latin typeface="+mn-ea"/>
              <a:ea typeface="+mn-ea"/>
            </a:endParaRPr>
          </a:p>
        </p:txBody>
      </p:sp>
      <p:pic>
        <p:nvPicPr>
          <p:cNvPr id="25" name="Picture 2" descr="http://imgsrc.baidu.com/baike/pic/item/58c3acb7114096ea30add12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6" b="16330"/>
          <a:stretch>
            <a:fillRect/>
          </a:stretch>
        </p:blipFill>
        <p:spPr>
          <a:xfrm>
            <a:off x="1488440" y="1943100"/>
            <a:ext cx="7567930" cy="414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软件缺陷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210" y="721137"/>
            <a:ext cx="11315521" cy="5616163"/>
          </a:xfrm>
        </p:spPr>
        <p:txBody>
          <a:bodyPr/>
          <a:lstStyle/>
          <a:p>
            <a:r>
              <a:rPr lang="zh-CN" altLang="zh-CN" b="1" kern="100" dirty="0">
                <a:effectLst/>
              </a:rPr>
              <a:t>软件缺陷案例</a:t>
            </a:r>
            <a:r>
              <a:rPr lang="zh-CN" altLang="zh-CN" b="1" kern="100" dirty="0">
                <a:effectLst/>
              </a:rPr>
              <a:t>分享（</a:t>
            </a:r>
            <a:r>
              <a:rPr lang="en-US" altLang="zh-CN" b="1" kern="100" dirty="0">
                <a:effectLst/>
              </a:rPr>
              <a:t>Bug</a:t>
            </a:r>
            <a:r>
              <a:rPr lang="zh-CN" altLang="zh-CN" b="1" kern="100" dirty="0">
                <a:effectLst/>
              </a:rPr>
              <a:t>）</a:t>
            </a:r>
            <a:endParaRPr lang="en-US" altLang="zh-CN" b="1" kern="100" dirty="0">
              <a:effectLst/>
            </a:endParaRPr>
          </a:p>
          <a:p>
            <a:pPr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</a:pP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</a:rPr>
              <a:t>官网公有云产品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</a:rPr>
              <a:t>-</a:t>
            </a: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</a:rPr>
              <a:t>新建应用接口报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</a:rPr>
              <a:t>500</a:t>
            </a: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</a:rPr>
              <a:t>错误</a:t>
            </a:r>
            <a:endParaRPr lang="zh-CN" altLang="en-US" sz="2000" kern="100" dirty="0">
              <a:solidFill>
                <a:srgbClr val="000066"/>
              </a:solidFill>
              <a:latin typeface="+mn-ea"/>
              <a:ea typeface="+mn-ea"/>
            </a:endParaRPr>
          </a:p>
          <a:p>
            <a:pPr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endParaRPr lang="zh-CN" altLang="en-US" sz="2000" kern="100" dirty="0">
              <a:solidFill>
                <a:srgbClr val="000066"/>
              </a:solidFill>
              <a:latin typeface="+mn-ea"/>
              <a:ea typeface="+mn-ea"/>
            </a:endParaRPr>
          </a:p>
        </p:txBody>
      </p:sp>
      <p:pic>
        <p:nvPicPr>
          <p:cNvPr id="4" name="图片 1" descr="图形用户界面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1521460"/>
            <a:ext cx="8489950" cy="43973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软件缺陷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02" y="721408"/>
            <a:ext cx="11237036" cy="5392978"/>
          </a:xfrm>
        </p:spPr>
        <p:txBody>
          <a:bodyPr/>
          <a:lstStyle/>
          <a:p>
            <a:r>
              <a:rPr lang="zh-CN" altLang="zh-CN" b="1" kern="100" dirty="0">
                <a:effectLst/>
              </a:rPr>
              <a:t>软件缺陷的定义</a:t>
            </a:r>
            <a:r>
              <a:rPr lang="zh-CN" altLang="en-US" b="1" kern="100" dirty="0">
                <a:effectLst/>
                <a:cs typeface="Times New Roman" panose="02020603050405020304" pitchFamily="18" charset="0"/>
              </a:rPr>
              <a:t>：</a:t>
            </a:r>
            <a:endParaRPr lang="en-US" altLang="zh-CN" b="1" dirty="0"/>
          </a:p>
          <a:p>
            <a:pPr marL="38100" indent="0"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  <a:buNone/>
              <a:tabLst>
                <a:tab pos="269875" algn="l"/>
              </a:tabLst>
            </a:pPr>
            <a:endParaRPr lang="zh-CN" altLang="zh-CN" sz="2000" kern="100" dirty="0">
              <a:effectLst/>
            </a:endParaRPr>
          </a:p>
        </p:txBody>
      </p:sp>
      <p:pic>
        <p:nvPicPr>
          <p:cNvPr id="4" name="图片 2" descr="图形用户界面, 应用程序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1182370"/>
            <a:ext cx="9191625" cy="4432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缺陷属性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</a:t>
            </a:r>
            <a:r>
              <a:rPr lang="zh-CN" altLang="zh-CN" sz="2000" kern="100" dirty="0">
                <a:effectLst/>
                <a:latin typeface="+mn-ea"/>
                <a:ea typeface="+mn-ea"/>
              </a:rPr>
              <a:t>软件缺陷的属性包括缺陷标识、缺陷类型、缺陷严重程度、缺陷优先级、缺陷状态、缺陷起源、缺陷来源、缺陷原因、缺陷产生可能性。</a:t>
            </a:r>
            <a:endParaRPr lang="zh-CN" altLang="zh-CN" sz="2000" kern="100" dirty="0">
              <a:effectLst/>
              <a:latin typeface="+mn-ea"/>
              <a:ea typeface="+mn-ea"/>
            </a:endParaRPr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endParaRPr lang="zh-CN" altLang="zh-CN" sz="2000" kern="10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490" y="2553970"/>
            <a:ext cx="9937115" cy="3528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类型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 </a:t>
            </a:r>
            <a:r>
              <a:rPr lang="zh-CN" altLang="zh-CN" kern="100" dirty="0">
                <a:effectLst/>
                <a:latin typeface="+mn-ea"/>
                <a:ea typeface="+mn-ea"/>
              </a:rPr>
              <a:t>缺陷种类：根据缺陷的自然属性来划分。</a:t>
            </a:r>
            <a:endParaRPr lang="zh-CN" altLang="zh-CN" kern="100" dirty="0">
              <a:effectLst/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227580"/>
            <a:ext cx="7187565" cy="44811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类型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 </a:t>
            </a:r>
            <a:r>
              <a:rPr lang="zh-CN" altLang="zh-CN" kern="100" dirty="0">
                <a:effectLst/>
                <a:latin typeface="+mn-ea"/>
                <a:ea typeface="+mn-ea"/>
              </a:rPr>
              <a:t>缺陷种类：根据缺陷的自然属性来划分。</a:t>
            </a:r>
            <a:endParaRPr lang="zh-CN" altLang="zh-CN" kern="10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2203450"/>
            <a:ext cx="8736330" cy="43440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类型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 </a:t>
            </a:r>
            <a:r>
              <a:rPr lang="zh-CN" altLang="zh-CN" kern="100" dirty="0">
                <a:effectLst/>
                <a:latin typeface="+mn-ea"/>
                <a:ea typeface="+mn-ea"/>
              </a:rPr>
              <a:t>缺陷种类：根据缺陷的自然属性来划分。</a:t>
            </a:r>
            <a:endParaRPr lang="zh-CN" altLang="zh-CN" kern="100" dirty="0">
              <a:effectLst/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2273300"/>
            <a:ext cx="8749030" cy="4458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类型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 </a:t>
            </a:r>
            <a:r>
              <a:rPr lang="zh-CN" altLang="zh-CN" kern="100" dirty="0">
                <a:effectLst/>
                <a:latin typeface="+mn-ea"/>
                <a:ea typeface="+mn-ea"/>
              </a:rPr>
              <a:t>缺陷种类：根据缺陷的自然属性来划分。</a:t>
            </a:r>
            <a:endParaRPr lang="zh-CN" altLang="zh-CN" kern="100" dirty="0">
              <a:effectLst/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2179320"/>
            <a:ext cx="9075420" cy="1915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4094480"/>
            <a:ext cx="9075420" cy="2613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严重程度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 </a:t>
            </a:r>
            <a:r>
              <a:rPr lang="zh-CN" altLang="zh-CN" sz="2000" kern="100" dirty="0">
                <a:effectLst/>
                <a:latin typeface="+mn-ea"/>
                <a:ea typeface="+mn-ea"/>
              </a:rPr>
              <a:t>缺陷严重程度:指因缺陷引起的故障对软件产品的影响程度。</a:t>
            </a:r>
            <a:endParaRPr lang="zh-CN" altLang="zh-CN" sz="2000" kern="10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222500"/>
            <a:ext cx="7943850" cy="40316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严重程度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</a:t>
            </a:r>
            <a:r>
              <a:rPr lang="zh-CN" altLang="zh-CN" sz="2000" kern="100" dirty="0">
                <a:effectLst/>
                <a:latin typeface="+mn-ea"/>
                <a:ea typeface="+mn-ea"/>
              </a:rPr>
              <a:t>缺陷严重程度:指因缺陷引起的故障对软件产品的影响程度。</a:t>
            </a:r>
            <a:endParaRPr lang="zh-CN" altLang="zh-CN" sz="2000" kern="100" dirty="0">
              <a:effectLst/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2127250"/>
            <a:ext cx="7516495" cy="4286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062" y="1430902"/>
            <a:ext cx="9519930" cy="344134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敏捷开发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软件缺陷管理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禅道的安装与使用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课程总结与作业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优先级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</a:t>
            </a:r>
            <a:r>
              <a:rPr lang="zh-CN" altLang="zh-CN" kern="100" dirty="0">
                <a:effectLst/>
                <a:latin typeface="+mn-ea"/>
                <a:ea typeface="+mn-ea"/>
              </a:rPr>
              <a:t>缺陷严重程度:指因缺陷引起的故障对软件产品的影响程度。</a:t>
            </a:r>
            <a:endParaRPr lang="zh-CN" altLang="zh-CN" kern="100" dirty="0">
              <a:effectLst/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2324100"/>
            <a:ext cx="9476105" cy="2209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状态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    </a:t>
            </a:r>
            <a:r>
              <a:rPr lang="zh-CN" altLang="zh-CN" kern="100" dirty="0">
                <a:effectLst/>
                <a:latin typeface="+mn-ea"/>
                <a:ea typeface="+mn-ea"/>
              </a:rPr>
              <a:t>缺陷状态：是指缺陷通过一个跟踪修复过程的进展情况。</a:t>
            </a:r>
            <a:endParaRPr lang="zh-CN" altLang="zh-CN" kern="10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2211070"/>
            <a:ext cx="7550150" cy="39789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的来源与起源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</a:t>
            </a:r>
            <a:r>
              <a:rPr lang="en-US" altLang="zh-CN" sz="1800" kern="100" dirty="0">
                <a:effectLst/>
                <a:latin typeface="+mn-ea"/>
                <a:ea typeface="+mn-ea"/>
              </a:rPr>
              <a:t>    </a:t>
            </a:r>
            <a:r>
              <a:rPr lang="zh-CN" altLang="zh-CN" sz="1800" kern="100" dirty="0">
                <a:effectLst/>
                <a:latin typeface="+mn-ea"/>
                <a:ea typeface="+mn-ea"/>
              </a:rPr>
              <a:t>缺陷来源：缺陷引起的故障或事件第一次被检测到的阶段，有需求说明书、设计文档、系统集成接口、数据流（库）、程序代码。</a:t>
            </a:r>
            <a:endParaRPr lang="zh-CN" altLang="zh-CN" sz="1800" kern="100" dirty="0">
              <a:effectLst/>
              <a:latin typeface="+mn-ea"/>
              <a:ea typeface="+mn-ea"/>
            </a:endParaRPr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zh-CN" altLang="zh-CN" sz="1800" kern="100" dirty="0">
                <a:effectLst/>
                <a:latin typeface="+mn-ea"/>
                <a:ea typeface="+mn-ea"/>
              </a:rPr>
              <a:t>缺陷起源：在软件生命周期中软件缺陷占的比例：需求和构架设计阶段占54%、设计阶段占25%、编码阶段占15%、其他占6%。</a:t>
            </a:r>
            <a:endParaRPr lang="zh-CN" altLang="zh-CN" sz="1800" kern="100" dirty="0">
              <a:effectLst/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010" y="5212715"/>
            <a:ext cx="7333615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0" y="2885440"/>
            <a:ext cx="7344410" cy="2305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根源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</a:t>
            </a:r>
            <a:r>
              <a:rPr lang="en-US" altLang="zh-CN" sz="1800" kern="100" dirty="0">
                <a:effectLst/>
                <a:latin typeface="+mn-ea"/>
                <a:ea typeface="+mn-ea"/>
              </a:rPr>
              <a:t>  </a:t>
            </a:r>
            <a:r>
              <a:rPr altLang="zh-CN" sz="1800" kern="100" dirty="0">
                <a:effectLst/>
                <a:latin typeface="+mn-ea"/>
                <a:ea typeface="+mn-ea"/>
              </a:rPr>
              <a:t>缺陷根源：测试策略，过程、工具和方法，团队\人，缺乏组织和通讯，硬件，软件，工作环境等造成上述错误的根本因素，以寻求开发、测试人员可改进的地方。</a:t>
            </a:r>
            <a:endParaRPr altLang="zh-CN" sz="1800" kern="100" dirty="0">
              <a:effectLst/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020" y="2465705"/>
            <a:ext cx="7750175" cy="40811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软件缺陷属性（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重要）</a:t>
            </a:r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pPr marL="0" indent="0"/>
            <a:r>
              <a:rPr lang="en-US" altLang="zh-CN" b="1" dirty="0"/>
              <a:t>缺陷</a:t>
            </a:r>
            <a:r>
              <a:rPr lang="zh-CN" altLang="en-US" b="1" dirty="0"/>
              <a:t>产生的可能性</a:t>
            </a:r>
            <a:endParaRPr lang="en-US" altLang="zh-CN" b="1" dirty="0"/>
          </a:p>
          <a:p>
            <a:pPr marL="0" lvl="0" indent="0" algn="just">
              <a:lnSpc>
                <a:spcPct val="120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n-US" altLang="zh-CN" sz="2000" kern="100" dirty="0">
                <a:effectLst/>
                <a:latin typeface="+mn-ea"/>
                <a:ea typeface="+mn-ea"/>
              </a:rPr>
              <a:t> </a:t>
            </a:r>
            <a:r>
              <a:rPr lang="en-US" altLang="zh-CN" sz="1800" kern="100" dirty="0">
                <a:effectLst/>
                <a:latin typeface="+mn-ea"/>
                <a:ea typeface="+mn-ea"/>
              </a:rPr>
              <a:t> </a:t>
            </a:r>
            <a:endParaRPr altLang="zh-CN" sz="1800" kern="10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2078990"/>
            <a:ext cx="9351010" cy="30276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pPr marL="0" indent="0"/>
            <a:r>
              <a:rPr lang="zh-CN" altLang="en-US" sz="2800" b="1" dirty="0">
                <a:sym typeface="+mn-ea"/>
              </a:rPr>
              <a:t>如何提交缺陷报告（重要）</a:t>
            </a:r>
            <a:endParaRPr lang="zh-CN" altLang="en-US" sz="2800" b="1" dirty="0">
              <a:sym typeface="+mn-ea"/>
            </a:endParaRPr>
          </a:p>
          <a:p>
            <a:pPr marL="0" indent="0"/>
            <a:r>
              <a:rPr lang="en-US" altLang="zh-CN" sz="2000" b="1" kern="100" dirty="0">
                <a:effectLst/>
                <a:latin typeface="+mn-ea"/>
                <a:ea typeface="+mn-ea"/>
              </a:rPr>
              <a:t>一个简单的缺陷报告示例</a:t>
            </a:r>
            <a:r>
              <a:rPr lang="zh-CN" altLang="en-US" sz="2000" b="1" kern="100" dirty="0">
                <a:effectLst/>
                <a:latin typeface="+mn-ea"/>
                <a:ea typeface="+mn-ea"/>
              </a:rPr>
              <a:t>：</a:t>
            </a:r>
            <a:endParaRPr lang="zh-CN" altLang="en-US" sz="2000" b="1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分析问题：【接口报400错误】一般是前端问题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en-US" altLang="zh-CN" sz="1800" kern="100" dirty="0">
                <a:effectLst/>
                <a:latin typeface="+mn-ea"/>
                <a:ea typeface="+mn-ea"/>
              </a:rPr>
              <a:t>bug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标题：【V4.4.0】企业端》导航消息》查看未读消息报400错误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 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定位Bug：JavaScript的坑就是NAN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 问题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分析：一般先看看前端请求的链接有没有NAN。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解决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方案：接口如果不报错，就会隐藏前端问题。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3756660"/>
            <a:ext cx="8101330" cy="98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4742815"/>
            <a:ext cx="810133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21428"/>
            <a:ext cx="11315520" cy="5392978"/>
          </a:xfrm>
        </p:spPr>
        <p:txBody>
          <a:bodyPr/>
          <a:lstStyle/>
          <a:p>
            <a:pPr marL="0" indent="0"/>
            <a:r>
              <a:rPr lang="zh-CN" altLang="en-US" sz="2800" b="1" dirty="0">
                <a:sym typeface="+mn-ea"/>
              </a:rPr>
              <a:t>如何提交缺陷报告（重要）</a:t>
            </a:r>
            <a:endParaRPr lang="zh-CN" altLang="en-US" sz="2800" b="1" dirty="0">
              <a:sym typeface="+mn-ea"/>
            </a:endParaRPr>
          </a:p>
          <a:p>
            <a:pPr marL="0" indent="0"/>
            <a:r>
              <a:rPr lang="en-US" altLang="zh-CN" b="1" kern="100" dirty="0">
                <a:effectLst/>
              </a:rPr>
              <a:t>报告软件缺陷的基本原则</a:t>
            </a:r>
            <a:r>
              <a:rPr lang="zh-CN" altLang="en-US" b="1" kern="100" dirty="0">
                <a:effectLst/>
              </a:rPr>
              <a:t>：</a:t>
            </a:r>
            <a:endParaRPr lang="zh-CN" altLang="en-US" b="1" kern="100" dirty="0">
              <a:effectLst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+mn-ea"/>
                <a:ea typeface="+mn-ea"/>
              </a:rPr>
              <a:t>     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在软件/测试过程中,对于发现的大多数软件缺陷,要求测试人员简捷、清晰地把发现的问题报告给判断是否进行修复的小组，使其得到所需要的全部信息，然后才能决定怎么做。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60" y="2465070"/>
            <a:ext cx="6416040" cy="42138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721360"/>
            <a:ext cx="11685270" cy="5393055"/>
          </a:xfrm>
        </p:spPr>
        <p:txBody>
          <a:bodyPr/>
          <a:lstStyle/>
          <a:p>
            <a:pPr marL="0" indent="0"/>
            <a:r>
              <a:rPr lang="zh-CN" altLang="en-US" sz="2800" b="1" dirty="0">
                <a:sym typeface="+mn-ea"/>
              </a:rPr>
              <a:t>如何提交缺陷报告（重要）</a:t>
            </a:r>
            <a:endParaRPr lang="zh-CN" altLang="en-US" sz="2800" b="1" dirty="0">
              <a:sym typeface="+mn-ea"/>
            </a:endParaRPr>
          </a:p>
          <a:p>
            <a:pPr marL="0" indent="0"/>
            <a:r>
              <a:rPr lang="en-US" altLang="zh-CN" b="1" kern="100" dirty="0">
                <a:effectLst/>
              </a:rPr>
              <a:t>报告软件缺陷的基本原则</a:t>
            </a:r>
            <a:r>
              <a:rPr lang="zh-CN" altLang="en-US" b="1" kern="100" dirty="0">
                <a:effectLst/>
              </a:rPr>
              <a:t>：</a:t>
            </a:r>
            <a:endParaRPr lang="zh-CN" altLang="en-US" b="1" kern="100" dirty="0">
              <a:effectLst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+mn-ea"/>
                <a:ea typeface="+mn-ea"/>
              </a:rPr>
              <a:t> 1.尽快报告软件缺陷</a:t>
            </a:r>
            <a:endParaRPr lang="en-US" altLang="zh-CN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+mn-ea"/>
                <a:ea typeface="+mn-ea"/>
              </a:rPr>
              <a:t>       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软件缺陷发现的越早，在进度中留下的修复时间就越多。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2.有效的描述软件缺陷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+mn-ea"/>
                <a:ea typeface="+mn-ea"/>
              </a:rPr>
              <a:t> 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短小：只解释事实和演示、描述软件缺陷必须的细节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+mn-ea"/>
                <a:ea typeface="+mn-ea"/>
              </a:rPr>
              <a:t> 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单一：每一个报告只针对一个软件缺陷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+mn-ea"/>
                <a:ea typeface="+mn-ea"/>
              </a:rPr>
              <a:t> 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明显并通用：用阅读者容易看懂的，简单易行的步骤 所描述的软件缺陷，得到修复的机会较大。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+mn-ea"/>
                <a:ea typeface="+mn-ea"/>
              </a:rPr>
              <a:t> 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可再现：要想得到重视，软件缺陷报告必须展示其可再现性--按照预定步骤可以使软件达到缺陷再次出现的相同状态。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800" kern="100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721360"/>
            <a:ext cx="11685270" cy="5393055"/>
          </a:xfrm>
        </p:spPr>
        <p:txBody>
          <a:bodyPr/>
          <a:lstStyle/>
          <a:p>
            <a:pPr marL="0" indent="0"/>
            <a:r>
              <a:rPr lang="zh-CN" altLang="en-US" sz="2800" b="1" dirty="0">
                <a:sym typeface="+mn-ea"/>
              </a:rPr>
              <a:t>如何提交缺陷报告（重要）</a:t>
            </a:r>
            <a:endParaRPr lang="zh-CN" altLang="en-US" sz="2800" b="1" dirty="0">
              <a:sym typeface="+mn-ea"/>
            </a:endParaRPr>
          </a:p>
          <a:p>
            <a:pPr marL="0" indent="0"/>
            <a:r>
              <a:rPr lang="en-US" altLang="zh-CN" b="1" kern="100" dirty="0">
                <a:effectLst/>
              </a:rPr>
              <a:t>报告软件缺陷的基本原则</a:t>
            </a:r>
            <a:r>
              <a:rPr lang="zh-CN" altLang="en-US" b="1" kern="100" dirty="0">
                <a:effectLst/>
              </a:rPr>
              <a:t>：</a:t>
            </a:r>
            <a:endParaRPr lang="zh-CN" altLang="en-US" b="1" kern="100" dirty="0">
              <a:effectLst/>
            </a:endParaRPr>
          </a:p>
          <a:p>
            <a:pPr marL="0" indent="0">
              <a:buNone/>
            </a:pPr>
            <a:endParaRPr lang="zh-CN" altLang="en-US" b="1" kern="100" dirty="0">
              <a:effectLst/>
            </a:endParaRPr>
          </a:p>
          <a:p>
            <a:pPr marL="0" indent="0">
              <a:buNone/>
            </a:pPr>
            <a:r>
              <a:rPr lang="zh-CN" altLang="en-US" sz="1800" kern="100" dirty="0">
                <a:effectLst/>
                <a:latin typeface="+mn-ea"/>
                <a:ea typeface="+mn-ea"/>
              </a:rPr>
              <a:t>3.在报告软件缺陷时不要做评价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测试员和程序员容易形成对立关系。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软件缺陷报告应该针对产品，而不是具体的人，只陈述事实。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避免幸灾乐祸，自负，责怪。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得体和委婉是关键。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/>
            <a:r>
              <a:rPr lang="zh-CN" altLang="en-US" sz="1800" kern="100" dirty="0">
                <a:effectLst/>
                <a:latin typeface="+mn-ea"/>
                <a:ea typeface="+mn-ea"/>
              </a:rPr>
              <a:t>需要善于沟通与合作。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kern="100" dirty="0">
                <a:effectLst/>
                <a:latin typeface="+mn-ea"/>
                <a:ea typeface="+mn-ea"/>
              </a:rPr>
              <a:t>4.对软件缺陷报告跟踪到底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+mn-ea"/>
                <a:ea typeface="+mn-ea"/>
              </a:rPr>
              <a:t>   </a:t>
            </a:r>
            <a:r>
              <a:rPr lang="zh-CN" altLang="en-US" sz="1800" kern="100" dirty="0">
                <a:effectLst/>
                <a:latin typeface="+mn-ea"/>
                <a:ea typeface="+mn-ea"/>
              </a:rPr>
              <a:t>比没有找到重要软件缺陷更糟糕得是，发现了一个重要的软件缺陷，作了报告，然后把他忘掉了或者跟丢了。对项目负责，有责任心是每个测试工程师必须有的。</a:t>
            </a:r>
            <a:endParaRPr lang="zh-CN" altLang="en-US" sz="1800" kern="100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721360"/>
            <a:ext cx="11685270" cy="5393055"/>
          </a:xfrm>
        </p:spPr>
        <p:txBody>
          <a:bodyPr/>
          <a:lstStyle/>
          <a:p>
            <a:pPr marL="0" indent="0"/>
            <a:r>
              <a:rPr lang="zh-CN" altLang="en-US" sz="2800" b="1" dirty="0">
                <a:sym typeface="+mn-ea"/>
              </a:rPr>
              <a:t>如何提交缺陷报告（重要）</a:t>
            </a:r>
            <a:endParaRPr lang="zh-CN" altLang="en-US" sz="2800" b="1" dirty="0">
              <a:sym typeface="+mn-ea"/>
            </a:endParaRPr>
          </a:p>
          <a:p>
            <a:pPr marL="0" indent="0"/>
            <a:r>
              <a:rPr b="1" kern="100" dirty="0">
                <a:effectLst/>
              </a:rPr>
              <a:t>缺陷定位文件的重要性</a:t>
            </a:r>
            <a:endParaRPr b="1" kern="100" dirty="0">
              <a:effectLst/>
            </a:endParaRPr>
          </a:p>
          <a:p>
            <a:pPr marL="0" indent="0">
              <a:buNone/>
            </a:pP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800" kern="10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1570355"/>
            <a:ext cx="5077460" cy="4544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6660" y="920115"/>
            <a:ext cx="9486900" cy="4460875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敏捷开发（</a:t>
            </a:r>
            <a:r>
              <a:rPr lang="zh-CN" altLang="en-US" sz="2000" dirty="0"/>
              <a:t>了解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软件缺陷优先级别及严重程度定义（</a:t>
            </a:r>
            <a:r>
              <a:rPr lang="zh-CN" altLang="en-US" sz="2000" dirty="0">
                <a:solidFill>
                  <a:srgbClr val="FF0000"/>
                </a:solidFill>
              </a:rPr>
              <a:t>掌握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缺陷的定义（</a:t>
            </a:r>
            <a:r>
              <a:rPr lang="zh-CN" altLang="en-US" sz="2000" dirty="0">
                <a:solidFill>
                  <a:srgbClr val="FF0000"/>
                </a:solidFill>
              </a:rPr>
              <a:t>掌握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如何提交缺陷（</a:t>
            </a:r>
            <a:r>
              <a:rPr lang="zh-CN" altLang="en-US" sz="2000" dirty="0">
                <a:solidFill>
                  <a:srgbClr val="FF0000"/>
                </a:solidFill>
              </a:rPr>
              <a:t>掌握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如何编写缺陷报告（</a:t>
            </a:r>
            <a:r>
              <a:rPr lang="zh-CN" altLang="en-US" sz="2000" dirty="0">
                <a:solidFill>
                  <a:srgbClr val="FF0000"/>
                </a:solidFill>
              </a:rPr>
              <a:t>掌握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缺陷生命周期（</a:t>
            </a:r>
            <a:r>
              <a:rPr lang="zh-CN" altLang="en-US" sz="2000" dirty="0">
                <a:solidFill>
                  <a:srgbClr val="FF0000"/>
                </a:solidFill>
              </a:rPr>
              <a:t>掌握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缺陷管理与用例管理（</a:t>
            </a:r>
            <a:r>
              <a:rPr lang="zh-CN" altLang="en-US" sz="2000" dirty="0">
                <a:solidFill>
                  <a:srgbClr val="FF0000"/>
                </a:solidFill>
              </a:rPr>
              <a:t>掌握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简单了解敏捷开发过程，重点掌握软件缺陷管理与禅道的</a:t>
            </a:r>
            <a:r>
              <a:rPr lang="zh-CN" altLang="en-US" sz="2000" dirty="0">
                <a:solidFill>
                  <a:srgbClr val="FF0000"/>
                </a:solidFill>
              </a:rPr>
              <a:t>使用，结合实践项目运用。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721360"/>
            <a:ext cx="11685270" cy="5393055"/>
          </a:xfrm>
        </p:spPr>
        <p:txBody>
          <a:bodyPr/>
          <a:lstStyle/>
          <a:p>
            <a:pPr marL="0" indent="0"/>
            <a:r>
              <a:rPr lang="zh-CN" altLang="en-US" sz="2800" b="1" dirty="0">
                <a:sym typeface="+mn-ea"/>
              </a:rPr>
              <a:t>如何提交缺陷报告（重要）</a:t>
            </a:r>
            <a:endParaRPr lang="zh-CN" altLang="en-US" sz="2800" b="1" dirty="0">
              <a:sym typeface="+mn-ea"/>
            </a:endParaRPr>
          </a:p>
          <a:p>
            <a:pPr marL="0" indent="0"/>
            <a:r>
              <a:rPr b="1" kern="100" dirty="0">
                <a:effectLst/>
              </a:rPr>
              <a:t>缺陷</a:t>
            </a:r>
            <a:r>
              <a:rPr lang="zh-CN" b="1" kern="100" dirty="0">
                <a:effectLst/>
              </a:rPr>
              <a:t>报告的基本元素</a:t>
            </a:r>
            <a:endParaRPr b="1" kern="100" dirty="0">
              <a:effectLst/>
            </a:endParaRPr>
          </a:p>
          <a:p>
            <a:pPr marL="0" indent="0">
              <a:buNone/>
            </a:pPr>
            <a:r>
              <a:rPr lang="zh-CN" altLang="en-US" sz="1800" kern="100" dirty="0">
                <a:effectLst/>
                <a:latin typeface="+mn-ea"/>
                <a:ea typeface="+mn-ea"/>
              </a:rPr>
              <a:t>一个完整的缺陷报告通常由下列几部分组成:</a:t>
            </a:r>
            <a:endParaRPr lang="zh-CN" altLang="en-US" sz="1800" kern="10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800" kern="100" dirty="0">
              <a:effectLst/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70" y="2324100"/>
            <a:ext cx="7494270" cy="3885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721360"/>
            <a:ext cx="11685270" cy="5393055"/>
          </a:xfrm>
        </p:spPr>
        <p:txBody>
          <a:bodyPr/>
          <a:lstStyle/>
          <a:p>
            <a:pPr marL="0" indent="0"/>
            <a:r>
              <a:rPr lang="zh-CN" altLang="en-US" sz="2800" b="1" dirty="0">
                <a:sym typeface="+mn-ea"/>
              </a:rPr>
              <a:t>如何提交缺陷报告（重要）</a:t>
            </a:r>
            <a:endParaRPr lang="zh-CN" altLang="en-US" sz="2800" b="1" dirty="0">
              <a:sym typeface="+mn-ea"/>
            </a:endParaRPr>
          </a:p>
          <a:p>
            <a:pPr marL="0" indent="0"/>
            <a:r>
              <a:rPr b="1" kern="100" dirty="0">
                <a:effectLst/>
              </a:rPr>
              <a:t>缺陷报告基本元素解释</a:t>
            </a:r>
            <a:endParaRPr b="1" kern="100" dirty="0">
              <a:effectLst/>
            </a:endParaRPr>
          </a:p>
          <a:p>
            <a:pPr marL="0" indent="0">
              <a:buNone/>
            </a:pPr>
            <a:endParaRPr lang="zh-CN" altLang="en-US" sz="1800" kern="10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2039620"/>
            <a:ext cx="11079480" cy="3467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1035118"/>
            <a:ext cx="11315520" cy="5392978"/>
          </a:xfrm>
        </p:spPr>
        <p:txBody>
          <a:bodyPr/>
          <a:lstStyle/>
          <a:p>
            <a:r>
              <a:rPr lang="zh-CN" altLang="en-US" sz="2800" b="1" kern="100" dirty="0"/>
              <a:t>软件缺陷的生命周期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：</a:t>
            </a:r>
            <a:endParaRPr lang="en-US" altLang="zh-CN" sz="2800" b="1" dirty="0"/>
          </a:p>
          <a:p>
            <a:pPr marL="0" indent="0"/>
            <a:r>
              <a:rPr lang="en-US" altLang="zh-CN" sz="1800" b="1" i="0" dirty="0">
                <a:solidFill>
                  <a:schemeClr val="tx1"/>
                </a:solidFill>
                <a:effectLst/>
              </a:rPr>
              <a:t>缺陷周期中的角色：</a:t>
            </a:r>
            <a:endParaRPr lang="en-US" altLang="zh-CN" sz="1800" b="1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sz="1800" b="1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2009140"/>
            <a:ext cx="6593840" cy="39547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1035118"/>
            <a:ext cx="11315520" cy="5392978"/>
          </a:xfrm>
        </p:spPr>
        <p:txBody>
          <a:bodyPr/>
          <a:lstStyle/>
          <a:p>
            <a:r>
              <a:rPr lang="zh-CN" altLang="en-US" sz="2800" b="1" kern="100" dirty="0"/>
              <a:t>软件缺陷的生命周期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：</a:t>
            </a:r>
            <a:endParaRPr lang="en-US" altLang="zh-CN" sz="2800" b="1" dirty="0"/>
          </a:p>
          <a:p>
            <a:pPr marL="0" indent="0"/>
            <a:r>
              <a:rPr lang="en-US" altLang="zh-CN" sz="1800" b="1" i="0" dirty="0">
                <a:solidFill>
                  <a:schemeClr val="tx1"/>
                </a:solidFill>
                <a:effectLst/>
              </a:rPr>
              <a:t>缺陷周期中的角色：                                                              </a:t>
            </a:r>
            <a:endParaRPr lang="en-US" altLang="zh-CN" sz="1800" b="1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953260"/>
            <a:ext cx="545020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b="1">
                <a:latin typeface="Courier New" panose="02070309020205020404" pitchFamily="49" charset="0"/>
                <a:ea typeface="宋体" panose="02010600030101010101" pitchFamily="2" charset="-122"/>
              </a:rPr>
              <a:t>角色职责：</a:t>
            </a:r>
            <a:endParaRPr lang="en-US" b="1">
              <a:latin typeface="Wingdings" panose="05000000000000000000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1">
                <a:latin typeface="Courier New" panose="02070309020205020404" pitchFamily="49" charset="0"/>
                <a:ea typeface="宋体" panose="02010600030101010101" pitchFamily="2" charset="-122"/>
              </a:rPr>
              <a:t>一、项目经理（</a:t>
            </a:r>
            <a:r>
              <a:rPr lang="en-US" b="1">
                <a:latin typeface="Courier New" panose="02070309020205020404" pitchFamily="49" charset="0"/>
                <a:ea typeface="宋体" panose="02010600030101010101" pitchFamily="2" charset="-122"/>
              </a:rPr>
              <a:t>PM)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1.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负责指派缺陷给相关责任人</a:t>
            </a:r>
            <a:r>
              <a:rPr lang="en-US" b="0"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endParaRPr lang="en-US" b="1">
              <a:latin typeface="Wingdings" panose="05000000000000000000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1">
                <a:latin typeface="Courier New" panose="02070309020205020404" pitchFamily="49" charset="0"/>
                <a:ea typeface="宋体" panose="02010600030101010101" pitchFamily="2" charset="-122"/>
              </a:rPr>
              <a:t>二、项目测试负责人（</a:t>
            </a:r>
            <a:r>
              <a:rPr lang="en-US" b="1">
                <a:latin typeface="Courier New" panose="02070309020205020404" pitchFamily="49" charset="0"/>
                <a:ea typeface="宋体" panose="02010600030101010101" pitchFamily="2" charset="-122"/>
              </a:rPr>
              <a:t>TM</a:t>
            </a:r>
            <a:r>
              <a:rPr lang="zh-CN" b="1">
                <a:latin typeface="Courier New" panose="02070309020205020404" pitchFamily="49" charset="0"/>
                <a:ea typeface="宋体" panose="02010600030101010101" pitchFamily="2" charset="-122"/>
              </a:rPr>
              <a:t>）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2.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决定缺陷管理方式和工具；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3.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管理所有缺陷关闭情况；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4.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审核测试人员提交的缺陷；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5.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对测试人员的工作质量进行跟踪与评价。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87365" y="1832610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b="1">
                <a:latin typeface="+mn-ea"/>
                <a:cs typeface="+mn-ea"/>
              </a:rPr>
              <a:t> </a:t>
            </a:r>
            <a:r>
              <a:rPr lang="zh-CN" b="1">
                <a:latin typeface="+mn-ea"/>
                <a:cs typeface="+mn-ea"/>
              </a:rPr>
              <a:t>测试人员（</a:t>
            </a:r>
            <a:r>
              <a:rPr lang="en-US" b="1">
                <a:latin typeface="+mn-ea"/>
                <a:cs typeface="+mn-ea"/>
              </a:rPr>
              <a:t>TE</a:t>
            </a:r>
            <a:r>
              <a:rPr lang="zh-CN" b="1">
                <a:latin typeface="+mn-ea"/>
                <a:cs typeface="+mn-ea"/>
              </a:rPr>
              <a:t>）</a:t>
            </a:r>
            <a:endParaRPr lang="en-US" b="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b="0">
                <a:latin typeface="+mn-ea"/>
                <a:cs typeface="+mn-ea"/>
              </a:rPr>
              <a:t>6.</a:t>
            </a:r>
            <a:r>
              <a:rPr lang="zh-CN" b="0">
                <a:latin typeface="+mn-ea"/>
                <a:cs typeface="+mn-ea"/>
              </a:rPr>
              <a:t>负责报告系统缺陷记录，且协助项目人员进行缺陷定位；</a:t>
            </a:r>
            <a:r>
              <a:rPr lang="en-US" b="0">
                <a:latin typeface="+mn-ea"/>
                <a:cs typeface="+mn-ea"/>
              </a:rPr>
              <a:t>7. </a:t>
            </a:r>
            <a:r>
              <a:rPr lang="zh-CN" b="0">
                <a:latin typeface="+mn-ea"/>
                <a:cs typeface="+mn-ea"/>
              </a:rPr>
              <a:t>负责验证缺陷修复情况，且填写缺陷记录中相应信息；</a:t>
            </a:r>
            <a:r>
              <a:rPr lang="en-US" b="0">
                <a:latin typeface="+mn-ea"/>
                <a:cs typeface="+mn-ea"/>
              </a:rPr>
              <a:t>8. </a:t>
            </a:r>
            <a:r>
              <a:rPr lang="zh-CN" b="0">
                <a:latin typeface="+mn-ea"/>
                <a:cs typeface="+mn-ea"/>
              </a:rPr>
              <a:t>负责执行系统回归测试；</a:t>
            </a:r>
            <a:r>
              <a:rPr lang="en-US" b="0">
                <a:latin typeface="+mn-ea"/>
                <a:cs typeface="+mn-ea"/>
              </a:rPr>
              <a:t>9. </a:t>
            </a:r>
            <a:r>
              <a:rPr lang="zh-CN" b="0">
                <a:latin typeface="+mn-ea"/>
                <a:cs typeface="+mn-ea"/>
              </a:rPr>
              <a:t>提交缺陷报告；</a:t>
            </a:r>
            <a:r>
              <a:rPr lang="en-US" b="0">
                <a:latin typeface="+mn-ea"/>
                <a:cs typeface="+mn-ea"/>
              </a:rPr>
              <a:t>10. </a:t>
            </a:r>
            <a:r>
              <a:rPr lang="zh-CN" b="0">
                <a:latin typeface="+mn-ea"/>
                <a:cs typeface="+mn-ea"/>
              </a:rPr>
              <a:t>负责被测软件进行质量数据和分析。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150" y="4366895"/>
            <a:ext cx="56349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b="1">
                <a:latin typeface="Courier New" panose="02070309020205020404" pitchFamily="49" charset="0"/>
                <a:ea typeface="宋体" panose="02010600030101010101" pitchFamily="2" charset="-122"/>
              </a:rPr>
              <a:t>项目相关开发人员（</a:t>
            </a:r>
            <a:r>
              <a:rPr lang="en-US" b="1">
                <a:latin typeface="Courier New" panose="02070309020205020404" pitchFamily="49" charset="0"/>
                <a:ea typeface="宋体" panose="02010600030101010101" pitchFamily="2" charset="-122"/>
              </a:rPr>
              <a:t>DE</a:t>
            </a:r>
            <a:r>
              <a:rPr lang="zh-CN" b="1">
                <a:latin typeface="Courier New" panose="02070309020205020404" pitchFamily="49" charset="0"/>
                <a:ea typeface="宋体" panose="02010600030101010101" pitchFamily="2" charset="-122"/>
              </a:rPr>
              <a:t>）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11</a:t>
            </a:r>
            <a:r>
              <a:rPr lang="en-US" b="0">
                <a:latin typeface="+mn-ea"/>
                <a:cs typeface="+mn-ea"/>
              </a:rPr>
              <a:t>. </a:t>
            </a:r>
            <a:r>
              <a:rPr lang="zh-CN" b="0">
                <a:latin typeface="+mn-ea"/>
                <a:cs typeface="+mn-ea"/>
              </a:rPr>
              <a:t>修改测试发现的缺陷，并提交成果物做再测试；</a:t>
            </a:r>
            <a:r>
              <a:rPr lang="en-US" b="0">
                <a:latin typeface="+mn-ea"/>
                <a:cs typeface="+mn-ea"/>
              </a:rPr>
              <a:t>12. </a:t>
            </a:r>
            <a:r>
              <a:rPr lang="zh-CN" b="0">
                <a:latin typeface="+mn-ea"/>
                <a:cs typeface="+mn-ea"/>
              </a:rPr>
              <a:t>负责接收各自的缺陷记录，并且修改；</a:t>
            </a:r>
            <a:r>
              <a:rPr lang="en-US" b="0">
                <a:latin typeface="+mn-ea"/>
                <a:cs typeface="+mn-ea"/>
              </a:rPr>
              <a:t>13. </a:t>
            </a:r>
            <a:r>
              <a:rPr lang="zh-CN" b="0">
                <a:latin typeface="+mn-ea"/>
                <a:cs typeface="+mn-ea"/>
              </a:rPr>
              <a:t>负责提供缺陷记录跟踪中其它相应信息。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+mn-ea"/>
                <a:cs typeface="+mn-ea"/>
              </a:rPr>
              <a:t></a:t>
            </a:r>
            <a:r>
              <a:rPr lang="zh-CN" altLang="en-US" b="1">
                <a:latin typeface="+mn-ea"/>
                <a:cs typeface="+mn-ea"/>
              </a:rPr>
              <a:t>质量保证人员（SQA）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+mn-ea"/>
                <a:cs typeface="+mn-ea"/>
              </a:rPr>
              <a:t>14.监控项目组缺陷管理规程执行情况。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软件缺陷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732858"/>
            <a:ext cx="11315520" cy="5392978"/>
          </a:xfrm>
        </p:spPr>
        <p:txBody>
          <a:bodyPr/>
          <a:lstStyle/>
          <a:p>
            <a:r>
              <a:rPr lang="zh-CN" altLang="en-US" sz="2800" b="1" kern="100" dirty="0"/>
              <a:t>软件缺陷生命周期</a:t>
            </a:r>
            <a:r>
              <a:rPr lang="zh-CN" altLang="en-US" sz="2800" b="1" kern="100" dirty="0">
                <a:effectLst/>
                <a:cs typeface="Times New Roman" panose="02020603050405020304" pitchFamily="18" charset="0"/>
              </a:rPr>
              <a:t>：</a:t>
            </a:r>
            <a:r>
              <a:rPr lang="en-US" altLang="zh-CN" sz="1800" b="1" i="0" dirty="0">
                <a:solidFill>
                  <a:schemeClr val="tx1"/>
                </a:solidFill>
                <a:effectLst/>
              </a:rPr>
              <a:t>                    </a:t>
            </a:r>
            <a:endParaRPr lang="en-US" altLang="zh-CN" sz="1800" b="1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sz="1800" b="1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1303020"/>
            <a:ext cx="8959215" cy="4668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禅道的安装与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240" y="1053533"/>
            <a:ext cx="11315520" cy="5392978"/>
          </a:xfrm>
        </p:spPr>
        <p:txBody>
          <a:bodyPr/>
          <a:lstStyle/>
          <a:p>
            <a:r>
              <a:rPr lang="zh-CN" altLang="en-US" b="1" kern="100" dirty="0"/>
              <a:t>禅道简介</a:t>
            </a:r>
            <a:r>
              <a:rPr lang="zh-CN" altLang="en-US" b="1" kern="100" dirty="0">
                <a:effectLst/>
                <a:cs typeface="Times New Roman" panose="02020603050405020304" pitchFamily="18" charset="0"/>
              </a:rPr>
              <a:t>：</a:t>
            </a:r>
            <a:endParaRPr lang="zh-CN" altLang="en-US" b="1" kern="100" dirty="0">
              <a:effectLst/>
              <a:cs typeface="Times New Roman" panose="02020603050405020304" pitchFamily="18" charset="0"/>
            </a:endParaRPr>
          </a:p>
          <a:p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endParaRPr lang="zh-CN" altLang="en-US" sz="2800" b="1" kern="100" dirty="0">
              <a:effectLst/>
              <a:cs typeface="Times New Roman" panose="02020603050405020304" pitchFamily="18" charset="0"/>
            </a:endParaRPr>
          </a:p>
          <a:p>
            <a:endParaRPr lang="zh-CN" altLang="en-US" b="1" kern="100" dirty="0">
              <a:effectLst/>
              <a:cs typeface="微软雅黑" panose="020B0503020204020204" pitchFamily="34" charset="-122"/>
            </a:endParaRPr>
          </a:p>
          <a:p>
            <a:r>
              <a:rPr lang="zh-CN" altLang="en-US" b="1" dirty="0">
                <a:cs typeface="微软雅黑" panose="020B0503020204020204" pitchFamily="34" charset="-122"/>
              </a:rPr>
              <a:t>下载安装：百度搜索</a:t>
            </a:r>
            <a:r>
              <a:rPr lang="en-US" altLang="zh-CN" b="1" dirty="0">
                <a:cs typeface="微软雅黑" panose="020B0503020204020204" pitchFamily="34" charset="-122"/>
              </a:rPr>
              <a:t>“</a:t>
            </a:r>
            <a:r>
              <a:rPr lang="zh-CN" altLang="en-US" b="1" dirty="0">
                <a:cs typeface="微软雅黑" panose="020B0503020204020204" pitchFamily="34" charset="-122"/>
              </a:rPr>
              <a:t>禅道</a:t>
            </a:r>
            <a:r>
              <a:rPr lang="en-US" altLang="zh-CN" b="1" dirty="0">
                <a:cs typeface="微软雅黑" panose="020B0503020204020204" pitchFamily="34" charset="-122"/>
              </a:rPr>
              <a:t>”</a:t>
            </a:r>
            <a:r>
              <a:rPr lang="zh-CN" altLang="en-US" b="1" dirty="0">
                <a:cs typeface="微软雅黑" panose="020B0503020204020204" pitchFamily="34" charset="-122"/>
              </a:rPr>
              <a:t>，或者进入地址：</a:t>
            </a:r>
            <a:endParaRPr lang="zh-CN" altLang="en-US" b="1" dirty="0">
              <a:cs typeface="微软雅黑" panose="020B0503020204020204" pitchFamily="34" charset="-122"/>
            </a:endParaRPr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000" b="0" i="0" dirty="0">
              <a:solidFill>
                <a:srgbClr val="4D4D4D"/>
              </a:solidFill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b="1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sz="2000" b="1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1564005"/>
            <a:ext cx="5502910" cy="1967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4282440"/>
            <a:ext cx="5831840" cy="2089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禅道的安装与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5" y="953770"/>
            <a:ext cx="9587230" cy="5135245"/>
          </a:xfrm>
        </p:spPr>
        <p:txBody>
          <a:bodyPr/>
          <a:lstStyle/>
          <a:p>
            <a:r>
              <a:rPr lang="zh-CN" altLang="en-US" b="1" kern="100" dirty="0"/>
              <a:t>禅道的使用</a:t>
            </a:r>
            <a:r>
              <a:rPr lang="zh-CN" altLang="en-US" b="1" kern="100" dirty="0">
                <a:effectLst/>
                <a:cs typeface="Times New Roman" panose="02020603050405020304" pitchFamily="18" charset="0"/>
              </a:rPr>
              <a:t>：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000" b="0" i="0" dirty="0">
              <a:solidFill>
                <a:srgbClr val="4D4D4D"/>
              </a:solidFill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b="1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sz="2000" b="1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8395" y="1456055"/>
            <a:ext cx="8804275" cy="4518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禅道的安装与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5" y="953770"/>
            <a:ext cx="8494395" cy="3268980"/>
          </a:xfrm>
        </p:spPr>
        <p:txBody>
          <a:bodyPr/>
          <a:lstStyle/>
          <a:p>
            <a:r>
              <a:rPr lang="zh-CN" altLang="en-US" b="1" kern="100" dirty="0"/>
              <a:t>禅道的使用</a:t>
            </a:r>
            <a:r>
              <a:rPr lang="zh-CN" altLang="en-US" b="1" kern="100" dirty="0">
                <a:effectLst/>
                <a:cs typeface="Times New Roman" panose="02020603050405020304" pitchFamily="18" charset="0"/>
              </a:rPr>
              <a:t>：</a:t>
            </a:r>
            <a:endParaRPr lang="zh-CN" altLang="en-US" b="1" kern="100" dirty="0">
              <a:effectLst/>
              <a:cs typeface="Times New Roman" panose="02020603050405020304" pitchFamily="18" charset="0"/>
            </a:endParaRPr>
          </a:p>
          <a:p>
            <a:r>
              <a:rPr lang="zh-CN" altLang="en-US" b="1" dirty="0"/>
              <a:t>测试计划</a:t>
            </a:r>
            <a:endParaRPr lang="zh-CN" altLang="en-US" b="1" dirty="0"/>
          </a:p>
          <a:p>
            <a:r>
              <a:rPr lang="zh-CN" altLang="en-US" b="1" dirty="0"/>
              <a:t>用例管理</a:t>
            </a:r>
            <a:endParaRPr lang="zh-CN" altLang="en-US" b="1" dirty="0"/>
          </a:p>
          <a:p>
            <a:r>
              <a:rPr lang="zh-CN" altLang="en-US" b="1" dirty="0"/>
              <a:t>缺陷管理</a:t>
            </a:r>
            <a:endParaRPr lang="zh-CN" altLang="en-US" b="1" dirty="0"/>
          </a:p>
          <a:p>
            <a:r>
              <a:rPr lang="zh-CN" altLang="en-US" b="1" dirty="0"/>
              <a:t>测试报告</a:t>
            </a:r>
            <a:endParaRPr lang="en-US" altLang="zh-CN" sz="2000" b="1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443" y="135374"/>
            <a:ext cx="6097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节：课程总结与作业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60" y="658495"/>
            <a:ext cx="9340850" cy="4442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133350" lvl="1" indent="-457200" algn="just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</a:t>
            </a:r>
            <a:endParaRPr lang="zh-CN" altLang="en-US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Char char="ü"/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软件缺陷管理</a:t>
            </a:r>
            <a:endParaRPr lang="zh-CN" altLang="en-US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1.软件缺陷的定义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2.软件缺陷的属性：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</a:rPr>
              <a:t>      </a:t>
            </a:r>
            <a:r>
              <a:rPr lang="zh-CN" altLang="en-US" sz="1400" kern="100" dirty="0">
                <a:effectLst/>
                <a:latin typeface="+mn-ea"/>
              </a:rPr>
              <a:t>一、缺陷属性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</a:rPr>
              <a:t>      </a:t>
            </a:r>
            <a:r>
              <a:rPr lang="zh-CN" altLang="en-US" sz="1400" kern="100" dirty="0">
                <a:effectLst/>
                <a:latin typeface="+mn-ea"/>
              </a:rPr>
              <a:t>二、缺陷类型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</a:rPr>
              <a:t>      </a:t>
            </a:r>
            <a:r>
              <a:rPr lang="zh-CN" altLang="en-US" sz="1400" kern="100" dirty="0">
                <a:effectLst/>
                <a:latin typeface="+mn-ea"/>
              </a:rPr>
              <a:t>三、缺陷严重程度 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</a:rPr>
              <a:t>      </a:t>
            </a:r>
            <a:r>
              <a:rPr lang="zh-CN" altLang="en-US" sz="1400" kern="100" dirty="0">
                <a:effectLst/>
                <a:latin typeface="+mn-ea"/>
              </a:rPr>
              <a:t>四、缺陷优先级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</a:rPr>
              <a:t>      </a:t>
            </a:r>
            <a:r>
              <a:rPr lang="zh-CN" altLang="en-US" sz="1400" kern="100" dirty="0">
                <a:effectLst/>
                <a:latin typeface="+mn-ea"/>
              </a:rPr>
              <a:t>五、缺陷状态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</a:rPr>
              <a:t>      </a:t>
            </a:r>
            <a:r>
              <a:rPr lang="zh-CN" altLang="en-US" sz="1400" kern="100" dirty="0">
                <a:effectLst/>
                <a:latin typeface="+mn-ea"/>
              </a:rPr>
              <a:t>六、缺陷定位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3.如何提交缺陷报告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4.缺陷的生命周期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400" kern="100" dirty="0">
              <a:effectLst/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5090" y="3498215"/>
            <a:ext cx="2974975" cy="17589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914400" marR="133350" lvl="1" indent="-457200" algn="just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Char char="ü"/>
            </a:pPr>
            <a:r>
              <a:rPr lang="zh-CN" altLang="en-US" sz="2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难点</a:t>
            </a:r>
            <a:endParaRPr lang="zh-CN" altLang="en-US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pitchFamily="2" charset="2"/>
              <a:buNone/>
            </a:pPr>
            <a:r>
              <a:rPr lang="zh-CN" altLang="en-US" sz="1600" kern="100" dirty="0">
                <a:effectLst/>
                <a:latin typeface="+mn-ea"/>
              </a:rPr>
              <a:t>1.软件缺陷属性定义</a:t>
            </a:r>
            <a:endParaRPr lang="zh-CN" altLang="en-US" sz="16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pitchFamily="2" charset="2"/>
              <a:buNone/>
            </a:pPr>
            <a:r>
              <a:rPr lang="zh-CN" altLang="en-US" sz="1600" kern="100" dirty="0">
                <a:effectLst/>
                <a:latin typeface="+mn-ea"/>
              </a:rPr>
              <a:t>2.禅道缺陷与用例管理</a:t>
            </a:r>
            <a:endParaRPr lang="zh-CN" altLang="en-US" sz="16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pitchFamily="2" charset="2"/>
              <a:buNone/>
            </a:pPr>
            <a:r>
              <a:rPr lang="zh-CN" altLang="en-US" sz="1600" kern="100" dirty="0">
                <a:effectLst/>
                <a:latin typeface="+mn-ea"/>
              </a:rPr>
              <a:t>3.缺陷的生命周期</a:t>
            </a:r>
            <a:endParaRPr lang="zh-CN" altLang="en-US" sz="1600" kern="100" dirty="0">
              <a:effectLst/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1955" y="1102995"/>
            <a:ext cx="2540000" cy="1950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5.禅道的使用: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kern="100" dirty="0">
                <a:effectLst/>
                <a:latin typeface="+mn-ea"/>
                <a:sym typeface="+mn-ea"/>
              </a:rPr>
              <a:t>    </a:t>
            </a:r>
            <a:r>
              <a:rPr lang="en-US" altLang="zh-CN" sz="1400" kern="100" dirty="0">
                <a:effectLst/>
                <a:latin typeface="+mn-ea"/>
                <a:sym typeface="+mn-ea"/>
              </a:rPr>
              <a:t>5</a:t>
            </a:r>
            <a:r>
              <a:rPr lang="zh-CN" altLang="en-US" sz="1400" kern="100" dirty="0">
                <a:effectLst/>
                <a:latin typeface="+mn-ea"/>
                <a:sym typeface="+mn-ea"/>
              </a:rPr>
              <a:t>.1 需求管理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  <a:sym typeface="+mn-ea"/>
              </a:rPr>
              <a:t>     5</a:t>
            </a:r>
            <a:r>
              <a:rPr lang="zh-CN" altLang="en-US" sz="1400" kern="100" dirty="0">
                <a:effectLst/>
                <a:latin typeface="+mn-ea"/>
                <a:sym typeface="+mn-ea"/>
              </a:rPr>
              <a:t>.2 测试计划管理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  <a:sym typeface="+mn-ea"/>
              </a:rPr>
              <a:t>     5</a:t>
            </a:r>
            <a:r>
              <a:rPr lang="zh-CN" altLang="en-US" sz="1400" kern="100" dirty="0">
                <a:effectLst/>
                <a:latin typeface="+mn-ea"/>
                <a:sym typeface="+mn-ea"/>
              </a:rPr>
              <a:t>.2 用例管理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  <a:sym typeface="+mn-ea"/>
              </a:rPr>
              <a:t>     5</a:t>
            </a:r>
            <a:r>
              <a:rPr lang="zh-CN" altLang="en-US" sz="1400" kern="100" dirty="0">
                <a:effectLst/>
                <a:latin typeface="+mn-ea"/>
                <a:sym typeface="+mn-ea"/>
              </a:rPr>
              <a:t>.3 缺陷管理</a:t>
            </a:r>
            <a:endParaRPr lang="zh-CN" altLang="en-US" sz="1400" kern="100" dirty="0">
              <a:effectLst/>
              <a:latin typeface="+mn-ea"/>
            </a:endParaRPr>
          </a:p>
          <a:p>
            <a:pPr lvl="0" indent="0" algn="just">
              <a:lnSpc>
                <a:spcPct val="120000"/>
              </a:lnSpc>
              <a:spcBef>
                <a:spcPts val="155"/>
              </a:spcBef>
              <a:spcAft>
                <a:spcPts val="155"/>
              </a:spcAft>
              <a:buFont typeface="Wingdings" panose="05000000000000000000" charset="0"/>
              <a:buNone/>
            </a:pPr>
            <a:r>
              <a:rPr lang="en-US" altLang="zh-CN" sz="1400" kern="100" dirty="0">
                <a:effectLst/>
                <a:latin typeface="+mn-ea"/>
                <a:sym typeface="+mn-ea"/>
              </a:rPr>
              <a:t>     5</a:t>
            </a:r>
            <a:r>
              <a:rPr lang="zh-CN" altLang="en-US" sz="1400" kern="100" dirty="0">
                <a:effectLst/>
                <a:latin typeface="+mn-ea"/>
                <a:sym typeface="+mn-ea"/>
              </a:rPr>
              <a:t>.</a:t>
            </a:r>
            <a:r>
              <a:rPr lang="en-US" altLang="zh-CN" sz="1400" kern="100" dirty="0">
                <a:effectLst/>
                <a:latin typeface="+mn-ea"/>
                <a:sym typeface="+mn-ea"/>
              </a:rPr>
              <a:t>4</a:t>
            </a:r>
            <a:r>
              <a:rPr lang="zh-CN" altLang="en-US" sz="1400" kern="100" dirty="0">
                <a:effectLst/>
                <a:latin typeface="+mn-ea"/>
                <a:sym typeface="+mn-ea"/>
              </a:rPr>
              <a:t> 测试报告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443" y="135374"/>
            <a:ext cx="6097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节：课程总结与作业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755" y="931545"/>
            <a:ext cx="5817235" cy="48234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133350" lvl="1" indent="0" algn="just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一、课程总结</a:t>
            </a: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33350" lvl="1" indent="0" algn="just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敏捷开发概述</a:t>
            </a:r>
            <a:endParaRPr lang="zh-CN" altLang="en-US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33350" lvl="1" indent="0" algn="just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软件缺陷管理</a:t>
            </a:r>
            <a:endParaRPr lang="zh-CN" altLang="en-US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33350" lvl="1" indent="0" algn="just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Char char="ü"/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缺陷生命周期</a:t>
            </a:r>
            <a:endParaRPr lang="zh-CN" altLang="en-US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33350" lvl="1" indent="0" algn="just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二、作业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marR="0" lvl="1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学会使用禅道提交缺陷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?</a:t>
            </a:r>
            <a:endParaRPr lang="zh-CN" altLang="en-US" kern="100" dirty="0">
              <a:effectLst/>
              <a:latin typeface="+mn-ea"/>
            </a:endParaRPr>
          </a:p>
          <a:p>
            <a:pPr marL="800100" marR="0" lvl="1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学会使用禅道编写用例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?</a:t>
            </a:r>
            <a:endParaRPr lang="zh-CN" altLang="en-US" kern="100" dirty="0">
              <a:effectLst/>
              <a:latin typeface="+mn-ea"/>
            </a:endParaRPr>
          </a:p>
          <a:p>
            <a:pPr marL="800100" marR="0" lvl="1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软件测试方法有哪些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?</a:t>
            </a:r>
            <a:endParaRPr lang="zh-CN" altLang="en-US" kern="100" dirty="0">
              <a:effectLst/>
              <a:latin typeface="+mn-ea"/>
            </a:endParaRPr>
          </a:p>
          <a:p>
            <a:pPr marL="800100" marR="0" lvl="1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请画出缺陷闭环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?</a:t>
            </a:r>
            <a:endParaRPr lang="zh-CN" altLang="en-US" kern="100" dirty="0">
              <a:effectLst/>
              <a:latin typeface="+mn-e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endParaRPr lang="zh-CN" altLang="en-US" kern="100" dirty="0">
              <a:effectLst/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敏捷开</a:t>
            </a:r>
            <a:r>
              <a:rPr lang="zh-CN" altLang="en-US" dirty="0"/>
              <a:t>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5785" y="822325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什么是敏捷开发？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3285" y="1891665"/>
            <a:ext cx="104260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sz="2000" b="0">
                <a:latin typeface="+mn-ea"/>
              </a:rPr>
              <a:t>简单的说，敏捷开发是一种以人为核心、迭代、循序渐进的开发方法。在敏捷开发中，软件项目的构建被切分成多个子项目，各个子项目的成果都经过测试，具备集成和可运行的特征。</a:t>
            </a:r>
            <a:endParaRPr lang="zh-CN" sz="2000" b="0">
              <a:latin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sz="2000" b="0">
              <a:latin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sz="2000" b="0">
                <a:latin typeface="+mn-ea"/>
              </a:rPr>
              <a:t>换言之，就是把一个大项目分为多个相互联系，但也可独立运行的小项目，并分别完成，在此过程中软件一直处于可使用状态。敏捷最大的特色是迭代式开发。</a:t>
            </a:r>
            <a:endParaRPr lang="zh-CN" altLang="en-US" sz="200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敏捷开</a:t>
            </a:r>
            <a:r>
              <a:rPr lang="zh-CN" altLang="en-US" dirty="0"/>
              <a:t>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5785" y="822325"/>
            <a:ext cx="2246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敏捷开发的优势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4255" y="1472565"/>
            <a:ext cx="938720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>
                <a:latin typeface="+mn-ea"/>
                <a:cs typeface="+mn-ea"/>
              </a:rPr>
              <a:t>敏捷开发确实是项目进入实质开发迭代阶段，用户很快可以看到一个基线架构版产品的模式。敏捷注重市场快速反应能力，也即具体应对能力，客户前期满意度高。</a:t>
            </a:r>
            <a:endParaRPr lang="zh-CN">
              <a:latin typeface="+mn-ea"/>
              <a:cs typeface="+mn-ea"/>
            </a:endParaRPr>
          </a:p>
          <a:p>
            <a:pPr indent="266700"/>
            <a:r>
              <a:rPr lang="en-US">
                <a:latin typeface="+mn-ea"/>
                <a:cs typeface="+mn-ea"/>
              </a:rPr>
              <a:t>1</a:t>
            </a:r>
            <a:r>
              <a:rPr lang="zh-CN">
                <a:latin typeface="+mn-ea"/>
                <a:cs typeface="+mn-ea"/>
              </a:rPr>
              <a:t>、敏捷开发属于增量式开发，对于需求范围不明确，需求变更较多的项目而言，可以很大程度上响应及拥抱变化。</a:t>
            </a:r>
            <a:endParaRPr lang="zh-CN">
              <a:latin typeface="+mn-ea"/>
              <a:cs typeface="+mn-ea"/>
            </a:endParaRPr>
          </a:p>
          <a:p>
            <a:pPr indent="266700"/>
            <a:r>
              <a:rPr lang="en-US">
                <a:latin typeface="+mn-ea"/>
                <a:cs typeface="+mn-ea"/>
              </a:rPr>
              <a:t>2</a:t>
            </a:r>
            <a:r>
              <a:rPr lang="zh-CN">
                <a:latin typeface="+mn-ea"/>
                <a:cs typeface="+mn-ea"/>
              </a:rPr>
              <a:t>、对于互联网产品而言，市场风向转变很快，需要一种及时快速的交付形式，而敏捷开发则能更好地适用于此。</a:t>
            </a:r>
            <a:endParaRPr lang="zh-CN">
              <a:latin typeface="+mn-ea"/>
              <a:cs typeface="+mn-ea"/>
            </a:endParaRPr>
          </a:p>
          <a:p>
            <a:pPr indent="266700"/>
            <a:r>
              <a:rPr lang="en-US">
                <a:latin typeface="+mn-ea"/>
                <a:cs typeface="+mn-ea"/>
              </a:rPr>
              <a:t>3</a:t>
            </a:r>
            <a:r>
              <a:rPr lang="zh-CN">
                <a:latin typeface="+mn-ea"/>
                <a:cs typeface="+mn-ea"/>
              </a:rPr>
              <a:t>、敏捷开发可最大程度体现</a:t>
            </a:r>
            <a:r>
              <a:rPr lang="en-US">
                <a:latin typeface="+mn-ea"/>
                <a:cs typeface="+mn-ea"/>
              </a:rPr>
              <a:t>80/20</a:t>
            </a:r>
            <a:r>
              <a:rPr lang="zh-CN">
                <a:latin typeface="+mn-ea"/>
                <a:cs typeface="+mn-ea"/>
              </a:rPr>
              <a:t>法则的价值，通过增量迭代，每次都优先交付那能产生</a:t>
            </a:r>
            <a:r>
              <a:rPr lang="en-US">
                <a:latin typeface="+mn-ea"/>
                <a:cs typeface="+mn-ea"/>
              </a:rPr>
              <a:t>80%</a:t>
            </a:r>
            <a:r>
              <a:rPr lang="zh-CN">
                <a:latin typeface="+mn-ea"/>
                <a:cs typeface="+mn-ea"/>
              </a:rPr>
              <a:t>价值效益的</a:t>
            </a:r>
            <a:r>
              <a:rPr lang="en-US">
                <a:latin typeface="+mn-ea"/>
                <a:cs typeface="+mn-ea"/>
              </a:rPr>
              <a:t>20%</a:t>
            </a:r>
            <a:r>
              <a:rPr lang="zh-CN">
                <a:latin typeface="+mn-ea"/>
                <a:cs typeface="+mn-ea"/>
              </a:rPr>
              <a:t>功能。能最大化单位成本收益。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敏捷开</a:t>
            </a:r>
            <a:r>
              <a:rPr lang="zh-CN" altLang="en-US" dirty="0"/>
              <a:t>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5785" y="822325"/>
            <a:ext cx="2246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敏捷开发的误区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475" y="1322070"/>
            <a:ext cx="93872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>
                <a:latin typeface="+mn-ea"/>
                <a:cs typeface="+mn-ea"/>
              </a:rPr>
              <a:t>应该看作是轻量级、高效，而不是快速、越快越好。</a:t>
            </a:r>
            <a:endParaRPr lang="zh-CN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2789555"/>
            <a:ext cx="2246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敏捷开发的特点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05840" y="3188335"/>
            <a:ext cx="50076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4000"/>
            <a:r>
              <a:rPr lang="en-US" b="0">
                <a:latin typeface="+mn-ea"/>
                <a:cs typeface="+mn-ea"/>
              </a:rPr>
              <a:t>1. </a:t>
            </a:r>
            <a:r>
              <a:rPr lang="zh-CN" b="0">
                <a:latin typeface="+mn-ea"/>
                <a:cs typeface="+mn-ea"/>
              </a:rPr>
              <a:t>人员交流重于过程与工具</a:t>
            </a:r>
            <a:r>
              <a:rPr lang="en-US" b="0">
                <a:latin typeface="+mn-ea"/>
                <a:cs typeface="+mn-ea"/>
              </a:rPr>
              <a:t>    2. </a:t>
            </a:r>
            <a:r>
              <a:rPr lang="zh-CN" b="0">
                <a:latin typeface="+mn-ea"/>
                <a:cs typeface="+mn-ea"/>
              </a:rPr>
              <a:t>可以工作的软件胜过面面俱到的文档</a:t>
            </a:r>
            <a:r>
              <a:rPr lang="en-US" b="0">
                <a:latin typeface="+mn-ea"/>
                <a:cs typeface="+mn-ea"/>
              </a:rPr>
              <a:t>    3. </a:t>
            </a:r>
            <a:r>
              <a:rPr lang="zh-CN" b="0">
                <a:latin typeface="+mn-ea"/>
                <a:cs typeface="+mn-ea"/>
              </a:rPr>
              <a:t>客户合作胜过合同谈判</a:t>
            </a:r>
            <a:r>
              <a:rPr lang="en-US" b="0">
                <a:latin typeface="+mn-ea"/>
                <a:cs typeface="+mn-ea"/>
              </a:rPr>
              <a:t>    4. </a:t>
            </a:r>
            <a:r>
              <a:rPr lang="zh-CN" b="0">
                <a:latin typeface="+mn-ea"/>
                <a:cs typeface="+mn-ea"/>
              </a:rPr>
              <a:t>响应变化胜过遵循计划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敏捷开</a:t>
            </a:r>
            <a:r>
              <a:rPr lang="zh-CN" altLang="en-US" dirty="0"/>
              <a:t>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5785" y="822325"/>
            <a:ext cx="2246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与瀑布模型对比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1255" y="1221105"/>
            <a:ext cx="1028001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敏捷开发：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客人到餐馆来点菜（新项目）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客人不确定想吃什么的时候，通常选好餐厅后会先看看餐厅的菜单（客户往往提不出具体的需求）。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根据图文菜单，客人点了十个菜（根据原型和设计稿，基本确定了需求）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后厨开始准备（项目启动）。</a:t>
            </a:r>
            <a:endParaRPr lang="zh-CN" b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配菜、炒菜，先上了两盘，让客人尝了尝味道（先提供可用实例给客户用）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客人说还不错，后厨继续准备后面的菜，陆续上菜（不断迭代，不断测试）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上菜过程中，客人突然发现有个菜的味道太淡了，让后厨加了点盐又端上来了（敏捷的好处，可以不断测试和需求变更）。</a:t>
            </a:r>
            <a:endParaRPr lang="zh-CN" b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又上了两盘，不够辣，又拿到后厨加了辣（敏捷的坏处，需求没有提前明确，反复迭代，增加了工作量）。</a:t>
            </a:r>
            <a:endParaRPr lang="zh-CN" b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到最后两盘时，客人要求换两个菜，还好没炒（迭代的好处，随时接受需求变更）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客人吃完，很满意（基本满足了全部的要求）。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敏捷开</a:t>
            </a:r>
            <a:r>
              <a:rPr lang="zh-CN" altLang="en-US" dirty="0"/>
              <a:t>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5785" y="822325"/>
            <a:ext cx="2246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与瀑布模型对比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355" y="1322070"/>
            <a:ext cx="9542145" cy="427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瀑布模型开发：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客人到餐馆来点菜（新项目）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客人不确定想吃什么的时候，通常选好餐厅后会先看看餐厅的菜单（客户往往提不出具体的需求）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根据图文菜单，客人点了十个菜（根据原型和设计稿，基本确定了需求）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后厨开始准备（项目启动）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根据客人的下单配菜，炒菜（基本上不会主动去了解完整需求）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半个小时了，菜还没上桌，客人饿极了（项目启动后很长一段时间客户什么都看不到）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再过了二十分钟，十个菜都一起上来了（项目最终一次交付）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客人说，有几个菜挺好的，但是有个菜味道淡了，有两个不够辣，还有两盘重复了想换掉（我是买单的，我要变需求）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这时候大堂经理来了，说，“味道淡了可以加盐，不辣可以加辣，但是换菜不行，已经炒好的那两盘菜也是要算成本的”（瀑布的坏处，需求变更比较麻烦）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于是，后厨只给客户加了盐，加了辣</a:t>
            </a:r>
            <a:r>
              <a:rPr lang="en-US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客人吃完，不是很满意，下次不来了（没有满足需求）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-</a:t>
            </a:r>
            <a:r>
              <a:rPr lang="zh-CN" altLang="en-US" dirty="0"/>
              <a:t>敏捷开</a:t>
            </a:r>
            <a:r>
              <a:rPr lang="zh-CN" altLang="en-US" dirty="0"/>
              <a:t>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5785" y="822325"/>
            <a:ext cx="1992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敏捷开发小结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5785" y="1449705"/>
            <a:ext cx="105892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b="0">
                <a:ea typeface="宋体" panose="02010600030101010101" pitchFamily="2" charset="-122"/>
              </a:rPr>
              <a:t>         </a:t>
            </a:r>
            <a:r>
              <a:rPr lang="zh-CN" b="0">
                <a:ea typeface="宋体" panose="02010600030101010101" pitchFamily="2" charset="-122"/>
              </a:rPr>
              <a:t>总的来说，在现在管理项目过程中，并没有严格的按照完全的敏捷或者完全的瀑布模式，都是各自掺杂了其他的方式。在实际项目过程中，过于强调模式并没有意义，重要的是能不能预防问题的发生，在问题发生之后能不能用最小的成本解决，模式更多起一个参考作用</a:t>
            </a:r>
            <a:r>
              <a:rPr lang="zh-CN" b="0">
                <a:latin typeface="Courier New" panose="02070309020205020404" pitchFamily="49" charset="0"/>
                <a:ea typeface="宋体" panose="02010600030101010101" pitchFamily="2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8364,&quot;width&quot;:23040}"/>
</p:tagLst>
</file>

<file path=ppt/tags/tag2.xml><?xml version="1.0" encoding="utf-8"?>
<p:tagLst xmlns:p="http://schemas.openxmlformats.org/presentationml/2006/main">
  <p:tag name="KSO_WPP_MARK_KEY" val="bb7b3676-968d-48d8-9f01-135e24e0b03f"/>
  <p:tag name="COMMONDATA" val="eyJoZGlkIjoiYzNkNWYwOWZhNWZhMDgwNjJhZDY2Y2M1NmNhNzU2N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4277</Words>
  <Application>WPS 演示</Application>
  <PresentationFormat>宽屏</PresentationFormat>
  <Paragraphs>364</Paragraphs>
  <Slides>39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微软雅黑 Light</vt:lpstr>
      <vt:lpstr>Wingdings</vt:lpstr>
      <vt:lpstr>Courier New</vt:lpstr>
      <vt:lpstr>Times New Roman</vt:lpstr>
      <vt:lpstr>Arial Unicode MS</vt:lpstr>
      <vt:lpstr>Calibri</vt:lpstr>
      <vt:lpstr>Office 主题</vt:lpstr>
      <vt:lpstr>软件测试基础</vt:lpstr>
      <vt:lpstr>内容提要</vt:lpstr>
      <vt:lpstr>本章学习目标</vt:lpstr>
      <vt:lpstr>第1节-敏捷开发</vt:lpstr>
      <vt:lpstr>第1节-敏捷开发</vt:lpstr>
      <vt:lpstr>第1节-敏捷开发</vt:lpstr>
      <vt:lpstr>第1节-敏捷开发</vt:lpstr>
      <vt:lpstr>第1节-敏捷开发</vt:lpstr>
      <vt:lpstr>第1节-敏捷开发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第2节-软件缺陷管理</vt:lpstr>
      <vt:lpstr>第3节-禅道的安装与使用</vt:lpstr>
      <vt:lpstr>第3节-禅道的安装与使用</vt:lpstr>
      <vt:lpstr>第3节-禅道的安装与使用</vt:lpstr>
      <vt:lpstr>PowerPoint 演示文稿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心宿二</cp:lastModifiedBy>
  <cp:revision>1462</cp:revision>
  <dcterms:created xsi:type="dcterms:W3CDTF">2014-03-19T14:07:00Z</dcterms:created>
  <dcterms:modified xsi:type="dcterms:W3CDTF">2023-03-17T02:35:32Z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00840E2CC90B4E2E8339810C63937D35</vt:lpwstr>
  </property>
</Properties>
</file>