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5"/>
  </p:handoutMasterIdLst>
  <p:sldIdLst>
    <p:sldId id="588" r:id="rId3"/>
    <p:sldId id="589" r:id="rId4"/>
    <p:sldId id="590" r:id="rId6"/>
    <p:sldId id="591" r:id="rId7"/>
    <p:sldId id="684" r:id="rId8"/>
    <p:sldId id="685" r:id="rId9"/>
    <p:sldId id="686" r:id="rId10"/>
    <p:sldId id="687" r:id="rId11"/>
    <p:sldId id="688" r:id="rId12"/>
    <p:sldId id="592" r:id="rId13"/>
    <p:sldId id="803" r:id="rId14"/>
    <p:sldId id="768" r:id="rId15"/>
    <p:sldId id="769" r:id="rId16"/>
    <p:sldId id="770" r:id="rId17"/>
    <p:sldId id="771" r:id="rId18"/>
    <p:sldId id="772" r:id="rId19"/>
    <p:sldId id="773" r:id="rId20"/>
    <p:sldId id="774" r:id="rId21"/>
    <p:sldId id="775" r:id="rId22"/>
    <p:sldId id="776" r:id="rId23"/>
    <p:sldId id="777" r:id="rId24"/>
    <p:sldId id="778" r:id="rId25"/>
    <p:sldId id="779" r:id="rId26"/>
    <p:sldId id="780" r:id="rId27"/>
    <p:sldId id="781" r:id="rId28"/>
    <p:sldId id="782" r:id="rId29"/>
    <p:sldId id="784" r:id="rId30"/>
    <p:sldId id="785" r:id="rId31"/>
    <p:sldId id="787" r:id="rId32"/>
    <p:sldId id="788" r:id="rId33"/>
    <p:sldId id="789" r:id="rId34"/>
    <p:sldId id="786" r:id="rId35"/>
    <p:sldId id="794" r:id="rId36"/>
    <p:sldId id="791" r:id="rId37"/>
    <p:sldId id="790" r:id="rId38"/>
    <p:sldId id="795" r:id="rId39"/>
    <p:sldId id="796" r:id="rId40"/>
    <p:sldId id="797" r:id="rId41"/>
    <p:sldId id="798" r:id="rId42"/>
    <p:sldId id="799" r:id="rId43"/>
    <p:sldId id="476" r:id="rId44"/>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CC"/>
    <a:srgbClr val="990000"/>
    <a:srgbClr val="CC6600"/>
    <a:srgbClr val="CC3300"/>
    <a:srgbClr val="AE0B0B"/>
    <a:srgbClr val="3D3D3D"/>
    <a:srgbClr val="393939"/>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70655" autoAdjust="0"/>
  </p:normalViewPr>
  <p:slideViewPr>
    <p:cSldViewPr snapToGrid="0">
      <p:cViewPr varScale="1">
        <p:scale>
          <a:sx n="60" d="100"/>
          <a:sy n="60" d="100"/>
        </p:scale>
        <p:origin x="1531"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tags" Target="tags/tag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sym typeface="+mn-ea"/>
              </a:rPr>
              <a:t>早在1878年，发明家爱迪生就在给朋友的信中用bug一词代指过电子电路中的故障（可能导致故障的原因），但是真正在计算机行业载入史册还要到1947年9月9日。</a:t>
            </a:r>
            <a:endParaRPr lang="en-US" altLang="zh-CN" kern="1200" dirty="0">
              <a:solidFill>
                <a:schemeClr val="tx1"/>
              </a:solidFill>
              <a:effectLst/>
              <a:latin typeface="+mn-lt"/>
              <a:ea typeface="+mn-ea"/>
              <a:cs typeface="+mn-cs"/>
            </a:endParaRPr>
          </a:p>
          <a:p>
            <a:endParaRPr lang="en-US" altLang="zh-CN" kern="1200" dirty="0">
              <a:solidFill>
                <a:schemeClr val="tx1"/>
              </a:solidFill>
              <a:effectLst/>
              <a:latin typeface="+mn-lt"/>
              <a:ea typeface="+mn-ea"/>
              <a:cs typeface="+mn-cs"/>
            </a:endParaRPr>
          </a:p>
          <a:p>
            <a:r>
              <a:rPr lang="en-US" altLang="zh-CN" dirty="0">
                <a:effectLst/>
                <a:sym typeface="+mn-ea"/>
              </a:rPr>
              <a:t>这时第一批写程序的程序员们正在哈佛大学研发markII计算机，其中Grace Murray Hopper在查找一个问题时，在中继器触点旁发现了一个飞蛾，用日志本拍死了它，并标记了它是“第一个找到bug真实案例”。由此bug一词便被用来代指计算机中的缺陷或故障了。相应地debug则被用来指代去除故障的调测行为。</a:t>
            </a:r>
            <a:endParaRPr lang="en-US" altLang="zh-CN"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软件缺陷（Defect），常常又被叫做Bug。所谓软件缺陷，即为计算机软件或程序中存在的某种破坏正常运行能力的问题、错误，或者隐藏的功能缺陷。缺陷的存在会导致软件产品在某种程度上不能满足用户的需要。IEEE729-1983对缺陷有一个标准的定义：从产品内部看，缺陷是软件产品开发或维护过程中存在的错误、毛病等各种问题；从产品外部看，缺陷是系统所需要实现的某种功能的失效或违背。在软件开发生命周期的后期，修复检测到的软件错误的成本较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3508" y="123119"/>
            <a:ext cx="11573813" cy="598099"/>
          </a:xfrm>
          <a:prstGeom prst="rect">
            <a:avLst/>
          </a:prstGeom>
        </p:spPr>
        <p:txBody>
          <a:bodyPr anchor="ctr">
            <a:normAutofit/>
          </a:bodyPr>
          <a:lstStyle>
            <a:lvl1pPr>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31799" y="1010881"/>
            <a:ext cx="11315521" cy="5280382"/>
          </a:xfrm>
          <a:prstGeom prst="rect">
            <a:avLst/>
          </a:prstGeom>
        </p:spPr>
        <p:txBody>
          <a:bodyPr/>
          <a:lstStyle>
            <a:lvl1pPr marL="228600" indent="-228600">
              <a:lnSpc>
                <a:spcPct val="100000"/>
              </a:lnSpc>
              <a:buFont typeface="Wingdings" panose="05000000000000000000" pitchFamily="2" charset="2"/>
              <a:buChar char="ü"/>
              <a:defRPr sz="2400">
                <a:latin typeface="微软雅黑" panose="020B0503020204020204" pitchFamily="34" charset="-122"/>
                <a:ea typeface="微软雅黑" panose="020B0503020204020204" pitchFamily="34" charset="-122"/>
              </a:defRPr>
            </a:lvl1pPr>
            <a:lvl2pPr>
              <a:lnSpc>
                <a:spcPct val="100000"/>
              </a:lnSpc>
              <a:defRPr sz="2000">
                <a:latin typeface="微软雅黑" panose="020B0503020204020204" pitchFamily="34" charset="-122"/>
                <a:ea typeface="微软雅黑" panose="020B0503020204020204" pitchFamily="34" charset="-122"/>
              </a:defRPr>
            </a:lvl2pPr>
            <a:lvl3pPr>
              <a:lnSpc>
                <a:spcPct val="100000"/>
              </a:lnSpc>
              <a:defRPr sz="1800">
                <a:latin typeface="微软雅黑" panose="020B0503020204020204" pitchFamily="34" charset="-122"/>
                <a:ea typeface="微软雅黑" panose="020B0503020204020204" pitchFamily="34" charset="-122"/>
              </a:defRPr>
            </a:lvl3pPr>
            <a:lvl4pPr>
              <a:lnSpc>
                <a:spcPct val="100000"/>
              </a:lnSpc>
              <a:defRPr sz="1800">
                <a:latin typeface="微软雅黑" panose="020B0503020204020204" pitchFamily="34" charset="-122"/>
                <a:ea typeface="微软雅黑" panose="020B0503020204020204" pitchFamily="34" charset="-122"/>
              </a:defRPr>
            </a:lvl4pPr>
            <a:lvl5pPr>
              <a:lnSpc>
                <a:spcPct val="100000"/>
              </a:lnSpc>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normAutofit/>
          </a:bodyPr>
          <a:lstStyle>
            <a:lvl1pPr algn="ctr">
              <a:defRPr sz="40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7"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软件测试基础</a:t>
            </a:r>
            <a:endParaRPr lang="zh-CN" altLang="en-US" dirty="0"/>
          </a:p>
        </p:txBody>
      </p:sp>
      <p:sp>
        <p:nvSpPr>
          <p:cNvPr id="3" name="副标题 2"/>
          <p:cNvSpPr>
            <a:spLocks noGrp="1"/>
          </p:cNvSpPr>
          <p:nvPr>
            <p:ph type="subTitle" idx="1"/>
          </p:nvPr>
        </p:nvSpPr>
        <p:spPr/>
        <p:txBody>
          <a:bodyPr/>
          <a:lstStyle/>
          <a:p>
            <a:r>
              <a:rPr lang="zh-CN" altLang="en-US" dirty="0"/>
              <a:t>第</a:t>
            </a:r>
            <a:r>
              <a:rPr lang="en-US" altLang="zh-CN" dirty="0"/>
              <a:t>01</a:t>
            </a:r>
            <a:r>
              <a:rPr lang="zh-CN" altLang="en-US" dirty="0"/>
              <a:t>章</a:t>
            </a:r>
            <a:r>
              <a:rPr lang="en-US" altLang="zh-CN" dirty="0"/>
              <a:t>-4</a:t>
            </a:r>
            <a:r>
              <a:rPr lang="zh-CN" altLang="en-US" dirty="0"/>
              <a:t>种常见用例设计</a:t>
            </a:r>
            <a:r>
              <a:rPr lang="zh-CN" altLang="en-US" dirty="0"/>
              <a:t>方法</a:t>
            </a:r>
            <a:endParaRPr lang="zh-CN" altLang="en-US"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11467465" cy="4806315"/>
          </a:xfrm>
        </p:spPr>
        <p:txBody>
          <a:bodyPr/>
          <a:lstStyle/>
          <a:p>
            <a:r>
              <a:rPr lang="zh-CN" altLang="zh-CN" sz="1800" b="1" kern="100" dirty="0">
                <a:effectLst/>
              </a:rPr>
              <a:t>二、使用等价类设计用例的步骤：</a:t>
            </a:r>
            <a:endParaRPr lang="zh-CN" altLang="zh-CN" sz="1800" b="1" kern="100" dirty="0">
              <a:effectLst/>
            </a:endParaRPr>
          </a:p>
          <a:p>
            <a:pPr marL="0" indent="0"/>
            <a:r>
              <a:rPr lang="en-US" altLang="zh-CN" sz="2000" b="1" kern="100" dirty="0">
                <a:effectLst/>
                <a:cs typeface="微软雅黑" panose="020B0503020204020204" pitchFamily="34" charset="-122"/>
              </a:rPr>
              <a:t> </a:t>
            </a:r>
            <a:r>
              <a:rPr sz="2000" b="1" kern="100" dirty="0">
                <a:effectLst/>
                <a:cs typeface="微软雅黑" panose="020B0503020204020204" pitchFamily="34" charset="-122"/>
              </a:rPr>
              <a:t>1.划分等价类</a:t>
            </a:r>
            <a:endParaRPr sz="2000" b="1" kern="100" dirty="0">
              <a:effectLst/>
              <a:cs typeface="微软雅黑" panose="020B0503020204020204" pitchFamily="34" charset="-122"/>
            </a:endParaRPr>
          </a:p>
          <a:p>
            <a:pPr marL="0" indent="0">
              <a:buNone/>
            </a:pPr>
            <a:r>
              <a:rPr lang="en-US" sz="1800" kern="100" dirty="0">
                <a:effectLst/>
                <a:latin typeface="+mn-ea"/>
                <a:ea typeface="+mn-ea"/>
                <a:cs typeface="+mn-ea"/>
              </a:rPr>
              <a:t> </a:t>
            </a:r>
            <a:r>
              <a:rPr lang="en-US" sz="1800" b="1" kern="100" dirty="0">
                <a:effectLst/>
                <a:latin typeface="+mn-ea"/>
                <a:ea typeface="+mn-ea"/>
                <a:cs typeface="+mn-ea"/>
              </a:rPr>
              <a:t>    </a:t>
            </a:r>
            <a:r>
              <a:rPr sz="1800" b="1" kern="100" dirty="0">
                <a:effectLst/>
                <a:latin typeface="+mn-ea"/>
                <a:ea typeface="+mn-ea"/>
                <a:cs typeface="+mn-ea"/>
              </a:rPr>
              <a:t>根据不同的业务需求有不同的划分原则：</a:t>
            </a:r>
            <a:endParaRPr sz="1800" kern="100" dirty="0">
              <a:effectLst/>
              <a:latin typeface="+mn-ea"/>
              <a:ea typeface="+mn-ea"/>
              <a:cs typeface="+mn-ea"/>
            </a:endParaRPr>
          </a:p>
          <a:p>
            <a:pPr marL="0" indent="0">
              <a:buNone/>
            </a:pPr>
            <a:r>
              <a:rPr sz="1800" kern="100" dirty="0">
                <a:effectLst/>
                <a:latin typeface="+mn-ea"/>
                <a:ea typeface="+mn-ea"/>
                <a:cs typeface="+mn-ea"/>
              </a:rPr>
              <a:t>  1）在输入条件规定了取值范围或值的个数的情况下,则可以确立一个有效等价类和两个无效等价类。</a:t>
            </a:r>
            <a:endParaRPr sz="1800" kern="100" dirty="0">
              <a:effectLst/>
              <a:latin typeface="+mn-ea"/>
              <a:ea typeface="+mn-ea"/>
              <a:cs typeface="+mn-ea"/>
            </a:endParaRPr>
          </a:p>
          <a:p>
            <a:pPr marL="0" indent="0">
              <a:buNone/>
            </a:pPr>
            <a:endParaRPr sz="1800" kern="100" dirty="0">
              <a:effectLst/>
              <a:latin typeface="+mn-ea"/>
              <a:ea typeface="+mn-ea"/>
              <a:cs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custDataLst>
              <p:tags r:id="rId1"/>
            </p:custDataLst>
          </p:nvPr>
        </p:nvPicPr>
        <p:blipFill>
          <a:blip r:embed="rId2"/>
          <a:stretch>
            <a:fillRect/>
          </a:stretch>
        </p:blipFill>
        <p:spPr>
          <a:xfrm>
            <a:off x="1414780" y="2628900"/>
            <a:ext cx="7496175" cy="1800225"/>
          </a:xfrm>
          <a:prstGeom prst="rect">
            <a:avLst/>
          </a:prstGeom>
        </p:spPr>
      </p:pic>
      <p:sp>
        <p:nvSpPr>
          <p:cNvPr id="6" name="文本框 5"/>
          <p:cNvSpPr txBox="1"/>
          <p:nvPr/>
        </p:nvSpPr>
        <p:spPr>
          <a:xfrm>
            <a:off x="648970" y="4540250"/>
            <a:ext cx="10880725" cy="645160"/>
          </a:xfrm>
          <a:prstGeom prst="rect">
            <a:avLst/>
          </a:prstGeom>
          <a:noFill/>
          <a:ln w="9525">
            <a:noFill/>
          </a:ln>
        </p:spPr>
        <p:txBody>
          <a:bodyPr wrap="square">
            <a:spAutoFit/>
          </a:bodyPr>
          <a:p>
            <a:pPr indent="0"/>
            <a:r>
              <a:rPr lang="en-US" altLang="zh-CN" b="0">
                <a:latin typeface="+mn-ea"/>
                <a:cs typeface="+mn-ea"/>
              </a:rPr>
              <a:t>2</a:t>
            </a:r>
            <a:r>
              <a:rPr lang="zh-CN" altLang="en-US" b="0">
                <a:latin typeface="+mn-ea"/>
                <a:cs typeface="+mn-ea"/>
              </a:rPr>
              <a:t>）</a:t>
            </a:r>
            <a:r>
              <a:rPr lang="zh-CN" b="0">
                <a:latin typeface="+mn-ea"/>
                <a:cs typeface="+mn-ea"/>
              </a:rPr>
              <a:t>在输入条件规定了输入值的集合</a:t>
            </a:r>
            <a:r>
              <a:rPr lang="en-US" b="0">
                <a:latin typeface="+mn-ea"/>
                <a:cs typeface="+mn-ea"/>
              </a:rPr>
              <a:t>[abcde]</a:t>
            </a:r>
            <a:r>
              <a:rPr lang="zh-CN" b="0">
                <a:latin typeface="+mn-ea"/>
                <a:cs typeface="+mn-ea"/>
              </a:rPr>
              <a:t>或者规定了</a:t>
            </a:r>
            <a:r>
              <a:rPr lang="en-US" b="0">
                <a:latin typeface="+mn-ea"/>
                <a:cs typeface="+mn-ea"/>
              </a:rPr>
              <a:t>"</a:t>
            </a:r>
            <a:r>
              <a:rPr lang="zh-CN" b="0">
                <a:latin typeface="+mn-ea"/>
                <a:cs typeface="+mn-ea"/>
              </a:rPr>
              <a:t>必须如何</a:t>
            </a:r>
            <a:r>
              <a:rPr lang="en-US" b="0">
                <a:latin typeface="+mn-ea"/>
                <a:cs typeface="+mn-ea"/>
              </a:rPr>
              <a:t>"</a:t>
            </a:r>
            <a:r>
              <a:rPr lang="zh-CN" b="0">
                <a:latin typeface="+mn-ea"/>
                <a:cs typeface="+mn-ea"/>
              </a:rPr>
              <a:t>的条件的情况下</a:t>
            </a:r>
            <a:r>
              <a:rPr lang="en-US" b="0">
                <a:latin typeface="+mn-ea"/>
                <a:cs typeface="+mn-ea"/>
              </a:rPr>
              <a:t>,</a:t>
            </a:r>
            <a:r>
              <a:rPr lang="zh-CN" b="0">
                <a:latin typeface="+mn-ea"/>
                <a:cs typeface="+mn-ea"/>
              </a:rPr>
              <a:t>可确立一个有效等价类和一个无效等价类。</a:t>
            </a:r>
            <a:endParaRPr lang="zh-CN" altLang="en-US">
              <a:latin typeface="+mn-ea"/>
              <a:cs typeface="+mn-ea"/>
            </a:endParaRPr>
          </a:p>
        </p:txBody>
      </p:sp>
      <p:sp>
        <p:nvSpPr>
          <p:cNvPr id="7" name="文本框 6"/>
          <p:cNvSpPr txBox="1"/>
          <p:nvPr/>
        </p:nvSpPr>
        <p:spPr>
          <a:xfrm>
            <a:off x="648970" y="5417820"/>
            <a:ext cx="10575925" cy="368300"/>
          </a:xfrm>
          <a:prstGeom prst="rect">
            <a:avLst/>
          </a:prstGeom>
          <a:noFill/>
          <a:ln w="9525">
            <a:noFill/>
          </a:ln>
        </p:spPr>
        <p:txBody>
          <a:bodyPr wrap="square">
            <a:spAutoFit/>
          </a:bodyPr>
          <a:p>
            <a:pPr indent="0"/>
            <a:r>
              <a:rPr lang="en-US">
                <a:latin typeface="+mn-ea"/>
                <a:cs typeface="+mn-ea"/>
              </a:rPr>
              <a:t>3</a:t>
            </a:r>
            <a:r>
              <a:rPr lang="zh-CN">
                <a:latin typeface="+mn-ea"/>
                <a:cs typeface="+mn-ea"/>
              </a:rPr>
              <a:t>）在输入条件是一个布尔值</a:t>
            </a:r>
            <a:r>
              <a:rPr lang="en-US">
                <a:latin typeface="+mn-ea"/>
                <a:cs typeface="+mn-ea"/>
              </a:rPr>
              <a:t>[Boolean:True,Flase]</a:t>
            </a:r>
            <a:r>
              <a:rPr lang="zh-CN">
                <a:latin typeface="+mn-ea"/>
                <a:cs typeface="+mn-ea"/>
              </a:rPr>
              <a:t>的情况下</a:t>
            </a:r>
            <a:r>
              <a:rPr lang="en-US">
                <a:latin typeface="+mn-ea"/>
                <a:cs typeface="+mn-ea"/>
              </a:rPr>
              <a:t>,</a:t>
            </a:r>
            <a:r>
              <a:rPr lang="zh-CN">
                <a:latin typeface="+mn-ea"/>
                <a:cs typeface="+mn-ea"/>
              </a:rPr>
              <a:t>可确定一个有效等价类和一个无效等价类。</a:t>
            </a:r>
            <a:endParaRPr lang="zh-CN" altLang="en-US">
              <a:latin typeface="+mn-ea"/>
              <a:cs typeface="+mn-ea"/>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11386820" cy="5334000"/>
          </a:xfrm>
        </p:spPr>
        <p:txBody>
          <a:bodyPr/>
          <a:lstStyle/>
          <a:p>
            <a:r>
              <a:rPr lang="zh-CN" altLang="zh-CN" sz="1800" b="1" kern="100" dirty="0">
                <a:effectLst/>
              </a:rPr>
              <a:t>二、等价类划分原则：</a:t>
            </a:r>
            <a:endParaRPr lang="zh-CN" altLang="zh-CN" sz="1800" b="1" kern="100" dirty="0">
              <a:effectLst/>
            </a:endParaRPr>
          </a:p>
          <a:p>
            <a:pPr marL="0" indent="0"/>
            <a:r>
              <a:rPr lang="en-US" altLang="zh-CN" sz="2000" b="1" kern="100" dirty="0">
                <a:effectLst/>
                <a:cs typeface="微软雅黑" panose="020B0503020204020204" pitchFamily="34" charset="-122"/>
              </a:rPr>
              <a:t> </a:t>
            </a:r>
            <a:r>
              <a:rPr sz="2000" b="1" kern="100" dirty="0">
                <a:effectLst/>
                <a:cs typeface="微软雅黑" panose="020B0503020204020204" pitchFamily="34" charset="-122"/>
              </a:rPr>
              <a:t>1.划分等价类</a:t>
            </a:r>
            <a:r>
              <a:rPr lang="zh-CN" sz="2000" b="1" kern="100" dirty="0">
                <a:effectLst/>
                <a:cs typeface="微软雅黑" panose="020B0503020204020204" pitchFamily="34" charset="-122"/>
              </a:rPr>
              <a:t>：</a:t>
            </a:r>
            <a:endParaRPr sz="2000" b="1" kern="100" dirty="0">
              <a:effectLst/>
              <a:cs typeface="微软雅黑" panose="020B0503020204020204" pitchFamily="34" charset="-122"/>
            </a:endParaRPr>
          </a:p>
          <a:p>
            <a:pPr marL="0" indent="0"/>
            <a:r>
              <a:rPr lang="en-US" altLang="zh-CN" sz="1800" dirty="0">
                <a:latin typeface="+mn-ea"/>
                <a:ea typeface="+mn-ea"/>
                <a:cs typeface="+mn-ea"/>
                <a:sym typeface="+mn-ea"/>
              </a:rPr>
              <a:t>  1</a:t>
            </a:r>
            <a:r>
              <a:rPr lang="zh-CN" altLang="en-US" sz="1800" dirty="0">
                <a:latin typeface="+mn-ea"/>
                <a:ea typeface="+mn-ea"/>
                <a:cs typeface="+mn-ea"/>
                <a:sym typeface="+mn-ea"/>
              </a:rPr>
              <a:t>、按区间划分；</a:t>
            </a:r>
            <a:endParaRPr lang="zh-CN" altLang="en-US" sz="1800" dirty="0">
              <a:latin typeface="+mn-ea"/>
              <a:ea typeface="+mn-ea"/>
              <a:cs typeface="+mn-ea"/>
              <a:sym typeface="+mn-ea"/>
            </a:endParaRPr>
          </a:p>
          <a:p>
            <a:pPr marL="0" indent="0"/>
            <a:r>
              <a:rPr lang="en-US" altLang="zh-CN" sz="1800" dirty="0">
                <a:latin typeface="+mn-ea"/>
                <a:ea typeface="+mn-ea"/>
                <a:cs typeface="+mn-ea"/>
                <a:sym typeface="+mn-ea"/>
              </a:rPr>
              <a:t>  2</a:t>
            </a:r>
            <a:r>
              <a:rPr lang="zh-CN" altLang="en-US" sz="1800" dirty="0">
                <a:latin typeface="+mn-ea"/>
                <a:ea typeface="+mn-ea"/>
                <a:cs typeface="+mn-ea"/>
                <a:sym typeface="+mn-ea"/>
              </a:rPr>
              <a:t>、按数值划分；</a:t>
            </a:r>
            <a:endParaRPr lang="zh-CN" altLang="en-US" sz="1800" dirty="0">
              <a:latin typeface="+mn-ea"/>
              <a:ea typeface="+mn-ea"/>
              <a:cs typeface="+mn-ea"/>
              <a:sym typeface="+mn-ea"/>
            </a:endParaRPr>
          </a:p>
          <a:p>
            <a:pPr marL="0" indent="0"/>
            <a:r>
              <a:rPr lang="en-US" altLang="zh-CN" sz="1800" dirty="0">
                <a:latin typeface="+mn-ea"/>
                <a:ea typeface="+mn-ea"/>
                <a:cs typeface="+mn-ea"/>
                <a:sym typeface="+mn-ea"/>
              </a:rPr>
              <a:t>  3</a:t>
            </a:r>
            <a:r>
              <a:rPr lang="zh-CN" altLang="en-US" sz="1800" dirty="0">
                <a:latin typeface="+mn-ea"/>
                <a:ea typeface="+mn-ea"/>
                <a:cs typeface="+mn-ea"/>
                <a:sym typeface="+mn-ea"/>
              </a:rPr>
              <a:t>、按数值集合划分；</a:t>
            </a:r>
            <a:endParaRPr lang="zh-CN" altLang="en-US" sz="1800" dirty="0">
              <a:latin typeface="+mn-ea"/>
              <a:ea typeface="+mn-ea"/>
              <a:cs typeface="+mn-ea"/>
              <a:sym typeface="+mn-ea"/>
            </a:endParaRPr>
          </a:p>
          <a:p>
            <a:pPr marL="0" indent="0"/>
            <a:r>
              <a:rPr lang="en-US" altLang="zh-CN" sz="1800" dirty="0">
                <a:latin typeface="+mn-ea"/>
                <a:ea typeface="+mn-ea"/>
                <a:cs typeface="+mn-ea"/>
                <a:sym typeface="+mn-ea"/>
              </a:rPr>
              <a:t>  4</a:t>
            </a:r>
            <a:r>
              <a:rPr lang="zh-CN" altLang="en-US" sz="1800" dirty="0">
                <a:latin typeface="+mn-ea"/>
                <a:ea typeface="+mn-ea"/>
                <a:cs typeface="+mn-ea"/>
                <a:sym typeface="+mn-ea"/>
              </a:rPr>
              <a:t>、按限制条件或者规则划分；</a:t>
            </a:r>
            <a:endParaRPr lang="en-US" altLang="zh-CN" sz="1800" dirty="0">
              <a:latin typeface="+mn-ea"/>
              <a:ea typeface="+mn-ea"/>
              <a:cs typeface="+mn-ea"/>
            </a:endParaRPr>
          </a:p>
          <a:p>
            <a:pPr marL="0" indent="0">
              <a:buNone/>
            </a:pPr>
            <a:endParaRPr sz="2000" b="1" kern="100" dirty="0">
              <a:effectLst/>
              <a:cs typeface="微软雅黑" panose="020B0503020204020204" pitchFamily="34" charset="-122"/>
            </a:endParaRPr>
          </a:p>
          <a:p>
            <a:pPr marL="0" indent="0"/>
            <a:r>
              <a:rPr lang="zh-CN" altLang="en-US" sz="1800" b="1" dirty="0">
                <a:solidFill>
                  <a:schemeClr val="tx1"/>
                </a:solidFill>
                <a:latin typeface="+mn-ea"/>
                <a:ea typeface="+mn-ea"/>
                <a:cs typeface="+mn-ea"/>
                <a:sym typeface="+mn-ea"/>
              </a:rPr>
              <a:t>再从划分出的等价类中按照以下原则选择测试用例：</a:t>
            </a:r>
            <a:endParaRPr lang="zh-CN" altLang="en-US" sz="1800" b="1" dirty="0">
              <a:solidFill>
                <a:schemeClr val="tx1"/>
              </a:solidFill>
              <a:latin typeface="+mn-ea"/>
              <a:ea typeface="+mn-ea"/>
              <a:cs typeface="+mn-ea"/>
            </a:endParaRPr>
          </a:p>
          <a:p>
            <a:pPr marL="0" indent="0">
              <a:buNone/>
            </a:pPr>
            <a:r>
              <a:rPr lang="en-US" altLang="zh-CN" sz="1800" dirty="0">
                <a:solidFill>
                  <a:schemeClr val="tx1"/>
                </a:solidFill>
                <a:latin typeface="+mn-ea"/>
                <a:ea typeface="+mn-ea"/>
                <a:cs typeface="+mn-ea"/>
                <a:sym typeface="+mn-ea"/>
              </a:rPr>
              <a:t>   1</a:t>
            </a:r>
            <a:r>
              <a:rPr lang="zh-CN" altLang="en-US" sz="1800" dirty="0">
                <a:solidFill>
                  <a:schemeClr val="tx1"/>
                </a:solidFill>
                <a:latin typeface="+mn-ea"/>
                <a:ea typeface="+mn-ea"/>
                <a:cs typeface="+mn-ea"/>
                <a:sym typeface="+mn-ea"/>
              </a:rPr>
              <a:t>、为每一个等价类规定一个唯一的编号；</a:t>
            </a:r>
            <a:endParaRPr lang="en-US" altLang="zh-CN" sz="1800" dirty="0">
              <a:solidFill>
                <a:schemeClr val="tx1"/>
              </a:solidFill>
              <a:latin typeface="+mn-ea"/>
              <a:ea typeface="+mn-ea"/>
              <a:cs typeface="+mn-ea"/>
            </a:endParaRPr>
          </a:p>
          <a:p>
            <a:pPr marL="0" indent="0">
              <a:buNone/>
            </a:pPr>
            <a:r>
              <a:rPr lang="en-US" altLang="zh-CN" sz="1800" dirty="0">
                <a:solidFill>
                  <a:schemeClr val="tx1"/>
                </a:solidFill>
                <a:latin typeface="+mn-ea"/>
                <a:ea typeface="+mn-ea"/>
                <a:cs typeface="+mn-ea"/>
                <a:sym typeface="+mn-ea"/>
              </a:rPr>
              <a:t>   2</a:t>
            </a:r>
            <a:r>
              <a:rPr lang="zh-CN" altLang="en-US" sz="1800" dirty="0">
                <a:solidFill>
                  <a:schemeClr val="tx1"/>
                </a:solidFill>
                <a:latin typeface="+mn-ea"/>
                <a:ea typeface="+mn-ea"/>
                <a:cs typeface="+mn-ea"/>
                <a:sym typeface="+mn-ea"/>
              </a:rPr>
              <a:t>、设计一个新的测试用例，使其尽可能多地覆盖尚未覆盖的有效等价类。</a:t>
            </a:r>
            <a:endParaRPr lang="en-US" altLang="zh-CN" sz="1800" dirty="0">
              <a:solidFill>
                <a:schemeClr val="tx1"/>
              </a:solidFill>
              <a:latin typeface="+mn-ea"/>
              <a:ea typeface="+mn-ea"/>
              <a:cs typeface="+mn-ea"/>
            </a:endParaRPr>
          </a:p>
          <a:p>
            <a:pPr marL="0" indent="0"/>
            <a:r>
              <a:rPr lang="zh-CN" altLang="en-US" sz="1800" b="1" dirty="0">
                <a:solidFill>
                  <a:schemeClr val="tx1"/>
                </a:solidFill>
                <a:latin typeface="+mn-ea"/>
                <a:ea typeface="+mn-ea"/>
                <a:cs typeface="+mn-ea"/>
                <a:sym typeface="+mn-ea"/>
              </a:rPr>
              <a:t>重复这一步骤，直到所有的有效等价类都被覆盖为止；</a:t>
            </a:r>
            <a:endParaRPr lang="en-US" altLang="zh-CN" sz="1800" dirty="0">
              <a:solidFill>
                <a:schemeClr val="tx1"/>
              </a:solidFill>
              <a:latin typeface="+mn-ea"/>
              <a:ea typeface="+mn-ea"/>
              <a:cs typeface="+mn-ea"/>
            </a:endParaRPr>
          </a:p>
          <a:p>
            <a:pPr marL="0" indent="0">
              <a:buNone/>
            </a:pPr>
            <a:r>
              <a:rPr lang="en-US" altLang="zh-CN" sz="1800" dirty="0">
                <a:solidFill>
                  <a:schemeClr val="tx1"/>
                </a:solidFill>
                <a:latin typeface="+mn-ea"/>
                <a:ea typeface="+mn-ea"/>
                <a:cs typeface="+mn-ea"/>
                <a:sym typeface="+mn-ea"/>
              </a:rPr>
              <a:t>   3</a:t>
            </a:r>
            <a:r>
              <a:rPr lang="zh-CN" altLang="en-US" sz="1800" dirty="0">
                <a:solidFill>
                  <a:schemeClr val="tx1"/>
                </a:solidFill>
                <a:latin typeface="+mn-ea"/>
                <a:ea typeface="+mn-ea"/>
                <a:cs typeface="+mn-ea"/>
                <a:sym typeface="+mn-ea"/>
              </a:rPr>
              <a:t>、设计一个新的测试用例使其仅覆盖一个无效等价类，重复这一步骤，</a:t>
            </a:r>
            <a:endParaRPr lang="en-US" altLang="zh-CN" sz="1800" dirty="0">
              <a:solidFill>
                <a:schemeClr val="tx1"/>
              </a:solidFill>
              <a:latin typeface="+mn-ea"/>
              <a:ea typeface="+mn-ea"/>
              <a:cs typeface="+mn-ea"/>
            </a:endParaRPr>
          </a:p>
          <a:p>
            <a:pPr marL="0" indent="0"/>
            <a:r>
              <a:rPr lang="zh-CN" altLang="en-US" sz="1800" b="1" dirty="0">
                <a:solidFill>
                  <a:schemeClr val="tx1"/>
                </a:solidFill>
                <a:latin typeface="+mn-ea"/>
                <a:ea typeface="+mn-ea"/>
                <a:cs typeface="+mn-ea"/>
                <a:sym typeface="+mn-ea"/>
              </a:rPr>
              <a:t>直到所有的无效等价类都被覆盖为止。</a:t>
            </a:r>
            <a:endParaRPr lang="zh-CN" altLang="en-US" sz="1800" b="1" kern="100" dirty="0">
              <a:solidFill>
                <a:schemeClr val="tx1"/>
              </a:solidFill>
              <a:effectLst/>
              <a:latin typeface="+mn-ea"/>
              <a:ea typeface="+mn-ea"/>
              <a:cs typeface="+mn-ea"/>
              <a:sym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21510" name="图片 1"/>
          <p:cNvPicPr>
            <a:picLocks noChangeAspect="1"/>
          </p:cNvPicPr>
          <p:nvPr/>
        </p:nvPicPr>
        <p:blipFill>
          <a:blip r:embed="rId1"/>
          <a:stretch>
            <a:fillRect/>
          </a:stretch>
        </p:blipFill>
        <p:spPr>
          <a:xfrm>
            <a:off x="5412740" y="1246505"/>
            <a:ext cx="5431155" cy="1510030"/>
          </a:xfrm>
          <a:prstGeom prst="rect">
            <a:avLst/>
          </a:prstGeom>
          <a:noFill/>
          <a:ln w="9525">
            <a:noFill/>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332105" y="1116965"/>
            <a:ext cx="11528425" cy="4785360"/>
          </a:xfrm>
        </p:spPr>
        <p:txBody>
          <a:bodyPr/>
          <a:lstStyle/>
          <a:p>
            <a:r>
              <a:rPr lang="zh-CN" altLang="zh-CN" sz="1800" b="1" kern="100" dirty="0">
                <a:effectLst/>
              </a:rPr>
              <a:t>二、使用等价类设计用例的步骤：</a:t>
            </a:r>
            <a:endParaRPr lang="zh-CN" altLang="zh-CN" sz="1800" b="1" kern="100" dirty="0">
              <a:effectLst/>
            </a:endParaRPr>
          </a:p>
          <a:p>
            <a:pPr marL="0" indent="0"/>
            <a:r>
              <a:rPr sz="1800" kern="100" dirty="0">
                <a:effectLst/>
                <a:latin typeface="+mn-ea"/>
                <a:ea typeface="+mn-ea"/>
                <a:cs typeface="+mn-ea"/>
              </a:rPr>
              <a:t>4）在规定了输入数据的一组值（假定n个）,并且程序要对每一个输入值分别处理的情况下,可确立n个有效等价类和一个无效等价类。</a:t>
            </a:r>
            <a:endParaRPr sz="1800" kern="100" dirty="0">
              <a:effectLst/>
              <a:latin typeface="+mn-ea"/>
              <a:ea typeface="+mn-ea"/>
              <a:cs typeface="+mn-ea"/>
            </a:endParaRPr>
          </a:p>
          <a:p>
            <a:pPr marL="0" indent="0"/>
            <a:endParaRPr sz="1800" kern="100" dirty="0">
              <a:effectLst/>
              <a:latin typeface="+mn-ea"/>
              <a:ea typeface="+mn-ea"/>
              <a:cs typeface="+mn-ea"/>
            </a:endParaRPr>
          </a:p>
          <a:p>
            <a:pPr marL="0" indent="0"/>
            <a:r>
              <a:rPr sz="1800" kern="100" dirty="0">
                <a:effectLst/>
                <a:latin typeface="+mn-ea"/>
                <a:ea typeface="+mn-ea"/>
                <a:cs typeface="+mn-ea"/>
              </a:rPr>
              <a:t>    例：输入条件说明学历可为:专科、本科、硕士、博士四种之一，则分别取这四种这四个值作为四个有效等价类，另外把四种学历之外的任何学历作为无效等价类。</a:t>
            </a:r>
            <a:endParaRPr sz="1800" kern="100" dirty="0">
              <a:effectLst/>
              <a:latin typeface="+mn-ea"/>
              <a:ea typeface="+mn-ea"/>
              <a:cs typeface="+mn-ea"/>
            </a:endParaRPr>
          </a:p>
          <a:p>
            <a:pPr marL="0" indent="0"/>
            <a:endParaRPr sz="1800" kern="100" dirty="0">
              <a:effectLst/>
              <a:latin typeface="+mn-ea"/>
              <a:ea typeface="+mn-ea"/>
              <a:cs typeface="+mn-ea"/>
            </a:endParaRPr>
          </a:p>
          <a:p>
            <a:pPr marL="0" indent="0"/>
            <a:r>
              <a:rPr sz="1800" kern="100" dirty="0">
                <a:effectLst/>
                <a:latin typeface="+mn-ea"/>
                <a:ea typeface="+mn-ea"/>
                <a:cs typeface="+mn-ea"/>
              </a:rPr>
              <a:t> 5）在规定了输入数据必须遵守的规则的情况下,可确立一个有效等价类（符合规则）和若干个无效等价类（从不同角度违反规则）；</a:t>
            </a:r>
            <a:endParaRPr sz="1800" kern="100" dirty="0">
              <a:effectLst/>
              <a:latin typeface="+mn-ea"/>
              <a:ea typeface="+mn-ea"/>
              <a:cs typeface="+mn-ea"/>
            </a:endParaRPr>
          </a:p>
          <a:p>
            <a:pPr marL="0" indent="0"/>
            <a:endParaRPr sz="1800" kern="100" dirty="0">
              <a:effectLst/>
              <a:latin typeface="+mn-ea"/>
              <a:ea typeface="+mn-ea"/>
              <a:cs typeface="+mn-ea"/>
            </a:endParaRPr>
          </a:p>
          <a:p>
            <a:pPr marL="0" indent="0"/>
            <a:r>
              <a:rPr sz="1800" kern="100" dirty="0">
                <a:effectLst/>
                <a:latin typeface="+mn-ea"/>
                <a:ea typeface="+mn-ea"/>
                <a:cs typeface="+mn-ea"/>
              </a:rPr>
              <a:t>举例:要求用户注册时输入用户名,规则为:字母开头,字母或数字的组合构成,长度为3~18位</a:t>
            </a:r>
            <a:r>
              <a:rPr lang="zh-CN" sz="1800" kern="100" dirty="0">
                <a:effectLst/>
                <a:latin typeface="+mn-ea"/>
                <a:ea typeface="+mn-ea"/>
                <a:cs typeface="+mn-ea"/>
              </a:rPr>
              <a:t>。</a:t>
            </a:r>
            <a:endParaRPr sz="1800" kern="100" dirty="0">
              <a:effectLst/>
              <a:latin typeface="+mn-ea"/>
              <a:ea typeface="+mn-ea"/>
              <a:cs typeface="+mn-ea"/>
            </a:endParaRPr>
          </a:p>
          <a:p>
            <a:pPr marL="0" indent="0"/>
            <a:r>
              <a:rPr sz="1800" kern="100" dirty="0">
                <a:effectLst/>
                <a:latin typeface="+mn-ea"/>
                <a:ea typeface="+mn-ea"/>
                <a:cs typeface="+mn-ea"/>
              </a:rPr>
              <a:t>有效:字母开头,字母或数字的组合,3~18位</a:t>
            </a:r>
            <a:r>
              <a:rPr lang="zh-CN" sz="1800" kern="100" dirty="0">
                <a:effectLst/>
                <a:latin typeface="+mn-ea"/>
                <a:ea typeface="+mn-ea"/>
                <a:cs typeface="+mn-ea"/>
              </a:rPr>
              <a:t>。</a:t>
            </a:r>
            <a:endParaRPr sz="1800" kern="100" dirty="0">
              <a:effectLst/>
              <a:latin typeface="+mn-ea"/>
              <a:ea typeface="+mn-ea"/>
              <a:cs typeface="+mn-ea"/>
            </a:endParaRPr>
          </a:p>
          <a:p>
            <a:pPr marL="0" indent="0"/>
            <a:r>
              <a:rPr sz="1800" kern="100" dirty="0">
                <a:effectLst/>
                <a:latin typeface="+mn-ea"/>
                <a:ea typeface="+mn-ea"/>
                <a:cs typeface="+mn-ea"/>
              </a:rPr>
              <a:t>无效:非字母开头,非字母数字的组合,小于3位,大于18位</a:t>
            </a:r>
            <a:r>
              <a:rPr lang="zh-CN" sz="1800" kern="100" dirty="0">
                <a:effectLst/>
                <a:latin typeface="+mn-ea"/>
                <a:ea typeface="+mn-ea"/>
                <a:cs typeface="+mn-ea"/>
              </a:rPr>
              <a:t>。</a:t>
            </a:r>
            <a:endParaRPr lang="zh-CN" sz="1800" kern="100" dirty="0">
              <a:effectLst/>
              <a:latin typeface="+mn-ea"/>
              <a:ea typeface="+mn-ea"/>
              <a:cs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11467465" cy="4806315"/>
          </a:xfrm>
        </p:spPr>
        <p:txBody>
          <a:bodyPr/>
          <a:lstStyle/>
          <a:p>
            <a:r>
              <a:rPr lang="zh-CN" altLang="zh-CN" sz="1800" b="1" kern="100" dirty="0">
                <a:effectLst/>
              </a:rPr>
              <a:t>二、使用等价类设计用例的步骤：</a:t>
            </a:r>
            <a:endParaRPr lang="zh-CN" altLang="zh-CN" sz="1800" b="1" kern="100" dirty="0">
              <a:effectLst/>
            </a:endParaRPr>
          </a:p>
          <a:p>
            <a:pPr marL="0" indent="0"/>
            <a:r>
              <a:rPr lang="en-US" altLang="zh-CN" sz="1800" b="1" kern="100" dirty="0">
                <a:effectLst/>
                <a:cs typeface="微软雅黑" panose="020B0503020204020204" pitchFamily="34" charset="-122"/>
              </a:rPr>
              <a:t> 2</a:t>
            </a:r>
            <a:r>
              <a:rPr sz="1800" b="1" kern="100" dirty="0">
                <a:effectLst/>
                <a:cs typeface="微软雅黑" panose="020B0503020204020204" pitchFamily="34" charset="-122"/>
              </a:rPr>
              <a:t>.</a:t>
            </a:r>
            <a:r>
              <a:rPr lang="zh-CN" sz="1800" b="1" kern="100" dirty="0">
                <a:effectLst/>
                <a:cs typeface="微软雅黑" panose="020B0503020204020204" pitchFamily="34" charset="-122"/>
              </a:rPr>
              <a:t>设计测试用例</a:t>
            </a:r>
            <a:endParaRPr sz="1800" b="1" kern="100" dirty="0">
              <a:effectLst/>
              <a:cs typeface="微软雅黑" panose="020B0503020204020204" pitchFamily="34" charset="-122"/>
            </a:endParaRPr>
          </a:p>
          <a:p>
            <a:pPr marL="0" indent="0">
              <a:buNone/>
            </a:pPr>
            <a:r>
              <a:rPr lang="en-US" sz="1800" kern="100" dirty="0">
                <a:effectLst/>
                <a:latin typeface="+mn-ea"/>
                <a:ea typeface="+mn-ea"/>
                <a:cs typeface="+mn-ea"/>
              </a:rPr>
              <a:t> </a:t>
            </a:r>
            <a:r>
              <a:rPr lang="en-US" sz="1800" b="1" kern="100" dirty="0">
                <a:effectLst/>
                <a:latin typeface="+mn-ea"/>
                <a:ea typeface="+mn-ea"/>
                <a:cs typeface="+mn-ea"/>
              </a:rPr>
              <a:t>    </a:t>
            </a:r>
            <a:endParaRPr sz="1800" kern="100" dirty="0">
              <a:effectLst/>
              <a:latin typeface="+mn-ea"/>
              <a:ea typeface="+mn-ea"/>
              <a:cs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786765" y="1965960"/>
            <a:ext cx="10699750" cy="3415030"/>
          </a:xfrm>
          <a:prstGeom prst="rect">
            <a:avLst/>
          </a:prstGeom>
          <a:noFill/>
          <a:ln w="9525">
            <a:noFill/>
          </a:ln>
        </p:spPr>
        <p:txBody>
          <a:bodyPr wrap="square">
            <a:spAutoFit/>
          </a:bodyPr>
          <a:p>
            <a:pPr marL="285750" indent="-285750">
              <a:buFont typeface="Wingdings" panose="05000000000000000000" charset="0"/>
              <a:buChar char="ü"/>
            </a:pPr>
            <a:r>
              <a:rPr lang="zh-CN" b="0">
                <a:latin typeface="+mn-ea"/>
                <a:cs typeface="+mn-ea"/>
              </a:rPr>
              <a:t>在确立了等价类后</a:t>
            </a:r>
            <a:r>
              <a:rPr lang="en-US" b="0">
                <a:latin typeface="+mn-ea"/>
                <a:cs typeface="+mn-ea"/>
              </a:rPr>
              <a:t>,</a:t>
            </a:r>
            <a:r>
              <a:rPr lang="zh-CN" b="0">
                <a:latin typeface="+mn-ea"/>
                <a:cs typeface="+mn-ea"/>
              </a:rPr>
              <a:t>可建立等价类表</a:t>
            </a:r>
            <a:r>
              <a:rPr lang="en-US" b="0">
                <a:latin typeface="+mn-ea"/>
                <a:cs typeface="+mn-ea"/>
              </a:rPr>
              <a:t>,</a:t>
            </a:r>
            <a:r>
              <a:rPr lang="zh-CN" b="0">
                <a:latin typeface="+mn-ea"/>
                <a:cs typeface="+mn-ea"/>
              </a:rPr>
              <a:t>列出所有划分出的等价类输入条件：有效等价类、无效等价类，然后从划分出的等价类中按以下三个原则设计测试用例：</a:t>
            </a:r>
            <a:r>
              <a:rPr lang="en-US" b="0">
                <a:latin typeface="+mn-ea"/>
                <a:cs typeface="+mn-ea"/>
              </a:rPr>
              <a:t> </a:t>
            </a:r>
            <a:endParaRPr lang="en-US" b="0">
              <a:latin typeface="+mn-ea"/>
              <a:cs typeface="+mn-ea"/>
            </a:endParaRPr>
          </a:p>
          <a:p>
            <a:pPr marL="285750" indent="-285750">
              <a:buFont typeface="Wingdings" panose="05000000000000000000" charset="0"/>
              <a:buChar char="ü"/>
            </a:pPr>
            <a:endParaRPr lang="en-US" b="0">
              <a:latin typeface="+mn-ea"/>
              <a:cs typeface="+mn-ea"/>
            </a:endParaRPr>
          </a:p>
          <a:p>
            <a:pPr marL="285750" indent="-285750">
              <a:buFont typeface="Wingdings" panose="05000000000000000000" charset="0"/>
              <a:buChar char="ü"/>
            </a:pPr>
            <a:r>
              <a:rPr lang="en-US" b="0">
                <a:latin typeface="+mn-ea"/>
                <a:cs typeface="+mn-ea"/>
              </a:rPr>
              <a:t> 1)</a:t>
            </a:r>
            <a:r>
              <a:rPr lang="zh-CN" b="0">
                <a:latin typeface="+mn-ea"/>
                <a:cs typeface="+mn-ea"/>
              </a:rPr>
              <a:t>为每一个等价类规定一个唯一的编号；</a:t>
            </a:r>
            <a:r>
              <a:rPr lang="en-US" b="0">
                <a:latin typeface="+mn-ea"/>
                <a:cs typeface="+mn-ea"/>
              </a:rPr>
              <a:t> </a:t>
            </a:r>
            <a:endParaRPr lang="en-US" b="0">
              <a:latin typeface="+mn-ea"/>
              <a:cs typeface="+mn-ea"/>
            </a:endParaRPr>
          </a:p>
          <a:p>
            <a:pPr marL="285750" indent="-285750">
              <a:buFont typeface="Wingdings" panose="05000000000000000000" charset="0"/>
              <a:buChar char="ü"/>
            </a:pPr>
            <a:endParaRPr lang="en-US" b="0">
              <a:latin typeface="+mn-ea"/>
              <a:cs typeface="+mn-ea"/>
            </a:endParaRPr>
          </a:p>
          <a:p>
            <a:pPr marL="285750" indent="-285750">
              <a:buFont typeface="Wingdings" panose="05000000000000000000" charset="0"/>
              <a:buChar char="ü"/>
            </a:pPr>
            <a:r>
              <a:rPr lang="en-US" b="0">
                <a:latin typeface="+mn-ea"/>
                <a:cs typeface="+mn-ea"/>
              </a:rPr>
              <a:t> 2)</a:t>
            </a:r>
            <a:r>
              <a:rPr lang="zh-CN" b="0">
                <a:latin typeface="+mn-ea"/>
                <a:cs typeface="+mn-ea"/>
              </a:rPr>
              <a:t>设计一个新的测试用例</a:t>
            </a:r>
            <a:r>
              <a:rPr lang="en-US" b="0">
                <a:latin typeface="+mn-ea"/>
                <a:cs typeface="+mn-ea"/>
              </a:rPr>
              <a:t>,</a:t>
            </a:r>
            <a:r>
              <a:rPr lang="zh-CN" b="0">
                <a:latin typeface="+mn-ea"/>
                <a:cs typeface="+mn-ea"/>
              </a:rPr>
              <a:t>使其尽可能多地覆盖尚未被覆盖地有效等价类</a:t>
            </a:r>
            <a:r>
              <a:rPr lang="en-US" b="0">
                <a:latin typeface="+mn-ea"/>
                <a:cs typeface="+mn-ea"/>
              </a:rPr>
              <a:t>,</a:t>
            </a:r>
            <a:r>
              <a:rPr lang="zh-CN" b="0">
                <a:latin typeface="+mn-ea"/>
                <a:cs typeface="+mn-ea"/>
              </a:rPr>
              <a:t>重复这一步，直到所有的有效等价类都被覆盖为止；</a:t>
            </a:r>
            <a:r>
              <a:rPr lang="en-US" b="0">
                <a:latin typeface="+mn-ea"/>
                <a:cs typeface="+mn-ea"/>
              </a:rPr>
              <a:t> </a:t>
            </a:r>
            <a:endParaRPr lang="en-US" b="0">
              <a:latin typeface="+mn-ea"/>
              <a:cs typeface="+mn-ea"/>
            </a:endParaRPr>
          </a:p>
          <a:p>
            <a:pPr marL="285750" indent="-285750">
              <a:buFont typeface="Wingdings" panose="05000000000000000000" charset="0"/>
              <a:buChar char="ü"/>
            </a:pPr>
            <a:endParaRPr lang="en-US" b="0">
              <a:latin typeface="+mn-ea"/>
              <a:cs typeface="+mn-ea"/>
            </a:endParaRPr>
          </a:p>
          <a:p>
            <a:pPr marL="285750" indent="-285750">
              <a:buFont typeface="Wingdings" panose="05000000000000000000" charset="0"/>
              <a:buChar char="ü"/>
            </a:pPr>
            <a:r>
              <a:rPr lang="en-US" b="0">
                <a:latin typeface="+mn-ea"/>
                <a:cs typeface="+mn-ea"/>
              </a:rPr>
              <a:t> 3)</a:t>
            </a:r>
            <a:r>
              <a:rPr lang="zh-CN" b="0">
                <a:latin typeface="+mn-ea"/>
                <a:cs typeface="+mn-ea"/>
              </a:rPr>
              <a:t>设计一个新的测试用例</a:t>
            </a:r>
            <a:r>
              <a:rPr lang="en-US" b="0">
                <a:latin typeface="+mn-ea"/>
                <a:cs typeface="+mn-ea"/>
              </a:rPr>
              <a:t>,</a:t>
            </a:r>
            <a:r>
              <a:rPr lang="zh-CN" b="0">
                <a:latin typeface="+mn-ea"/>
                <a:cs typeface="+mn-ea"/>
              </a:rPr>
              <a:t>使其仅覆盖一个尚未被覆盖的无效等价类</a:t>
            </a:r>
            <a:r>
              <a:rPr lang="en-US" b="0">
                <a:latin typeface="+mn-ea"/>
                <a:cs typeface="+mn-ea"/>
              </a:rPr>
              <a:t>,</a:t>
            </a:r>
            <a:r>
              <a:rPr lang="zh-CN" b="0">
                <a:latin typeface="+mn-ea"/>
                <a:cs typeface="+mn-ea"/>
              </a:rPr>
              <a:t>重复这一步，直到所有的无效等价类都被覆盖为止。</a:t>
            </a:r>
            <a:endParaRPr lang="zh-CN" b="0">
              <a:latin typeface="+mn-ea"/>
              <a:cs typeface="+mn-ea"/>
            </a:endParaRPr>
          </a:p>
          <a:p>
            <a:pPr marL="285750" indent="-285750">
              <a:buFont typeface="Wingdings" panose="05000000000000000000" charset="0"/>
              <a:buChar char="ü"/>
            </a:pPr>
            <a:r>
              <a:rPr lang="zh-CN" b="0">
                <a:latin typeface="+mn-ea"/>
                <a:cs typeface="+mn-ea"/>
              </a:rPr>
              <a:t>缺陷都是基于单故障出现的</a:t>
            </a:r>
            <a:r>
              <a:rPr lang="en-US" b="0">
                <a:latin typeface="+mn-ea"/>
                <a:cs typeface="+mn-ea"/>
              </a:rPr>
              <a:t>.</a:t>
            </a:r>
            <a:endParaRPr lang="zh-CN" altLang="en-US">
              <a:latin typeface="+mn-ea"/>
              <a:cs typeface="+mn-ea"/>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11467465" cy="4806315"/>
          </a:xfrm>
        </p:spPr>
        <p:txBody>
          <a:bodyPr/>
          <a:lstStyle/>
          <a:p>
            <a:r>
              <a:rPr lang="zh-CN" altLang="zh-CN" sz="1800" b="1" kern="100" dirty="0">
                <a:effectLst/>
              </a:rPr>
              <a:t>三、案例</a:t>
            </a:r>
            <a:r>
              <a:rPr lang="zh-CN" altLang="zh-CN" sz="1800" b="1" kern="100" dirty="0">
                <a:effectLst/>
              </a:rPr>
              <a:t>分享：</a:t>
            </a:r>
            <a:endParaRPr lang="zh-CN" altLang="zh-CN" sz="1800" b="1" kern="100" dirty="0">
              <a:effectLst/>
            </a:endParaRPr>
          </a:p>
          <a:p>
            <a:pPr marL="0" indent="0"/>
            <a:r>
              <a:rPr lang="en-US" altLang="zh-CN" sz="1800" b="1" kern="100" dirty="0">
                <a:effectLst/>
                <a:cs typeface="微软雅黑" panose="020B0503020204020204" pitchFamily="34" charset="-122"/>
              </a:rPr>
              <a:t> </a:t>
            </a:r>
            <a:r>
              <a:rPr lang="zh-CN" sz="1800" b="1" kern="100" dirty="0">
                <a:effectLst/>
                <a:cs typeface="微软雅黑" panose="020B0503020204020204" pitchFamily="34" charset="-122"/>
              </a:rPr>
              <a:t>1.有两个输入框，接收用户输入1~100的整数，输出2个整数</a:t>
            </a:r>
            <a:r>
              <a:rPr lang="zh-CN" sz="1800" b="1" kern="100" dirty="0">
                <a:effectLst/>
                <a:cs typeface="微软雅黑" panose="020B0503020204020204" pitchFamily="34" charset="-122"/>
              </a:rPr>
              <a:t>之和。</a:t>
            </a:r>
            <a:r>
              <a:rPr lang="en-US" sz="1800" kern="100" dirty="0">
                <a:effectLst/>
                <a:latin typeface="+mn-ea"/>
                <a:ea typeface="+mn-ea"/>
                <a:cs typeface="+mn-ea"/>
              </a:rPr>
              <a:t> </a:t>
            </a:r>
            <a:r>
              <a:rPr lang="en-US" sz="1800" b="1" kern="100" dirty="0">
                <a:effectLst/>
                <a:latin typeface="+mn-ea"/>
                <a:ea typeface="+mn-ea"/>
                <a:cs typeface="+mn-ea"/>
              </a:rPr>
              <a:t>    </a:t>
            </a:r>
            <a:endParaRPr sz="1800" kern="100" dirty="0">
              <a:effectLst/>
              <a:latin typeface="+mn-ea"/>
              <a:ea typeface="+mn-ea"/>
              <a:cs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67" name="图片 6"/>
          <p:cNvPicPr>
            <a:picLocks noChangeAspect="1"/>
          </p:cNvPicPr>
          <p:nvPr/>
        </p:nvPicPr>
        <p:blipFill>
          <a:blip r:embed="rId1"/>
          <a:stretch>
            <a:fillRect/>
          </a:stretch>
        </p:blipFill>
        <p:spPr>
          <a:xfrm>
            <a:off x="2416810" y="1941195"/>
            <a:ext cx="4568825" cy="3821430"/>
          </a:xfrm>
          <a:prstGeom prst="rect">
            <a:avLst/>
          </a:prstGeom>
          <a:noFill/>
          <a:ln w="9525">
            <a:noFill/>
          </a:ln>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11467465" cy="4806315"/>
          </a:xfrm>
        </p:spPr>
        <p:txBody>
          <a:bodyPr/>
          <a:lstStyle/>
          <a:p>
            <a:r>
              <a:rPr lang="zh-CN" altLang="zh-CN" sz="1800" b="1" kern="100" dirty="0">
                <a:effectLst/>
              </a:rPr>
              <a:t>三、案例</a:t>
            </a:r>
            <a:r>
              <a:rPr lang="zh-CN" altLang="zh-CN" sz="1800" b="1" kern="100" dirty="0">
                <a:effectLst/>
              </a:rPr>
              <a:t>分享：</a:t>
            </a:r>
            <a:endParaRPr lang="zh-CN" altLang="zh-CN" sz="1800" b="1" kern="100" dirty="0">
              <a:effectLst/>
            </a:endParaRPr>
          </a:p>
          <a:p>
            <a:pPr marL="0" indent="0"/>
            <a:r>
              <a:rPr lang="en-US" altLang="zh-CN" sz="1800" b="1" kern="100" dirty="0">
                <a:effectLst/>
                <a:cs typeface="微软雅黑" panose="020B0503020204020204" pitchFamily="34" charset="-122"/>
              </a:rPr>
              <a:t> </a:t>
            </a:r>
            <a:r>
              <a:rPr lang="zh-CN" sz="1800" b="1" kern="100" dirty="0">
                <a:effectLst/>
                <a:cs typeface="微软雅黑" panose="020B0503020204020204" pitchFamily="34" charset="-122"/>
              </a:rPr>
              <a:t>等价类划分：</a:t>
            </a:r>
            <a:r>
              <a:rPr lang="en-US" sz="1800" kern="100" dirty="0">
                <a:effectLst/>
                <a:latin typeface="+mn-ea"/>
                <a:ea typeface="+mn-ea"/>
                <a:cs typeface="+mn-ea"/>
              </a:rPr>
              <a:t> </a:t>
            </a:r>
            <a:r>
              <a:rPr lang="en-US" sz="1800" b="1" kern="100" dirty="0">
                <a:effectLst/>
                <a:latin typeface="+mn-ea"/>
                <a:ea typeface="+mn-ea"/>
                <a:cs typeface="+mn-ea"/>
              </a:rPr>
              <a:t>    </a:t>
            </a:r>
            <a:endParaRPr sz="1800" kern="100" dirty="0">
              <a:effectLst/>
              <a:latin typeface="+mn-ea"/>
              <a:ea typeface="+mn-ea"/>
              <a:cs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18845" y="1873885"/>
            <a:ext cx="11145520" cy="2861310"/>
          </a:xfrm>
          <a:prstGeom prst="rect">
            <a:avLst/>
          </a:prstGeom>
          <a:noFill/>
          <a:ln w="9525">
            <a:noFill/>
          </a:ln>
        </p:spPr>
        <p:txBody>
          <a:bodyPr wrap="square">
            <a:spAutoFit/>
          </a:bodyPr>
          <a:p>
            <a:pPr marL="342900" indent="-342900">
              <a:buFont typeface="Wingdings" panose="05000000000000000000" charset="0"/>
              <a:buChar char="ü"/>
            </a:pPr>
            <a:r>
              <a:rPr lang="zh-CN" sz="2000" b="0">
                <a:latin typeface="+mn-ea"/>
                <a:cs typeface="+mn-ea"/>
              </a:rPr>
              <a:t>有效等价类：第一个数：</a:t>
            </a:r>
            <a:r>
              <a:rPr lang="en-US" sz="2000" b="0">
                <a:latin typeface="+mn-ea"/>
                <a:cs typeface="+mn-ea"/>
              </a:rPr>
              <a:t>1~100</a:t>
            </a:r>
            <a:r>
              <a:rPr lang="zh-CN" sz="2000" b="0">
                <a:latin typeface="+mn-ea"/>
                <a:cs typeface="+mn-ea"/>
              </a:rPr>
              <a:t>，整数</a:t>
            </a:r>
            <a:endParaRPr lang="zh-CN" sz="2000" b="0">
              <a:latin typeface="+mn-ea"/>
              <a:cs typeface="+mn-ea"/>
            </a:endParaRPr>
          </a:p>
          <a:p>
            <a:pPr marL="342900" indent="-342900">
              <a:buFont typeface="Wingdings" panose="05000000000000000000" charset="0"/>
              <a:buChar char="ü"/>
            </a:pPr>
            <a:r>
              <a:rPr lang="zh-CN" sz="2000" b="0">
                <a:latin typeface="+mn-ea"/>
                <a:cs typeface="+mn-ea"/>
              </a:rPr>
              <a:t>第二个数：</a:t>
            </a:r>
            <a:r>
              <a:rPr lang="en-US" sz="2000" b="0">
                <a:latin typeface="+mn-ea"/>
                <a:cs typeface="+mn-ea"/>
              </a:rPr>
              <a:t>1~100</a:t>
            </a:r>
            <a:r>
              <a:rPr lang="zh-CN" sz="2000" b="0">
                <a:latin typeface="+mn-ea"/>
                <a:cs typeface="+mn-ea"/>
              </a:rPr>
              <a:t>，整数</a:t>
            </a:r>
            <a:endParaRPr lang="zh-CN" sz="2000" b="0">
              <a:latin typeface="+mn-ea"/>
              <a:cs typeface="+mn-ea"/>
            </a:endParaRPr>
          </a:p>
          <a:p>
            <a:pPr indent="0">
              <a:buFont typeface="Wingdings" panose="05000000000000000000" charset="0"/>
              <a:buNone/>
            </a:pPr>
            <a:endParaRPr lang="zh-CN" sz="2000" b="0">
              <a:latin typeface="+mn-ea"/>
              <a:cs typeface="+mn-ea"/>
            </a:endParaRPr>
          </a:p>
          <a:p>
            <a:pPr marL="342900" indent="-342900">
              <a:buFont typeface="Wingdings" panose="05000000000000000000" charset="0"/>
              <a:buChar char="ü"/>
            </a:pPr>
            <a:r>
              <a:rPr lang="zh-CN" sz="2000" b="0">
                <a:latin typeface="+mn-ea"/>
                <a:cs typeface="+mn-ea"/>
              </a:rPr>
              <a:t>无效等价类：第一个数：小于</a:t>
            </a:r>
            <a:r>
              <a:rPr lang="en-US" sz="2000" b="0">
                <a:latin typeface="+mn-ea"/>
                <a:cs typeface="+mn-ea"/>
              </a:rPr>
              <a:t>1</a:t>
            </a:r>
            <a:r>
              <a:rPr lang="zh-CN" sz="2000" b="0">
                <a:latin typeface="+mn-ea"/>
                <a:cs typeface="+mn-ea"/>
              </a:rPr>
              <a:t>，大于</a:t>
            </a:r>
            <a:r>
              <a:rPr lang="en-US" sz="2000" b="0">
                <a:latin typeface="+mn-ea"/>
                <a:cs typeface="+mn-ea"/>
              </a:rPr>
              <a:t>100</a:t>
            </a:r>
            <a:r>
              <a:rPr lang="zh-CN" sz="2000" b="0">
                <a:latin typeface="+mn-ea"/>
                <a:cs typeface="+mn-ea"/>
              </a:rPr>
              <a:t>，小数，负数，中文，英文，空，空格，特殊字符</a:t>
            </a:r>
            <a:endParaRPr lang="zh-CN" sz="2000" b="0">
              <a:latin typeface="+mn-ea"/>
              <a:cs typeface="+mn-ea"/>
            </a:endParaRPr>
          </a:p>
          <a:p>
            <a:pPr marL="342900" indent="-342900">
              <a:buFont typeface="Wingdings" panose="05000000000000000000" charset="0"/>
              <a:buChar char="ü"/>
            </a:pPr>
            <a:r>
              <a:rPr lang="zh-CN" sz="2000" b="0">
                <a:latin typeface="+mn-ea"/>
                <a:cs typeface="+mn-ea"/>
              </a:rPr>
              <a:t>第二个数：小于</a:t>
            </a:r>
            <a:r>
              <a:rPr lang="en-US" sz="2000" b="0">
                <a:latin typeface="+mn-ea"/>
                <a:cs typeface="+mn-ea"/>
              </a:rPr>
              <a:t>1</a:t>
            </a:r>
            <a:r>
              <a:rPr lang="zh-CN" sz="2000" b="0">
                <a:latin typeface="+mn-ea"/>
                <a:cs typeface="+mn-ea"/>
              </a:rPr>
              <a:t>，大于</a:t>
            </a:r>
            <a:r>
              <a:rPr lang="en-US" sz="2000" b="0">
                <a:latin typeface="+mn-ea"/>
                <a:cs typeface="+mn-ea"/>
              </a:rPr>
              <a:t>100</a:t>
            </a:r>
            <a:r>
              <a:rPr lang="zh-CN" sz="2000" b="0">
                <a:latin typeface="+mn-ea"/>
                <a:cs typeface="+mn-ea"/>
              </a:rPr>
              <a:t>，小数，负数，中文，英文，空，空格，特殊字符</a:t>
            </a:r>
            <a:endParaRPr lang="zh-CN" altLang="en-US" sz="2000">
              <a:latin typeface="+mn-ea"/>
              <a:cs typeface="+mn-ea"/>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11467465" cy="4806315"/>
          </a:xfrm>
        </p:spPr>
        <p:txBody>
          <a:bodyPr/>
          <a:lstStyle/>
          <a:p>
            <a:r>
              <a:rPr lang="zh-CN" altLang="zh-CN" sz="1800" b="1" kern="100" dirty="0">
                <a:effectLst/>
              </a:rPr>
              <a:t>三、案例</a:t>
            </a:r>
            <a:r>
              <a:rPr lang="zh-CN" altLang="zh-CN" sz="1800" b="1" kern="100" dirty="0">
                <a:effectLst/>
              </a:rPr>
              <a:t>分享：</a:t>
            </a:r>
            <a:endParaRPr lang="zh-CN" altLang="zh-CN" sz="1800" b="1" kern="100" dirty="0">
              <a:effectLst/>
            </a:endParaRPr>
          </a:p>
          <a:p>
            <a:pPr marL="0" indent="0"/>
            <a:r>
              <a:rPr lang="en-US" altLang="zh-CN" sz="1800" b="1" kern="100" dirty="0">
                <a:effectLst/>
                <a:cs typeface="微软雅黑" panose="020B0503020204020204" pitchFamily="34" charset="-122"/>
              </a:rPr>
              <a:t> </a:t>
            </a:r>
            <a:r>
              <a:rPr sz="1800" b="1" kern="100" dirty="0">
                <a:effectLst/>
                <a:cs typeface="微软雅黑" panose="020B0503020204020204" pitchFamily="34" charset="-122"/>
              </a:rPr>
              <a:t>2.需求：</a:t>
            </a:r>
            <a:r>
              <a:rPr lang="zh-CN" sz="1800" b="1" kern="100" dirty="0">
                <a:effectLst/>
                <a:cs typeface="微软雅黑" panose="020B0503020204020204" pitchFamily="34" charset="-122"/>
              </a:rPr>
              <a:t>以</a:t>
            </a:r>
            <a:r>
              <a:rPr sz="1800" b="1" kern="100" dirty="0">
                <a:effectLst/>
                <a:cs typeface="微软雅黑" panose="020B0503020204020204" pitchFamily="34" charset="-122"/>
              </a:rPr>
              <a:t>QQ帐号</a:t>
            </a:r>
            <a:r>
              <a:rPr lang="zh-CN" sz="1800" b="1" kern="100" dirty="0">
                <a:effectLst/>
                <a:cs typeface="微软雅黑" panose="020B0503020204020204" pitchFamily="34" charset="-122"/>
              </a:rPr>
              <a:t>功能为例</a:t>
            </a:r>
            <a:r>
              <a:rPr sz="1800" b="1" kern="100" dirty="0">
                <a:effectLst/>
                <a:cs typeface="微软雅黑" panose="020B0503020204020204" pitchFamily="34" charset="-122"/>
              </a:rPr>
              <a:t>，帐号要求是6~10位正整数</a:t>
            </a:r>
            <a:r>
              <a:rPr lang="zh-CN" sz="1800" b="1" kern="100" dirty="0">
                <a:effectLst/>
                <a:cs typeface="微软雅黑" panose="020B0503020204020204" pitchFamily="34" charset="-122"/>
              </a:rPr>
              <a:t>，请设计测试用例</a:t>
            </a:r>
            <a:r>
              <a:rPr sz="1800" b="1" kern="100" dirty="0">
                <a:effectLst/>
                <a:cs typeface="微软雅黑" panose="020B0503020204020204" pitchFamily="34" charset="-122"/>
              </a:rPr>
              <a:t>。</a:t>
            </a:r>
            <a:endParaRPr sz="1800" b="1" kern="100" dirty="0">
              <a:effectLst/>
              <a:cs typeface="微软雅黑" panose="020B0503020204020204" pitchFamily="34" charset="-122"/>
            </a:endParaRPr>
          </a:p>
          <a:p>
            <a:pPr marL="0" indent="0">
              <a:buNone/>
            </a:pPr>
            <a:r>
              <a:rPr lang="en-US" sz="1800" kern="100" dirty="0">
                <a:effectLst/>
                <a:latin typeface="+mn-ea"/>
                <a:ea typeface="+mn-ea"/>
                <a:cs typeface="+mn-ea"/>
              </a:rPr>
              <a:t> </a:t>
            </a:r>
            <a:r>
              <a:rPr lang="en-US" sz="1800" b="1" kern="100" dirty="0">
                <a:effectLst/>
                <a:latin typeface="+mn-ea"/>
                <a:ea typeface="+mn-ea"/>
                <a:cs typeface="+mn-ea"/>
              </a:rPr>
              <a:t>    </a:t>
            </a:r>
            <a:endParaRPr sz="1800" kern="100" dirty="0">
              <a:effectLst/>
              <a:latin typeface="+mn-ea"/>
              <a:ea typeface="+mn-ea"/>
              <a:cs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14" name="图片 5"/>
          <p:cNvPicPr>
            <a:picLocks noChangeAspect="1"/>
          </p:cNvPicPr>
          <p:nvPr/>
        </p:nvPicPr>
        <p:blipFill>
          <a:blip r:embed="rId1"/>
          <a:stretch>
            <a:fillRect/>
          </a:stretch>
        </p:blipFill>
        <p:spPr>
          <a:xfrm>
            <a:off x="942340" y="1854835"/>
            <a:ext cx="5440680" cy="4176395"/>
          </a:xfrm>
          <a:prstGeom prst="rect">
            <a:avLst/>
          </a:prstGeom>
          <a:noFill/>
          <a:ln w="9525">
            <a:noFill/>
          </a:ln>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11467465" cy="4806315"/>
          </a:xfrm>
        </p:spPr>
        <p:txBody>
          <a:bodyPr/>
          <a:lstStyle/>
          <a:p>
            <a:r>
              <a:rPr lang="zh-CN" altLang="zh-CN" sz="1800" b="1" kern="100" dirty="0">
                <a:effectLst/>
              </a:rPr>
              <a:t>三、案例</a:t>
            </a:r>
            <a:r>
              <a:rPr lang="zh-CN" altLang="zh-CN" sz="1800" b="1" kern="100" dirty="0">
                <a:effectLst/>
              </a:rPr>
              <a:t>分享：</a:t>
            </a:r>
            <a:endParaRPr lang="zh-CN" altLang="zh-CN" sz="1800" b="1" kern="100" dirty="0">
              <a:effectLst/>
            </a:endParaRPr>
          </a:p>
          <a:p>
            <a:pPr marL="0" indent="0"/>
            <a:r>
              <a:rPr lang="en-US" altLang="zh-CN" sz="1800" b="1" kern="100" dirty="0">
                <a:effectLst/>
                <a:cs typeface="微软雅黑" panose="020B0503020204020204" pitchFamily="34" charset="-122"/>
              </a:rPr>
              <a:t> </a:t>
            </a:r>
            <a:r>
              <a:rPr lang="zh-CN" sz="1800" b="1" kern="100" dirty="0">
                <a:effectLst/>
                <a:cs typeface="微软雅黑" panose="020B0503020204020204" pitchFamily="34" charset="-122"/>
              </a:rPr>
              <a:t>等价类划分：</a:t>
            </a:r>
            <a:r>
              <a:rPr lang="en-US" sz="1800" kern="100" dirty="0">
                <a:effectLst/>
                <a:latin typeface="+mn-ea"/>
                <a:ea typeface="+mn-ea"/>
                <a:cs typeface="+mn-ea"/>
              </a:rPr>
              <a:t> </a:t>
            </a:r>
            <a:r>
              <a:rPr lang="en-US" sz="1800" b="1" kern="100" dirty="0">
                <a:effectLst/>
                <a:latin typeface="+mn-ea"/>
                <a:ea typeface="+mn-ea"/>
                <a:cs typeface="+mn-ea"/>
              </a:rPr>
              <a:t>    </a:t>
            </a:r>
            <a:endParaRPr sz="1800" kern="100" dirty="0">
              <a:effectLst/>
              <a:latin typeface="+mn-ea"/>
              <a:ea typeface="+mn-ea"/>
              <a:cs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061085" y="2008505"/>
            <a:ext cx="7534275" cy="1753235"/>
          </a:xfrm>
          <a:prstGeom prst="rect">
            <a:avLst/>
          </a:prstGeom>
          <a:noFill/>
          <a:ln w="9525">
            <a:noFill/>
          </a:ln>
        </p:spPr>
        <p:txBody>
          <a:bodyPr wrap="square">
            <a:spAutoFit/>
          </a:bodyPr>
          <a:p>
            <a:pPr marL="342900" indent="-342900">
              <a:buFont typeface="Wingdings" panose="05000000000000000000" charset="0"/>
              <a:buChar char="ü"/>
            </a:pPr>
            <a:r>
              <a:rPr lang="zh-CN" b="0">
                <a:latin typeface="+mn-ea"/>
                <a:cs typeface="+mn-ea"/>
              </a:rPr>
              <a:t>有效等价类：帐号：长度在</a:t>
            </a:r>
            <a:r>
              <a:rPr lang="en-US" b="0">
                <a:latin typeface="+mn-ea"/>
                <a:cs typeface="+mn-ea"/>
              </a:rPr>
              <a:t>6~10</a:t>
            </a:r>
            <a:r>
              <a:rPr lang="zh-CN" b="0">
                <a:latin typeface="+mn-ea"/>
                <a:cs typeface="+mn-ea"/>
              </a:rPr>
              <a:t>位之间，正数，整数</a:t>
            </a:r>
            <a:endParaRPr lang="zh-CN" b="0">
              <a:latin typeface="+mn-ea"/>
              <a:cs typeface="+mn-ea"/>
            </a:endParaRPr>
          </a:p>
          <a:p>
            <a:pPr indent="0">
              <a:buFont typeface="Wingdings" panose="05000000000000000000" charset="0"/>
              <a:buNone/>
            </a:pPr>
            <a:endParaRPr lang="zh-CN" b="0">
              <a:latin typeface="+mn-ea"/>
              <a:cs typeface="+mn-ea"/>
            </a:endParaRPr>
          </a:p>
          <a:p>
            <a:pPr marL="342900" indent="-342900">
              <a:buFont typeface="Wingdings" panose="05000000000000000000" charset="0"/>
              <a:buChar char="ü"/>
            </a:pPr>
            <a:r>
              <a:rPr lang="zh-CN" b="0">
                <a:latin typeface="+mn-ea"/>
                <a:cs typeface="+mn-ea"/>
              </a:rPr>
              <a:t>无效等价类：帐号：长度小于</a:t>
            </a:r>
            <a:r>
              <a:rPr lang="en-US" b="0">
                <a:latin typeface="+mn-ea"/>
                <a:cs typeface="+mn-ea"/>
              </a:rPr>
              <a:t>6</a:t>
            </a:r>
            <a:r>
              <a:rPr lang="zh-CN" b="0">
                <a:latin typeface="+mn-ea"/>
                <a:cs typeface="+mn-ea"/>
              </a:rPr>
              <a:t>，长度大于</a:t>
            </a:r>
            <a:r>
              <a:rPr lang="en-US" b="0">
                <a:latin typeface="+mn-ea"/>
                <a:cs typeface="+mn-ea"/>
              </a:rPr>
              <a:t>10</a:t>
            </a:r>
            <a:r>
              <a:rPr lang="zh-CN" b="0">
                <a:latin typeface="+mn-ea"/>
                <a:cs typeface="+mn-ea"/>
              </a:rPr>
              <a:t>，负数，小数，中文，英文，空格，空，特殊字符</a:t>
            </a:r>
            <a:endParaRPr lang="zh-CN" altLang="en-US">
              <a:latin typeface="+mn-ea"/>
              <a:cs typeface="+mn-ea"/>
            </a:endParaRPr>
          </a:p>
        </p:txBody>
      </p:sp>
      <p:sp>
        <p:nvSpPr>
          <p:cNvPr id="6" name="文本框 5"/>
          <p:cNvSpPr txBox="1"/>
          <p:nvPr/>
        </p:nvSpPr>
        <p:spPr>
          <a:xfrm>
            <a:off x="431800" y="4227195"/>
            <a:ext cx="9166860" cy="1229995"/>
          </a:xfrm>
          <a:prstGeom prst="rect">
            <a:avLst/>
          </a:prstGeom>
          <a:noFill/>
          <a:ln w="9525">
            <a:noFill/>
          </a:ln>
        </p:spPr>
        <p:txBody>
          <a:bodyPr wrap="square">
            <a:spAutoFit/>
          </a:bodyPr>
          <a:p>
            <a:pPr marL="285750" indent="-285750">
              <a:buFont typeface="Wingdings" panose="05000000000000000000" charset="0"/>
              <a:buChar char="ü"/>
            </a:pPr>
            <a:r>
              <a:rPr lang="en-US" sz="2000" b="1">
                <a:latin typeface="微软雅黑" panose="020B0503020204020204" pitchFamily="34" charset="-122"/>
                <a:ea typeface="微软雅黑" panose="020B0503020204020204" pitchFamily="34" charset="-122"/>
                <a:cs typeface="微软雅黑" panose="020B0503020204020204" pitchFamily="34" charset="-122"/>
              </a:rPr>
              <a:t>3.</a:t>
            </a:r>
            <a:r>
              <a:rPr lang="zh-CN" sz="2000" b="1">
                <a:latin typeface="微软雅黑" panose="020B0503020204020204" pitchFamily="34" charset="-122"/>
                <a:ea typeface="微软雅黑" panose="020B0503020204020204" pitchFamily="34" charset="-122"/>
                <a:cs typeface="微软雅黑" panose="020B0503020204020204" pitchFamily="34" charset="-122"/>
              </a:rPr>
              <a:t>注册界面测试，要求：</a:t>
            </a:r>
            <a:endParaRPr lang="zh-CN" sz="2000" b="1">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ü"/>
            </a:pPr>
            <a:r>
              <a:rPr lang="zh-CN">
                <a:latin typeface="+mn-ea"/>
                <a:cs typeface="+mn-ea"/>
              </a:rPr>
              <a:t>用户名：长度</a:t>
            </a:r>
            <a:r>
              <a:rPr lang="en-US">
                <a:latin typeface="+mn-ea"/>
                <a:cs typeface="+mn-ea"/>
              </a:rPr>
              <a:t>3~19</a:t>
            </a:r>
            <a:r>
              <a:rPr lang="zh-CN">
                <a:latin typeface="+mn-ea"/>
                <a:cs typeface="+mn-ea"/>
              </a:rPr>
              <a:t>，以字母开头</a:t>
            </a:r>
            <a:endParaRPr lang="zh-CN">
              <a:latin typeface="+mn-ea"/>
              <a:cs typeface="+mn-ea"/>
            </a:endParaRPr>
          </a:p>
          <a:p>
            <a:pPr marL="285750" indent="-285750">
              <a:buFont typeface="Wingdings" panose="05000000000000000000" charset="0"/>
              <a:buChar char="ü"/>
            </a:pPr>
            <a:r>
              <a:rPr lang="zh-CN">
                <a:latin typeface="+mn-ea"/>
                <a:cs typeface="+mn-ea"/>
              </a:rPr>
              <a:t>密码：非空</a:t>
            </a:r>
            <a:endParaRPr lang="zh-CN">
              <a:latin typeface="+mn-ea"/>
              <a:cs typeface="+mn-ea"/>
            </a:endParaRPr>
          </a:p>
          <a:p>
            <a:pPr marL="285750" indent="-285750">
              <a:buFont typeface="Wingdings" panose="05000000000000000000" charset="0"/>
              <a:buChar char="ü"/>
            </a:pPr>
            <a:r>
              <a:rPr lang="zh-CN">
                <a:latin typeface="+mn-ea"/>
                <a:cs typeface="+mn-ea"/>
              </a:rPr>
              <a:t>确认密码：与密码相同</a:t>
            </a:r>
            <a:endParaRPr lang="zh-CN" altLang="en-US">
              <a:latin typeface="+mn-ea"/>
              <a:cs typeface="+mn-ea"/>
            </a:endParaRPr>
          </a:p>
        </p:txBody>
      </p:sp>
      <p:pic>
        <p:nvPicPr>
          <p:cNvPr id="7" name="图片 6"/>
          <p:cNvPicPr>
            <a:picLocks noChangeAspect="1"/>
          </p:cNvPicPr>
          <p:nvPr/>
        </p:nvPicPr>
        <p:blipFill>
          <a:blip r:embed="rId1"/>
          <a:stretch>
            <a:fillRect/>
          </a:stretch>
        </p:blipFill>
        <p:spPr>
          <a:xfrm>
            <a:off x="5209540" y="3618865"/>
            <a:ext cx="4236720" cy="3028315"/>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11467465" cy="4806315"/>
          </a:xfrm>
        </p:spPr>
        <p:txBody>
          <a:bodyPr/>
          <a:lstStyle/>
          <a:p>
            <a:r>
              <a:rPr lang="zh-CN" altLang="zh-CN" sz="1800" b="1" kern="100" dirty="0">
                <a:effectLst/>
              </a:rPr>
              <a:t>三、案例</a:t>
            </a:r>
            <a:r>
              <a:rPr lang="zh-CN" altLang="zh-CN" sz="1800" b="1" kern="100" dirty="0">
                <a:effectLst/>
              </a:rPr>
              <a:t>分享：</a:t>
            </a:r>
            <a:endParaRPr lang="zh-CN" altLang="zh-CN" sz="1800" b="1" kern="100" dirty="0">
              <a:effectLst/>
            </a:endParaRPr>
          </a:p>
          <a:p>
            <a:pPr marL="0" indent="0"/>
            <a:r>
              <a:rPr lang="en-US" altLang="zh-CN" sz="1800" b="1" kern="100" dirty="0">
                <a:effectLst/>
                <a:cs typeface="微软雅黑" panose="020B0503020204020204" pitchFamily="34" charset="-122"/>
              </a:rPr>
              <a:t> </a:t>
            </a:r>
            <a:r>
              <a:rPr lang="zh-CN" sz="1800" b="1" kern="100" dirty="0">
                <a:effectLst/>
                <a:cs typeface="微软雅黑" panose="020B0503020204020204" pitchFamily="34" charset="-122"/>
              </a:rPr>
              <a:t>等价类划分：</a:t>
            </a:r>
            <a:r>
              <a:rPr lang="en-US" sz="1800" kern="100" dirty="0">
                <a:effectLst/>
                <a:latin typeface="+mn-ea"/>
                <a:ea typeface="+mn-ea"/>
                <a:cs typeface="+mn-ea"/>
              </a:rPr>
              <a:t> </a:t>
            </a:r>
            <a:r>
              <a:rPr lang="en-US" sz="1800" b="1" kern="100" dirty="0">
                <a:effectLst/>
                <a:latin typeface="+mn-ea"/>
                <a:ea typeface="+mn-ea"/>
                <a:cs typeface="+mn-ea"/>
              </a:rPr>
              <a:t>    </a:t>
            </a:r>
            <a:endParaRPr sz="1800" kern="100" dirty="0">
              <a:effectLst/>
              <a:latin typeface="+mn-ea"/>
              <a:ea typeface="+mn-ea"/>
              <a:cs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74090" y="1872615"/>
            <a:ext cx="10382885" cy="2584450"/>
          </a:xfrm>
          <a:prstGeom prst="rect">
            <a:avLst/>
          </a:prstGeom>
          <a:noFill/>
          <a:ln w="9525">
            <a:noFill/>
          </a:ln>
        </p:spPr>
        <p:txBody>
          <a:bodyPr wrap="square">
            <a:spAutoFit/>
          </a:bodyPr>
          <a:p>
            <a:pPr marL="285750" indent="-285750">
              <a:buFont typeface="Wingdings" panose="05000000000000000000" charset="0"/>
              <a:buChar char="ü"/>
            </a:pPr>
            <a:r>
              <a:rPr lang="zh-CN" b="1">
                <a:latin typeface="微软雅黑" panose="020B0503020204020204" pitchFamily="34" charset="-122"/>
                <a:ea typeface="微软雅黑" panose="020B0503020204020204" pitchFamily="34" charset="-122"/>
                <a:cs typeface="+mn-ea"/>
              </a:rPr>
              <a:t>有效等价类：</a:t>
            </a:r>
            <a:r>
              <a:rPr lang="zh-CN" b="0">
                <a:latin typeface="+mn-ea"/>
                <a:cs typeface="+mn-ea"/>
              </a:rPr>
              <a:t>用户名：</a:t>
            </a:r>
            <a:r>
              <a:rPr lang="en-US" b="0">
                <a:latin typeface="+mn-ea"/>
                <a:cs typeface="+mn-ea"/>
              </a:rPr>
              <a:t>3~19</a:t>
            </a:r>
            <a:r>
              <a:rPr lang="zh-CN" b="0">
                <a:latin typeface="+mn-ea"/>
                <a:cs typeface="+mn-ea"/>
              </a:rPr>
              <a:t>位；以字母开头密码：非空确认密码：与密码相同</a:t>
            </a:r>
            <a:endParaRPr lang="zh-CN" b="0">
              <a:latin typeface="+mn-ea"/>
              <a:cs typeface="+mn-ea"/>
            </a:endParaRPr>
          </a:p>
          <a:p>
            <a:pPr indent="0">
              <a:buFont typeface="Wingdings" panose="05000000000000000000" charset="0"/>
              <a:buNone/>
            </a:pPr>
            <a:endParaRPr lang="zh-CN" b="0">
              <a:latin typeface="+mn-ea"/>
              <a:cs typeface="+mn-ea"/>
            </a:endParaRPr>
          </a:p>
          <a:p>
            <a:pPr marL="285750" indent="-285750">
              <a:buFont typeface="Wingdings" panose="05000000000000000000" charset="0"/>
              <a:buChar char="ü"/>
            </a:pPr>
            <a:r>
              <a:rPr lang="zh-CN" b="1">
                <a:latin typeface="微软雅黑" panose="020B0503020204020204" pitchFamily="34" charset="-122"/>
                <a:ea typeface="微软雅黑" panose="020B0503020204020204" pitchFamily="34" charset="-122"/>
                <a:cs typeface="+mn-ea"/>
              </a:rPr>
              <a:t>无效等价类：</a:t>
            </a:r>
            <a:r>
              <a:rPr lang="zh-CN" b="0">
                <a:latin typeface="+mn-ea"/>
                <a:cs typeface="+mn-ea"/>
              </a:rPr>
              <a:t>用户名：小于</a:t>
            </a:r>
            <a:r>
              <a:rPr lang="en-US" b="0">
                <a:latin typeface="+mn-ea"/>
                <a:cs typeface="+mn-ea"/>
              </a:rPr>
              <a:t>3</a:t>
            </a:r>
            <a:r>
              <a:rPr lang="zh-CN" b="0">
                <a:latin typeface="+mn-ea"/>
                <a:cs typeface="+mn-ea"/>
              </a:rPr>
              <a:t>位，大于</a:t>
            </a:r>
            <a:r>
              <a:rPr lang="en-US" b="0">
                <a:latin typeface="+mn-ea"/>
                <a:cs typeface="+mn-ea"/>
              </a:rPr>
              <a:t>19</a:t>
            </a:r>
            <a:r>
              <a:rPr lang="zh-CN" b="0">
                <a:latin typeface="+mn-ea"/>
                <a:cs typeface="+mn-ea"/>
              </a:rPr>
              <a:t>位，以数字开头，中文开头，特殊字符开头，空格，空，</a:t>
            </a:r>
            <a:r>
              <a:rPr lang="zh-CN" b="0">
                <a:solidFill>
                  <a:srgbClr val="FF0000"/>
                </a:solidFill>
                <a:latin typeface="+mn-ea"/>
                <a:cs typeface="+mn-ea"/>
              </a:rPr>
              <a:t>和谐词</a:t>
            </a:r>
            <a:r>
              <a:rPr lang="zh-CN" b="0">
                <a:latin typeface="+mn-ea"/>
                <a:cs typeface="+mn-ea"/>
              </a:rPr>
              <a:t>密码：空确认密码：与密码不相同</a:t>
            </a:r>
            <a:endParaRPr lang="zh-CN" altLang="en-US">
              <a:latin typeface="+mn-ea"/>
              <a:cs typeface="+mn-ea"/>
            </a:endParaRPr>
          </a:p>
        </p:txBody>
      </p:sp>
      <p:sp>
        <p:nvSpPr>
          <p:cNvPr id="8" name="文本框 7"/>
          <p:cNvSpPr txBox="1"/>
          <p:nvPr/>
        </p:nvSpPr>
        <p:spPr>
          <a:xfrm>
            <a:off x="913130" y="4671695"/>
            <a:ext cx="10925810" cy="1014730"/>
          </a:xfrm>
          <a:prstGeom prst="rect">
            <a:avLst/>
          </a:prstGeom>
          <a:noFill/>
          <a:ln w="9525">
            <a:noFill/>
          </a:ln>
        </p:spPr>
        <p:txBody>
          <a:bodyPr wrap="square">
            <a:spAutoFit/>
          </a:bodyPr>
          <a:p>
            <a:pPr indent="0"/>
            <a:r>
              <a:rPr lang="en-US" sz="2000">
                <a:latin typeface="+mn-ea"/>
                <a:cs typeface="+mn-ea"/>
              </a:rPr>
              <a:t>4.</a:t>
            </a:r>
            <a:r>
              <a:rPr lang="zh-CN" sz="2000">
                <a:latin typeface="+mn-ea"/>
                <a:cs typeface="+mn-ea"/>
              </a:rPr>
              <a:t>设有一个信息管理系统，要求用户输入以年月表示的日期。</a:t>
            </a:r>
            <a:r>
              <a:rPr lang="zh-CN" sz="2000" b="1">
                <a:solidFill>
                  <a:srgbClr val="FFC000"/>
                </a:solidFill>
                <a:latin typeface="+mn-ea"/>
                <a:cs typeface="+mn-ea"/>
              </a:rPr>
              <a:t>假设日期限定在</a:t>
            </a:r>
            <a:r>
              <a:rPr lang="en-US" sz="2000" b="1">
                <a:solidFill>
                  <a:srgbClr val="FFC000"/>
                </a:solidFill>
                <a:latin typeface="+mn-ea"/>
                <a:cs typeface="+mn-ea"/>
              </a:rPr>
              <a:t>1990</a:t>
            </a:r>
            <a:r>
              <a:rPr lang="zh-CN" sz="2000" b="1">
                <a:solidFill>
                  <a:srgbClr val="FFC000"/>
                </a:solidFill>
                <a:latin typeface="+mn-ea"/>
                <a:cs typeface="+mn-ea"/>
              </a:rPr>
              <a:t>年</a:t>
            </a:r>
            <a:r>
              <a:rPr lang="en-US" sz="2000" b="1">
                <a:solidFill>
                  <a:srgbClr val="FFC000"/>
                </a:solidFill>
                <a:latin typeface="+mn-ea"/>
                <a:cs typeface="+mn-ea"/>
              </a:rPr>
              <a:t>1</a:t>
            </a:r>
            <a:r>
              <a:rPr lang="zh-CN" sz="2000" b="1">
                <a:solidFill>
                  <a:srgbClr val="FFC000"/>
                </a:solidFill>
                <a:latin typeface="+mn-ea"/>
                <a:cs typeface="+mn-ea"/>
              </a:rPr>
              <a:t>月</a:t>
            </a:r>
            <a:r>
              <a:rPr lang="en-US" sz="2000" b="1">
                <a:solidFill>
                  <a:srgbClr val="FFC000"/>
                </a:solidFill>
                <a:latin typeface="+mn-ea"/>
                <a:cs typeface="+mn-ea"/>
              </a:rPr>
              <a:t>~2049</a:t>
            </a:r>
            <a:r>
              <a:rPr lang="zh-CN" sz="2000" b="1">
                <a:solidFill>
                  <a:srgbClr val="FFC000"/>
                </a:solidFill>
                <a:latin typeface="+mn-ea"/>
                <a:cs typeface="+mn-ea"/>
              </a:rPr>
              <a:t>年</a:t>
            </a:r>
            <a:r>
              <a:rPr lang="en-US" sz="2000" b="1">
                <a:solidFill>
                  <a:srgbClr val="FFC000"/>
                </a:solidFill>
                <a:latin typeface="+mn-ea"/>
                <a:cs typeface="+mn-ea"/>
              </a:rPr>
              <a:t>12</a:t>
            </a:r>
            <a:r>
              <a:rPr lang="zh-CN" sz="2000" b="1">
                <a:solidFill>
                  <a:srgbClr val="FFC000"/>
                </a:solidFill>
                <a:latin typeface="+mn-ea"/>
                <a:cs typeface="+mn-ea"/>
              </a:rPr>
              <a:t>月</a:t>
            </a:r>
            <a:r>
              <a:rPr lang="zh-CN" sz="2000">
                <a:latin typeface="+mn-ea"/>
                <a:cs typeface="+mn-ea"/>
              </a:rPr>
              <a:t>，并规定</a:t>
            </a:r>
            <a:r>
              <a:rPr lang="zh-CN" sz="2000" b="1">
                <a:solidFill>
                  <a:srgbClr val="FFC000"/>
                </a:solidFill>
                <a:latin typeface="+mn-ea"/>
                <a:cs typeface="+mn-ea"/>
              </a:rPr>
              <a:t>日期由</a:t>
            </a:r>
            <a:r>
              <a:rPr lang="en-US" sz="2000" b="1">
                <a:solidFill>
                  <a:srgbClr val="FFC000"/>
                </a:solidFill>
                <a:latin typeface="+mn-ea"/>
                <a:cs typeface="+mn-ea"/>
              </a:rPr>
              <a:t>6</a:t>
            </a:r>
            <a:r>
              <a:rPr lang="zh-CN" sz="2000" b="1">
                <a:solidFill>
                  <a:srgbClr val="FFC000"/>
                </a:solidFill>
                <a:latin typeface="+mn-ea"/>
                <a:cs typeface="+mn-ea"/>
              </a:rPr>
              <a:t>位数字字符组成，前</a:t>
            </a:r>
            <a:r>
              <a:rPr lang="en-US" sz="2000" b="1">
                <a:solidFill>
                  <a:srgbClr val="FFC000"/>
                </a:solidFill>
                <a:latin typeface="+mn-ea"/>
                <a:cs typeface="+mn-ea"/>
              </a:rPr>
              <a:t>4</a:t>
            </a:r>
            <a:r>
              <a:rPr lang="zh-CN" sz="2000" b="1">
                <a:solidFill>
                  <a:srgbClr val="FFC000"/>
                </a:solidFill>
                <a:latin typeface="+mn-ea"/>
                <a:cs typeface="+mn-ea"/>
              </a:rPr>
              <a:t>位表示年，后</a:t>
            </a:r>
            <a:r>
              <a:rPr lang="en-US" sz="2000" b="1">
                <a:solidFill>
                  <a:srgbClr val="FFC000"/>
                </a:solidFill>
                <a:latin typeface="+mn-ea"/>
                <a:cs typeface="+mn-ea"/>
              </a:rPr>
              <a:t>2</a:t>
            </a:r>
            <a:r>
              <a:rPr lang="zh-CN" sz="2000" b="1">
                <a:solidFill>
                  <a:srgbClr val="FFC000"/>
                </a:solidFill>
                <a:latin typeface="+mn-ea"/>
                <a:cs typeface="+mn-ea"/>
              </a:rPr>
              <a:t>位表示月</a:t>
            </a:r>
            <a:r>
              <a:rPr lang="zh-CN" sz="2000">
                <a:latin typeface="+mn-ea"/>
                <a:cs typeface="+mn-ea"/>
              </a:rPr>
              <a:t>。</a:t>
            </a:r>
            <a:endParaRPr lang="zh-CN" sz="2000">
              <a:latin typeface="+mn-ea"/>
              <a:cs typeface="+mn-ea"/>
            </a:endParaRPr>
          </a:p>
          <a:p>
            <a:pPr indent="0"/>
            <a:r>
              <a:rPr lang="zh-CN" sz="2000">
                <a:latin typeface="+mn-ea"/>
                <a:cs typeface="+mn-ea"/>
              </a:rPr>
              <a:t>现用等价类划分法设计测试用例，来测试程序的</a:t>
            </a:r>
            <a:r>
              <a:rPr lang="en-US" sz="2000">
                <a:latin typeface="+mn-ea"/>
                <a:cs typeface="+mn-ea"/>
              </a:rPr>
              <a:t>"</a:t>
            </a:r>
            <a:r>
              <a:rPr lang="zh-CN" sz="2000">
                <a:latin typeface="+mn-ea"/>
                <a:cs typeface="+mn-ea"/>
              </a:rPr>
              <a:t>日期检查功能</a:t>
            </a:r>
            <a:r>
              <a:rPr lang="en-US" sz="2000">
                <a:latin typeface="+mn-ea"/>
                <a:cs typeface="+mn-ea"/>
              </a:rPr>
              <a:t>"</a:t>
            </a:r>
            <a:r>
              <a:rPr lang="zh-CN" sz="2000">
                <a:latin typeface="+mn-ea"/>
                <a:cs typeface="+mn-ea"/>
              </a:rPr>
              <a:t>。</a:t>
            </a:r>
            <a:endParaRPr lang="zh-CN" altLang="en-US" sz="2000">
              <a:latin typeface="+mn-ea"/>
              <a:cs typeface="+mn-ea"/>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11467465" cy="4806315"/>
          </a:xfrm>
        </p:spPr>
        <p:txBody>
          <a:bodyPr/>
          <a:lstStyle/>
          <a:p>
            <a:r>
              <a:rPr lang="zh-CN" altLang="zh-CN" sz="1800" b="1" kern="100" dirty="0">
                <a:effectLst/>
              </a:rPr>
              <a:t>三、案例</a:t>
            </a:r>
            <a:r>
              <a:rPr lang="zh-CN" altLang="zh-CN" sz="1800" b="1" kern="100" dirty="0">
                <a:effectLst/>
              </a:rPr>
              <a:t>分享：</a:t>
            </a:r>
            <a:endParaRPr lang="zh-CN" altLang="zh-CN" sz="1800" b="1" kern="100" dirty="0">
              <a:effectLst/>
            </a:endParaRPr>
          </a:p>
          <a:p>
            <a:pPr marL="0" indent="0"/>
            <a:r>
              <a:rPr lang="en-US" altLang="zh-CN" sz="1800" b="1" kern="100" dirty="0">
                <a:effectLst/>
                <a:cs typeface="微软雅黑" panose="020B0503020204020204" pitchFamily="34" charset="-122"/>
              </a:rPr>
              <a:t> </a:t>
            </a:r>
            <a:r>
              <a:rPr lang="zh-CN" sz="1800" b="1" kern="100" dirty="0">
                <a:effectLst/>
                <a:cs typeface="微软雅黑" panose="020B0503020204020204" pitchFamily="34" charset="-122"/>
              </a:rPr>
              <a:t>等价类划分：</a:t>
            </a:r>
            <a:r>
              <a:rPr lang="en-US" sz="1800" kern="100" dirty="0">
                <a:effectLst/>
                <a:latin typeface="+mn-ea"/>
                <a:ea typeface="+mn-ea"/>
                <a:cs typeface="+mn-ea"/>
              </a:rPr>
              <a:t> </a:t>
            </a:r>
            <a:r>
              <a:rPr lang="en-US" sz="1800" b="1" kern="100" dirty="0">
                <a:effectLst/>
                <a:latin typeface="+mn-ea"/>
                <a:ea typeface="+mn-ea"/>
                <a:cs typeface="+mn-ea"/>
              </a:rPr>
              <a:t>    </a:t>
            </a:r>
            <a:endParaRPr sz="1800" kern="100" dirty="0">
              <a:effectLst/>
              <a:latin typeface="+mn-ea"/>
              <a:ea typeface="+mn-ea"/>
              <a:cs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5" name="图片 3"/>
          <p:cNvPicPr>
            <a:picLocks noChangeAspect="1"/>
          </p:cNvPicPr>
          <p:nvPr/>
        </p:nvPicPr>
        <p:blipFill>
          <a:blip r:embed="rId1"/>
          <a:stretch>
            <a:fillRect/>
          </a:stretch>
        </p:blipFill>
        <p:spPr>
          <a:xfrm>
            <a:off x="3411220" y="1198245"/>
            <a:ext cx="3828415" cy="831215"/>
          </a:xfrm>
          <a:prstGeom prst="rect">
            <a:avLst/>
          </a:prstGeom>
          <a:noFill/>
          <a:ln w="9525">
            <a:noFill/>
          </a:ln>
        </p:spPr>
      </p:pic>
      <p:sp>
        <p:nvSpPr>
          <p:cNvPr id="6" name="文本框 5"/>
          <p:cNvSpPr txBox="1"/>
          <p:nvPr/>
        </p:nvSpPr>
        <p:spPr>
          <a:xfrm>
            <a:off x="989330" y="2098040"/>
            <a:ext cx="8943975" cy="2584450"/>
          </a:xfrm>
          <a:prstGeom prst="rect">
            <a:avLst/>
          </a:prstGeom>
          <a:noFill/>
          <a:ln w="9525">
            <a:noFill/>
          </a:ln>
        </p:spPr>
        <p:txBody>
          <a:bodyPr wrap="square">
            <a:spAutoFit/>
          </a:bodyPr>
          <a:p>
            <a:pPr marL="285750" indent="-285750">
              <a:buFont typeface="Wingdings" panose="05000000000000000000" charset="0"/>
              <a:buChar char="ü"/>
            </a:pPr>
            <a:r>
              <a:rPr lang="zh-CN" b="1">
                <a:latin typeface="微软雅黑" panose="020B0503020204020204" pitchFamily="34" charset="-122"/>
                <a:ea typeface="微软雅黑" panose="020B0503020204020204" pitchFamily="34" charset="-122"/>
                <a:cs typeface="+mn-ea"/>
              </a:rPr>
              <a:t>有效等价类：</a:t>
            </a:r>
            <a:r>
              <a:rPr lang="zh-CN" b="0">
                <a:latin typeface="+mn-ea"/>
                <a:cs typeface="+mn-ea"/>
              </a:rPr>
              <a:t>日期：</a:t>
            </a:r>
            <a:r>
              <a:rPr lang="en-US" b="0">
                <a:latin typeface="+mn-ea"/>
                <a:cs typeface="+mn-ea"/>
              </a:rPr>
              <a:t>6</a:t>
            </a:r>
            <a:r>
              <a:rPr lang="zh-CN" b="0">
                <a:latin typeface="+mn-ea"/>
                <a:cs typeface="+mn-ea"/>
              </a:rPr>
              <a:t>位数字年：</a:t>
            </a:r>
            <a:r>
              <a:rPr lang="en-US" b="0">
                <a:latin typeface="+mn-ea"/>
                <a:cs typeface="+mn-ea"/>
              </a:rPr>
              <a:t>1990~2049</a:t>
            </a:r>
            <a:r>
              <a:rPr lang="zh-CN" b="0">
                <a:latin typeface="+mn-ea"/>
                <a:cs typeface="+mn-ea"/>
              </a:rPr>
              <a:t>月：</a:t>
            </a:r>
            <a:r>
              <a:rPr lang="en-US" b="0">
                <a:latin typeface="+mn-ea"/>
                <a:cs typeface="+mn-ea"/>
              </a:rPr>
              <a:t>01~12</a:t>
            </a:r>
            <a:endParaRPr lang="en-US" b="0">
              <a:latin typeface="+mn-ea"/>
              <a:cs typeface="+mn-ea"/>
            </a:endParaRPr>
          </a:p>
          <a:p>
            <a:pPr indent="0">
              <a:buFont typeface="Wingdings" panose="05000000000000000000" charset="0"/>
              <a:buNone/>
            </a:pPr>
            <a:endParaRPr lang="en-US" b="0">
              <a:latin typeface="+mn-ea"/>
              <a:cs typeface="+mn-ea"/>
            </a:endParaRPr>
          </a:p>
          <a:p>
            <a:pPr marL="285750" indent="-285750">
              <a:buFont typeface="Wingdings" panose="05000000000000000000" charset="0"/>
              <a:buChar char="ü"/>
            </a:pPr>
            <a:r>
              <a:rPr lang="zh-CN" b="1">
                <a:latin typeface="微软雅黑" panose="020B0503020204020204" pitchFamily="34" charset="-122"/>
                <a:ea typeface="微软雅黑" panose="020B0503020204020204" pitchFamily="34" charset="-122"/>
                <a:cs typeface="+mn-ea"/>
              </a:rPr>
              <a:t>无效等价类：</a:t>
            </a:r>
            <a:r>
              <a:rPr lang="zh-CN" b="0">
                <a:latin typeface="+mn-ea"/>
                <a:cs typeface="+mn-ea"/>
              </a:rPr>
              <a:t>日期：小于</a:t>
            </a:r>
            <a:r>
              <a:rPr lang="en-US" b="0">
                <a:latin typeface="+mn-ea"/>
                <a:cs typeface="+mn-ea"/>
              </a:rPr>
              <a:t>6</a:t>
            </a:r>
            <a:r>
              <a:rPr lang="zh-CN" b="0">
                <a:latin typeface="+mn-ea"/>
                <a:cs typeface="+mn-ea"/>
              </a:rPr>
              <a:t>位，大于</a:t>
            </a:r>
            <a:r>
              <a:rPr lang="en-US" b="0">
                <a:latin typeface="+mn-ea"/>
                <a:cs typeface="+mn-ea"/>
              </a:rPr>
              <a:t>6</a:t>
            </a:r>
            <a:r>
              <a:rPr lang="zh-CN" b="0">
                <a:latin typeface="+mn-ea"/>
                <a:cs typeface="+mn-ea"/>
              </a:rPr>
              <a:t>位，中文，英文，特殊字符，空，空格年：小于</a:t>
            </a:r>
            <a:r>
              <a:rPr lang="en-US" b="0">
                <a:latin typeface="+mn-ea"/>
                <a:cs typeface="+mn-ea"/>
              </a:rPr>
              <a:t>1990</a:t>
            </a:r>
            <a:r>
              <a:rPr lang="zh-CN" b="0">
                <a:latin typeface="+mn-ea"/>
                <a:cs typeface="+mn-ea"/>
              </a:rPr>
              <a:t>，大于</a:t>
            </a:r>
            <a:r>
              <a:rPr lang="en-US" b="0">
                <a:latin typeface="+mn-ea"/>
                <a:cs typeface="+mn-ea"/>
              </a:rPr>
              <a:t>2049</a:t>
            </a:r>
            <a:r>
              <a:rPr lang="zh-CN" b="0">
                <a:latin typeface="+mn-ea"/>
                <a:cs typeface="+mn-ea"/>
              </a:rPr>
              <a:t>月：小于</a:t>
            </a:r>
            <a:r>
              <a:rPr lang="en-US" b="0">
                <a:latin typeface="+mn-ea"/>
                <a:cs typeface="+mn-ea"/>
              </a:rPr>
              <a:t>01</a:t>
            </a:r>
            <a:r>
              <a:rPr lang="zh-CN" b="0">
                <a:latin typeface="+mn-ea"/>
                <a:cs typeface="+mn-ea"/>
              </a:rPr>
              <a:t>，大于</a:t>
            </a:r>
            <a:r>
              <a:rPr lang="en-US" b="0">
                <a:latin typeface="+mn-ea"/>
                <a:cs typeface="+mn-ea"/>
              </a:rPr>
              <a:t>12</a:t>
            </a:r>
            <a:endParaRPr lang="zh-CN" altLang="en-US">
              <a:latin typeface="+mn-ea"/>
              <a:cs typeface="+mn-ea"/>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endParaRPr lang="zh-CN" altLang="en-US" dirty="0"/>
          </a:p>
        </p:txBody>
      </p:sp>
      <p:sp>
        <p:nvSpPr>
          <p:cNvPr id="3" name="内容占位符 2"/>
          <p:cNvSpPr>
            <a:spLocks noGrp="1"/>
          </p:cNvSpPr>
          <p:nvPr>
            <p:ph idx="1"/>
          </p:nvPr>
        </p:nvSpPr>
        <p:spPr>
          <a:xfrm>
            <a:off x="593062" y="1430902"/>
            <a:ext cx="9519930" cy="3441349"/>
          </a:xfrm>
        </p:spPr>
        <p:txBody>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1</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测试用例的定义</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2</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测试用例的重要性</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测试用例设计方法</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4</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课程总结与作业</a:t>
            </a:r>
            <a:endParaRPr lang="en-US" altLang="zh-CN" dirty="0">
              <a:solidFill>
                <a:schemeClr val="tx1">
                  <a:lumMod val="75000"/>
                  <a:lumOff val="25000"/>
                </a:schemeClr>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11467465" cy="1925320"/>
          </a:xfrm>
        </p:spPr>
        <p:txBody>
          <a:bodyPr/>
          <a:lstStyle/>
          <a:p>
            <a:r>
              <a:rPr lang="zh-CN" altLang="zh-CN" sz="1800" b="1" kern="100" dirty="0">
                <a:effectLst/>
              </a:rPr>
              <a:t>三、案例分享：</a:t>
            </a:r>
            <a:r>
              <a:rPr lang="en-US" sz="1800" b="1" kern="100" dirty="0">
                <a:effectLst/>
                <a:latin typeface="+mn-ea"/>
                <a:ea typeface="+mn-ea"/>
                <a:cs typeface="+mn-ea"/>
              </a:rPr>
              <a:t>    </a:t>
            </a:r>
            <a:endParaRPr lang="en-US" sz="1800" b="1" kern="100" dirty="0">
              <a:effectLst/>
              <a:latin typeface="+mn-ea"/>
              <a:ea typeface="+mn-ea"/>
              <a:cs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33400" y="1517015"/>
            <a:ext cx="10288905" cy="645160"/>
          </a:xfrm>
          <a:prstGeom prst="rect">
            <a:avLst/>
          </a:prstGeom>
          <a:noFill/>
          <a:ln w="9525">
            <a:noFill/>
          </a:ln>
        </p:spPr>
        <p:txBody>
          <a:bodyPr wrap="square">
            <a:spAutoFit/>
          </a:bodyPr>
          <a:p>
            <a:pPr indent="0"/>
            <a:r>
              <a:rPr lang="en-US">
                <a:latin typeface="+mn-ea"/>
                <a:cs typeface="+mn-ea"/>
              </a:rPr>
              <a:t>5.</a:t>
            </a:r>
            <a:r>
              <a:rPr lang="zh-CN">
                <a:latin typeface="+mn-ea"/>
                <a:cs typeface="+mn-ea"/>
              </a:rPr>
              <a:t>某程序规定：</a:t>
            </a:r>
            <a:r>
              <a:rPr lang="en-US">
                <a:latin typeface="+mn-ea"/>
                <a:cs typeface="+mn-ea"/>
              </a:rPr>
              <a:t>"</a:t>
            </a:r>
            <a:r>
              <a:rPr lang="zh-CN">
                <a:latin typeface="+mn-ea"/>
                <a:cs typeface="+mn-ea"/>
              </a:rPr>
              <a:t>输入三个整数 </a:t>
            </a:r>
            <a:r>
              <a:rPr lang="en-US">
                <a:latin typeface="+mn-ea"/>
                <a:cs typeface="+mn-ea"/>
              </a:rPr>
              <a:t>a </a:t>
            </a:r>
            <a:r>
              <a:rPr lang="zh-CN">
                <a:latin typeface="+mn-ea"/>
                <a:cs typeface="+mn-ea"/>
              </a:rPr>
              <a:t>、 </a:t>
            </a:r>
            <a:r>
              <a:rPr lang="en-US">
                <a:latin typeface="+mn-ea"/>
                <a:cs typeface="+mn-ea"/>
              </a:rPr>
              <a:t>b </a:t>
            </a:r>
            <a:r>
              <a:rPr lang="zh-CN">
                <a:latin typeface="+mn-ea"/>
                <a:cs typeface="+mn-ea"/>
              </a:rPr>
              <a:t>、 </a:t>
            </a:r>
            <a:r>
              <a:rPr lang="en-US">
                <a:latin typeface="+mn-ea"/>
                <a:cs typeface="+mn-ea"/>
              </a:rPr>
              <a:t>c </a:t>
            </a:r>
            <a:r>
              <a:rPr lang="zh-CN">
                <a:latin typeface="+mn-ea"/>
                <a:cs typeface="+mn-ea"/>
              </a:rPr>
              <a:t>分别作为三边的边长构成三角形。通过程序判定所构成的三角形的类型，当此三角形为一般三角形、等腰三角形及等边三角形时，分别作计算 </a:t>
            </a:r>
            <a:r>
              <a:rPr lang="en-US">
                <a:latin typeface="+mn-ea"/>
                <a:cs typeface="+mn-ea"/>
              </a:rPr>
              <a:t>… "</a:t>
            </a:r>
            <a:r>
              <a:rPr lang="zh-CN">
                <a:latin typeface="+mn-ea"/>
                <a:cs typeface="+mn-ea"/>
              </a:rPr>
              <a:t>。</a:t>
            </a:r>
            <a:endParaRPr lang="zh-CN" altLang="en-US">
              <a:latin typeface="+mn-ea"/>
              <a:cs typeface="+mn-ea"/>
            </a:endParaRPr>
          </a:p>
        </p:txBody>
      </p:sp>
      <p:sp>
        <p:nvSpPr>
          <p:cNvPr id="6" name="文本框 5"/>
          <p:cNvSpPr txBox="1"/>
          <p:nvPr/>
        </p:nvSpPr>
        <p:spPr>
          <a:xfrm>
            <a:off x="431800" y="2355215"/>
            <a:ext cx="5080000" cy="368300"/>
          </a:xfrm>
          <a:prstGeom prst="rect">
            <a:avLst/>
          </a:prstGeom>
          <a:noFill/>
          <a:ln w="9525">
            <a:noFill/>
          </a:ln>
        </p:spPr>
        <p:txBody>
          <a:bodyPr>
            <a:spAutoFit/>
          </a:bodyPr>
          <a:p>
            <a:pPr indent="0"/>
            <a:r>
              <a:rPr lang="zh-CN" b="1">
                <a:latin typeface="微软雅黑" panose="020B0503020204020204" pitchFamily="34" charset="-122"/>
                <a:ea typeface="微软雅黑" panose="020B0503020204020204" pitchFamily="34" charset="-122"/>
              </a:rPr>
              <a:t>用等价类划分方法为该程序进行测试用例设计。</a:t>
            </a:r>
            <a:endParaRPr lang="zh-CN" altLang="en-US" b="1">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024255" y="2854960"/>
            <a:ext cx="4487545" cy="3806825"/>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11467465" cy="4806315"/>
          </a:xfrm>
        </p:spPr>
        <p:txBody>
          <a:bodyPr/>
          <a:lstStyle/>
          <a:p>
            <a:r>
              <a:rPr lang="zh-CN" altLang="zh-CN" sz="1800" b="1" kern="100" dirty="0">
                <a:effectLst/>
              </a:rPr>
              <a:t>三、案例</a:t>
            </a:r>
            <a:r>
              <a:rPr lang="zh-CN" altLang="zh-CN" sz="1800" b="1" kern="100" dirty="0">
                <a:effectLst/>
              </a:rPr>
              <a:t>分享：</a:t>
            </a:r>
            <a:endParaRPr lang="zh-CN" altLang="zh-CN" sz="1800" b="1" kern="100" dirty="0">
              <a:effectLst/>
            </a:endParaRPr>
          </a:p>
          <a:p>
            <a:pPr marL="0" indent="0"/>
            <a:r>
              <a:rPr lang="en-US" altLang="zh-CN" sz="1800" b="1" kern="100" dirty="0">
                <a:effectLst/>
                <a:cs typeface="微软雅黑" panose="020B0503020204020204" pitchFamily="34" charset="-122"/>
              </a:rPr>
              <a:t> </a:t>
            </a:r>
            <a:r>
              <a:rPr lang="zh-CN" sz="1800" b="1" kern="100" dirty="0">
                <a:effectLst/>
                <a:cs typeface="微软雅黑" panose="020B0503020204020204" pitchFamily="34" charset="-122"/>
              </a:rPr>
              <a:t>等价类划分：</a:t>
            </a:r>
            <a:r>
              <a:rPr lang="en-US" sz="1800" kern="100" dirty="0">
                <a:effectLst/>
                <a:latin typeface="+mn-ea"/>
                <a:ea typeface="+mn-ea"/>
                <a:cs typeface="+mn-ea"/>
              </a:rPr>
              <a:t> </a:t>
            </a:r>
            <a:r>
              <a:rPr lang="en-US" sz="1800" b="1" kern="100" dirty="0">
                <a:effectLst/>
                <a:latin typeface="+mn-ea"/>
                <a:ea typeface="+mn-ea"/>
                <a:cs typeface="+mn-ea"/>
              </a:rPr>
              <a:t>    </a:t>
            </a:r>
            <a:endParaRPr sz="1800" kern="100" dirty="0">
              <a:effectLst/>
              <a:latin typeface="+mn-ea"/>
              <a:ea typeface="+mn-ea"/>
              <a:cs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756285" y="2019935"/>
            <a:ext cx="10333990" cy="3969385"/>
          </a:xfrm>
          <a:prstGeom prst="rect">
            <a:avLst/>
          </a:prstGeom>
          <a:noFill/>
          <a:ln w="9525">
            <a:noFill/>
          </a:ln>
        </p:spPr>
        <p:txBody>
          <a:bodyPr wrap="square">
            <a:spAutoFit/>
          </a:bodyPr>
          <a:p>
            <a:pPr marL="285750" indent="-285750">
              <a:buFont typeface="Wingdings" panose="05000000000000000000" charset="0"/>
              <a:buChar char="ü"/>
            </a:pPr>
            <a:r>
              <a:rPr lang="zh-CN" b="0">
                <a:latin typeface="+mn-ea"/>
                <a:cs typeface="+mn-ea"/>
              </a:rPr>
              <a:t>分析题目中给出和隐含的对输入条件的要求：</a:t>
            </a:r>
            <a:r>
              <a:rPr lang="en-US" b="0">
                <a:latin typeface="+mn-ea"/>
                <a:cs typeface="+mn-ea"/>
              </a:rPr>
              <a:t>   </a:t>
            </a:r>
            <a:endParaRPr lang="en-US" b="0">
              <a:latin typeface="+mn-ea"/>
              <a:cs typeface="+mn-ea"/>
            </a:endParaRPr>
          </a:p>
          <a:p>
            <a:pPr indent="0"/>
            <a:r>
              <a:rPr lang="zh-CN" b="0">
                <a:latin typeface="+mn-ea"/>
                <a:cs typeface="+mn-ea"/>
              </a:rPr>
              <a:t>（</a:t>
            </a:r>
            <a:r>
              <a:rPr lang="en-US" b="0">
                <a:latin typeface="+mn-ea"/>
                <a:cs typeface="+mn-ea"/>
              </a:rPr>
              <a:t>1</a:t>
            </a:r>
            <a:r>
              <a:rPr lang="zh-CN" b="0">
                <a:latin typeface="+mn-ea"/>
                <a:cs typeface="+mn-ea"/>
              </a:rPr>
              <a:t>）整数</a:t>
            </a:r>
            <a:r>
              <a:rPr lang="en-US" b="0">
                <a:latin typeface="+mn-ea"/>
                <a:cs typeface="+mn-ea"/>
              </a:rPr>
              <a:t>    </a:t>
            </a:r>
            <a:r>
              <a:rPr lang="zh-CN" b="0">
                <a:latin typeface="+mn-ea"/>
                <a:cs typeface="+mn-ea"/>
              </a:rPr>
              <a:t>（</a:t>
            </a:r>
            <a:r>
              <a:rPr lang="en-US" b="0">
                <a:latin typeface="+mn-ea"/>
                <a:cs typeface="+mn-ea"/>
              </a:rPr>
              <a:t>2</a:t>
            </a:r>
            <a:r>
              <a:rPr lang="zh-CN" b="0">
                <a:latin typeface="+mn-ea"/>
                <a:cs typeface="+mn-ea"/>
              </a:rPr>
              <a:t>）三个数</a:t>
            </a:r>
            <a:r>
              <a:rPr lang="en-US" b="0">
                <a:latin typeface="+mn-ea"/>
                <a:cs typeface="+mn-ea"/>
              </a:rPr>
              <a:t>    </a:t>
            </a:r>
            <a:r>
              <a:rPr lang="zh-CN" b="0">
                <a:latin typeface="+mn-ea"/>
                <a:cs typeface="+mn-ea"/>
              </a:rPr>
              <a:t>（</a:t>
            </a:r>
            <a:r>
              <a:rPr lang="en-US" b="0">
                <a:latin typeface="+mn-ea"/>
                <a:cs typeface="+mn-ea"/>
              </a:rPr>
              <a:t>3</a:t>
            </a:r>
            <a:r>
              <a:rPr lang="zh-CN" b="0">
                <a:latin typeface="+mn-ea"/>
                <a:cs typeface="+mn-ea"/>
              </a:rPr>
              <a:t>）非零数</a:t>
            </a:r>
            <a:r>
              <a:rPr lang="en-US" b="0">
                <a:latin typeface="+mn-ea"/>
                <a:cs typeface="+mn-ea"/>
              </a:rPr>
              <a:t>   </a:t>
            </a:r>
            <a:r>
              <a:rPr lang="zh-CN" b="0">
                <a:latin typeface="+mn-ea"/>
                <a:cs typeface="+mn-ea"/>
              </a:rPr>
              <a:t>（</a:t>
            </a:r>
            <a:r>
              <a:rPr lang="en-US" b="0">
                <a:latin typeface="+mn-ea"/>
                <a:cs typeface="+mn-ea"/>
              </a:rPr>
              <a:t>4</a:t>
            </a:r>
            <a:r>
              <a:rPr lang="zh-CN" b="0">
                <a:latin typeface="+mn-ea"/>
                <a:cs typeface="+mn-ea"/>
              </a:rPr>
              <a:t>）正数</a:t>
            </a:r>
            <a:r>
              <a:rPr lang="en-US" b="0">
                <a:latin typeface="+mn-ea"/>
                <a:cs typeface="+mn-ea"/>
              </a:rPr>
              <a:t>     </a:t>
            </a:r>
            <a:endParaRPr lang="en-US" b="0">
              <a:latin typeface="+mn-ea"/>
              <a:cs typeface="+mn-ea"/>
            </a:endParaRPr>
          </a:p>
          <a:p>
            <a:pPr indent="0"/>
            <a:endParaRPr lang="en-US" b="0">
              <a:latin typeface="+mn-ea"/>
              <a:cs typeface="+mn-ea"/>
            </a:endParaRPr>
          </a:p>
          <a:p>
            <a:pPr indent="0"/>
            <a:r>
              <a:rPr lang="zh-CN" b="0">
                <a:latin typeface="+mn-ea"/>
                <a:cs typeface="+mn-ea"/>
              </a:rPr>
              <a:t>（</a:t>
            </a:r>
            <a:r>
              <a:rPr lang="en-US" b="0">
                <a:latin typeface="+mn-ea"/>
                <a:cs typeface="+mn-ea"/>
              </a:rPr>
              <a:t>5</a:t>
            </a:r>
            <a:r>
              <a:rPr lang="zh-CN" b="0">
                <a:latin typeface="+mn-ea"/>
                <a:cs typeface="+mn-ea"/>
              </a:rPr>
              <a:t>）两边之和大于第三边</a:t>
            </a:r>
            <a:r>
              <a:rPr lang="en-US" b="0">
                <a:latin typeface="+mn-ea"/>
                <a:cs typeface="+mn-ea"/>
              </a:rPr>
              <a:t>     </a:t>
            </a:r>
            <a:r>
              <a:rPr lang="zh-CN" b="0">
                <a:latin typeface="+mn-ea"/>
                <a:cs typeface="+mn-ea"/>
              </a:rPr>
              <a:t>（</a:t>
            </a:r>
            <a:r>
              <a:rPr lang="en-US" b="0">
                <a:latin typeface="+mn-ea"/>
                <a:cs typeface="+mn-ea"/>
              </a:rPr>
              <a:t>6</a:t>
            </a:r>
            <a:r>
              <a:rPr lang="zh-CN" b="0">
                <a:latin typeface="+mn-ea"/>
                <a:cs typeface="+mn-ea"/>
              </a:rPr>
              <a:t>）等腰</a:t>
            </a:r>
            <a:r>
              <a:rPr lang="en-US" b="0">
                <a:latin typeface="+mn-ea"/>
                <a:cs typeface="+mn-ea"/>
              </a:rPr>
              <a:t>     </a:t>
            </a:r>
            <a:r>
              <a:rPr lang="zh-CN" b="0">
                <a:latin typeface="+mn-ea"/>
                <a:cs typeface="+mn-ea"/>
              </a:rPr>
              <a:t>（</a:t>
            </a:r>
            <a:r>
              <a:rPr lang="en-US" b="0">
                <a:latin typeface="+mn-ea"/>
                <a:cs typeface="+mn-ea"/>
              </a:rPr>
              <a:t>7</a:t>
            </a:r>
            <a:r>
              <a:rPr lang="zh-CN" b="0">
                <a:latin typeface="+mn-ea"/>
                <a:cs typeface="+mn-ea"/>
              </a:rPr>
              <a:t>）等边 </a:t>
            </a:r>
            <a:r>
              <a:rPr lang="en-US" b="0">
                <a:latin typeface="+mn-ea"/>
                <a:cs typeface="+mn-ea"/>
              </a:rPr>
              <a:t>   </a:t>
            </a:r>
            <a:endParaRPr lang="en-US" b="0">
              <a:latin typeface="+mn-ea"/>
              <a:cs typeface="+mn-ea"/>
            </a:endParaRPr>
          </a:p>
          <a:p>
            <a:pPr indent="0"/>
            <a:endParaRPr lang="en-US" b="0">
              <a:latin typeface="+mn-ea"/>
              <a:cs typeface="+mn-ea"/>
            </a:endParaRPr>
          </a:p>
          <a:p>
            <a:pPr marL="285750" indent="-285750">
              <a:buFont typeface="Wingdings" panose="05000000000000000000" charset="0"/>
              <a:buChar char="ü"/>
            </a:pPr>
            <a:r>
              <a:rPr lang="zh-CN" b="0">
                <a:latin typeface="+mn-ea"/>
                <a:cs typeface="+mn-ea"/>
              </a:rPr>
              <a:t>如果 </a:t>
            </a:r>
            <a:r>
              <a:rPr lang="en-US" b="0">
                <a:latin typeface="+mn-ea"/>
                <a:cs typeface="+mn-ea"/>
              </a:rPr>
              <a:t>a </a:t>
            </a:r>
            <a:r>
              <a:rPr lang="zh-CN" b="0">
                <a:latin typeface="+mn-ea"/>
                <a:cs typeface="+mn-ea"/>
              </a:rPr>
              <a:t>、 </a:t>
            </a:r>
            <a:r>
              <a:rPr lang="en-US" b="0">
                <a:latin typeface="+mn-ea"/>
                <a:cs typeface="+mn-ea"/>
              </a:rPr>
              <a:t>b </a:t>
            </a:r>
            <a:r>
              <a:rPr lang="zh-CN" b="0">
                <a:latin typeface="+mn-ea"/>
                <a:cs typeface="+mn-ea"/>
              </a:rPr>
              <a:t>、 </a:t>
            </a:r>
            <a:r>
              <a:rPr lang="en-US" b="0">
                <a:latin typeface="+mn-ea"/>
                <a:cs typeface="+mn-ea"/>
              </a:rPr>
              <a:t>c </a:t>
            </a:r>
            <a:r>
              <a:rPr lang="zh-CN" b="0">
                <a:latin typeface="+mn-ea"/>
                <a:cs typeface="+mn-ea"/>
              </a:rPr>
              <a:t>满足条件（ </a:t>
            </a:r>
            <a:r>
              <a:rPr lang="en-US" b="0">
                <a:latin typeface="+mn-ea"/>
                <a:cs typeface="+mn-ea"/>
              </a:rPr>
              <a:t>1 </a:t>
            </a:r>
            <a:r>
              <a:rPr lang="zh-CN" b="0">
                <a:latin typeface="+mn-ea"/>
                <a:cs typeface="+mn-ea"/>
              </a:rPr>
              <a:t>） </a:t>
            </a:r>
            <a:r>
              <a:rPr lang="en-US" b="0">
                <a:latin typeface="+mn-ea"/>
                <a:cs typeface="+mn-ea"/>
              </a:rPr>
              <a:t>~ </a:t>
            </a:r>
            <a:r>
              <a:rPr lang="zh-CN" b="0">
                <a:latin typeface="+mn-ea"/>
                <a:cs typeface="+mn-ea"/>
              </a:rPr>
              <a:t>（ </a:t>
            </a:r>
            <a:r>
              <a:rPr lang="en-US" b="0">
                <a:latin typeface="+mn-ea"/>
                <a:cs typeface="+mn-ea"/>
              </a:rPr>
              <a:t>4 </a:t>
            </a:r>
            <a:r>
              <a:rPr lang="zh-CN" b="0">
                <a:latin typeface="+mn-ea"/>
                <a:cs typeface="+mn-ea"/>
              </a:rPr>
              <a:t>），则输出下列四种情况之一：</a:t>
            </a:r>
            <a:endParaRPr lang="zh-CN" b="0">
              <a:latin typeface="+mn-ea"/>
              <a:cs typeface="+mn-ea"/>
            </a:endParaRPr>
          </a:p>
          <a:p>
            <a:pPr indent="0">
              <a:buFont typeface="Wingdings" panose="05000000000000000000" charset="0"/>
              <a:buNone/>
            </a:pPr>
            <a:r>
              <a:rPr lang="en-US" b="0">
                <a:latin typeface="+mn-ea"/>
                <a:cs typeface="+mn-ea"/>
              </a:rPr>
              <a:t>  </a:t>
            </a:r>
            <a:endParaRPr lang="en-US" b="0">
              <a:latin typeface="+mn-ea"/>
              <a:cs typeface="+mn-ea"/>
            </a:endParaRPr>
          </a:p>
          <a:p>
            <a:pPr indent="0"/>
            <a:r>
              <a:rPr lang="en-US" b="0">
                <a:latin typeface="+mn-ea"/>
                <a:cs typeface="+mn-ea"/>
              </a:rPr>
              <a:t>  1)</a:t>
            </a:r>
            <a:r>
              <a:rPr lang="zh-CN" b="0">
                <a:latin typeface="+mn-ea"/>
                <a:cs typeface="+mn-ea"/>
              </a:rPr>
              <a:t>如果不满足条件（</a:t>
            </a:r>
            <a:r>
              <a:rPr lang="en-US" b="0">
                <a:latin typeface="+mn-ea"/>
                <a:cs typeface="+mn-ea"/>
              </a:rPr>
              <a:t>5</a:t>
            </a:r>
            <a:r>
              <a:rPr lang="zh-CN" b="0">
                <a:latin typeface="+mn-ea"/>
                <a:cs typeface="+mn-ea"/>
              </a:rPr>
              <a:t>），则程序输出为 </a:t>
            </a:r>
            <a:r>
              <a:rPr lang="en-US" b="0">
                <a:latin typeface="+mn-ea"/>
                <a:cs typeface="+mn-ea"/>
              </a:rPr>
              <a:t>" </a:t>
            </a:r>
            <a:r>
              <a:rPr lang="zh-CN" b="0">
                <a:latin typeface="+mn-ea"/>
                <a:cs typeface="+mn-ea"/>
              </a:rPr>
              <a:t>非三角形 </a:t>
            </a:r>
            <a:r>
              <a:rPr lang="en-US" b="0">
                <a:latin typeface="+mn-ea"/>
                <a:cs typeface="+mn-ea"/>
              </a:rPr>
              <a:t>" </a:t>
            </a:r>
            <a:r>
              <a:rPr lang="zh-CN" b="0">
                <a:latin typeface="+mn-ea"/>
                <a:cs typeface="+mn-ea"/>
              </a:rPr>
              <a:t>。</a:t>
            </a:r>
            <a:r>
              <a:rPr lang="en-US" b="0">
                <a:latin typeface="+mn-ea"/>
                <a:cs typeface="+mn-ea"/>
              </a:rPr>
              <a:t> </a:t>
            </a:r>
            <a:endParaRPr lang="en-US" b="0">
              <a:latin typeface="+mn-ea"/>
              <a:cs typeface="+mn-ea"/>
            </a:endParaRPr>
          </a:p>
          <a:p>
            <a:pPr indent="0"/>
            <a:endParaRPr lang="en-US" b="0">
              <a:latin typeface="+mn-ea"/>
              <a:cs typeface="+mn-ea"/>
            </a:endParaRPr>
          </a:p>
          <a:p>
            <a:pPr indent="0"/>
            <a:r>
              <a:rPr lang="en-US" b="0">
                <a:latin typeface="+mn-ea"/>
                <a:cs typeface="+mn-ea"/>
              </a:rPr>
              <a:t>  2)</a:t>
            </a:r>
            <a:r>
              <a:rPr lang="zh-CN" b="0">
                <a:latin typeface="+mn-ea"/>
                <a:cs typeface="+mn-ea"/>
              </a:rPr>
              <a:t>如果三条边相等即满足条件（</a:t>
            </a:r>
            <a:r>
              <a:rPr lang="en-US" b="0">
                <a:latin typeface="+mn-ea"/>
                <a:cs typeface="+mn-ea"/>
              </a:rPr>
              <a:t>7</a:t>
            </a:r>
            <a:r>
              <a:rPr lang="zh-CN" b="0">
                <a:latin typeface="+mn-ea"/>
                <a:cs typeface="+mn-ea"/>
              </a:rPr>
              <a:t>），则程序输出为 </a:t>
            </a:r>
            <a:r>
              <a:rPr lang="en-US" b="0">
                <a:latin typeface="+mn-ea"/>
                <a:cs typeface="+mn-ea"/>
              </a:rPr>
              <a:t>" </a:t>
            </a:r>
            <a:r>
              <a:rPr lang="zh-CN" b="0">
                <a:latin typeface="+mn-ea"/>
                <a:cs typeface="+mn-ea"/>
              </a:rPr>
              <a:t>等边三角形 </a:t>
            </a:r>
            <a:r>
              <a:rPr lang="en-US" b="0">
                <a:latin typeface="+mn-ea"/>
                <a:cs typeface="+mn-ea"/>
              </a:rPr>
              <a:t>" </a:t>
            </a:r>
            <a:r>
              <a:rPr lang="zh-CN" b="0">
                <a:latin typeface="+mn-ea"/>
                <a:cs typeface="+mn-ea"/>
              </a:rPr>
              <a:t>。</a:t>
            </a:r>
            <a:r>
              <a:rPr lang="en-US" b="0">
                <a:latin typeface="+mn-ea"/>
                <a:cs typeface="+mn-ea"/>
              </a:rPr>
              <a:t> </a:t>
            </a:r>
            <a:endParaRPr lang="en-US" b="0">
              <a:latin typeface="+mn-ea"/>
              <a:cs typeface="+mn-ea"/>
            </a:endParaRPr>
          </a:p>
          <a:p>
            <a:pPr indent="0"/>
            <a:r>
              <a:rPr lang="en-US" b="0">
                <a:latin typeface="+mn-ea"/>
                <a:cs typeface="+mn-ea"/>
              </a:rPr>
              <a:t>  </a:t>
            </a:r>
            <a:endParaRPr lang="en-US" b="0">
              <a:latin typeface="+mn-ea"/>
              <a:cs typeface="+mn-ea"/>
            </a:endParaRPr>
          </a:p>
          <a:p>
            <a:pPr indent="0"/>
            <a:r>
              <a:rPr lang="en-US" b="0">
                <a:latin typeface="+mn-ea"/>
                <a:cs typeface="+mn-ea"/>
              </a:rPr>
              <a:t>  3)</a:t>
            </a:r>
            <a:r>
              <a:rPr lang="zh-CN" b="0">
                <a:latin typeface="+mn-ea"/>
                <a:cs typeface="+mn-ea"/>
              </a:rPr>
              <a:t>如果只有两条边相等、即满足条件（</a:t>
            </a:r>
            <a:r>
              <a:rPr lang="en-US" b="0">
                <a:latin typeface="+mn-ea"/>
                <a:cs typeface="+mn-ea"/>
              </a:rPr>
              <a:t>6</a:t>
            </a:r>
            <a:r>
              <a:rPr lang="zh-CN" b="0">
                <a:latin typeface="+mn-ea"/>
                <a:cs typeface="+mn-ea"/>
              </a:rPr>
              <a:t>），则程序输出为 </a:t>
            </a:r>
            <a:r>
              <a:rPr lang="en-US" b="0">
                <a:latin typeface="+mn-ea"/>
                <a:cs typeface="+mn-ea"/>
              </a:rPr>
              <a:t>" </a:t>
            </a:r>
            <a:r>
              <a:rPr lang="zh-CN" b="0">
                <a:latin typeface="+mn-ea"/>
                <a:cs typeface="+mn-ea"/>
              </a:rPr>
              <a:t>等腰三角形 </a:t>
            </a:r>
            <a:r>
              <a:rPr lang="en-US" b="0">
                <a:latin typeface="+mn-ea"/>
                <a:cs typeface="+mn-ea"/>
              </a:rPr>
              <a:t>" </a:t>
            </a:r>
            <a:r>
              <a:rPr lang="zh-CN" b="0">
                <a:latin typeface="+mn-ea"/>
                <a:cs typeface="+mn-ea"/>
              </a:rPr>
              <a:t>。</a:t>
            </a:r>
            <a:r>
              <a:rPr lang="en-US" b="0">
                <a:latin typeface="+mn-ea"/>
                <a:cs typeface="+mn-ea"/>
              </a:rPr>
              <a:t> </a:t>
            </a:r>
            <a:endParaRPr lang="en-US" b="0">
              <a:latin typeface="+mn-ea"/>
              <a:cs typeface="+mn-ea"/>
            </a:endParaRPr>
          </a:p>
          <a:p>
            <a:pPr indent="0"/>
            <a:r>
              <a:rPr lang="en-US" b="0">
                <a:latin typeface="+mn-ea"/>
                <a:cs typeface="+mn-ea"/>
              </a:rPr>
              <a:t> </a:t>
            </a:r>
            <a:endParaRPr lang="en-US" b="0">
              <a:latin typeface="+mn-ea"/>
              <a:cs typeface="+mn-ea"/>
            </a:endParaRPr>
          </a:p>
          <a:p>
            <a:pPr indent="0"/>
            <a:r>
              <a:rPr lang="en-US" b="0">
                <a:latin typeface="+mn-ea"/>
                <a:cs typeface="+mn-ea"/>
              </a:rPr>
              <a:t>  4)</a:t>
            </a:r>
            <a:r>
              <a:rPr lang="zh-CN" b="0">
                <a:latin typeface="+mn-ea"/>
                <a:cs typeface="+mn-ea"/>
              </a:rPr>
              <a:t>如果三条边都不相等，则程序输出为 </a:t>
            </a:r>
            <a:r>
              <a:rPr lang="en-US" b="0">
                <a:latin typeface="+mn-ea"/>
                <a:cs typeface="+mn-ea"/>
              </a:rPr>
              <a:t>" </a:t>
            </a:r>
            <a:r>
              <a:rPr lang="zh-CN" b="0">
                <a:latin typeface="+mn-ea"/>
                <a:cs typeface="+mn-ea"/>
              </a:rPr>
              <a:t>一般三角形 </a:t>
            </a:r>
            <a:r>
              <a:rPr lang="en-US" b="0">
                <a:latin typeface="+mn-ea"/>
                <a:cs typeface="+mn-ea"/>
              </a:rPr>
              <a:t>" </a:t>
            </a:r>
            <a:r>
              <a:rPr lang="zh-CN" b="0">
                <a:latin typeface="+mn-ea"/>
                <a:cs typeface="+mn-ea"/>
              </a:rPr>
              <a:t>。 </a:t>
            </a:r>
            <a:endParaRPr lang="zh-CN" altLang="en-US">
              <a:latin typeface="+mn-ea"/>
              <a:cs typeface="+mn-ea"/>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11467465" cy="4806315"/>
          </a:xfrm>
        </p:spPr>
        <p:txBody>
          <a:bodyPr/>
          <a:lstStyle/>
          <a:p>
            <a:r>
              <a:rPr lang="zh-CN" altLang="zh-CN" sz="1800" b="1" kern="100" dirty="0">
                <a:effectLst/>
              </a:rPr>
              <a:t>三、案例</a:t>
            </a:r>
            <a:r>
              <a:rPr lang="zh-CN" altLang="zh-CN" sz="1800" b="1" kern="100" dirty="0">
                <a:effectLst/>
              </a:rPr>
              <a:t>分享：</a:t>
            </a:r>
            <a:endParaRPr lang="zh-CN" altLang="zh-CN" sz="1800" b="1" kern="100" dirty="0">
              <a:effectLst/>
            </a:endParaRPr>
          </a:p>
          <a:p>
            <a:pPr marL="0" indent="0"/>
            <a:r>
              <a:rPr lang="zh-CN" altLang="en-US" sz="1800" b="1" kern="100" dirty="0">
                <a:effectLst/>
                <a:cs typeface="微软雅黑" panose="020B0503020204020204" pitchFamily="34" charset="-122"/>
              </a:rPr>
              <a:t>划分</a:t>
            </a:r>
            <a:r>
              <a:rPr lang="zh-CN" sz="1800" b="1" kern="100" dirty="0">
                <a:effectLst/>
                <a:cs typeface="微软雅黑" panose="020B0503020204020204" pitchFamily="34" charset="-122"/>
              </a:rPr>
              <a:t>等价类并编号：</a:t>
            </a:r>
            <a:endParaRPr lang="zh-CN" sz="1800" b="1" kern="100" dirty="0">
              <a:effectLst/>
              <a:cs typeface="微软雅黑" panose="020B0503020204020204" pitchFamily="34" charset="-122"/>
            </a:endParaRPr>
          </a:p>
          <a:p>
            <a:pPr marL="0" indent="0">
              <a:buNone/>
            </a:pPr>
            <a:r>
              <a:rPr lang="en-US" sz="1800" kern="100" dirty="0">
                <a:effectLst/>
                <a:latin typeface="+mn-ea"/>
                <a:ea typeface="+mn-ea"/>
                <a:cs typeface="+mn-ea"/>
              </a:rPr>
              <a:t>    </a:t>
            </a:r>
            <a:r>
              <a:rPr lang="en-US" sz="1800" b="1" kern="100" dirty="0">
                <a:effectLst/>
                <a:latin typeface="+mn-ea"/>
                <a:ea typeface="+mn-ea"/>
                <a:cs typeface="+mn-ea"/>
              </a:rPr>
              <a:t>    </a:t>
            </a:r>
            <a:endParaRPr sz="1800" kern="100" dirty="0">
              <a:effectLst/>
              <a:latin typeface="+mn-ea"/>
              <a:ea typeface="+mn-ea"/>
              <a:cs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2813685" y="1177925"/>
            <a:ext cx="7418705" cy="5443855"/>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11467465" cy="4806315"/>
          </a:xfrm>
        </p:spPr>
        <p:txBody>
          <a:bodyPr/>
          <a:lstStyle/>
          <a:p>
            <a:r>
              <a:rPr lang="zh-CN" altLang="zh-CN" sz="1800" b="1" kern="100" dirty="0">
                <a:effectLst/>
              </a:rPr>
              <a:t>三、案例</a:t>
            </a:r>
            <a:r>
              <a:rPr lang="zh-CN" altLang="zh-CN" sz="1800" b="1" kern="100" dirty="0">
                <a:effectLst/>
              </a:rPr>
              <a:t>分享：</a:t>
            </a:r>
            <a:endParaRPr lang="zh-CN" altLang="zh-CN" sz="1800" b="1" kern="100" dirty="0">
              <a:effectLst/>
            </a:endParaRPr>
          </a:p>
          <a:p>
            <a:pPr marL="0" indent="0"/>
            <a:r>
              <a:rPr lang="zh-CN" altLang="en-US" sz="1800" b="1" kern="100" dirty="0">
                <a:effectLst/>
                <a:cs typeface="微软雅黑" panose="020B0503020204020204" pitchFamily="34" charset="-122"/>
              </a:rPr>
              <a:t>划分</a:t>
            </a:r>
            <a:r>
              <a:rPr lang="zh-CN" sz="1800" b="1" kern="100" dirty="0">
                <a:effectLst/>
                <a:cs typeface="微软雅黑" panose="020B0503020204020204" pitchFamily="34" charset="-122"/>
              </a:rPr>
              <a:t>等价类并编号：</a:t>
            </a:r>
            <a:endParaRPr lang="zh-CN" sz="1800" b="1" kern="100" dirty="0">
              <a:effectLst/>
              <a:cs typeface="微软雅黑" panose="020B0503020204020204" pitchFamily="34" charset="-122"/>
            </a:endParaRPr>
          </a:p>
          <a:p>
            <a:pPr marL="0" indent="0">
              <a:buNone/>
            </a:pPr>
            <a:r>
              <a:rPr lang="en-US" sz="1800" kern="100" dirty="0">
                <a:effectLst/>
                <a:latin typeface="+mn-ea"/>
                <a:ea typeface="+mn-ea"/>
                <a:cs typeface="+mn-ea"/>
              </a:rPr>
              <a:t>    </a:t>
            </a:r>
            <a:r>
              <a:rPr lang="en-US" sz="1800" b="1" kern="100" dirty="0">
                <a:effectLst/>
                <a:latin typeface="+mn-ea"/>
                <a:ea typeface="+mn-ea"/>
                <a:cs typeface="+mn-ea"/>
              </a:rPr>
              <a:t>    </a:t>
            </a:r>
            <a:endParaRPr sz="1800" kern="100" dirty="0">
              <a:effectLst/>
              <a:latin typeface="+mn-ea"/>
              <a:ea typeface="+mn-ea"/>
              <a:cs typeface="+mn-ea"/>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1120140" y="2159000"/>
            <a:ext cx="6918960" cy="3251835"/>
          </a:xfrm>
          <a:prstGeom prst="rect">
            <a:avLst/>
          </a:prstGeom>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920" y="1137920"/>
            <a:ext cx="6893560" cy="3183890"/>
          </a:xfrm>
        </p:spPr>
        <p:txBody>
          <a:bodyPr/>
          <a:lstStyle/>
          <a:p>
            <a:r>
              <a:rPr lang="zh-CN" altLang="zh-CN" sz="1800" b="1" kern="100" dirty="0">
                <a:effectLst/>
              </a:rPr>
              <a:t>三、案例</a:t>
            </a:r>
            <a:r>
              <a:rPr lang="zh-CN" altLang="zh-CN" sz="1800" b="1" kern="100" dirty="0">
                <a:effectLst/>
              </a:rPr>
              <a:t>分享：</a:t>
            </a:r>
            <a:endParaRPr lang="zh-CN" altLang="zh-CN" sz="1800" b="1" kern="100" dirty="0">
              <a:effectLst/>
            </a:endParaRPr>
          </a:p>
          <a:p>
            <a:pPr marL="0" indent="0"/>
            <a:r>
              <a:rPr lang="zh-CN" sz="1800" b="1" kern="100" dirty="0">
                <a:effectLst/>
                <a:cs typeface="微软雅黑" panose="020B0503020204020204" pitchFamily="34" charset="-122"/>
              </a:rPr>
              <a:t>覆盖有效等价类的测试用例：</a:t>
            </a:r>
            <a:endParaRPr lang="zh-CN" sz="1800" b="1" kern="100" dirty="0">
              <a:effectLst/>
              <a:cs typeface="微软雅黑" panose="020B0503020204020204" pitchFamily="34" charset="-122"/>
            </a:endParaRPr>
          </a:p>
          <a:p>
            <a:pPr marL="0" indent="0"/>
            <a:r>
              <a:rPr lang="en-US" sz="1800" kern="100" dirty="0">
                <a:effectLst/>
                <a:latin typeface="+mn-ea"/>
                <a:ea typeface="+mn-ea"/>
                <a:cs typeface="+mn-ea"/>
              </a:rPr>
              <a:t>    </a:t>
            </a:r>
            <a:r>
              <a:rPr lang="en-US" sz="1800" b="1" kern="100" dirty="0">
                <a:effectLst/>
                <a:latin typeface="+mn-ea"/>
                <a:ea typeface="+mn-ea"/>
                <a:cs typeface="+mn-ea"/>
              </a:rPr>
              <a:t>a      b      c              覆盖等价类号码</a:t>
            </a:r>
            <a:endParaRPr lang="en-US" sz="1800" b="1" kern="100" dirty="0">
              <a:effectLst/>
              <a:latin typeface="+mn-ea"/>
              <a:ea typeface="+mn-ea"/>
              <a:cs typeface="+mn-ea"/>
            </a:endParaRPr>
          </a:p>
          <a:p>
            <a:pPr marL="0" indent="0"/>
            <a:r>
              <a:rPr sz="1800" kern="100" dirty="0">
                <a:effectLst/>
                <a:latin typeface="+mn-ea"/>
                <a:ea typeface="+mn-ea"/>
                <a:cs typeface="+mn-ea"/>
              </a:rPr>
              <a:t>    3      4      5             （1）--（7）</a:t>
            </a:r>
            <a:endParaRPr sz="1800" kern="100" dirty="0">
              <a:effectLst/>
              <a:latin typeface="+mn-ea"/>
              <a:ea typeface="+mn-ea"/>
              <a:cs typeface="+mn-ea"/>
            </a:endParaRPr>
          </a:p>
          <a:p>
            <a:pPr marL="0" indent="0"/>
            <a:r>
              <a:rPr sz="1800" kern="100" dirty="0">
                <a:effectLst/>
                <a:latin typeface="+mn-ea"/>
                <a:ea typeface="+mn-ea"/>
                <a:cs typeface="+mn-ea"/>
              </a:rPr>
              <a:t>    4      4      5             （1）--（7），（8）</a:t>
            </a:r>
            <a:endParaRPr sz="1800" kern="100" dirty="0">
              <a:effectLst/>
              <a:latin typeface="+mn-ea"/>
              <a:ea typeface="+mn-ea"/>
              <a:cs typeface="+mn-ea"/>
            </a:endParaRPr>
          </a:p>
          <a:p>
            <a:pPr marL="0" indent="0"/>
            <a:r>
              <a:rPr sz="1800" kern="100" dirty="0">
                <a:effectLst/>
                <a:latin typeface="+mn-ea"/>
                <a:ea typeface="+mn-ea"/>
                <a:cs typeface="+mn-ea"/>
              </a:rPr>
              <a:t>    4      5      5             （1）--（7），（9）    </a:t>
            </a:r>
            <a:endParaRPr sz="1800" kern="100" dirty="0">
              <a:effectLst/>
              <a:latin typeface="+mn-ea"/>
              <a:ea typeface="+mn-ea"/>
              <a:cs typeface="+mn-ea"/>
            </a:endParaRPr>
          </a:p>
          <a:p>
            <a:pPr marL="0" indent="0"/>
            <a:r>
              <a:rPr sz="1800" kern="100" dirty="0">
                <a:effectLst/>
                <a:latin typeface="+mn-ea"/>
                <a:ea typeface="+mn-ea"/>
                <a:cs typeface="+mn-ea"/>
              </a:rPr>
              <a:t>    5      4      5             （1）--（7），（10）</a:t>
            </a:r>
            <a:endParaRPr sz="1800" kern="100" dirty="0">
              <a:effectLst/>
              <a:latin typeface="+mn-ea"/>
              <a:ea typeface="+mn-ea"/>
              <a:cs typeface="+mn-ea"/>
            </a:endParaRPr>
          </a:p>
          <a:p>
            <a:pPr marL="0" indent="0"/>
            <a:r>
              <a:rPr sz="1800" kern="100" dirty="0">
                <a:effectLst/>
                <a:latin typeface="+mn-ea"/>
                <a:ea typeface="+mn-ea"/>
                <a:cs typeface="+mn-ea"/>
              </a:rPr>
              <a:t>    4      4      4             （1）--（7），（11）</a:t>
            </a:r>
            <a:endParaRPr sz="1800" kern="100" dirty="0">
              <a:effectLst/>
              <a:latin typeface="+mn-ea"/>
              <a:ea typeface="+mn-ea"/>
              <a:cs typeface="+mn-ea"/>
            </a:endParaRPr>
          </a:p>
          <a:p>
            <a:pPr marL="0" indent="0">
              <a:buNone/>
            </a:pPr>
            <a:endParaRPr sz="1800" b="1" kern="100" dirty="0">
              <a:effectLst/>
              <a:cs typeface="微软雅黑" panose="020B0503020204020204" pitchFamily="34" charset="-122"/>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431800" y="4881245"/>
            <a:ext cx="5080000" cy="368300"/>
          </a:xfrm>
          <a:prstGeom prst="rect">
            <a:avLst/>
          </a:prstGeom>
          <a:noFill/>
          <a:ln w="9525">
            <a:noFill/>
          </a:ln>
        </p:spPr>
        <p:txBody>
          <a:bodyPr>
            <a:spAutoFit/>
          </a:bodyPr>
          <a:p>
            <a:pPr indent="0"/>
            <a:r>
              <a:rPr lang="en-US" b="1">
                <a:latin typeface="微软雅黑" panose="020B0503020204020204" pitchFamily="34" charset="-122"/>
                <a:ea typeface="微软雅黑" panose="020B0503020204020204" pitchFamily="34" charset="-122"/>
                <a:cs typeface="微软雅黑" panose="020B0503020204020204" pitchFamily="34" charset="-122"/>
              </a:rPr>
              <a:t> </a:t>
            </a:r>
            <a:r>
              <a:rPr lang="zh-CN" b="1">
                <a:latin typeface="微软雅黑" panose="020B0503020204020204" pitchFamily="34" charset="-122"/>
                <a:ea typeface="微软雅黑" panose="020B0503020204020204" pitchFamily="34" charset="-122"/>
                <a:cs typeface="微软雅黑" panose="020B0503020204020204" pitchFamily="34" charset="-122"/>
              </a:rPr>
              <a:t>覆盖无效等价类的测试用例（如右图所</a:t>
            </a:r>
            <a:r>
              <a:rPr lang="zh-CN" b="1">
                <a:latin typeface="微软雅黑" panose="020B0503020204020204" pitchFamily="34" charset="-122"/>
                <a:ea typeface="微软雅黑" panose="020B0503020204020204" pitchFamily="34" charset="-122"/>
                <a:cs typeface="微软雅黑" panose="020B0503020204020204" pitchFamily="34" charset="-122"/>
              </a:rPr>
              <a:t>示：）：</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5801360" y="516255"/>
            <a:ext cx="5704840" cy="5265420"/>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158875"/>
            <a:ext cx="5708015" cy="436245"/>
          </a:xfrm>
        </p:spPr>
        <p:txBody>
          <a:bodyPr/>
          <a:lstStyle/>
          <a:p>
            <a:r>
              <a:rPr lang="zh-CN" altLang="zh-CN" sz="1800" b="1" kern="100" dirty="0">
                <a:effectLst/>
              </a:rPr>
              <a:t>四、为什么要使用等价类划分法？</a:t>
            </a:r>
            <a:endParaRPr lang="zh-CN" altLang="zh-CN" sz="1800" b="1" kern="100" dirty="0">
              <a:effectLst/>
            </a:endParaRPr>
          </a:p>
        </p:txBody>
      </p:sp>
      <p:sp>
        <p:nvSpPr>
          <p:cNvPr id="4" name="文本框 3"/>
          <p:cNvSpPr txBox="1"/>
          <p:nvPr/>
        </p:nvSpPr>
        <p:spPr>
          <a:xfrm>
            <a:off x="431800" y="627380"/>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110615" y="1727835"/>
            <a:ext cx="9168765" cy="645160"/>
          </a:xfrm>
          <a:prstGeom prst="rect">
            <a:avLst/>
          </a:prstGeom>
          <a:noFill/>
          <a:ln w="9525">
            <a:noFill/>
          </a:ln>
        </p:spPr>
        <p:txBody>
          <a:bodyPr wrap="square">
            <a:spAutoFit/>
          </a:bodyPr>
          <a:p>
            <a:pPr indent="266700"/>
            <a:r>
              <a:rPr lang="en-US" altLang="zh-CN" b="0">
                <a:latin typeface="+mn-ea"/>
              </a:rPr>
              <a:t> </a:t>
            </a:r>
            <a:r>
              <a:rPr lang="zh-CN" b="0">
                <a:latin typeface="+mn-ea"/>
              </a:rPr>
              <a:t>因为穷举测试的不可能性，而使用等价类划分法设计的测试用例是由有效等价类和无效等价类的代表组成，从而保证测试用例具有完整性和代表性。</a:t>
            </a:r>
            <a:endParaRPr lang="zh-CN" altLang="en-US">
              <a:latin typeface="+mn-ea"/>
            </a:endParaRPr>
          </a:p>
        </p:txBody>
      </p:sp>
      <p:sp>
        <p:nvSpPr>
          <p:cNvPr id="8" name="文本框 7"/>
          <p:cNvSpPr txBox="1"/>
          <p:nvPr/>
        </p:nvSpPr>
        <p:spPr>
          <a:xfrm>
            <a:off x="558800" y="2600325"/>
            <a:ext cx="4564380" cy="460375"/>
          </a:xfrm>
          <a:prstGeom prst="rect">
            <a:avLst/>
          </a:prstGeom>
          <a:noFill/>
        </p:spPr>
        <p:txBody>
          <a:bodyPr wrap="none" rtlCol="0" anchor="t">
            <a:spAutoFit/>
          </a:bodyPr>
          <a:p>
            <a:pPr marL="285750" indent="-285750">
              <a:buFont typeface="Wingdings" panose="05000000000000000000" charset="0"/>
              <a:buChar char="ü"/>
            </a:pPr>
            <a:r>
              <a:rPr lang="zh-CN" altLang="zh-CN" sz="2400" b="1" kern="100" dirty="0">
                <a:latin typeface="微软雅黑" panose="020B0503020204020204" pitchFamily="34" charset="-122"/>
                <a:ea typeface="微软雅黑" panose="020B0503020204020204" pitchFamily="34" charset="-122"/>
                <a:sym typeface="+mn-ea"/>
              </a:rPr>
              <a:t>黑盒测试方法-边界值分析法：</a:t>
            </a:r>
            <a:endParaRPr lang="zh-CN" altLang="zh-CN" sz="2400" b="1" kern="100" dirty="0">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665480" y="3226435"/>
            <a:ext cx="9360535" cy="1476375"/>
          </a:xfrm>
          <a:prstGeom prst="rect">
            <a:avLst/>
          </a:prstGeom>
          <a:noFill/>
          <a:ln w="9525">
            <a:noFill/>
          </a:ln>
        </p:spPr>
        <p:txBody>
          <a:bodyPr wrap="square">
            <a:spAutoFit/>
          </a:bodyPr>
          <a:p>
            <a:pPr marL="285750" indent="-285750">
              <a:buFont typeface="Wingdings" panose="05000000000000000000" charset="0"/>
              <a:buChar char="ü"/>
            </a:pPr>
            <a:r>
              <a:rPr lang="zh-CN" b="1">
                <a:latin typeface="微软雅黑" panose="020B0503020204020204" pitchFamily="34" charset="-122"/>
                <a:ea typeface="微软雅黑" panose="020B0503020204020204" pitchFamily="34" charset="-122"/>
                <a:cs typeface="+mn-ea"/>
              </a:rPr>
              <a:t>一、什么是边界值？</a:t>
            </a:r>
            <a:r>
              <a:rPr lang="en-US" b="0">
                <a:latin typeface="+mn-ea"/>
                <a:cs typeface="+mn-ea"/>
              </a:rPr>
              <a:t>		</a:t>
            </a:r>
            <a:endParaRPr lang="en-US" b="0">
              <a:latin typeface="+mn-ea"/>
              <a:cs typeface="+mn-ea"/>
            </a:endParaRPr>
          </a:p>
          <a:p>
            <a:pPr indent="0"/>
            <a:r>
              <a:rPr lang="en-US" b="0">
                <a:latin typeface="+mn-ea"/>
                <a:cs typeface="+mn-ea"/>
              </a:rPr>
              <a:t>       </a:t>
            </a:r>
            <a:r>
              <a:rPr lang="zh-CN" b="0">
                <a:latin typeface="+mn-ea"/>
                <a:cs typeface="+mn-ea"/>
              </a:rPr>
              <a:t>边界是指对于输入等价类和输出等价类而言，稍高于其边界值及稍低于其边界值的一些特定情况。</a:t>
            </a:r>
            <a:endParaRPr lang="zh-CN" b="0">
              <a:latin typeface="+mn-ea"/>
              <a:cs typeface="+mn-ea"/>
            </a:endParaRPr>
          </a:p>
          <a:p>
            <a:pPr indent="0"/>
            <a:endParaRPr lang="zh-CN" b="0">
              <a:latin typeface="+mn-ea"/>
              <a:cs typeface="+mn-ea"/>
            </a:endParaRPr>
          </a:p>
          <a:p>
            <a:pPr marL="285750" indent="-285750">
              <a:buFont typeface="Wingdings" panose="05000000000000000000" charset="0"/>
              <a:buChar char="ü"/>
            </a:pPr>
            <a:r>
              <a:rPr lang="zh-CN" b="1">
                <a:latin typeface="微软雅黑" panose="020B0503020204020204" pitchFamily="34" charset="-122"/>
                <a:ea typeface="微软雅黑" panose="020B0503020204020204" pitchFamily="34" charset="-122"/>
                <a:cs typeface="+mn-ea"/>
              </a:rPr>
              <a:t>与等价类划分的区别</a:t>
            </a:r>
            <a:endParaRPr lang="zh-CN" altLang="en-US" b="1">
              <a:latin typeface="微软雅黑" panose="020B0503020204020204" pitchFamily="34" charset="-122"/>
              <a:ea typeface="微软雅黑" panose="020B0503020204020204" pitchFamily="34" charset="-122"/>
              <a:cs typeface="+mn-ea"/>
            </a:endParaRPr>
          </a:p>
        </p:txBody>
      </p:sp>
      <p:sp>
        <p:nvSpPr>
          <p:cNvPr id="10" name="文本框 9"/>
          <p:cNvSpPr txBox="1"/>
          <p:nvPr/>
        </p:nvSpPr>
        <p:spPr>
          <a:xfrm>
            <a:off x="978535" y="4878070"/>
            <a:ext cx="10768965" cy="1476375"/>
          </a:xfrm>
          <a:prstGeom prst="rect">
            <a:avLst/>
          </a:prstGeom>
          <a:noFill/>
          <a:ln w="9525">
            <a:noFill/>
          </a:ln>
        </p:spPr>
        <p:txBody>
          <a:bodyPr wrap="square">
            <a:spAutoFit/>
          </a:bodyPr>
          <a:p>
            <a:pPr indent="0"/>
            <a:r>
              <a:rPr lang="en-US" b="0">
                <a:latin typeface="+mn-ea"/>
                <a:cs typeface="+mn-ea"/>
              </a:rPr>
              <a:t>  1)</a:t>
            </a:r>
            <a:r>
              <a:rPr lang="zh-CN" b="0">
                <a:latin typeface="+mn-ea"/>
                <a:cs typeface="+mn-ea"/>
              </a:rPr>
              <a:t>边界值分析不是从某等价类中随便挑一个作为代表，而是使这个等价类的每个边界都要作为测试条件。</a:t>
            </a:r>
            <a:endParaRPr lang="zh-CN" b="0">
              <a:latin typeface="+mn-ea"/>
              <a:cs typeface="+mn-ea"/>
            </a:endParaRPr>
          </a:p>
          <a:p>
            <a:pPr indent="0"/>
            <a:endParaRPr lang="zh-CN" b="0">
              <a:latin typeface="+mn-ea"/>
              <a:cs typeface="+mn-ea"/>
            </a:endParaRPr>
          </a:p>
          <a:p>
            <a:pPr indent="0"/>
            <a:r>
              <a:rPr lang="en-US" b="0">
                <a:latin typeface="+mn-ea"/>
                <a:cs typeface="+mn-ea"/>
              </a:rPr>
              <a:t>  2)</a:t>
            </a:r>
            <a:r>
              <a:rPr lang="zh-CN" b="0">
                <a:latin typeface="+mn-ea"/>
                <a:cs typeface="+mn-ea"/>
              </a:rPr>
              <a:t>边界值分析不仅考虑输入条件，还要考虑输出空间产生的测试情况。</a:t>
            </a:r>
            <a:endParaRPr lang="zh-CN" b="0">
              <a:latin typeface="+mn-ea"/>
              <a:cs typeface="+mn-ea"/>
            </a:endParaRPr>
          </a:p>
          <a:p>
            <a:pPr indent="0"/>
            <a:endParaRPr lang="zh-CN" b="0">
              <a:latin typeface="+mn-ea"/>
              <a:cs typeface="+mn-ea"/>
            </a:endParaRPr>
          </a:p>
          <a:p>
            <a:pPr indent="0"/>
            <a:r>
              <a:rPr lang="en-US" altLang="zh-CN" b="0">
                <a:latin typeface="+mn-ea"/>
                <a:cs typeface="+mn-ea"/>
              </a:rPr>
              <a:t> </a:t>
            </a:r>
            <a:r>
              <a:rPr lang="zh-CN"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举例</a:t>
            </a:r>
            <a:r>
              <a:rPr lang="en-US"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 </a:t>
            </a:r>
            <a:r>
              <a:rPr lang="zh-CN"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程序接受用户输入成绩</a:t>
            </a:r>
            <a:r>
              <a:rPr lang="en-US"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[0~100],</a:t>
            </a:r>
            <a:r>
              <a:rPr lang="zh-CN"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判定成绩的等级。边界：</a:t>
            </a:r>
            <a:r>
              <a:rPr lang="en-US"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-1</a:t>
            </a:r>
            <a:r>
              <a:rPr lang="zh-CN"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a:t>
            </a:r>
            <a:r>
              <a:rPr lang="en-US"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0</a:t>
            </a:r>
            <a:r>
              <a:rPr lang="zh-CN"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a:t>
            </a:r>
            <a:r>
              <a:rPr lang="en-US"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1</a:t>
            </a:r>
            <a:r>
              <a:rPr lang="zh-CN"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a:t>
            </a:r>
            <a:r>
              <a:rPr lang="en-US"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99</a:t>
            </a:r>
            <a:r>
              <a:rPr lang="zh-CN"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a:t>
            </a:r>
            <a:r>
              <a:rPr lang="en-US"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100</a:t>
            </a:r>
            <a:r>
              <a:rPr lang="zh-CN"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a:t>
            </a:r>
            <a:r>
              <a:rPr lang="en-US"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rPr>
              <a:t>101</a:t>
            </a:r>
            <a:endParaRPr lang="en-US" altLang="en-US" b="1">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158875"/>
            <a:ext cx="5708015" cy="436245"/>
          </a:xfrm>
        </p:spPr>
        <p:txBody>
          <a:bodyPr/>
          <a:lstStyle/>
          <a:p>
            <a:r>
              <a:rPr lang="zh-CN" altLang="zh-CN" sz="1800" b="1" kern="100" dirty="0">
                <a:effectLst/>
              </a:rPr>
              <a:t>二、为什么要使用边界</a:t>
            </a:r>
            <a:r>
              <a:rPr lang="zh-CN" altLang="zh-CN" sz="1800" b="1" kern="100" dirty="0">
                <a:effectLst/>
              </a:rPr>
              <a:t>值类划分法？</a:t>
            </a:r>
            <a:endParaRPr lang="zh-CN" altLang="zh-CN" sz="1800" b="1" kern="100" dirty="0">
              <a:effectLst/>
            </a:endParaRPr>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黑盒测试方法-边界值划分法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908685" y="1727835"/>
            <a:ext cx="10374630" cy="1198880"/>
          </a:xfrm>
          <a:prstGeom prst="rect">
            <a:avLst/>
          </a:prstGeom>
          <a:noFill/>
          <a:ln w="9525">
            <a:noFill/>
          </a:ln>
        </p:spPr>
        <p:txBody>
          <a:bodyPr wrap="square">
            <a:spAutoFit/>
          </a:bodyPr>
          <a:p>
            <a:pPr indent="266700"/>
            <a:r>
              <a:rPr b="0">
                <a:latin typeface="+mn-ea"/>
                <a:cs typeface="+mn-ea"/>
              </a:rPr>
              <a:t>大量的实践表明，错误往往是发生在输入或输出范围的边界上，而不是发生在输入输出范围的内部。因此针对各种边界情况设计测试用例，可以查出更多的错误。</a:t>
            </a:r>
            <a:endParaRPr b="0">
              <a:latin typeface="+mn-ea"/>
              <a:cs typeface="+mn-ea"/>
            </a:endParaRPr>
          </a:p>
          <a:p>
            <a:pPr indent="266700"/>
            <a:endParaRPr b="0">
              <a:latin typeface="+mn-ea"/>
              <a:cs typeface="+mn-ea"/>
            </a:endParaRPr>
          </a:p>
          <a:p>
            <a:pPr indent="266700"/>
            <a:r>
              <a:rPr b="0">
                <a:latin typeface="+mn-ea"/>
                <a:cs typeface="+mn-ea"/>
              </a:rPr>
              <a:t>输入的参数值必须大于0同时小于100的整数，边界条件设置错误：把&gt;写成了&gt;=，把&lt;写成了&lt;=</a:t>
            </a:r>
            <a:endParaRPr b="0">
              <a:latin typeface="+mn-ea"/>
              <a:cs typeface="+mn-ea"/>
            </a:endParaRPr>
          </a:p>
        </p:txBody>
      </p:sp>
      <p:pic>
        <p:nvPicPr>
          <p:cNvPr id="7" name="图片 6"/>
          <p:cNvPicPr>
            <a:picLocks noChangeAspect="1"/>
          </p:cNvPicPr>
          <p:nvPr/>
        </p:nvPicPr>
        <p:blipFill>
          <a:blip r:embed="rId1"/>
          <a:stretch>
            <a:fillRect/>
          </a:stretch>
        </p:blipFill>
        <p:spPr>
          <a:xfrm>
            <a:off x="1950720" y="2988945"/>
            <a:ext cx="6529705" cy="2194560"/>
          </a:xfrm>
          <a:prstGeom prst="rect">
            <a:avLst/>
          </a:prstGeom>
        </p:spPr>
      </p:pic>
      <p:sp>
        <p:nvSpPr>
          <p:cNvPr id="100" name="文本框 99"/>
          <p:cNvSpPr txBox="1"/>
          <p:nvPr/>
        </p:nvSpPr>
        <p:spPr>
          <a:xfrm>
            <a:off x="845820" y="5554345"/>
            <a:ext cx="8902700" cy="922020"/>
          </a:xfrm>
          <a:prstGeom prst="rect">
            <a:avLst/>
          </a:prstGeom>
          <a:noFill/>
          <a:ln w="9525">
            <a:noFill/>
          </a:ln>
        </p:spPr>
        <p:txBody>
          <a:bodyPr wrap="square">
            <a:spAutoFit/>
          </a:bodyPr>
          <a:p>
            <a:pPr indent="0"/>
            <a:r>
              <a:rPr lang="zh-CN" b="1">
                <a:latin typeface="微软雅黑" panose="020B0503020204020204" pitchFamily="34" charset="-122"/>
                <a:ea typeface="微软雅黑" panose="020B0503020204020204" pitchFamily="34" charset="-122"/>
              </a:rPr>
              <a:t>【注意事项】</a:t>
            </a:r>
            <a:r>
              <a:rPr lang="zh-CN" b="0">
                <a:latin typeface="+mn-ea"/>
              </a:rPr>
              <a:t>　　有效数据和无效数据的分界点，往往作为程序员编写程序的判断点，是程序员容易犯错误的地方，也是测试人员重点测试的内容。</a:t>
            </a:r>
            <a:endParaRPr lang="zh-CN" altLang="en-US">
              <a:latin typeface="+mn-ea"/>
            </a:endParaRP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158875"/>
            <a:ext cx="5708015" cy="436245"/>
          </a:xfrm>
        </p:spPr>
        <p:txBody>
          <a:bodyPr/>
          <a:lstStyle/>
          <a:p>
            <a:r>
              <a:rPr lang="zh-CN" altLang="zh-CN" sz="1800" b="1" kern="100" dirty="0">
                <a:effectLst/>
              </a:rPr>
              <a:t>三、怎么划分边界</a:t>
            </a:r>
            <a:r>
              <a:rPr lang="zh-CN" altLang="zh-CN" sz="1800" b="1" kern="100" dirty="0">
                <a:effectLst/>
              </a:rPr>
              <a:t>值？</a:t>
            </a:r>
            <a:endParaRPr lang="zh-CN" altLang="zh-CN" sz="1800" b="1" kern="100" dirty="0">
              <a:effectLst/>
            </a:endParaRPr>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黑盒测试方法-边界值划分</a:t>
            </a:r>
            <a:r>
              <a:rPr lang="zh-CN" altLang="zh-CN" sz="2000" b="1" kern="100" dirty="0">
                <a:latin typeface="微软雅黑" panose="020B0503020204020204" pitchFamily="34" charset="-122"/>
                <a:ea typeface="微软雅黑" panose="020B0503020204020204" pitchFamily="34" charset="-122"/>
                <a:sym typeface="+mn-ea"/>
              </a:rPr>
              <a:t>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908685" y="1595120"/>
            <a:ext cx="10838815" cy="1198880"/>
          </a:xfrm>
          <a:prstGeom prst="rect">
            <a:avLst/>
          </a:prstGeom>
          <a:noFill/>
          <a:ln w="9525">
            <a:noFill/>
          </a:ln>
        </p:spPr>
        <p:txBody>
          <a:bodyPr wrap="square">
            <a:spAutoFit/>
          </a:bodyPr>
          <a:p>
            <a:pPr indent="266700"/>
            <a:r>
              <a:rPr lang="en-US" b="0">
                <a:latin typeface="+mn-ea"/>
                <a:cs typeface="+mn-ea"/>
              </a:rPr>
              <a:t> </a:t>
            </a:r>
            <a:r>
              <a:rPr b="0">
                <a:latin typeface="+mn-ea"/>
                <a:cs typeface="+mn-ea"/>
              </a:rPr>
              <a:t>使用边界值分析方法设计测试用例，首先应确定边界情况。</a:t>
            </a:r>
            <a:endParaRPr b="0">
              <a:latin typeface="+mn-ea"/>
              <a:cs typeface="+mn-ea"/>
            </a:endParaRPr>
          </a:p>
          <a:p>
            <a:pPr indent="266700"/>
            <a:r>
              <a:rPr lang="en-US" b="0">
                <a:latin typeface="+mn-ea"/>
                <a:cs typeface="+mn-ea"/>
              </a:rPr>
              <a:t> </a:t>
            </a:r>
            <a:r>
              <a:rPr b="0">
                <a:latin typeface="+mn-ea"/>
                <a:cs typeface="+mn-ea"/>
              </a:rPr>
              <a:t>通常输入和输出等价类的边界，就是应着重测试的边界情况。</a:t>
            </a:r>
            <a:endParaRPr b="0">
              <a:latin typeface="+mn-ea"/>
              <a:cs typeface="+mn-ea"/>
            </a:endParaRPr>
          </a:p>
          <a:p>
            <a:pPr indent="266700"/>
            <a:r>
              <a:rPr lang="en-US" b="1">
                <a:latin typeface="微软雅黑" panose="020B0503020204020204" pitchFamily="34" charset="-122"/>
                <a:ea typeface="微软雅黑" panose="020B0503020204020204" pitchFamily="34" charset="-122"/>
                <a:cs typeface="+mn-ea"/>
              </a:rPr>
              <a:t> </a:t>
            </a:r>
            <a:r>
              <a:rPr b="1">
                <a:latin typeface="微软雅黑" panose="020B0503020204020204" pitchFamily="34" charset="-122"/>
                <a:ea typeface="微软雅黑" panose="020B0503020204020204" pitchFamily="34" charset="-122"/>
                <a:cs typeface="+mn-ea"/>
              </a:rPr>
              <a:t>应当选取正好等于，刚刚大于或刚刚小于边界的值作为测试数据</a:t>
            </a:r>
            <a:r>
              <a:rPr b="0">
                <a:latin typeface="+mn-ea"/>
                <a:cs typeface="+mn-ea"/>
              </a:rPr>
              <a:t>，而不是选取等价类中的典型值或任意值作为测试数据。 </a:t>
            </a:r>
            <a:endParaRPr b="0">
              <a:latin typeface="+mn-ea"/>
              <a:cs typeface="+mn-ea"/>
            </a:endParaRPr>
          </a:p>
        </p:txBody>
      </p:sp>
      <p:sp>
        <p:nvSpPr>
          <p:cNvPr id="6" name="文本框 5"/>
          <p:cNvSpPr txBox="1"/>
          <p:nvPr/>
        </p:nvSpPr>
        <p:spPr>
          <a:xfrm>
            <a:off x="989330" y="3137535"/>
            <a:ext cx="7696835" cy="922020"/>
          </a:xfrm>
          <a:prstGeom prst="rect">
            <a:avLst/>
          </a:prstGeom>
          <a:noFill/>
          <a:ln w="9525">
            <a:noFill/>
          </a:ln>
        </p:spPr>
        <p:txBody>
          <a:bodyPr wrap="square">
            <a:spAutoFit/>
          </a:bodyPr>
          <a:p>
            <a:pPr indent="279400"/>
            <a:r>
              <a:rPr lang="zh-CN" b="1">
                <a:latin typeface="微软雅黑" panose="020B0503020204020204" pitchFamily="34" charset="-122"/>
                <a:ea typeface="微软雅黑" panose="020B0503020204020204" pitchFamily="34" charset="-122"/>
                <a:cs typeface="微软雅黑" panose="020B0503020204020204" pitchFamily="34" charset="-122"/>
              </a:rPr>
              <a:t>要求：输入的参数值必须大于等于</a:t>
            </a:r>
            <a:r>
              <a:rPr lang="en-US" b="1">
                <a:latin typeface="微软雅黑" panose="020B0503020204020204" pitchFamily="34" charset="-122"/>
                <a:ea typeface="微软雅黑" panose="020B0503020204020204" pitchFamily="34" charset="-122"/>
                <a:cs typeface="微软雅黑" panose="020B0503020204020204" pitchFamily="34" charset="-122"/>
              </a:rPr>
              <a:t>0</a:t>
            </a:r>
            <a:r>
              <a:rPr lang="zh-CN" b="1">
                <a:latin typeface="微软雅黑" panose="020B0503020204020204" pitchFamily="34" charset="-122"/>
                <a:ea typeface="微软雅黑" panose="020B0503020204020204" pitchFamily="34" charset="-122"/>
                <a:cs typeface="微软雅黑" panose="020B0503020204020204" pitchFamily="34" charset="-122"/>
              </a:rPr>
              <a:t>同时小于等于</a:t>
            </a:r>
            <a:r>
              <a:rPr lang="en-US" b="1">
                <a:latin typeface="微软雅黑" panose="020B0503020204020204" pitchFamily="34" charset="-122"/>
                <a:ea typeface="微软雅黑" panose="020B0503020204020204" pitchFamily="34" charset="-122"/>
                <a:cs typeface="微软雅黑" panose="020B0503020204020204" pitchFamily="34" charset="-122"/>
              </a:rPr>
              <a:t>100</a:t>
            </a:r>
            <a:r>
              <a:rPr lang="zh-CN" b="1">
                <a:latin typeface="微软雅黑" panose="020B0503020204020204" pitchFamily="34" charset="-122"/>
                <a:ea typeface="微软雅黑" panose="020B0503020204020204" pitchFamily="34" charset="-122"/>
                <a:cs typeface="微软雅黑" panose="020B0503020204020204" pitchFamily="34" charset="-122"/>
              </a:rPr>
              <a:t>的整数</a:t>
            </a:r>
            <a:endParaRPr lang="zh-CN" b="1">
              <a:latin typeface="微软雅黑" panose="020B0503020204020204" pitchFamily="34" charset="-122"/>
              <a:ea typeface="微软雅黑" panose="020B0503020204020204" pitchFamily="34" charset="-122"/>
              <a:cs typeface="微软雅黑" panose="020B0503020204020204" pitchFamily="34" charset="-122"/>
            </a:endParaRPr>
          </a:p>
          <a:p>
            <a:pPr indent="279400"/>
            <a:endParaRPr lang="zh-CN" b="1">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ü"/>
            </a:pPr>
            <a:r>
              <a:rPr lang="zh-CN" b="1">
                <a:latin typeface="+mn-ea"/>
                <a:cs typeface="+mn-ea"/>
              </a:rPr>
              <a:t>正确代码：</a:t>
            </a:r>
            <a:r>
              <a:rPr lang="en-US" b="1">
                <a:latin typeface="+mn-ea"/>
                <a:cs typeface="+mn-ea"/>
              </a:rPr>
              <a:t>num&gt;-1</a:t>
            </a:r>
            <a:r>
              <a:rPr lang="zh-CN" b="1">
                <a:latin typeface="+mn-ea"/>
                <a:cs typeface="+mn-ea"/>
              </a:rPr>
              <a:t>或</a:t>
            </a:r>
            <a:r>
              <a:rPr lang="en-US" b="1">
                <a:latin typeface="+mn-ea"/>
                <a:cs typeface="+mn-ea"/>
              </a:rPr>
              <a:t>num&gt;=0          num&lt;101</a:t>
            </a:r>
            <a:r>
              <a:rPr lang="zh-CN" b="1">
                <a:latin typeface="+mn-ea"/>
                <a:cs typeface="+mn-ea"/>
              </a:rPr>
              <a:t>或</a:t>
            </a:r>
            <a:r>
              <a:rPr lang="en-US" b="1">
                <a:latin typeface="+mn-ea"/>
                <a:cs typeface="+mn-ea"/>
              </a:rPr>
              <a:t>num&lt;=100</a:t>
            </a:r>
            <a:endParaRPr lang="zh-CN" altLang="en-US" b="1">
              <a:latin typeface="+mn-ea"/>
              <a:cs typeface="+mn-ea"/>
            </a:endParaRPr>
          </a:p>
        </p:txBody>
      </p:sp>
      <p:sp>
        <p:nvSpPr>
          <p:cNvPr id="8" name="文本框 7"/>
          <p:cNvSpPr txBox="1"/>
          <p:nvPr/>
        </p:nvSpPr>
        <p:spPr>
          <a:xfrm>
            <a:off x="989330" y="4185285"/>
            <a:ext cx="7595870" cy="368300"/>
          </a:xfrm>
          <a:prstGeom prst="rect">
            <a:avLst/>
          </a:prstGeom>
          <a:noFill/>
          <a:ln w="9525">
            <a:noFill/>
          </a:ln>
        </p:spPr>
        <p:txBody>
          <a:bodyPr wrap="square">
            <a:spAutoFit/>
          </a:bodyPr>
          <a:p>
            <a:pPr marL="285750" indent="-285750">
              <a:buFont typeface="Wingdings" panose="05000000000000000000" charset="0"/>
              <a:buChar char="ü"/>
            </a:pPr>
            <a:r>
              <a:rPr lang="zh-CN" b="1">
                <a:latin typeface="+mn-ea"/>
                <a:cs typeface="+mn-ea"/>
              </a:rPr>
              <a:t>错误代码：num&gt;=-1或num&gt;0或num&gt;=1   num&lt;=101或num&lt;100或num&lt;=9</a:t>
            </a:r>
            <a:r>
              <a:rPr lang="zh-CN" b="1">
                <a:latin typeface="+mn-ea"/>
              </a:rPr>
              <a:t>9</a:t>
            </a:r>
            <a:endParaRPr lang="zh-CN" b="1">
              <a:latin typeface="+mn-ea"/>
            </a:endParaRPr>
          </a:p>
        </p:txBody>
      </p:sp>
      <p:sp>
        <p:nvSpPr>
          <p:cNvPr id="9" name="文本框 8"/>
          <p:cNvSpPr txBox="1"/>
          <p:nvPr/>
        </p:nvSpPr>
        <p:spPr>
          <a:xfrm>
            <a:off x="989330" y="4679315"/>
            <a:ext cx="6754495" cy="368300"/>
          </a:xfrm>
          <a:prstGeom prst="rect">
            <a:avLst/>
          </a:prstGeom>
          <a:noFill/>
          <a:ln w="9525">
            <a:noFill/>
          </a:ln>
        </p:spPr>
        <p:txBody>
          <a:bodyPr wrap="square">
            <a:spAutoFit/>
          </a:bodyPr>
          <a:p>
            <a:pPr marL="171450" indent="-171450">
              <a:buFont typeface="Wingdings" panose="05000000000000000000" charset="0"/>
              <a:buChar char="ü"/>
            </a:pPr>
            <a:r>
              <a:rPr lang="en-US" altLang="zh-CN" b="1">
                <a:latin typeface="+mn-ea"/>
                <a:cs typeface="+mn-ea"/>
              </a:rPr>
              <a:t> </a:t>
            </a:r>
            <a:r>
              <a:rPr lang="zh-CN" b="1">
                <a:latin typeface="+mn-ea"/>
                <a:cs typeface="+mn-ea"/>
              </a:rPr>
              <a:t>选中了</a:t>
            </a:r>
            <a:r>
              <a:rPr lang="en-US" b="1">
                <a:latin typeface="+mn-ea"/>
                <a:cs typeface="+mn-ea"/>
              </a:rPr>
              <a:t>-1       </a:t>
            </a:r>
            <a:r>
              <a:rPr lang="zh-CN" b="1">
                <a:latin typeface="+mn-ea"/>
                <a:cs typeface="+mn-ea"/>
              </a:rPr>
              <a:t>选中了</a:t>
            </a:r>
            <a:r>
              <a:rPr lang="en-US" b="1">
                <a:latin typeface="+mn-ea"/>
                <a:cs typeface="+mn-ea"/>
              </a:rPr>
              <a:t>1             </a:t>
            </a:r>
            <a:r>
              <a:rPr lang="zh-CN" b="1">
                <a:latin typeface="+mn-ea"/>
                <a:cs typeface="+mn-ea"/>
              </a:rPr>
              <a:t>选中了</a:t>
            </a:r>
            <a:r>
              <a:rPr lang="en-US" b="1">
                <a:latin typeface="+mn-ea"/>
                <a:cs typeface="+mn-ea"/>
              </a:rPr>
              <a:t>101     </a:t>
            </a:r>
            <a:r>
              <a:rPr lang="zh-CN" b="1">
                <a:latin typeface="+mn-ea"/>
                <a:cs typeface="+mn-ea"/>
              </a:rPr>
              <a:t>选中了</a:t>
            </a:r>
            <a:r>
              <a:rPr lang="en-US" b="1">
                <a:latin typeface="+mn-ea"/>
                <a:cs typeface="+mn-ea"/>
              </a:rPr>
              <a:t>99</a:t>
            </a:r>
            <a:endParaRPr lang="zh-CN" altLang="en-US" b="1">
              <a:latin typeface="+mn-ea"/>
              <a:cs typeface="+mn-ea"/>
            </a:endParaRP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158875"/>
            <a:ext cx="5708015" cy="436245"/>
          </a:xfrm>
        </p:spPr>
        <p:txBody>
          <a:bodyPr/>
          <a:lstStyle/>
          <a:p>
            <a:r>
              <a:rPr lang="zh-CN" altLang="zh-CN" sz="1800" b="1" kern="100" dirty="0">
                <a:effectLst/>
              </a:rPr>
              <a:t>三、怎么划分边界</a:t>
            </a:r>
            <a:r>
              <a:rPr lang="zh-CN" altLang="zh-CN" sz="1800" b="1" kern="100" dirty="0">
                <a:effectLst/>
              </a:rPr>
              <a:t>值？</a:t>
            </a:r>
            <a:endParaRPr lang="zh-CN" altLang="zh-CN" sz="1800" b="1" kern="100" dirty="0">
              <a:effectLst/>
            </a:endParaRPr>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黑盒测试方法-边界值划分</a:t>
            </a:r>
            <a:r>
              <a:rPr lang="zh-CN" altLang="zh-CN" sz="2000" b="1" kern="100" dirty="0">
                <a:latin typeface="微软雅黑" panose="020B0503020204020204" pitchFamily="34" charset="-122"/>
                <a:ea typeface="微软雅黑" panose="020B0503020204020204" pitchFamily="34" charset="-122"/>
                <a:sym typeface="+mn-ea"/>
              </a:rPr>
              <a:t>法</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1"/>
          <a:stretch>
            <a:fillRect/>
          </a:stretch>
        </p:blipFill>
        <p:spPr>
          <a:xfrm>
            <a:off x="1673225" y="1666240"/>
            <a:ext cx="6511925" cy="4599305"/>
          </a:xfrm>
          <a:prstGeom prst="rect">
            <a:avLst/>
          </a:prstGeom>
        </p:spPr>
      </p:pic>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158875"/>
            <a:ext cx="5708015" cy="436245"/>
          </a:xfrm>
        </p:spPr>
        <p:txBody>
          <a:bodyPr/>
          <a:lstStyle/>
          <a:p>
            <a:r>
              <a:rPr lang="zh-CN" altLang="zh-CN" sz="1800" b="1" kern="100" dirty="0">
                <a:effectLst/>
              </a:rPr>
              <a:t>基于边界值分析方法选择测试用例的原则</a:t>
            </a:r>
            <a:endParaRPr lang="zh-CN" altLang="zh-CN" sz="1800" b="1" kern="100" dirty="0">
              <a:effectLst/>
            </a:endParaRPr>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黑盒测试方法-边界值划分</a:t>
            </a:r>
            <a:r>
              <a:rPr lang="zh-CN" altLang="zh-CN" sz="2000" b="1" kern="100" dirty="0">
                <a:latin typeface="微软雅黑" panose="020B0503020204020204" pitchFamily="34" charset="-122"/>
                <a:ea typeface="微软雅黑" panose="020B0503020204020204" pitchFamily="34" charset="-122"/>
                <a:sym typeface="+mn-ea"/>
              </a:rPr>
              <a:t>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553085" y="1727835"/>
            <a:ext cx="11073130" cy="3138170"/>
          </a:xfrm>
          <a:prstGeom prst="rect">
            <a:avLst/>
          </a:prstGeom>
          <a:noFill/>
          <a:ln w="9525">
            <a:noFill/>
          </a:ln>
        </p:spPr>
        <p:txBody>
          <a:bodyPr wrap="square">
            <a:spAutoFit/>
          </a:bodyPr>
          <a:p>
            <a:pPr marL="285750" indent="-285750">
              <a:buFont typeface="Wingdings" panose="05000000000000000000" charset="0"/>
              <a:buChar char="ü"/>
            </a:pPr>
            <a:r>
              <a:rPr lang="en-US" b="0">
                <a:latin typeface="+mn-ea"/>
                <a:cs typeface="+mn-ea"/>
              </a:rPr>
              <a:t> 1)</a:t>
            </a:r>
            <a:r>
              <a:rPr lang="zh-CN" b="0">
                <a:latin typeface="+mn-ea"/>
                <a:cs typeface="+mn-ea"/>
              </a:rPr>
              <a:t>如果输入条件规定了值的范围</a:t>
            </a:r>
            <a:r>
              <a:rPr lang="en-US" b="0">
                <a:latin typeface="+mn-ea"/>
                <a:cs typeface="+mn-ea"/>
              </a:rPr>
              <a:t>,</a:t>
            </a:r>
            <a:r>
              <a:rPr lang="zh-CN" b="0">
                <a:latin typeface="+mn-ea"/>
                <a:cs typeface="+mn-ea"/>
              </a:rPr>
              <a:t>则应取刚达到这个范围的边界的值</a:t>
            </a:r>
            <a:r>
              <a:rPr lang="en-US" b="0">
                <a:latin typeface="+mn-ea"/>
                <a:cs typeface="+mn-ea"/>
              </a:rPr>
              <a:t>,</a:t>
            </a:r>
            <a:r>
              <a:rPr lang="zh-CN" b="0">
                <a:latin typeface="+mn-ea"/>
                <a:cs typeface="+mn-ea"/>
              </a:rPr>
              <a:t>以及刚刚超越这个范围边界的值作为测试输入数据。</a:t>
            </a:r>
            <a:r>
              <a:rPr lang="en-US" b="0">
                <a:latin typeface="+mn-ea"/>
                <a:cs typeface="+mn-ea"/>
              </a:rPr>
              <a:t>   </a:t>
            </a:r>
            <a:endParaRPr lang="en-US" b="0">
              <a:latin typeface="+mn-ea"/>
              <a:cs typeface="+mn-ea"/>
            </a:endParaRPr>
          </a:p>
          <a:p>
            <a:pPr marL="285750" indent="-285750">
              <a:buFont typeface="Wingdings" panose="05000000000000000000" charset="0"/>
              <a:buChar char="ü"/>
            </a:pPr>
            <a:endParaRPr lang="en-US" b="0">
              <a:latin typeface="+mn-ea"/>
              <a:cs typeface="+mn-ea"/>
            </a:endParaRPr>
          </a:p>
          <a:p>
            <a:pPr marL="285750" indent="-285750">
              <a:buFont typeface="Wingdings" panose="05000000000000000000" charset="0"/>
              <a:buChar char="ü"/>
            </a:pPr>
            <a:r>
              <a:rPr lang="en-US" b="0">
                <a:latin typeface="+mn-ea"/>
                <a:cs typeface="+mn-ea"/>
              </a:rPr>
              <a:t> </a:t>
            </a:r>
            <a:r>
              <a:rPr lang="zh-CN" b="0">
                <a:latin typeface="+mn-ea"/>
                <a:cs typeface="+mn-ea"/>
              </a:rPr>
              <a:t>举例</a:t>
            </a:r>
            <a:r>
              <a:rPr lang="en-US" b="0">
                <a:latin typeface="+mn-ea"/>
                <a:cs typeface="+mn-ea"/>
              </a:rPr>
              <a:t>:</a:t>
            </a:r>
            <a:r>
              <a:rPr lang="zh-CN" b="0">
                <a:latin typeface="+mn-ea"/>
                <a:cs typeface="+mn-ea"/>
              </a:rPr>
              <a:t>如果程序的规格说明中规定：</a:t>
            </a:r>
            <a:r>
              <a:rPr lang="en-US" b="0">
                <a:latin typeface="+mn-ea"/>
                <a:cs typeface="+mn-ea"/>
              </a:rPr>
              <a:t>"</a:t>
            </a:r>
            <a:r>
              <a:rPr lang="zh-CN" b="0">
                <a:latin typeface="+mn-ea"/>
                <a:cs typeface="+mn-ea"/>
              </a:rPr>
              <a:t>重量在</a:t>
            </a:r>
            <a:r>
              <a:rPr lang="en-US" b="0">
                <a:latin typeface="+mn-ea"/>
                <a:cs typeface="+mn-ea"/>
              </a:rPr>
              <a:t>10</a:t>
            </a:r>
            <a:r>
              <a:rPr lang="zh-CN" b="0">
                <a:latin typeface="+mn-ea"/>
                <a:cs typeface="+mn-ea"/>
              </a:rPr>
              <a:t>公斤至</a:t>
            </a:r>
            <a:r>
              <a:rPr lang="en-US" b="0">
                <a:latin typeface="+mn-ea"/>
                <a:cs typeface="+mn-ea"/>
              </a:rPr>
              <a:t>50</a:t>
            </a:r>
            <a:r>
              <a:rPr lang="zh-CN" b="0">
                <a:latin typeface="+mn-ea"/>
                <a:cs typeface="+mn-ea"/>
              </a:rPr>
              <a:t>公斤范围内的邮件，其邮费计算公式为……</a:t>
            </a:r>
            <a:r>
              <a:rPr lang="en-US" b="0">
                <a:latin typeface="+mn-ea"/>
                <a:cs typeface="+mn-ea"/>
              </a:rPr>
              <a:t>"</a:t>
            </a:r>
            <a:r>
              <a:rPr lang="zh-CN" b="0">
                <a:latin typeface="+mn-ea"/>
                <a:cs typeface="+mn-ea"/>
              </a:rPr>
              <a:t>。</a:t>
            </a:r>
            <a:endParaRPr lang="zh-CN" b="0">
              <a:latin typeface="+mn-ea"/>
              <a:cs typeface="+mn-ea"/>
            </a:endParaRPr>
          </a:p>
          <a:p>
            <a:pPr indent="0">
              <a:buFont typeface="Wingdings" panose="05000000000000000000" charset="0"/>
              <a:buNone/>
            </a:pPr>
            <a:endParaRPr lang="zh-CN" b="0">
              <a:latin typeface="+mn-ea"/>
              <a:cs typeface="+mn-ea"/>
            </a:endParaRPr>
          </a:p>
          <a:p>
            <a:pPr marL="285750" indent="-285750">
              <a:buFont typeface="Wingdings" panose="05000000000000000000" charset="0"/>
              <a:buChar char="ü"/>
            </a:pPr>
            <a:r>
              <a:rPr lang="zh-CN" b="0">
                <a:latin typeface="+mn-ea"/>
                <a:cs typeface="+mn-ea"/>
              </a:rPr>
              <a:t>作为测试用例，我们应取</a:t>
            </a:r>
            <a:r>
              <a:rPr lang="en-US" b="0">
                <a:latin typeface="+mn-ea"/>
                <a:cs typeface="+mn-ea"/>
              </a:rPr>
              <a:t>10</a:t>
            </a:r>
            <a:r>
              <a:rPr lang="zh-CN" b="0">
                <a:latin typeface="+mn-ea"/>
                <a:cs typeface="+mn-ea"/>
              </a:rPr>
              <a:t>及</a:t>
            </a:r>
            <a:r>
              <a:rPr lang="en-US" b="0">
                <a:latin typeface="+mn-ea"/>
                <a:cs typeface="+mn-ea"/>
              </a:rPr>
              <a:t>50</a:t>
            </a:r>
            <a:r>
              <a:rPr lang="zh-CN" b="0">
                <a:latin typeface="+mn-ea"/>
                <a:cs typeface="+mn-ea"/>
              </a:rPr>
              <a:t>，还应取</a:t>
            </a:r>
            <a:r>
              <a:rPr lang="en-US" b="0">
                <a:latin typeface="+mn-ea"/>
                <a:cs typeface="+mn-ea"/>
              </a:rPr>
              <a:t>10.01,49.99,9.99</a:t>
            </a:r>
            <a:r>
              <a:rPr lang="zh-CN" b="0">
                <a:latin typeface="+mn-ea"/>
                <a:cs typeface="+mn-ea"/>
              </a:rPr>
              <a:t>及</a:t>
            </a:r>
            <a:r>
              <a:rPr lang="en-US" b="0">
                <a:latin typeface="+mn-ea"/>
                <a:cs typeface="+mn-ea"/>
              </a:rPr>
              <a:t>50.01</a:t>
            </a:r>
            <a:r>
              <a:rPr lang="zh-CN" b="0">
                <a:latin typeface="+mn-ea"/>
                <a:cs typeface="+mn-ea"/>
              </a:rPr>
              <a:t>等。</a:t>
            </a:r>
            <a:endParaRPr lang="zh-CN" b="0">
              <a:latin typeface="+mn-ea"/>
              <a:cs typeface="+mn-ea"/>
            </a:endParaRPr>
          </a:p>
          <a:p>
            <a:pPr marL="285750" indent="-285750">
              <a:buFont typeface="Wingdings" panose="05000000000000000000" charset="0"/>
              <a:buChar char="ü"/>
            </a:pPr>
            <a:endParaRPr lang="zh-CN" b="0">
              <a:latin typeface="+mn-ea"/>
              <a:cs typeface="+mn-ea"/>
            </a:endParaRPr>
          </a:p>
          <a:p>
            <a:pPr marL="285750" indent="-285750">
              <a:buFont typeface="Wingdings" panose="05000000000000000000" charset="0"/>
              <a:buChar char="ü"/>
            </a:pPr>
            <a:r>
              <a:rPr lang="en-US" b="0">
                <a:latin typeface="+mn-ea"/>
                <a:cs typeface="+mn-ea"/>
              </a:rPr>
              <a:t>  2)</a:t>
            </a:r>
            <a:r>
              <a:rPr lang="zh-CN" b="0">
                <a:latin typeface="+mn-ea"/>
                <a:cs typeface="+mn-ea"/>
              </a:rPr>
              <a:t>如果输入条件规定了值的个数</a:t>
            </a:r>
            <a:r>
              <a:rPr lang="en-US" b="0">
                <a:latin typeface="+mn-ea"/>
                <a:cs typeface="+mn-ea"/>
              </a:rPr>
              <a:t>,</a:t>
            </a:r>
            <a:r>
              <a:rPr lang="zh-CN" b="0">
                <a:latin typeface="+mn-ea"/>
                <a:cs typeface="+mn-ea"/>
              </a:rPr>
              <a:t>则用最大个数</a:t>
            </a:r>
            <a:r>
              <a:rPr lang="en-US" b="0">
                <a:latin typeface="+mn-ea"/>
                <a:cs typeface="+mn-ea"/>
              </a:rPr>
              <a:t>,</a:t>
            </a:r>
            <a:r>
              <a:rPr lang="zh-CN" b="0">
                <a:latin typeface="+mn-ea"/>
                <a:cs typeface="+mn-ea"/>
              </a:rPr>
              <a:t>最小个数</a:t>
            </a:r>
            <a:r>
              <a:rPr lang="en-US" b="0">
                <a:latin typeface="+mn-ea"/>
                <a:cs typeface="+mn-ea"/>
              </a:rPr>
              <a:t>,</a:t>
            </a:r>
            <a:r>
              <a:rPr lang="zh-CN" b="0">
                <a:latin typeface="+mn-ea"/>
                <a:cs typeface="+mn-ea"/>
              </a:rPr>
              <a:t>比最小个数少</a:t>
            </a:r>
            <a:r>
              <a:rPr lang="en-US" b="0">
                <a:latin typeface="+mn-ea"/>
                <a:cs typeface="+mn-ea"/>
              </a:rPr>
              <a:t>1,</a:t>
            </a:r>
            <a:r>
              <a:rPr lang="zh-CN" b="0">
                <a:latin typeface="+mn-ea"/>
                <a:cs typeface="+mn-ea"/>
              </a:rPr>
              <a:t>比最大个数多</a:t>
            </a:r>
            <a:r>
              <a:rPr lang="en-US" b="0">
                <a:latin typeface="+mn-ea"/>
                <a:cs typeface="+mn-ea"/>
              </a:rPr>
              <a:t>1</a:t>
            </a:r>
            <a:r>
              <a:rPr lang="zh-CN" b="0">
                <a:latin typeface="+mn-ea"/>
                <a:cs typeface="+mn-ea"/>
              </a:rPr>
              <a:t>的数作为测试数据。</a:t>
            </a:r>
            <a:r>
              <a:rPr lang="en-US" b="0">
                <a:latin typeface="+mn-ea"/>
                <a:cs typeface="+mn-ea"/>
              </a:rPr>
              <a:t>    </a:t>
            </a:r>
            <a:endParaRPr lang="en-US" b="0">
              <a:latin typeface="+mn-ea"/>
              <a:cs typeface="+mn-ea"/>
            </a:endParaRPr>
          </a:p>
          <a:p>
            <a:pPr indent="0">
              <a:buFont typeface="Wingdings" panose="05000000000000000000" charset="0"/>
              <a:buNone/>
            </a:pPr>
            <a:endParaRPr lang="en-US" b="0">
              <a:latin typeface="+mn-ea"/>
              <a:cs typeface="+mn-ea"/>
            </a:endParaRPr>
          </a:p>
          <a:p>
            <a:pPr marL="285750" indent="-285750">
              <a:buFont typeface="Wingdings" panose="05000000000000000000" charset="0"/>
              <a:buChar char="ü"/>
            </a:pPr>
            <a:r>
              <a:rPr lang="zh-CN" b="0">
                <a:latin typeface="+mn-ea"/>
                <a:cs typeface="+mn-ea"/>
              </a:rPr>
              <a:t>举例</a:t>
            </a:r>
            <a:r>
              <a:rPr lang="en-US" b="0">
                <a:latin typeface="+mn-ea"/>
                <a:cs typeface="+mn-ea"/>
              </a:rPr>
              <a:t>:</a:t>
            </a:r>
            <a:r>
              <a:rPr lang="zh-CN" b="0">
                <a:latin typeface="+mn-ea"/>
                <a:cs typeface="+mn-ea"/>
              </a:rPr>
              <a:t>一个输入文件应包括</a:t>
            </a:r>
            <a:r>
              <a:rPr lang="en-US" b="0">
                <a:latin typeface="+mn-ea"/>
                <a:cs typeface="+mn-ea"/>
              </a:rPr>
              <a:t>1~255</a:t>
            </a:r>
            <a:r>
              <a:rPr lang="zh-CN" b="0">
                <a:latin typeface="+mn-ea"/>
                <a:cs typeface="+mn-ea"/>
              </a:rPr>
              <a:t>个记录，则测试用例可取</a:t>
            </a:r>
            <a:r>
              <a:rPr lang="en-US" b="0">
                <a:latin typeface="+mn-ea"/>
                <a:cs typeface="+mn-ea"/>
              </a:rPr>
              <a:t>1</a:t>
            </a:r>
            <a:r>
              <a:rPr lang="zh-CN" b="0">
                <a:latin typeface="+mn-ea"/>
                <a:cs typeface="+mn-ea"/>
              </a:rPr>
              <a:t>和</a:t>
            </a:r>
            <a:r>
              <a:rPr lang="en-US" b="0">
                <a:latin typeface="+mn-ea"/>
                <a:cs typeface="+mn-ea"/>
              </a:rPr>
              <a:t>255</a:t>
            </a:r>
            <a:r>
              <a:rPr lang="zh-CN" b="0">
                <a:latin typeface="+mn-ea"/>
                <a:cs typeface="+mn-ea"/>
              </a:rPr>
              <a:t>，还应取</a:t>
            </a:r>
            <a:r>
              <a:rPr lang="en-US" b="0">
                <a:latin typeface="+mn-ea"/>
                <a:cs typeface="+mn-ea"/>
              </a:rPr>
              <a:t>0</a:t>
            </a:r>
            <a:r>
              <a:rPr lang="zh-CN" b="0">
                <a:latin typeface="+mn-ea"/>
                <a:cs typeface="+mn-ea"/>
              </a:rPr>
              <a:t>及</a:t>
            </a:r>
            <a:r>
              <a:rPr lang="en-US" b="0">
                <a:latin typeface="+mn-ea"/>
                <a:cs typeface="+mn-ea"/>
              </a:rPr>
              <a:t>256</a:t>
            </a:r>
            <a:r>
              <a:rPr lang="zh-CN" b="0">
                <a:latin typeface="+mn-ea"/>
                <a:cs typeface="+mn-ea"/>
              </a:rPr>
              <a:t>等。</a:t>
            </a:r>
            <a:r>
              <a:rPr lang="en-US" b="0">
                <a:latin typeface="+mn-ea"/>
                <a:cs typeface="+mn-ea"/>
              </a:rPr>
              <a:t> </a:t>
            </a:r>
            <a:endParaRPr lang="zh-CN" altLang="en-US">
              <a:latin typeface="+mn-ea"/>
              <a:cs typeface="+mn-ea"/>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本章学习目标</a:t>
            </a:r>
            <a:endParaRPr lang="zh-CN" altLang="en-US" dirty="0"/>
          </a:p>
        </p:txBody>
      </p:sp>
      <p:sp>
        <p:nvSpPr>
          <p:cNvPr id="3" name="内容占位符 2"/>
          <p:cNvSpPr>
            <a:spLocks noGrp="1"/>
          </p:cNvSpPr>
          <p:nvPr>
            <p:ph idx="1"/>
          </p:nvPr>
        </p:nvSpPr>
        <p:spPr>
          <a:xfrm>
            <a:off x="679450" y="721360"/>
            <a:ext cx="9486900" cy="4460875"/>
          </a:xfrm>
        </p:spPr>
        <p:txBody>
          <a:bodyPr/>
          <a:lstStyle/>
          <a:p>
            <a:pPr marL="0" indent="0">
              <a:buNone/>
            </a:pPr>
            <a:endParaRPr lang="en-US" altLang="zh-CN" dirty="0">
              <a:solidFill>
                <a:schemeClr val="tx1">
                  <a:lumMod val="75000"/>
                  <a:lumOff val="25000"/>
                </a:schemeClr>
              </a:solidFill>
            </a:endParaRPr>
          </a:p>
          <a:p>
            <a:r>
              <a:rPr lang="zh-CN" altLang="en-US" sz="2000" dirty="0">
                <a:solidFill>
                  <a:schemeClr val="tx1">
                    <a:lumMod val="75000"/>
                    <a:lumOff val="25000"/>
                  </a:schemeClr>
                </a:solidFill>
              </a:rPr>
              <a:t> 测试用例的</a:t>
            </a:r>
            <a:r>
              <a:rPr lang="zh-CN" altLang="en-US" sz="2000" dirty="0">
                <a:solidFill>
                  <a:schemeClr val="tx1">
                    <a:lumMod val="75000"/>
                    <a:lumOff val="25000"/>
                  </a:schemeClr>
                </a:solidFill>
              </a:rPr>
              <a:t>定义（</a:t>
            </a:r>
            <a:r>
              <a:rPr lang="zh-CN" altLang="en-US" sz="2000" dirty="0"/>
              <a:t>了解</a:t>
            </a:r>
            <a:r>
              <a:rPr lang="zh-CN" altLang="en-US" sz="2000" dirty="0">
                <a:solidFill>
                  <a:schemeClr val="tx1">
                    <a:lumMod val="75000"/>
                    <a:lumOff val="25000"/>
                  </a:schemeClr>
                </a:solidFill>
              </a:rPr>
              <a:t>）</a:t>
            </a:r>
            <a:endParaRPr lang="en-US" altLang="zh-CN" sz="2000" dirty="0">
              <a:solidFill>
                <a:schemeClr val="tx1">
                  <a:lumMod val="75000"/>
                  <a:lumOff val="25000"/>
                </a:schemeClr>
              </a:solidFill>
            </a:endParaRPr>
          </a:p>
          <a:p>
            <a:r>
              <a:rPr lang="zh-CN" altLang="en-US" sz="2000" dirty="0">
                <a:solidFill>
                  <a:schemeClr val="tx1">
                    <a:lumMod val="75000"/>
                    <a:lumOff val="25000"/>
                  </a:schemeClr>
                </a:solidFill>
              </a:rPr>
              <a:t> </a:t>
            </a:r>
            <a:r>
              <a:rPr lang="en-US" altLang="zh-CN" sz="2000" dirty="0">
                <a:solidFill>
                  <a:schemeClr val="tx1">
                    <a:lumMod val="75000"/>
                    <a:lumOff val="25000"/>
                  </a:schemeClr>
                </a:solidFill>
              </a:rPr>
              <a:t>4</a:t>
            </a:r>
            <a:r>
              <a:rPr lang="zh-CN" altLang="en-US" sz="2000" dirty="0">
                <a:solidFill>
                  <a:schemeClr val="tx1">
                    <a:lumMod val="75000"/>
                    <a:lumOff val="25000"/>
                  </a:schemeClr>
                </a:solidFill>
              </a:rPr>
              <a:t>种常见</a:t>
            </a:r>
            <a:r>
              <a:rPr lang="zh-CN" altLang="en-US" sz="2000" dirty="0">
                <a:solidFill>
                  <a:schemeClr val="tx1">
                    <a:lumMod val="75000"/>
                    <a:lumOff val="25000"/>
                  </a:schemeClr>
                </a:solidFill>
              </a:rPr>
              <a:t>黑盒用例设计方法</a:t>
            </a:r>
            <a:endParaRPr lang="zh-CN" altLang="en-US" sz="2000" dirty="0">
              <a:solidFill>
                <a:schemeClr val="tx1">
                  <a:lumMod val="75000"/>
                  <a:lumOff val="25000"/>
                </a:schemeClr>
              </a:solidFill>
            </a:endParaRPr>
          </a:p>
          <a:p>
            <a:pPr marL="0" indent="0">
              <a:buNone/>
            </a:pPr>
            <a:r>
              <a:rPr lang="en-US" altLang="zh-CN" sz="2000" dirty="0">
                <a:solidFill>
                  <a:schemeClr val="tx1">
                    <a:lumMod val="75000"/>
                    <a:lumOff val="25000"/>
                  </a:schemeClr>
                </a:solidFill>
              </a:rPr>
              <a:t>   </a:t>
            </a:r>
            <a:r>
              <a:rPr lang="en-US" altLang="zh-CN" sz="2000" b="1" dirty="0">
                <a:solidFill>
                  <a:srgbClr val="FFC000"/>
                </a:solidFill>
              </a:rPr>
              <a:t> 1.  </a:t>
            </a:r>
            <a:r>
              <a:rPr lang="zh-CN" altLang="en-US" sz="2000" b="1" dirty="0">
                <a:solidFill>
                  <a:srgbClr val="FFC000"/>
                </a:solidFill>
              </a:rPr>
              <a:t>等价类（掌握）</a:t>
            </a:r>
            <a:endParaRPr lang="zh-CN" altLang="en-US" sz="2000" b="1" dirty="0">
              <a:solidFill>
                <a:srgbClr val="FFC000"/>
              </a:solidFill>
            </a:endParaRPr>
          </a:p>
          <a:p>
            <a:pPr marL="0" indent="0">
              <a:buNone/>
            </a:pPr>
            <a:r>
              <a:rPr lang="zh-CN" altLang="en-US" sz="2000" b="1" dirty="0">
                <a:solidFill>
                  <a:srgbClr val="FFC000"/>
                </a:solidFill>
              </a:rPr>
              <a:t> </a:t>
            </a:r>
            <a:r>
              <a:rPr lang="en-US" altLang="zh-CN" sz="2000" b="1" dirty="0">
                <a:solidFill>
                  <a:srgbClr val="FFC000"/>
                </a:solidFill>
              </a:rPr>
              <a:t>   2.  </a:t>
            </a:r>
            <a:r>
              <a:rPr lang="zh-CN" altLang="en-US" sz="2000" b="1" dirty="0">
                <a:solidFill>
                  <a:srgbClr val="FFC000"/>
                </a:solidFill>
              </a:rPr>
              <a:t>边界值</a:t>
            </a:r>
            <a:r>
              <a:rPr lang="en-US" altLang="zh-CN" sz="2000" b="1" dirty="0">
                <a:solidFill>
                  <a:srgbClr val="FFC000"/>
                </a:solidFill>
              </a:rPr>
              <a:t> </a:t>
            </a:r>
            <a:r>
              <a:rPr lang="zh-CN" altLang="en-US" sz="2000" b="1" dirty="0">
                <a:solidFill>
                  <a:srgbClr val="FFC000"/>
                </a:solidFill>
              </a:rPr>
              <a:t>（掌握）</a:t>
            </a:r>
            <a:endParaRPr lang="en-US" altLang="zh-CN" sz="2000" b="1" dirty="0">
              <a:solidFill>
                <a:srgbClr val="FFC000"/>
              </a:solidFill>
            </a:endParaRPr>
          </a:p>
          <a:p>
            <a:pPr marL="0" indent="0">
              <a:buNone/>
            </a:pPr>
            <a:r>
              <a:rPr lang="en-US" altLang="zh-CN" sz="2000" b="1" dirty="0">
                <a:solidFill>
                  <a:srgbClr val="FFC000"/>
                </a:solidFill>
              </a:rPr>
              <a:t>    3.  </a:t>
            </a:r>
            <a:r>
              <a:rPr lang="zh-CN" altLang="en-US" sz="2000" b="1" dirty="0">
                <a:solidFill>
                  <a:srgbClr val="FFC000"/>
                </a:solidFill>
              </a:rPr>
              <a:t>错误推测法</a:t>
            </a:r>
            <a:r>
              <a:rPr lang="en-US" altLang="zh-CN" sz="2000" b="1" dirty="0">
                <a:solidFill>
                  <a:srgbClr val="FFC000"/>
                </a:solidFill>
              </a:rPr>
              <a:t>(</a:t>
            </a:r>
            <a:r>
              <a:rPr lang="zh-CN" altLang="en-US" sz="2000" b="1" dirty="0">
                <a:solidFill>
                  <a:srgbClr val="FFC000"/>
                </a:solidFill>
              </a:rPr>
              <a:t>掌握</a:t>
            </a:r>
            <a:r>
              <a:rPr lang="en-US" altLang="zh-CN" sz="2000" b="1" dirty="0">
                <a:solidFill>
                  <a:srgbClr val="FFC000"/>
                </a:solidFill>
              </a:rPr>
              <a:t>)</a:t>
            </a:r>
            <a:endParaRPr lang="en-US" altLang="zh-CN" sz="2000" b="1" dirty="0">
              <a:solidFill>
                <a:srgbClr val="FFC000"/>
              </a:solidFill>
            </a:endParaRPr>
          </a:p>
          <a:p>
            <a:pPr marL="0" indent="0">
              <a:buNone/>
            </a:pPr>
            <a:r>
              <a:rPr lang="en-US" altLang="zh-CN" sz="2000" b="1" dirty="0">
                <a:solidFill>
                  <a:srgbClr val="FFC000"/>
                </a:solidFill>
              </a:rPr>
              <a:t>    4.  </a:t>
            </a:r>
            <a:r>
              <a:rPr lang="zh-CN" altLang="en-US" sz="2000" b="1" dirty="0">
                <a:solidFill>
                  <a:srgbClr val="FFC000"/>
                </a:solidFill>
              </a:rPr>
              <a:t>随机测试方法（了</a:t>
            </a:r>
            <a:r>
              <a:rPr lang="zh-CN" altLang="en-US" sz="2000" b="1" dirty="0">
                <a:solidFill>
                  <a:srgbClr val="FFC000"/>
                </a:solidFill>
              </a:rPr>
              <a:t>解）</a:t>
            </a:r>
            <a:endParaRPr lang="zh-CN" altLang="en-US" sz="2000" b="1" dirty="0">
              <a:solidFill>
                <a:srgbClr val="FFC000"/>
              </a:solidFill>
            </a:endParaRPr>
          </a:p>
          <a:p>
            <a:pPr marL="0" indent="0">
              <a:buNone/>
            </a:pPr>
            <a:r>
              <a:rPr lang="zh-CN" altLang="en-US" sz="2000" dirty="0">
                <a:solidFill>
                  <a:schemeClr val="tx1">
                    <a:lumMod val="75000"/>
                    <a:lumOff val="25000"/>
                  </a:schemeClr>
                </a:solidFill>
              </a:rPr>
              <a:t> </a:t>
            </a:r>
            <a:r>
              <a:rPr lang="en-US" altLang="zh-CN" sz="2000" dirty="0">
                <a:solidFill>
                  <a:schemeClr val="tx1">
                    <a:lumMod val="75000"/>
                    <a:lumOff val="25000"/>
                  </a:schemeClr>
                </a:solidFill>
              </a:rPr>
              <a:t> </a:t>
            </a:r>
            <a:r>
              <a:rPr lang="zh-CN" altLang="en-US" sz="2000" dirty="0">
                <a:solidFill>
                  <a:schemeClr val="tx1">
                    <a:lumMod val="75000"/>
                    <a:lumOff val="25000"/>
                  </a:schemeClr>
                </a:solidFill>
              </a:rPr>
              <a:t> </a:t>
            </a:r>
            <a:r>
              <a:rPr lang="en-US" altLang="zh-CN" sz="2000" dirty="0">
                <a:solidFill>
                  <a:schemeClr val="tx1">
                    <a:lumMod val="75000"/>
                    <a:lumOff val="25000"/>
                  </a:schemeClr>
                </a:solidFill>
              </a:rPr>
              <a:t>   </a:t>
            </a:r>
            <a:endParaRPr lang="en-US" altLang="zh-CN" sz="2000" dirty="0">
              <a:solidFill>
                <a:schemeClr val="tx1">
                  <a:lumMod val="75000"/>
                  <a:lumOff val="25000"/>
                </a:schemeClr>
              </a:solidFill>
            </a:endParaRPr>
          </a:p>
          <a:p>
            <a:pPr marL="0" indent="0">
              <a:buNone/>
            </a:pPr>
            <a:r>
              <a:rPr lang="zh-CN" altLang="en-US" sz="2000" dirty="0">
                <a:solidFill>
                  <a:srgbClr val="FF0000"/>
                </a:solidFill>
              </a:rPr>
              <a:t>重点掌握</a:t>
            </a:r>
            <a:r>
              <a:rPr lang="en-US" altLang="zh-CN" sz="2000" dirty="0">
                <a:solidFill>
                  <a:srgbClr val="FF0000"/>
                </a:solidFill>
              </a:rPr>
              <a:t>3</a:t>
            </a:r>
            <a:r>
              <a:rPr lang="zh-CN" altLang="en-US" sz="2000" dirty="0">
                <a:solidFill>
                  <a:srgbClr val="FF0000"/>
                </a:solidFill>
              </a:rPr>
              <a:t>种常见</a:t>
            </a:r>
            <a:r>
              <a:rPr lang="zh-CN" altLang="en-US" sz="2000" dirty="0">
                <a:solidFill>
                  <a:srgbClr val="FF0000"/>
                </a:solidFill>
              </a:rPr>
              <a:t>测试用例设计方法，</a:t>
            </a:r>
            <a:r>
              <a:rPr lang="zh-CN" altLang="en-US" sz="2000" dirty="0">
                <a:solidFill>
                  <a:srgbClr val="FF0000"/>
                </a:solidFill>
              </a:rPr>
              <a:t>并结合项目运用。</a:t>
            </a:r>
            <a:endParaRPr lang="zh-CN" altLang="en-US" sz="2000" dirty="0">
              <a:solidFill>
                <a:srgbClr val="FF0000"/>
              </a:solidFill>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143" y="112959"/>
            <a:ext cx="11573813" cy="598099"/>
          </a:xfrm>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5708015" cy="436245"/>
          </a:xfrm>
        </p:spPr>
        <p:txBody>
          <a:bodyPr/>
          <a:lstStyle/>
          <a:p>
            <a:r>
              <a:rPr lang="en-US" altLang="zh-CN" sz="1800" b="1" kern="100" dirty="0">
                <a:effectLst/>
              </a:rPr>
              <a:t>  </a:t>
            </a:r>
            <a:r>
              <a:rPr lang="zh-CN" altLang="zh-CN" sz="1800" b="1" kern="100" dirty="0">
                <a:effectLst/>
              </a:rPr>
              <a:t>基于边界值分析方法选择测试用例的原则</a:t>
            </a:r>
            <a:endParaRPr lang="zh-CN" altLang="zh-CN" sz="1800" b="1" kern="100" dirty="0">
              <a:effectLst/>
            </a:endParaRPr>
          </a:p>
        </p:txBody>
      </p:sp>
      <p:sp>
        <p:nvSpPr>
          <p:cNvPr id="4" name="文本框 3"/>
          <p:cNvSpPr txBox="1"/>
          <p:nvPr/>
        </p:nvSpPr>
        <p:spPr>
          <a:xfrm>
            <a:off x="431800" y="627380"/>
            <a:ext cx="3703320" cy="398780"/>
          </a:xfrm>
          <a:prstGeom prst="rect">
            <a:avLst/>
          </a:prstGeom>
          <a:noFill/>
        </p:spPr>
        <p:txBody>
          <a:bodyPr wrap="none" rtlCol="0" anchor="t">
            <a:spAutoFit/>
          </a:bodyPr>
          <a:p>
            <a:pPr marL="285750" indent="-285750">
              <a:buFont typeface="Wingdings" panose="05000000000000000000" charset="0"/>
              <a:buChar char="ü"/>
            </a:pPr>
            <a:r>
              <a:rPr lang="en-US" altLang="zh-CN" sz="2000" b="1" kern="100" dirty="0">
                <a:latin typeface="微软雅黑" panose="020B0503020204020204" pitchFamily="34" charset="-122"/>
                <a:ea typeface="微软雅黑" panose="020B0503020204020204" pitchFamily="34" charset="-122"/>
                <a:sym typeface="+mn-ea"/>
              </a:rPr>
              <a:t> </a:t>
            </a:r>
            <a:r>
              <a:rPr lang="zh-CN" altLang="zh-CN" sz="2000" b="1" kern="100" dirty="0">
                <a:latin typeface="微软雅黑" panose="020B0503020204020204" pitchFamily="34" charset="-122"/>
                <a:ea typeface="微软雅黑" panose="020B0503020204020204" pitchFamily="34" charset="-122"/>
                <a:sym typeface="+mn-ea"/>
              </a:rPr>
              <a:t>黑盒测试方法-边界值划分</a:t>
            </a:r>
            <a:r>
              <a:rPr lang="zh-CN" altLang="zh-CN" sz="2000" b="1" kern="100" dirty="0">
                <a:latin typeface="微软雅黑" panose="020B0503020204020204" pitchFamily="34" charset="-122"/>
                <a:ea typeface="微软雅黑" panose="020B0503020204020204" pitchFamily="34" charset="-122"/>
                <a:sym typeface="+mn-ea"/>
              </a:rPr>
              <a:t>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753745" y="1574800"/>
            <a:ext cx="10993755" cy="3969385"/>
          </a:xfrm>
          <a:prstGeom prst="rect">
            <a:avLst/>
          </a:prstGeom>
          <a:noFill/>
          <a:ln w="9525">
            <a:noFill/>
          </a:ln>
        </p:spPr>
        <p:txBody>
          <a:bodyPr wrap="square">
            <a:spAutoFit/>
          </a:bodyPr>
          <a:p>
            <a:pPr indent="0">
              <a:buFont typeface="Wingdings" panose="05000000000000000000" charset="0"/>
              <a:buChar char="ü"/>
            </a:pPr>
            <a:r>
              <a:rPr lang="zh-CN" altLang="en-US">
                <a:latin typeface="+mn-ea"/>
                <a:cs typeface="+mn-ea"/>
              </a:rPr>
              <a:t> 3)将规则1）和2）应用于输出条件，即设计测试用例使输出值达到边界值及其左右的值。</a:t>
            </a:r>
            <a:endParaRPr lang="zh-CN" altLang="en-US">
              <a:latin typeface="+mn-ea"/>
              <a:cs typeface="+mn-ea"/>
            </a:endParaRPr>
          </a:p>
          <a:p>
            <a:pPr indent="0">
              <a:buFont typeface="Wingdings" panose="05000000000000000000" charset="0"/>
              <a:buChar char="ü"/>
            </a:pPr>
            <a:endParaRPr lang="zh-CN" altLang="en-US">
              <a:latin typeface="+mn-ea"/>
              <a:cs typeface="+mn-ea"/>
            </a:endParaRPr>
          </a:p>
          <a:p>
            <a:pPr indent="0">
              <a:buFont typeface="Wingdings" panose="05000000000000000000" charset="0"/>
              <a:buChar char="ü"/>
            </a:pPr>
            <a:r>
              <a:rPr lang="zh-CN" altLang="en-US">
                <a:latin typeface="+mn-ea"/>
                <a:cs typeface="+mn-ea"/>
              </a:rPr>
              <a:t> </a:t>
            </a:r>
            <a:r>
              <a:rPr lang="zh-CN" altLang="en-US" b="1">
                <a:latin typeface="微软雅黑" panose="020B0503020204020204" pitchFamily="34" charset="-122"/>
                <a:ea typeface="微软雅黑" panose="020B0503020204020204" pitchFamily="34" charset="-122"/>
                <a:cs typeface="微软雅黑" panose="020B0503020204020204" pitchFamily="34" charset="-122"/>
              </a:rPr>
              <a:t>举例:</a:t>
            </a:r>
            <a:r>
              <a:rPr lang="zh-CN" altLang="en-US">
                <a:latin typeface="+mn-ea"/>
                <a:cs typeface="+mn-ea"/>
              </a:rPr>
              <a:t>某程序的规格说明要求计算出"每月保险金扣除额为0至1165.25元"，其测试用例可取0.00及1165.24、还可取一0.01及1165．26等。</a:t>
            </a:r>
            <a:endParaRPr lang="zh-CN" altLang="en-US">
              <a:latin typeface="+mn-ea"/>
              <a:cs typeface="+mn-ea"/>
            </a:endParaRPr>
          </a:p>
          <a:p>
            <a:pPr indent="0">
              <a:buFont typeface="Wingdings" panose="05000000000000000000" charset="0"/>
              <a:buNone/>
            </a:pPr>
            <a:endParaRPr lang="zh-CN" altLang="en-US">
              <a:latin typeface="+mn-ea"/>
              <a:cs typeface="+mn-ea"/>
            </a:endParaRPr>
          </a:p>
          <a:p>
            <a:pPr indent="0">
              <a:buFont typeface="Wingdings" panose="05000000000000000000" charset="0"/>
              <a:buChar char="ü"/>
            </a:pPr>
            <a:r>
              <a:rPr lang="zh-CN" altLang="en-US" b="1">
                <a:latin typeface="微软雅黑" panose="020B0503020204020204" pitchFamily="34" charset="-122"/>
                <a:ea typeface="微软雅黑" panose="020B0503020204020204" pitchFamily="34" charset="-122"/>
                <a:cs typeface="微软雅黑" panose="020B0503020204020204" pitchFamily="34" charset="-122"/>
              </a:rPr>
              <a:t> 举例:</a:t>
            </a:r>
            <a:r>
              <a:rPr lang="zh-CN" altLang="en-US">
                <a:latin typeface="+mn-ea"/>
                <a:cs typeface="+mn-ea"/>
              </a:rPr>
              <a:t>一程序属于情报检索系统，要求每次"最少显示1条、最多显示4条情报摘要"，这时我们应考虑的测试用例包括1和4，还应包括0和5等。</a:t>
            </a:r>
            <a:endParaRPr lang="zh-CN" altLang="en-US">
              <a:latin typeface="+mn-ea"/>
              <a:cs typeface="+mn-ea"/>
            </a:endParaRPr>
          </a:p>
          <a:p>
            <a:pPr indent="0">
              <a:buFont typeface="Wingdings" panose="05000000000000000000" charset="0"/>
              <a:buNone/>
            </a:pPr>
            <a:endParaRPr lang="zh-CN" altLang="en-US">
              <a:latin typeface="+mn-ea"/>
              <a:cs typeface="+mn-ea"/>
            </a:endParaRPr>
          </a:p>
          <a:p>
            <a:pPr indent="0">
              <a:buFont typeface="Wingdings" panose="05000000000000000000" charset="0"/>
              <a:buChar char="ü"/>
            </a:pPr>
            <a:r>
              <a:rPr lang="zh-CN" altLang="en-US">
                <a:latin typeface="+mn-ea"/>
                <a:cs typeface="+mn-ea"/>
              </a:rPr>
              <a:t>  4)如果程序的规格说明给出的输入域或输出域是有序集合,则应选取集合的第一个元素和最后一个元素作为测试用例。</a:t>
            </a:r>
            <a:endParaRPr lang="zh-CN" altLang="en-US">
              <a:latin typeface="+mn-ea"/>
              <a:cs typeface="+mn-ea"/>
            </a:endParaRPr>
          </a:p>
          <a:p>
            <a:pPr indent="0">
              <a:buFont typeface="Wingdings" panose="05000000000000000000" charset="0"/>
              <a:buChar char="ü"/>
            </a:pPr>
            <a:endParaRPr lang="zh-CN" altLang="en-US">
              <a:latin typeface="+mn-ea"/>
              <a:cs typeface="+mn-ea"/>
            </a:endParaRPr>
          </a:p>
          <a:p>
            <a:pPr indent="0">
              <a:buFont typeface="Wingdings" panose="05000000000000000000" charset="0"/>
              <a:buChar char="ü"/>
            </a:pPr>
            <a:r>
              <a:rPr lang="zh-CN" altLang="en-US">
                <a:latin typeface="+mn-ea"/>
                <a:cs typeface="+mn-ea"/>
              </a:rPr>
              <a:t>  5)如果程序中使用了一个内部数据结构,则应当选择这个内部数据结构的边界上的值作为测试用例。</a:t>
            </a:r>
            <a:endParaRPr lang="zh-CN" altLang="en-US">
              <a:latin typeface="+mn-ea"/>
              <a:cs typeface="+mn-ea"/>
            </a:endParaRPr>
          </a:p>
          <a:p>
            <a:pPr indent="0">
              <a:buFont typeface="Wingdings" panose="05000000000000000000" charset="0"/>
              <a:buChar char="ü"/>
            </a:pPr>
            <a:endParaRPr lang="zh-CN" altLang="en-US">
              <a:latin typeface="+mn-ea"/>
              <a:cs typeface="+mn-ea"/>
            </a:endParaRPr>
          </a:p>
          <a:p>
            <a:pPr indent="0">
              <a:buFont typeface="Wingdings" panose="05000000000000000000" charset="0"/>
              <a:buChar char="ü"/>
            </a:pPr>
            <a:r>
              <a:rPr lang="zh-CN" altLang="en-US">
                <a:latin typeface="+mn-ea"/>
                <a:cs typeface="+mn-ea"/>
              </a:rPr>
              <a:t>  6)分析规格说明,找出其它可能的边界条件。</a:t>
            </a:r>
            <a:endParaRPr lang="zh-CN" altLang="en-US">
              <a:latin typeface="+mn-ea"/>
              <a:cs typeface="+mn-ea"/>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143" y="112959"/>
            <a:ext cx="11573813" cy="598099"/>
          </a:xfrm>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431800" y="1026160"/>
            <a:ext cx="4815840" cy="436245"/>
          </a:xfrm>
        </p:spPr>
        <p:txBody>
          <a:bodyPr/>
          <a:lstStyle/>
          <a:p>
            <a:r>
              <a:rPr lang="en-US" altLang="zh-CN" sz="1800" b="1" kern="100" dirty="0">
                <a:effectLst/>
              </a:rPr>
              <a:t> </a:t>
            </a:r>
            <a:r>
              <a:rPr lang="zh-CN" altLang="zh-CN" sz="1800" b="1" kern="100" dirty="0">
                <a:effectLst/>
              </a:rPr>
              <a:t>案例</a:t>
            </a:r>
            <a:r>
              <a:rPr lang="zh-CN" altLang="zh-CN" sz="1800" b="1" kern="100" dirty="0">
                <a:effectLst/>
              </a:rPr>
              <a:t>分享</a:t>
            </a:r>
            <a:endParaRPr lang="zh-CN" altLang="zh-CN" sz="1800" b="1" kern="100" dirty="0">
              <a:effectLst/>
            </a:endParaRPr>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黑盒测试方法-边界值划分法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893445" y="1462405"/>
            <a:ext cx="10405745" cy="645160"/>
          </a:xfrm>
          <a:prstGeom prst="rect">
            <a:avLst/>
          </a:prstGeom>
          <a:noFill/>
          <a:ln w="9525">
            <a:noFill/>
          </a:ln>
        </p:spPr>
        <p:txBody>
          <a:bodyPr wrap="square">
            <a:spAutoFit/>
          </a:bodyPr>
          <a:p>
            <a:pPr indent="0"/>
            <a:r>
              <a:rPr lang="en-US" b="0">
                <a:latin typeface="+mn-ea"/>
                <a:cs typeface="+mn-ea"/>
              </a:rPr>
              <a:t>1.</a:t>
            </a:r>
            <a:r>
              <a:rPr lang="zh-CN" b="0">
                <a:latin typeface="+mn-ea"/>
                <a:cs typeface="+mn-ea"/>
              </a:rPr>
              <a:t>三角形问题的边界值分析测试用例在三角形问题描述中，除了要求边长是整数外，没有给出其它的限制条件。在此，我们将三角形每边边长的取范围值设值为</a:t>
            </a:r>
            <a:r>
              <a:rPr lang="en-US" b="0">
                <a:latin typeface="+mn-ea"/>
                <a:cs typeface="+mn-ea"/>
              </a:rPr>
              <a:t>[1, 100] </a:t>
            </a:r>
            <a:r>
              <a:rPr lang="zh-CN" b="0">
                <a:latin typeface="+mn-ea"/>
                <a:cs typeface="+mn-ea"/>
              </a:rPr>
              <a:t>。</a:t>
            </a:r>
            <a:endParaRPr lang="zh-CN" altLang="en-US">
              <a:latin typeface="+mn-ea"/>
              <a:cs typeface="+mn-ea"/>
            </a:endParaRPr>
          </a:p>
        </p:txBody>
      </p:sp>
      <p:pic>
        <p:nvPicPr>
          <p:cNvPr id="7" name="图片 6"/>
          <p:cNvPicPr>
            <a:picLocks noChangeAspect="1"/>
          </p:cNvPicPr>
          <p:nvPr/>
        </p:nvPicPr>
        <p:blipFill>
          <a:blip r:embed="rId1"/>
          <a:stretch>
            <a:fillRect/>
          </a:stretch>
        </p:blipFill>
        <p:spPr>
          <a:xfrm>
            <a:off x="991870" y="2107565"/>
            <a:ext cx="4153535" cy="4610100"/>
          </a:xfrm>
          <a:prstGeom prst="rect">
            <a:avLst/>
          </a:prstGeom>
        </p:spPr>
      </p:pic>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3557270" cy="436245"/>
          </a:xfrm>
        </p:spPr>
        <p:txBody>
          <a:bodyPr/>
          <a:lstStyle/>
          <a:p>
            <a:r>
              <a:rPr lang="zh-CN" altLang="zh-CN" sz="1800" b="1" kern="100" dirty="0">
                <a:effectLst/>
              </a:rPr>
              <a:t>一、什么是错误推测</a:t>
            </a:r>
            <a:r>
              <a:rPr lang="zh-CN" altLang="zh-CN" sz="1800" b="1" kern="100" dirty="0">
                <a:effectLst/>
              </a:rPr>
              <a:t>法？</a:t>
            </a:r>
            <a:endParaRPr lang="zh-CN" altLang="zh-CN" sz="1800" b="1" kern="100" dirty="0">
              <a:effectLst/>
            </a:endParaRPr>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黑盒测试方法-错误推测方法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888365" y="1557655"/>
            <a:ext cx="10597515" cy="645160"/>
          </a:xfrm>
          <a:prstGeom prst="rect">
            <a:avLst/>
          </a:prstGeom>
          <a:noFill/>
          <a:ln w="9525">
            <a:noFill/>
          </a:ln>
        </p:spPr>
        <p:txBody>
          <a:bodyPr wrap="square">
            <a:spAutoFit/>
          </a:bodyPr>
          <a:p>
            <a:pPr indent="266700"/>
            <a:r>
              <a:rPr lang="zh-CN" b="1">
                <a:solidFill>
                  <a:schemeClr val="accent2"/>
                </a:solidFill>
                <a:latin typeface="微软雅黑" panose="020B0503020204020204" pitchFamily="34" charset="-122"/>
                <a:ea typeface="微软雅黑" panose="020B0503020204020204" pitchFamily="34" charset="-122"/>
                <a:cs typeface="+mn-ea"/>
              </a:rPr>
              <a:t>基于经验和直觉推测程序中所有可能存在的各种错误</a:t>
            </a:r>
            <a:r>
              <a:rPr lang="en-US" b="0">
                <a:latin typeface="+mn-ea"/>
                <a:cs typeface="+mn-ea"/>
              </a:rPr>
              <a:t>, </a:t>
            </a:r>
            <a:r>
              <a:rPr lang="zh-CN" b="0">
                <a:latin typeface="+mn-ea"/>
                <a:cs typeface="+mn-ea"/>
              </a:rPr>
              <a:t>从而有针对性的设计测试用例的方法。</a:t>
            </a:r>
            <a:endParaRPr lang="zh-CN" b="0">
              <a:latin typeface="+mn-ea"/>
              <a:cs typeface="+mn-ea"/>
            </a:endParaRPr>
          </a:p>
          <a:p>
            <a:pPr indent="266700"/>
            <a:r>
              <a:rPr lang="zh-CN" b="0">
                <a:latin typeface="+mn-ea"/>
                <a:cs typeface="+mn-ea"/>
              </a:rPr>
              <a:t>基本思想：列举出程序中所有可能有的错误和容易发生错误的特殊情况，根据他们选择测试用例。</a:t>
            </a:r>
            <a:endParaRPr lang="zh-CN" altLang="en-US">
              <a:latin typeface="+mn-ea"/>
              <a:cs typeface="+mn-ea"/>
            </a:endParaRPr>
          </a:p>
        </p:txBody>
      </p:sp>
      <p:sp>
        <p:nvSpPr>
          <p:cNvPr id="5" name="内容占位符 2"/>
          <p:cNvSpPr>
            <a:spLocks noGrp="1"/>
          </p:cNvSpPr>
          <p:nvPr/>
        </p:nvSpPr>
        <p:spPr>
          <a:xfrm>
            <a:off x="502285" y="2451735"/>
            <a:ext cx="3557270" cy="436245"/>
          </a:xfrm>
          <a:prstGeom prst="rect">
            <a:avLst/>
          </a:prstGeom>
        </p:spPr>
        <p:txBody>
          <a:bodyPr/>
          <a:lstStyle>
            <a:lvl1pPr marL="228600" indent="-228600" algn="l" defTabSz="914400" rtl="0" eaLnBrk="1" latinLnBrk="0" hangingPunct="1">
              <a:lnSpc>
                <a:spcPct val="100000"/>
              </a:lnSpc>
              <a:spcBef>
                <a:spcPts val="1000"/>
              </a:spcBef>
              <a:buFont typeface="Wingdings" panose="05000000000000000000" pitchFamily="2" charset="2"/>
              <a:buChar char="ü"/>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kern="100" dirty="0">
                <a:effectLst/>
              </a:rPr>
              <a:t>二、错误推测法用在什么地</a:t>
            </a:r>
            <a:r>
              <a:rPr lang="zh-CN" altLang="zh-CN" sz="1800" b="1" kern="100" dirty="0">
                <a:effectLst/>
              </a:rPr>
              <a:t>方？</a:t>
            </a:r>
            <a:endParaRPr lang="zh-CN" altLang="zh-CN" sz="1800" b="1" kern="100" dirty="0">
              <a:effectLst/>
            </a:endParaRPr>
          </a:p>
        </p:txBody>
      </p:sp>
      <p:sp>
        <p:nvSpPr>
          <p:cNvPr id="6" name="文本框 5"/>
          <p:cNvSpPr txBox="1"/>
          <p:nvPr/>
        </p:nvSpPr>
        <p:spPr>
          <a:xfrm>
            <a:off x="1314450" y="2887980"/>
            <a:ext cx="5626735" cy="368300"/>
          </a:xfrm>
          <a:prstGeom prst="rect">
            <a:avLst/>
          </a:prstGeom>
          <a:noFill/>
          <a:ln w="9525">
            <a:noFill/>
          </a:ln>
        </p:spPr>
        <p:txBody>
          <a:bodyPr wrap="square">
            <a:spAutoFit/>
          </a:bodyPr>
          <a:p>
            <a:pPr indent="0"/>
            <a:r>
              <a:rPr lang="zh-CN" b="0">
                <a:latin typeface="+mn-ea"/>
              </a:rPr>
              <a:t>任何时候，任何地方都可以考虑使用错误推测法。</a:t>
            </a:r>
            <a:endParaRPr lang="zh-CN" altLang="en-US">
              <a:latin typeface="+mn-ea"/>
            </a:endParaRPr>
          </a:p>
        </p:txBody>
      </p:sp>
      <p:sp>
        <p:nvSpPr>
          <p:cNvPr id="8" name="内容占位符 2"/>
          <p:cNvSpPr>
            <a:spLocks noGrp="1"/>
          </p:cNvSpPr>
          <p:nvPr/>
        </p:nvSpPr>
        <p:spPr>
          <a:xfrm>
            <a:off x="502285" y="3603625"/>
            <a:ext cx="5109210" cy="436245"/>
          </a:xfrm>
          <a:prstGeom prst="rect">
            <a:avLst/>
          </a:prstGeom>
        </p:spPr>
        <p:txBody>
          <a:bodyPr/>
          <a:lstStyle>
            <a:lvl1pPr marL="228600" indent="-228600" algn="l" defTabSz="914400" rtl="0" eaLnBrk="1" latinLnBrk="0" hangingPunct="1">
              <a:lnSpc>
                <a:spcPct val="100000"/>
              </a:lnSpc>
              <a:spcBef>
                <a:spcPts val="1000"/>
              </a:spcBef>
              <a:buFont typeface="Wingdings" panose="05000000000000000000" pitchFamily="2" charset="2"/>
              <a:buChar char="ü"/>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kern="100" dirty="0">
                <a:effectLst/>
              </a:rPr>
              <a:t>三、为什么要</a:t>
            </a:r>
            <a:r>
              <a:rPr lang="zh-CN" altLang="zh-CN" sz="1800" b="1" kern="100" dirty="0">
                <a:effectLst/>
              </a:rPr>
              <a:t>使用错误推测法？</a:t>
            </a:r>
            <a:endParaRPr lang="zh-CN" altLang="zh-CN" sz="1800" b="1" kern="100" dirty="0">
              <a:effectLst/>
            </a:endParaRPr>
          </a:p>
        </p:txBody>
      </p:sp>
      <p:sp>
        <p:nvSpPr>
          <p:cNvPr id="9" name="文本框 8"/>
          <p:cNvSpPr txBox="1"/>
          <p:nvPr/>
        </p:nvSpPr>
        <p:spPr>
          <a:xfrm>
            <a:off x="1141730" y="4164330"/>
            <a:ext cx="10344150" cy="922020"/>
          </a:xfrm>
          <a:prstGeom prst="rect">
            <a:avLst/>
          </a:prstGeom>
          <a:noFill/>
          <a:ln w="9525">
            <a:noFill/>
          </a:ln>
        </p:spPr>
        <p:txBody>
          <a:bodyPr wrap="square">
            <a:spAutoFit/>
          </a:bodyPr>
          <a:p>
            <a:pPr marL="285750" indent="-285750">
              <a:buFont typeface="Wingdings" panose="05000000000000000000" charset="0"/>
              <a:buChar char="ü"/>
            </a:pPr>
            <a:r>
              <a:rPr lang="zh-CN" b="0">
                <a:latin typeface="+mn-ea"/>
              </a:rPr>
              <a:t>错误推测法的要素共有三点，分别为：经验、知识、直觉。</a:t>
            </a:r>
            <a:endParaRPr lang="zh-CN" b="0">
              <a:latin typeface="+mn-ea"/>
            </a:endParaRPr>
          </a:p>
          <a:p>
            <a:pPr marL="285750" indent="-285750">
              <a:buFont typeface="Wingdings" panose="05000000000000000000" charset="0"/>
              <a:buChar char="ü"/>
            </a:pPr>
            <a:r>
              <a:rPr lang="zh-CN" b="0">
                <a:latin typeface="+mn-ea"/>
              </a:rPr>
              <a:t>经验是错误推测法的一个重要要素，也就说带有主观性，错误推测法可以充分发挥人的直觉和经验；集思广益；方便使用；快速容易切入；</a:t>
            </a:r>
            <a:endParaRPr lang="zh-CN" altLang="en-US">
              <a:latin typeface="+mn-ea"/>
            </a:endParaRP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3557270" cy="436245"/>
          </a:xfrm>
        </p:spPr>
        <p:txBody>
          <a:bodyPr/>
          <a:lstStyle/>
          <a:p>
            <a:r>
              <a:rPr lang="zh-CN" altLang="zh-CN" sz="1800" b="1" kern="100" dirty="0">
                <a:effectLst/>
              </a:rPr>
              <a:t>四、</a:t>
            </a:r>
            <a:r>
              <a:rPr lang="zh-CN" altLang="zh-CN" sz="1800" b="1" kern="100" dirty="0">
                <a:effectLst/>
              </a:rPr>
              <a:t>案例</a:t>
            </a:r>
            <a:endParaRPr lang="zh-CN" altLang="zh-CN" sz="1800" b="1" kern="100" dirty="0">
              <a:effectLst/>
            </a:endParaRPr>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黑盒测试方法-错误推测方法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45515" y="1462405"/>
            <a:ext cx="9349740" cy="2861310"/>
          </a:xfrm>
          <a:prstGeom prst="rect">
            <a:avLst/>
          </a:prstGeom>
          <a:noFill/>
          <a:ln w="9525">
            <a:noFill/>
          </a:ln>
        </p:spPr>
        <p:txBody>
          <a:bodyPr wrap="square">
            <a:spAutoFit/>
          </a:bodyPr>
          <a:p>
            <a:pPr marL="285750" indent="-285750">
              <a:buFont typeface="Wingdings" panose="05000000000000000000" charset="0"/>
              <a:buChar char="ü"/>
            </a:pPr>
            <a:r>
              <a:rPr lang="zh-CN" altLang="en-US" b="1">
                <a:latin typeface="微软雅黑" panose="020B0503020204020204" pitchFamily="34" charset="-122"/>
                <a:ea typeface="微软雅黑" panose="020B0503020204020204" pitchFamily="34" charset="-122"/>
                <a:cs typeface="+mn-ea"/>
              </a:rPr>
              <a:t>案例如下：</a:t>
            </a:r>
            <a:endParaRPr lang="zh-CN" altLang="en-US" b="1">
              <a:latin typeface="微软雅黑" panose="020B0503020204020204" pitchFamily="34" charset="-122"/>
              <a:ea typeface="微软雅黑" panose="020B0503020204020204" pitchFamily="34" charset="-122"/>
              <a:cs typeface="+mn-ea"/>
            </a:endParaRPr>
          </a:p>
          <a:p>
            <a:pPr marL="285750" indent="-285750">
              <a:buFont typeface="Wingdings" panose="05000000000000000000" charset="0"/>
              <a:buChar char="ü"/>
            </a:pPr>
            <a:r>
              <a:rPr lang="zh-CN" altLang="en-US">
                <a:latin typeface="+mn-ea"/>
                <a:cs typeface="+mn-ea"/>
              </a:rPr>
              <a:t>1.单个空格，多个空格</a:t>
            </a:r>
            <a:endParaRPr lang="zh-CN" altLang="en-US">
              <a:latin typeface="+mn-ea"/>
              <a:cs typeface="+mn-ea"/>
            </a:endParaRPr>
          </a:p>
          <a:p>
            <a:pPr marL="285750" indent="-285750">
              <a:buFont typeface="Wingdings" panose="05000000000000000000" charset="0"/>
              <a:buChar char="ü"/>
            </a:pPr>
            <a:r>
              <a:rPr lang="zh-CN" altLang="en-US">
                <a:latin typeface="+mn-ea"/>
                <a:cs typeface="+mn-ea"/>
              </a:rPr>
              <a:t>2.字符串前面有空格</a:t>
            </a:r>
            <a:endParaRPr lang="zh-CN" altLang="en-US">
              <a:latin typeface="+mn-ea"/>
              <a:cs typeface="+mn-ea"/>
            </a:endParaRPr>
          </a:p>
          <a:p>
            <a:pPr marL="285750" indent="-285750">
              <a:buFont typeface="Wingdings" panose="05000000000000000000" charset="0"/>
              <a:buChar char="ü"/>
            </a:pPr>
            <a:r>
              <a:rPr lang="zh-CN" altLang="en-US">
                <a:latin typeface="+mn-ea"/>
                <a:cs typeface="+mn-ea"/>
              </a:rPr>
              <a:t>3.字符串后面有空格</a:t>
            </a:r>
            <a:endParaRPr lang="zh-CN" altLang="en-US">
              <a:latin typeface="+mn-ea"/>
              <a:cs typeface="+mn-ea"/>
            </a:endParaRPr>
          </a:p>
          <a:p>
            <a:pPr marL="285750" indent="-285750">
              <a:buFont typeface="Wingdings" panose="05000000000000000000" charset="0"/>
              <a:buChar char="ü"/>
            </a:pPr>
            <a:r>
              <a:rPr lang="zh-CN" altLang="en-US">
                <a:latin typeface="+mn-ea"/>
                <a:cs typeface="+mn-ea"/>
              </a:rPr>
              <a:t>4.转义符“\n”</a:t>
            </a:r>
            <a:endParaRPr lang="zh-CN" altLang="en-US">
              <a:latin typeface="+mn-ea"/>
              <a:cs typeface="+mn-ea"/>
            </a:endParaRPr>
          </a:p>
          <a:p>
            <a:pPr marL="285750" indent="-285750">
              <a:buFont typeface="Wingdings" panose="05000000000000000000" charset="0"/>
              <a:buChar char="ü"/>
            </a:pPr>
            <a:r>
              <a:rPr lang="zh-CN" altLang="en-US">
                <a:latin typeface="+mn-ea"/>
                <a:cs typeface="+mn-ea"/>
              </a:rPr>
              <a:t>5.Null</a:t>
            </a:r>
            <a:endParaRPr lang="zh-CN" altLang="en-US">
              <a:latin typeface="+mn-ea"/>
              <a:cs typeface="+mn-ea"/>
            </a:endParaRPr>
          </a:p>
          <a:p>
            <a:pPr marL="285750" indent="-285750">
              <a:buFont typeface="Wingdings" panose="05000000000000000000" charset="0"/>
              <a:buChar char="ü"/>
            </a:pPr>
            <a:r>
              <a:rPr lang="zh-CN" altLang="en-US">
                <a:latin typeface="+mn-ea"/>
                <a:cs typeface="+mn-ea"/>
              </a:rPr>
              <a:t>6.特殊字符</a:t>
            </a:r>
            <a:endParaRPr lang="zh-CN" altLang="en-US">
              <a:latin typeface="+mn-ea"/>
              <a:cs typeface="+mn-ea"/>
            </a:endParaRPr>
          </a:p>
          <a:p>
            <a:pPr marL="285750" indent="-285750">
              <a:buFont typeface="Wingdings" panose="05000000000000000000" charset="0"/>
              <a:buChar char="ü"/>
            </a:pPr>
            <a:r>
              <a:rPr lang="zh-CN" altLang="en-US">
                <a:latin typeface="+mn-ea"/>
                <a:cs typeface="+mn-ea"/>
              </a:rPr>
              <a:t>7.通配符*</a:t>
            </a:r>
            <a:endParaRPr lang="zh-CN" altLang="en-US">
              <a:latin typeface="+mn-ea"/>
              <a:cs typeface="+mn-ea"/>
            </a:endParaRPr>
          </a:p>
          <a:p>
            <a:pPr marL="285750" indent="-285750">
              <a:buFont typeface="Wingdings" panose="05000000000000000000" charset="0"/>
              <a:buChar char="ü"/>
            </a:pPr>
            <a:r>
              <a:rPr lang="zh-CN" altLang="en-US">
                <a:latin typeface="+mn-ea"/>
                <a:cs typeface="+mn-ea"/>
              </a:rPr>
              <a:t>8.空串，很长的字符串</a:t>
            </a:r>
            <a:endParaRPr lang="zh-CN" altLang="en-US">
              <a:latin typeface="+mn-ea"/>
              <a:cs typeface="+mn-ea"/>
            </a:endParaRPr>
          </a:p>
          <a:p>
            <a:pPr marL="285750" indent="-285750">
              <a:buFont typeface="Wingdings" panose="05000000000000000000" charset="0"/>
              <a:buChar char="ü"/>
            </a:pPr>
            <a:r>
              <a:rPr lang="en-US" altLang="zh-CN">
                <a:latin typeface="+mn-ea"/>
                <a:cs typeface="+mn-ea"/>
              </a:rPr>
              <a:t>9.</a:t>
            </a:r>
            <a:r>
              <a:rPr lang="zh-CN" altLang="en-US">
                <a:latin typeface="+mn-ea"/>
                <a:cs typeface="+mn-ea"/>
              </a:rPr>
              <a:t>比较运算符：</a:t>
            </a:r>
            <a:r>
              <a:rPr lang="en-US" altLang="zh-CN">
                <a:latin typeface="+mn-ea"/>
                <a:cs typeface="+mn-ea"/>
              </a:rPr>
              <a:t>&lt;=,&gt;=</a:t>
            </a:r>
            <a:endParaRPr lang="en-US" altLang="zh-CN">
              <a:latin typeface="+mn-ea"/>
              <a:cs typeface="+mn-ea"/>
            </a:endParaRP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3557270" cy="436245"/>
          </a:xfrm>
        </p:spPr>
        <p:txBody>
          <a:bodyPr/>
          <a:lstStyle/>
          <a:p>
            <a:r>
              <a:rPr lang="zh-CN" altLang="zh-CN" sz="1800" b="1" kern="100" dirty="0">
                <a:effectLst/>
              </a:rPr>
              <a:t>四、</a:t>
            </a:r>
            <a:r>
              <a:rPr lang="zh-CN" altLang="zh-CN" sz="1800" b="1" kern="100" dirty="0">
                <a:effectLst/>
              </a:rPr>
              <a:t>案例</a:t>
            </a:r>
            <a:endParaRPr lang="zh-CN" altLang="zh-CN" sz="1800" b="1" kern="100" dirty="0">
              <a:effectLst/>
            </a:endParaRPr>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黑盒测试方法-错误推测方法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848995" y="1462405"/>
            <a:ext cx="8467725" cy="3138170"/>
          </a:xfrm>
          <a:prstGeom prst="rect">
            <a:avLst/>
          </a:prstGeom>
          <a:noFill/>
          <a:ln w="9525">
            <a:noFill/>
          </a:ln>
        </p:spPr>
        <p:txBody>
          <a:bodyPr wrap="square">
            <a:spAutoFit/>
          </a:bodyPr>
          <a:p>
            <a:pPr marL="285750" indent="-285750">
              <a:buFont typeface="Wingdings" panose="05000000000000000000" charset="0"/>
              <a:buChar char="ü"/>
            </a:pPr>
            <a:r>
              <a:rPr lang="en-US" b="0">
                <a:latin typeface="+mn-ea"/>
                <a:cs typeface="+mn-ea"/>
              </a:rPr>
              <a:t>1</a:t>
            </a:r>
            <a:r>
              <a:rPr lang="zh-CN" b="0">
                <a:latin typeface="+mn-ea"/>
                <a:cs typeface="+mn-ea"/>
              </a:rPr>
              <a:t>）例如</a:t>
            </a:r>
            <a:r>
              <a:rPr lang="en-US" b="0">
                <a:latin typeface="+mn-ea"/>
                <a:cs typeface="+mn-ea"/>
              </a:rPr>
              <a:t>, </a:t>
            </a:r>
            <a:r>
              <a:rPr lang="zh-CN" b="0">
                <a:latin typeface="+mn-ea"/>
                <a:cs typeface="+mn-ea"/>
              </a:rPr>
              <a:t>输入数据和输出数据为</a:t>
            </a:r>
            <a:r>
              <a:rPr lang="en-US" b="0">
                <a:latin typeface="+mn-ea"/>
                <a:cs typeface="+mn-ea"/>
              </a:rPr>
              <a:t>0</a:t>
            </a:r>
            <a:r>
              <a:rPr lang="zh-CN" b="0">
                <a:latin typeface="+mn-ea"/>
                <a:cs typeface="+mn-ea"/>
              </a:rPr>
              <a:t>的情况；输入表格为空格或输入表格只有一行。 这些都是容易发生错误的情况。可选择这些情况下的例子作为测试用例。</a:t>
            </a:r>
            <a:endParaRPr lang="zh-CN" b="0">
              <a:latin typeface="+mn-ea"/>
              <a:cs typeface="+mn-ea"/>
            </a:endParaRPr>
          </a:p>
          <a:p>
            <a:pPr marL="285750" indent="-285750">
              <a:buFont typeface="Wingdings" panose="05000000000000000000" charset="0"/>
              <a:buChar char="ü"/>
            </a:pPr>
            <a:r>
              <a:rPr lang="en-US" b="0">
                <a:latin typeface="+mn-ea"/>
                <a:cs typeface="+mn-ea"/>
              </a:rPr>
              <a:t>2</a:t>
            </a:r>
            <a:r>
              <a:rPr lang="zh-CN" b="0">
                <a:latin typeface="+mn-ea"/>
                <a:cs typeface="+mn-ea"/>
              </a:rPr>
              <a:t>）例如，时间性测试提交操作时限；未到达的日期是否可以选择；前后时间限制问题；如</a:t>
            </a:r>
            <a:r>
              <a:rPr lang="en-US" b="0">
                <a:latin typeface="+mn-ea"/>
                <a:cs typeface="+mn-ea"/>
              </a:rPr>
              <a:t>:</a:t>
            </a:r>
            <a:r>
              <a:rPr lang="zh-CN" b="0">
                <a:latin typeface="+mn-ea"/>
                <a:cs typeface="+mn-ea"/>
              </a:rPr>
              <a:t>开始时间在结束时间后系统时间的调整；</a:t>
            </a:r>
            <a:endParaRPr lang="zh-CN" b="0">
              <a:latin typeface="+mn-ea"/>
              <a:cs typeface="+mn-ea"/>
            </a:endParaRPr>
          </a:p>
          <a:p>
            <a:pPr marL="285750" indent="-285750">
              <a:buFont typeface="Wingdings" panose="05000000000000000000" charset="0"/>
              <a:buChar char="ü"/>
            </a:pPr>
            <a:r>
              <a:rPr lang="en-US" b="0">
                <a:latin typeface="+mn-ea"/>
                <a:cs typeface="+mn-ea"/>
              </a:rPr>
              <a:t>3</a:t>
            </a:r>
            <a:r>
              <a:rPr lang="zh-CN" b="0">
                <a:latin typeface="+mn-ea"/>
                <a:cs typeface="+mn-ea"/>
              </a:rPr>
              <a:t>）密码输入框缺陷密码是否明文显示；输入密码后，系统是否对其进行加密处理；复制密码后，是否允许用户登录，是否做了加密；</a:t>
            </a:r>
            <a:endParaRPr lang="zh-CN" altLang="en-US">
              <a:latin typeface="+mn-ea"/>
              <a:cs typeface="+mn-ea"/>
            </a:endParaRPr>
          </a:p>
        </p:txBody>
      </p:sp>
      <p:sp>
        <p:nvSpPr>
          <p:cNvPr id="6" name="文本框 5"/>
          <p:cNvSpPr txBox="1"/>
          <p:nvPr/>
        </p:nvSpPr>
        <p:spPr>
          <a:xfrm>
            <a:off x="929640" y="4600575"/>
            <a:ext cx="9452610" cy="1198880"/>
          </a:xfrm>
          <a:prstGeom prst="rect">
            <a:avLst/>
          </a:prstGeom>
          <a:noFill/>
          <a:ln w="9525">
            <a:noFill/>
          </a:ln>
        </p:spPr>
        <p:txBody>
          <a:bodyPr wrap="square">
            <a:spAutoFit/>
          </a:bodyPr>
          <a:p>
            <a:pPr marL="285750" indent="-285750">
              <a:buFont typeface="Wingdings" panose="05000000000000000000" charset="0"/>
              <a:buChar char="ü"/>
            </a:pPr>
            <a:r>
              <a:rPr lang="en-US" b="0">
                <a:latin typeface="+mn-ea"/>
                <a:cs typeface="+mn-ea"/>
              </a:rPr>
              <a:t>4</a:t>
            </a:r>
            <a:r>
              <a:rPr lang="zh-CN" b="0">
                <a:latin typeface="+mn-ea"/>
                <a:cs typeface="+mn-ea"/>
              </a:rPr>
              <a:t>）同时操作问题在不同机器上登录同一个账户，系统是否做了限制；对一条记录在不同设备上进行不同操作（修改、删除），系统是否锁定记录，并给出提示；两人修改同一张表单；</a:t>
            </a:r>
            <a:endParaRPr lang="zh-CN" altLang="en-US">
              <a:latin typeface="+mn-ea"/>
              <a:cs typeface="+mn-ea"/>
            </a:endParaRP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3557270" cy="436245"/>
          </a:xfrm>
        </p:spPr>
        <p:txBody>
          <a:bodyPr/>
          <a:lstStyle/>
          <a:p>
            <a:r>
              <a:rPr lang="zh-CN" altLang="zh-CN" sz="1800" b="1" kern="100" dirty="0">
                <a:effectLst/>
              </a:rPr>
              <a:t>四、</a:t>
            </a:r>
            <a:r>
              <a:rPr lang="zh-CN" altLang="zh-CN" sz="1800" b="1" kern="100" dirty="0">
                <a:effectLst/>
              </a:rPr>
              <a:t>经典案例</a:t>
            </a:r>
            <a:r>
              <a:rPr lang="zh-CN" altLang="zh-CN" sz="1800" b="1" kern="100" dirty="0">
                <a:effectLst/>
              </a:rPr>
              <a:t>分享</a:t>
            </a:r>
            <a:endParaRPr lang="zh-CN" altLang="zh-CN" sz="1800" b="1" kern="100" dirty="0">
              <a:effectLst/>
            </a:endParaRPr>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黑盒测试方法-错误推测方法</a:t>
            </a:r>
            <a:endParaRPr lang="zh-CN" altLang="zh-CN" sz="2000" b="1" kern="100"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502285" y="1462405"/>
            <a:ext cx="11004550" cy="2122170"/>
          </a:xfrm>
          <a:prstGeom prst="rect">
            <a:avLst/>
          </a:prstGeom>
        </p:spPr>
      </p:pic>
      <p:pic>
        <p:nvPicPr>
          <p:cNvPr id="6" name="图片 5"/>
          <p:cNvPicPr>
            <a:picLocks noChangeAspect="1"/>
          </p:cNvPicPr>
          <p:nvPr/>
        </p:nvPicPr>
        <p:blipFill>
          <a:blip r:embed="rId2"/>
          <a:stretch>
            <a:fillRect/>
          </a:stretch>
        </p:blipFill>
        <p:spPr>
          <a:xfrm>
            <a:off x="573405" y="3656330"/>
            <a:ext cx="8200390" cy="3063240"/>
          </a:xfrm>
          <a:prstGeom prst="rect">
            <a:avLst/>
          </a:prstGeom>
        </p:spPr>
      </p:pic>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3557270" cy="436245"/>
          </a:xfrm>
        </p:spPr>
        <p:txBody>
          <a:bodyPr/>
          <a:lstStyle/>
          <a:p>
            <a:r>
              <a:rPr lang="zh-CN" altLang="zh-CN" sz="1800" b="1" kern="100" dirty="0">
                <a:effectLst/>
              </a:rPr>
              <a:t>四、</a:t>
            </a:r>
            <a:r>
              <a:rPr lang="zh-CN" altLang="zh-CN" sz="1800" b="1" kern="100" dirty="0">
                <a:effectLst/>
              </a:rPr>
              <a:t>经典案例</a:t>
            </a:r>
            <a:r>
              <a:rPr lang="zh-CN" altLang="zh-CN" sz="1800" b="1" kern="100" dirty="0">
                <a:effectLst/>
              </a:rPr>
              <a:t>分享</a:t>
            </a:r>
            <a:endParaRPr lang="zh-CN" altLang="zh-CN" sz="1800" b="1" kern="100" dirty="0">
              <a:effectLst/>
            </a:endParaRPr>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黑盒测试方法-错误推测方法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28674" name="标题 1"/>
          <p:cNvSpPr>
            <a:spLocks noGrp="1"/>
          </p:cNvSpPr>
          <p:nvPr/>
        </p:nvSpPr>
        <p:spPr>
          <a:xfrm>
            <a:off x="701675" y="1462405"/>
            <a:ext cx="5540375" cy="455295"/>
          </a:xfrm>
          <a:prstGeom prst="rect">
            <a:avLst/>
          </a:prstGeom>
          <a:noFill/>
          <a:ln w="9525">
            <a:noFill/>
          </a:ln>
        </p:spPr>
        <p:txBody>
          <a:bodyPr wrap="square" lIns="91440" tIns="45720" rIns="91440" bIns="45720" anchor="b" anchorCtr="0"/>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marL="342900" indent="-342900" eaLnBrk="1" hangingPunct="1">
              <a:buClrTx/>
              <a:buSzTx/>
              <a:buFont typeface="Wingdings" panose="05000000000000000000" charset="0"/>
              <a:buChar char="ü"/>
            </a:pPr>
            <a:r>
              <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经验分享</a:t>
            </a:r>
            <a:r>
              <a:rPr lang="en-US" altLang="zh-CN"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1——</a:t>
            </a:r>
            <a:r>
              <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用户管理缺陷</a:t>
            </a:r>
            <a:endPar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endParaRPr>
          </a:p>
        </p:txBody>
      </p:sp>
      <p:sp>
        <p:nvSpPr>
          <p:cNvPr id="28675" name="文本框 1"/>
          <p:cNvSpPr txBox="1"/>
          <p:nvPr/>
        </p:nvSpPr>
        <p:spPr>
          <a:xfrm>
            <a:off x="1096645" y="1917700"/>
            <a:ext cx="6254750" cy="706755"/>
          </a:xfrm>
          <a:prstGeom prst="rect">
            <a:avLst/>
          </a:prstGeom>
          <a:noFill/>
          <a:ln w="9525">
            <a:noFill/>
          </a:ln>
        </p:spPr>
        <p:txBody>
          <a:bodyPr anchor="t" anchorCtr="0">
            <a:spAutoFit/>
          </a:bodyPr>
          <a:p>
            <a:r>
              <a:rPr lang="en-US" altLang="zh-CN" sz="2000" dirty="0">
                <a:latin typeface="等线" panose="02010600030101010101" pitchFamily="2" charset="-122"/>
                <a:ea typeface="等线" panose="02010600030101010101" pitchFamily="2" charset="-122"/>
              </a:rPr>
              <a:t>     </a:t>
            </a:r>
            <a:r>
              <a:rPr lang="en-US" altLang="zh-CN" sz="2000" dirty="0">
                <a:latin typeface="+mn-ea"/>
                <a:cs typeface="+mn-ea"/>
              </a:rPr>
              <a:t>1.</a:t>
            </a:r>
            <a:r>
              <a:rPr lang="zh-CN" altLang="en-US" sz="2000" dirty="0">
                <a:latin typeface="+mn-ea"/>
                <a:cs typeface="+mn-ea"/>
              </a:rPr>
              <a:t>用户管理员</a:t>
            </a:r>
            <a:r>
              <a:rPr lang="en-US" altLang="zh-CN" sz="2000" dirty="0">
                <a:latin typeface="+mn-ea"/>
                <a:cs typeface="+mn-ea"/>
              </a:rPr>
              <a:t>-</a:t>
            </a:r>
            <a:r>
              <a:rPr lang="zh-CN" altLang="en-US" sz="2000" dirty="0">
                <a:latin typeface="+mn-ea"/>
                <a:cs typeface="+mn-ea"/>
              </a:rPr>
              <a:t>分配权限</a:t>
            </a:r>
            <a:r>
              <a:rPr lang="en-US" altLang="zh-CN" sz="2000" dirty="0">
                <a:latin typeface="+mn-ea"/>
                <a:cs typeface="+mn-ea"/>
              </a:rPr>
              <a:t>-</a:t>
            </a:r>
            <a:r>
              <a:rPr lang="zh-CN" altLang="en-US" sz="2000" dirty="0">
                <a:latin typeface="+mn-ea"/>
                <a:cs typeface="+mn-ea"/>
              </a:rPr>
              <a:t>忘记删除超级管理员权限</a:t>
            </a:r>
            <a:endParaRPr lang="zh-CN" altLang="en-US" sz="2000" dirty="0">
              <a:latin typeface="+mn-ea"/>
              <a:cs typeface="+mn-ea"/>
            </a:endParaRPr>
          </a:p>
          <a:p>
            <a:r>
              <a:rPr lang="zh-CN" altLang="en-US" sz="2000" dirty="0">
                <a:latin typeface="+mn-ea"/>
                <a:cs typeface="+mn-ea"/>
              </a:rPr>
              <a:t>   </a:t>
            </a:r>
            <a:r>
              <a:rPr lang="en-US" altLang="zh-CN" sz="2000" dirty="0">
                <a:latin typeface="+mn-ea"/>
                <a:cs typeface="+mn-ea"/>
              </a:rPr>
              <a:t>2.</a:t>
            </a:r>
            <a:r>
              <a:rPr lang="zh-CN" altLang="en-US" sz="2000" dirty="0">
                <a:latin typeface="+mn-ea"/>
                <a:cs typeface="+mn-ea"/>
              </a:rPr>
              <a:t>用户管理员：忘记收回操作权限</a:t>
            </a:r>
            <a:r>
              <a:rPr lang="zh-CN" altLang="en-US" sz="2000" dirty="0">
                <a:latin typeface="等线" panose="02010600030101010101" pitchFamily="2" charset="-122"/>
                <a:ea typeface="等线" panose="02010600030101010101" pitchFamily="2" charset="-122"/>
              </a:rPr>
              <a:t>      </a:t>
            </a:r>
            <a:endParaRPr lang="zh-CN" altLang="en-US" sz="2000" dirty="0">
              <a:latin typeface="等线" panose="02010600030101010101" pitchFamily="2" charset="-122"/>
              <a:ea typeface="等线" panose="02010600030101010101" pitchFamily="2" charset="-122"/>
            </a:endParaRPr>
          </a:p>
        </p:txBody>
      </p:sp>
      <p:sp>
        <p:nvSpPr>
          <p:cNvPr id="28677" name="文本框 1"/>
          <p:cNvSpPr txBox="1"/>
          <p:nvPr/>
        </p:nvSpPr>
        <p:spPr>
          <a:xfrm>
            <a:off x="1511935" y="3460433"/>
            <a:ext cx="4213225" cy="706755"/>
          </a:xfrm>
          <a:prstGeom prst="rect">
            <a:avLst/>
          </a:prstGeom>
          <a:noFill/>
          <a:ln w="9525">
            <a:noFill/>
          </a:ln>
        </p:spPr>
        <p:txBody>
          <a:bodyPr anchor="t" anchorCtr="0">
            <a:spAutoFit/>
          </a:bodyPr>
          <a:p>
            <a:r>
              <a:rPr lang="en-US" altLang="zh-CN" sz="2000" dirty="0">
                <a:latin typeface="等线" panose="02010600030101010101" pitchFamily="2" charset="-122"/>
                <a:ea typeface="等线" panose="02010600030101010101" pitchFamily="2" charset="-122"/>
              </a:rPr>
              <a:t> </a:t>
            </a:r>
            <a:r>
              <a:rPr lang="en-US" altLang="zh-CN" sz="2000" dirty="0">
                <a:latin typeface="+mn-ea"/>
                <a:cs typeface="+mn-ea"/>
              </a:rPr>
              <a:t>    1.</a:t>
            </a:r>
            <a:r>
              <a:rPr lang="zh-CN" altLang="en-US" sz="2000" dirty="0">
                <a:latin typeface="+mn-ea"/>
                <a:cs typeface="+mn-ea"/>
              </a:rPr>
              <a:t>库存数量上下限控制</a:t>
            </a:r>
            <a:endParaRPr lang="zh-CN" altLang="en-US" sz="2000" dirty="0">
              <a:latin typeface="+mn-ea"/>
              <a:cs typeface="+mn-ea"/>
            </a:endParaRPr>
          </a:p>
          <a:p>
            <a:r>
              <a:rPr lang="zh-CN" altLang="en-US" sz="2000" dirty="0">
                <a:latin typeface="+mn-ea"/>
                <a:cs typeface="+mn-ea"/>
              </a:rPr>
              <a:t>     </a:t>
            </a:r>
            <a:r>
              <a:rPr lang="en-US" altLang="zh-CN" sz="2000" dirty="0">
                <a:latin typeface="+mn-ea"/>
                <a:cs typeface="+mn-ea"/>
              </a:rPr>
              <a:t>2.</a:t>
            </a:r>
            <a:r>
              <a:rPr lang="zh-CN" altLang="en-US" sz="2000" dirty="0">
                <a:latin typeface="+mn-ea"/>
                <a:cs typeface="+mn-ea"/>
              </a:rPr>
              <a:t>最小库存量预警功能</a:t>
            </a:r>
            <a:r>
              <a:rPr lang="zh-CN" altLang="en-US" sz="2000" dirty="0">
                <a:latin typeface="等线" panose="02010600030101010101" pitchFamily="2" charset="-122"/>
                <a:ea typeface="等线" panose="02010600030101010101" pitchFamily="2" charset="-122"/>
              </a:rPr>
              <a:t>      </a:t>
            </a:r>
            <a:endParaRPr lang="zh-CN" altLang="en-US" sz="2000" dirty="0">
              <a:latin typeface="等线" panose="02010600030101010101" pitchFamily="2" charset="-122"/>
              <a:ea typeface="等线" panose="02010600030101010101" pitchFamily="2" charset="-122"/>
            </a:endParaRPr>
          </a:p>
        </p:txBody>
      </p:sp>
      <p:sp>
        <p:nvSpPr>
          <p:cNvPr id="28676" name="标题 1"/>
          <p:cNvSpPr>
            <a:spLocks noGrp="1"/>
          </p:cNvSpPr>
          <p:nvPr/>
        </p:nvSpPr>
        <p:spPr>
          <a:xfrm>
            <a:off x="701675" y="3004820"/>
            <a:ext cx="5671820" cy="455930"/>
          </a:xfrm>
          <a:prstGeom prst="rect">
            <a:avLst/>
          </a:prstGeom>
          <a:noFill/>
          <a:ln w="9525">
            <a:noFill/>
          </a:ln>
        </p:spPr>
        <p:txBody>
          <a:bodyPr anchor="b" anchorCtr="0"/>
          <a:p>
            <a:pPr marL="342900" indent="-342900" algn="ctr">
              <a:lnSpc>
                <a:spcPct val="90000"/>
              </a:lnSpc>
              <a:buFont typeface="Wingdings" panose="05000000000000000000" charset="0"/>
              <a:buChar char="ü"/>
            </a:pP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经验分享</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2——</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库存统计表缺陷</a:t>
            </a:r>
            <a:endPar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endParaRPr>
          </a:p>
        </p:txBody>
      </p:sp>
      <p:sp>
        <p:nvSpPr>
          <p:cNvPr id="7" name="文本框 6"/>
          <p:cNvSpPr txBox="1"/>
          <p:nvPr/>
        </p:nvSpPr>
        <p:spPr>
          <a:xfrm>
            <a:off x="1096645" y="4538980"/>
            <a:ext cx="4114800" cy="460375"/>
          </a:xfrm>
          <a:prstGeom prst="rect">
            <a:avLst/>
          </a:prstGeom>
          <a:noFill/>
        </p:spPr>
        <p:txBody>
          <a:bodyPr wrap="none" rtlCol="0" anchor="t">
            <a:spAutoFit/>
          </a:bodyPr>
          <a:p>
            <a:pPr marL="342900" indent="-342900" eaLnBrk="1" hangingPunct="1">
              <a:buClrTx/>
              <a:buSzTx/>
              <a:buFont typeface="Wingdings" panose="05000000000000000000" charset="0"/>
              <a:buChar char="ü"/>
            </a:pP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经验分享</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兼容性缺陷</a:t>
            </a:r>
            <a:endPar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endParaRPr>
          </a:p>
        </p:txBody>
      </p:sp>
      <p:sp>
        <p:nvSpPr>
          <p:cNvPr id="30723" name="文本框 1"/>
          <p:cNvSpPr txBox="1"/>
          <p:nvPr/>
        </p:nvSpPr>
        <p:spPr>
          <a:xfrm>
            <a:off x="1882140" y="4999038"/>
            <a:ext cx="4298950" cy="1322070"/>
          </a:xfrm>
          <a:prstGeom prst="rect">
            <a:avLst/>
          </a:prstGeom>
          <a:noFill/>
          <a:ln w="9525">
            <a:noFill/>
          </a:ln>
        </p:spPr>
        <p:txBody>
          <a:bodyPr anchor="t" anchorCtr="0">
            <a:spAutoFit/>
          </a:bodyPr>
          <a:p>
            <a:r>
              <a:rPr lang="zh-CN" altLang="en-US" sz="2000" dirty="0">
                <a:latin typeface="+mn-ea"/>
                <a:cs typeface="+mn-ea"/>
                <a:sym typeface="等线" panose="02010600030101010101" pitchFamily="2" charset="-122"/>
              </a:rPr>
              <a:t>1.操作系统兼容性</a:t>
            </a:r>
            <a:endParaRPr lang="zh-CN" altLang="en-US" sz="2000" dirty="0">
              <a:latin typeface="+mn-ea"/>
              <a:cs typeface="+mn-ea"/>
              <a:sym typeface="等线" panose="02010600030101010101" pitchFamily="2" charset="-122"/>
            </a:endParaRPr>
          </a:p>
          <a:p>
            <a:r>
              <a:rPr lang="en-US" altLang="zh-CN" sz="2000" dirty="0">
                <a:latin typeface="+mn-ea"/>
                <a:cs typeface="+mn-ea"/>
                <a:sym typeface="等线" panose="02010600030101010101" pitchFamily="2" charset="-122"/>
              </a:rPr>
              <a:t>2.</a:t>
            </a:r>
            <a:r>
              <a:rPr lang="zh-CN" altLang="en-US" sz="2000" dirty="0">
                <a:latin typeface="+mn-ea"/>
                <a:cs typeface="+mn-ea"/>
                <a:sym typeface="等线" panose="02010600030101010101" pitchFamily="2" charset="-122"/>
              </a:rPr>
              <a:t>浏览器兼容性</a:t>
            </a:r>
            <a:endParaRPr lang="zh-CN" altLang="en-US" sz="2000" dirty="0">
              <a:latin typeface="+mn-ea"/>
              <a:cs typeface="+mn-ea"/>
              <a:sym typeface="等线" panose="02010600030101010101" pitchFamily="2" charset="-122"/>
            </a:endParaRPr>
          </a:p>
          <a:p>
            <a:r>
              <a:rPr lang="en-US" altLang="zh-CN" sz="2000" dirty="0">
                <a:latin typeface="+mn-ea"/>
                <a:cs typeface="+mn-ea"/>
                <a:sym typeface="等线" panose="02010600030101010101" pitchFamily="2" charset="-122"/>
              </a:rPr>
              <a:t>3.</a:t>
            </a:r>
            <a:r>
              <a:rPr lang="zh-CN" altLang="en-US" sz="2000" dirty="0">
                <a:latin typeface="+mn-ea"/>
                <a:cs typeface="+mn-ea"/>
                <a:sym typeface="等线" panose="02010600030101010101" pitchFamily="2" charset="-122"/>
              </a:rPr>
              <a:t>屏幕分辨率兼容性</a:t>
            </a:r>
            <a:endParaRPr lang="zh-CN" altLang="en-US" sz="2000" dirty="0">
              <a:latin typeface="+mn-ea"/>
              <a:cs typeface="+mn-ea"/>
              <a:sym typeface="等线" panose="02010600030101010101" pitchFamily="2" charset="-122"/>
            </a:endParaRPr>
          </a:p>
          <a:p>
            <a:r>
              <a:rPr lang="en-US" altLang="zh-CN" sz="2000" dirty="0">
                <a:latin typeface="+mn-ea"/>
                <a:cs typeface="+mn-ea"/>
                <a:sym typeface="等线" panose="02010600030101010101" pitchFamily="2" charset="-122"/>
              </a:rPr>
              <a:t>4.</a:t>
            </a:r>
            <a:r>
              <a:rPr lang="zh-CN" altLang="en-US" sz="2000" dirty="0">
                <a:latin typeface="+mn-ea"/>
                <a:cs typeface="+mn-ea"/>
                <a:sym typeface="等线" panose="02010600030101010101" pitchFamily="2" charset="-122"/>
              </a:rPr>
              <a:t>适配器兼容性（</a:t>
            </a:r>
            <a:r>
              <a:rPr lang="en-US" altLang="zh-CN" sz="2000" dirty="0">
                <a:latin typeface="+mn-ea"/>
                <a:cs typeface="+mn-ea"/>
                <a:sym typeface="等线" panose="02010600030101010101" pitchFamily="2" charset="-122"/>
              </a:rPr>
              <a:t>APP/IPAD</a:t>
            </a:r>
            <a:r>
              <a:rPr lang="zh-CN" altLang="en-US" sz="2000" dirty="0">
                <a:latin typeface="+mn-ea"/>
                <a:cs typeface="+mn-ea"/>
                <a:sym typeface="等线" panose="02010600030101010101" pitchFamily="2" charset="-122"/>
              </a:rPr>
              <a:t>）</a:t>
            </a:r>
            <a:endParaRPr lang="zh-CN" altLang="en-US" sz="2000" dirty="0">
              <a:latin typeface="+mn-ea"/>
              <a:cs typeface="+mn-ea"/>
              <a:sym typeface="等线" panose="02010600030101010101" pitchFamily="2" charset="-122"/>
            </a:endParaRP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3557270" cy="436245"/>
          </a:xfrm>
        </p:spPr>
        <p:txBody>
          <a:bodyPr/>
          <a:lstStyle/>
          <a:p>
            <a:r>
              <a:rPr lang="zh-CN" altLang="zh-CN" sz="1800" b="1" kern="100" dirty="0">
                <a:effectLst/>
              </a:rPr>
              <a:t>四、</a:t>
            </a:r>
            <a:r>
              <a:rPr lang="zh-CN" altLang="zh-CN" sz="1800" b="1" kern="100" dirty="0">
                <a:effectLst/>
              </a:rPr>
              <a:t>经典案例</a:t>
            </a:r>
            <a:r>
              <a:rPr lang="zh-CN" altLang="zh-CN" sz="1800" b="1" kern="100" dirty="0">
                <a:effectLst/>
              </a:rPr>
              <a:t>分享</a:t>
            </a:r>
            <a:endParaRPr lang="zh-CN" altLang="zh-CN" sz="1800" b="1" kern="100" dirty="0">
              <a:effectLst/>
            </a:endParaRPr>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黑盒测试方法-错误推测方法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28674" name="标题 1"/>
          <p:cNvSpPr>
            <a:spLocks noGrp="1"/>
          </p:cNvSpPr>
          <p:nvPr/>
        </p:nvSpPr>
        <p:spPr>
          <a:xfrm>
            <a:off x="701675" y="1462405"/>
            <a:ext cx="5540375" cy="455295"/>
          </a:xfrm>
          <a:prstGeom prst="rect">
            <a:avLst/>
          </a:prstGeom>
          <a:noFill/>
          <a:ln w="9525">
            <a:noFill/>
          </a:ln>
        </p:spPr>
        <p:txBody>
          <a:bodyPr wrap="square" lIns="91440" tIns="45720" rIns="91440" bIns="45720" anchor="b" anchorCtr="0"/>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marL="342900" indent="-342900" eaLnBrk="1" hangingPunct="1">
              <a:buClrTx/>
              <a:buSzTx/>
              <a:buFont typeface="Wingdings" panose="05000000000000000000" charset="0"/>
              <a:buChar char="ü"/>
            </a:pPr>
            <a:r>
              <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经验分享</a:t>
            </a:r>
            <a:r>
              <a:rPr lang="en-US" altLang="zh-CN"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4——</a:t>
            </a:r>
            <a:r>
              <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网页安全性</a:t>
            </a:r>
            <a:r>
              <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缺陷</a:t>
            </a:r>
            <a:endPar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endParaRPr>
          </a:p>
        </p:txBody>
      </p:sp>
      <p:sp>
        <p:nvSpPr>
          <p:cNvPr id="28675" name="文本框 1"/>
          <p:cNvSpPr txBox="1"/>
          <p:nvPr/>
        </p:nvSpPr>
        <p:spPr>
          <a:xfrm>
            <a:off x="1096645" y="1917700"/>
            <a:ext cx="10474325" cy="1506855"/>
          </a:xfrm>
          <a:prstGeom prst="rect">
            <a:avLst/>
          </a:prstGeom>
          <a:noFill/>
          <a:ln w="9525">
            <a:noFill/>
          </a:ln>
        </p:spPr>
        <p:txBody>
          <a:bodyPr wrap="square" anchor="t" anchorCtr="0">
            <a:spAutoFit/>
          </a:bodyPr>
          <a:p>
            <a:pPr marL="285750" indent="-285750">
              <a:buFont typeface="Wingdings" panose="05000000000000000000" charset="0"/>
              <a:buChar char="ü"/>
            </a:pPr>
            <a:r>
              <a:rPr lang="en-US" altLang="zh-CN" dirty="0">
                <a:solidFill>
                  <a:schemeClr val="tx1"/>
                </a:solidFill>
                <a:latin typeface="+mn-ea"/>
                <a:cs typeface="+mn-ea"/>
              </a:rPr>
              <a:t> </a:t>
            </a:r>
            <a:r>
              <a:rPr lang="zh-CN" altLang="en-US" dirty="0">
                <a:solidFill>
                  <a:schemeClr val="tx1"/>
                </a:solidFill>
                <a:latin typeface="+mn-ea"/>
                <a:cs typeface="+mn-ea"/>
                <a:sym typeface="等线" panose="02010600030101010101" pitchFamily="2" charset="-122"/>
              </a:rPr>
              <a:t>用户登录安全性（</a:t>
            </a:r>
            <a:r>
              <a:rPr lang="zh-CN" altLang="en-US" b="1" dirty="0">
                <a:solidFill>
                  <a:schemeClr val="tx1"/>
                </a:solidFill>
                <a:latin typeface="+mn-ea"/>
                <a:cs typeface="+mn-ea"/>
                <a:sym typeface="等线" panose="02010600030101010101" pitchFamily="2" charset="-122"/>
              </a:rPr>
              <a:t>用户登录密码安全级别低</a:t>
            </a:r>
            <a:r>
              <a:rPr lang="zh-CN" altLang="en-US" dirty="0">
                <a:solidFill>
                  <a:schemeClr val="tx1"/>
                </a:solidFill>
                <a:latin typeface="+mn-ea"/>
                <a:cs typeface="+mn-ea"/>
                <a:sym typeface="等线" panose="02010600030101010101" pitchFamily="2" charset="-122"/>
              </a:rPr>
              <a:t>）</a:t>
            </a:r>
            <a:endParaRPr lang="zh-CN" altLang="en-US" dirty="0">
              <a:solidFill>
                <a:schemeClr val="tx1"/>
              </a:solidFill>
              <a:latin typeface="+mn-ea"/>
              <a:cs typeface="+mn-ea"/>
              <a:sym typeface="等线" panose="02010600030101010101" pitchFamily="2" charset="-122"/>
            </a:endParaRPr>
          </a:p>
          <a:p>
            <a:r>
              <a:rPr lang="zh-CN" altLang="en-US" dirty="0">
                <a:solidFill>
                  <a:schemeClr val="tx1"/>
                </a:solidFill>
                <a:latin typeface="+mn-ea"/>
                <a:cs typeface="+mn-ea"/>
                <a:sym typeface="等线" panose="02010600030101010101" pitchFamily="2" charset="-122"/>
              </a:rPr>
              <a:t> （内存漏洞、信息泄漏、错误处理、SQL 注入、身份验证和授权错误）</a:t>
            </a:r>
            <a:endParaRPr lang="zh-CN" altLang="en-US" dirty="0">
              <a:solidFill>
                <a:schemeClr val="tx1"/>
              </a:solidFill>
              <a:latin typeface="+mn-ea"/>
              <a:cs typeface="+mn-ea"/>
              <a:sym typeface="等线" panose="02010600030101010101" pitchFamily="2" charset="-122"/>
            </a:endParaRPr>
          </a:p>
          <a:p>
            <a:r>
              <a:rPr lang="zh-CN" altLang="en-US" dirty="0">
                <a:solidFill>
                  <a:schemeClr val="tx1"/>
                </a:solidFill>
                <a:latin typeface="+mn-ea"/>
                <a:cs typeface="+mn-ea"/>
                <a:sym typeface="等线" panose="02010600030101010101" pitchFamily="2" charset="-122"/>
              </a:rPr>
              <a:t>     </a:t>
            </a:r>
            <a:r>
              <a:rPr lang="zh-CN" altLang="en-US" b="1" dirty="0">
                <a:solidFill>
                  <a:schemeClr val="tx1"/>
                </a:solidFill>
                <a:latin typeface="+mn-ea"/>
                <a:cs typeface="+mn-ea"/>
                <a:sym typeface="等线" panose="02010600030101010101" pitchFamily="2" charset="-122"/>
              </a:rPr>
              <a:t>Web应用系统是否有超时的限制，也就是说，用户登陆一定时间内（例如</a:t>
            </a:r>
            <a:r>
              <a:rPr lang="en-US" altLang="zh-CN" b="1" dirty="0">
                <a:solidFill>
                  <a:schemeClr val="tx1"/>
                </a:solidFill>
                <a:latin typeface="+mn-ea"/>
                <a:cs typeface="+mn-ea"/>
                <a:sym typeface="等线" panose="02010600030101010101" pitchFamily="2" charset="-122"/>
              </a:rPr>
              <a:t>20</a:t>
            </a:r>
            <a:r>
              <a:rPr lang="zh-CN" altLang="en-US" b="1" dirty="0">
                <a:solidFill>
                  <a:schemeClr val="tx1"/>
                </a:solidFill>
                <a:latin typeface="+mn-ea"/>
                <a:cs typeface="+mn-ea"/>
                <a:sym typeface="等线" panose="02010600030101010101" pitchFamily="2" charset="-122"/>
              </a:rPr>
              <a:t>分钟）没有点击任何页面，是否需要重新登陆才能正常使用</a:t>
            </a:r>
            <a:endParaRPr lang="zh-CN" altLang="en-US" b="1" dirty="0">
              <a:solidFill>
                <a:schemeClr val="tx1"/>
              </a:solidFill>
              <a:latin typeface="+mn-ea"/>
              <a:cs typeface="+mn-ea"/>
              <a:sym typeface="等线" panose="02010600030101010101" pitchFamily="2" charset="-122"/>
            </a:endParaRPr>
          </a:p>
          <a:p>
            <a:r>
              <a:rPr lang="zh-CN" altLang="en-US" sz="2000" dirty="0">
                <a:latin typeface="等线" panose="02010600030101010101" pitchFamily="2" charset="-122"/>
                <a:ea typeface="等线" panose="02010600030101010101" pitchFamily="2" charset="-122"/>
              </a:rPr>
              <a:t>      </a:t>
            </a:r>
            <a:endParaRPr lang="zh-CN" altLang="en-US" sz="2000" dirty="0">
              <a:latin typeface="等线" panose="02010600030101010101" pitchFamily="2" charset="-122"/>
              <a:ea typeface="等线" panose="02010600030101010101" pitchFamily="2" charset="-122"/>
            </a:endParaRPr>
          </a:p>
        </p:txBody>
      </p:sp>
      <p:sp>
        <p:nvSpPr>
          <p:cNvPr id="28677" name="文本框 1"/>
          <p:cNvSpPr txBox="1"/>
          <p:nvPr/>
        </p:nvSpPr>
        <p:spPr>
          <a:xfrm>
            <a:off x="1557655" y="4069080"/>
            <a:ext cx="5309235" cy="398780"/>
          </a:xfrm>
          <a:prstGeom prst="rect">
            <a:avLst/>
          </a:prstGeom>
          <a:noFill/>
          <a:ln w="9525">
            <a:noFill/>
          </a:ln>
        </p:spPr>
        <p:txBody>
          <a:bodyPr wrap="square" anchor="t" anchorCtr="0">
            <a:spAutoFit/>
          </a:bodyPr>
          <a:p>
            <a:r>
              <a:rPr lang="en-US" altLang="zh-CN" sz="2000" dirty="0">
                <a:latin typeface="等线" panose="02010600030101010101" pitchFamily="2" charset="-122"/>
                <a:ea typeface="等线" panose="02010600030101010101" pitchFamily="2" charset="-122"/>
              </a:rPr>
              <a:t> </a:t>
            </a:r>
            <a:r>
              <a:rPr lang="en-US" altLang="zh-CN" sz="2000" dirty="0">
                <a:latin typeface="+mn-ea"/>
                <a:cs typeface="+mn-ea"/>
              </a:rPr>
              <a:t>  </a:t>
            </a:r>
            <a:r>
              <a:rPr lang="zh-CN" altLang="en-US" sz="2000" dirty="0">
                <a:latin typeface="等线" panose="02010600030101010101" pitchFamily="2" charset="-122"/>
                <a:ea typeface="等线" panose="02010600030101010101" pitchFamily="2" charset="-122"/>
                <a:sym typeface="等线" panose="02010600030101010101" pitchFamily="2" charset="-122"/>
              </a:rPr>
              <a:t>系统更改</a:t>
            </a:r>
            <a:r>
              <a:rPr lang="en-US" altLang="zh-CN" sz="2000" dirty="0">
                <a:latin typeface="等线" panose="02010600030101010101" pitchFamily="2" charset="-122"/>
                <a:ea typeface="等线" panose="02010600030101010101" pitchFamily="2" charset="-122"/>
                <a:sym typeface="等线" panose="02010600030101010101" pitchFamily="2" charset="-122"/>
              </a:rPr>
              <a:t>URL</a:t>
            </a:r>
            <a:r>
              <a:rPr lang="zh-CN" altLang="en-US" sz="2000" dirty="0">
                <a:latin typeface="等线" panose="02010600030101010101" pitchFamily="2" charset="-122"/>
                <a:ea typeface="等线" panose="02010600030101010101" pitchFamily="2" charset="-122"/>
                <a:sym typeface="等线" panose="02010600030101010101" pitchFamily="2" charset="-122"/>
              </a:rPr>
              <a:t>链接导致页面链接孤立存在</a:t>
            </a:r>
            <a:endParaRPr lang="zh-CN" altLang="en-US" sz="2000" dirty="0">
              <a:latin typeface="等线" panose="02010600030101010101" pitchFamily="2" charset="-122"/>
              <a:ea typeface="等线" panose="02010600030101010101" pitchFamily="2" charset="-122"/>
            </a:endParaRPr>
          </a:p>
        </p:txBody>
      </p:sp>
      <p:sp>
        <p:nvSpPr>
          <p:cNvPr id="28676" name="标题 1"/>
          <p:cNvSpPr>
            <a:spLocks noGrp="1"/>
          </p:cNvSpPr>
          <p:nvPr/>
        </p:nvSpPr>
        <p:spPr>
          <a:xfrm>
            <a:off x="173355" y="3571240"/>
            <a:ext cx="5671820" cy="455930"/>
          </a:xfrm>
          <a:prstGeom prst="rect">
            <a:avLst/>
          </a:prstGeom>
          <a:noFill/>
          <a:ln w="9525">
            <a:noFill/>
          </a:ln>
        </p:spPr>
        <p:txBody>
          <a:bodyPr anchor="b" anchorCtr="0"/>
          <a:p>
            <a:pPr marL="342900" indent="-342900" algn="ctr">
              <a:lnSpc>
                <a:spcPct val="90000"/>
              </a:lnSpc>
              <a:buFont typeface="Wingdings" panose="05000000000000000000" charset="0"/>
              <a:buChar char="ü"/>
            </a:pP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经验分享</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5——</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链接</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缺陷</a:t>
            </a:r>
            <a:endPar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endParaRPr>
          </a:p>
        </p:txBody>
      </p:sp>
      <p:sp>
        <p:nvSpPr>
          <p:cNvPr id="7" name="文本框 6"/>
          <p:cNvSpPr txBox="1"/>
          <p:nvPr/>
        </p:nvSpPr>
        <p:spPr>
          <a:xfrm>
            <a:off x="1096645" y="4948555"/>
            <a:ext cx="4581525" cy="460375"/>
          </a:xfrm>
          <a:prstGeom prst="rect">
            <a:avLst/>
          </a:prstGeom>
          <a:noFill/>
        </p:spPr>
        <p:txBody>
          <a:bodyPr wrap="none" rtlCol="0" anchor="t">
            <a:spAutoFit/>
          </a:bodyPr>
          <a:p>
            <a:pPr marL="342900" indent="-342900" algn="l" eaLnBrk="1" hangingPunct="1">
              <a:buClrTx/>
              <a:buSzTx/>
              <a:buFont typeface="Wingdings" panose="05000000000000000000" charset="0"/>
              <a:buChar char="ü"/>
            </a:pP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经验分享</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6——</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Excel</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软件测试</a:t>
            </a:r>
            <a:endPar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endParaRPr>
          </a:p>
        </p:txBody>
      </p:sp>
      <p:sp>
        <p:nvSpPr>
          <p:cNvPr id="30723" name="文本框 1"/>
          <p:cNvSpPr txBox="1"/>
          <p:nvPr/>
        </p:nvSpPr>
        <p:spPr>
          <a:xfrm>
            <a:off x="1943100" y="5546408"/>
            <a:ext cx="4298950" cy="398780"/>
          </a:xfrm>
          <a:prstGeom prst="rect">
            <a:avLst/>
          </a:prstGeom>
          <a:noFill/>
          <a:ln w="9525">
            <a:noFill/>
          </a:ln>
        </p:spPr>
        <p:txBody>
          <a:bodyPr anchor="t" anchorCtr="0">
            <a:spAutoFit/>
          </a:bodyPr>
          <a:p>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Excel</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软件测试</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endParaRP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3557270" cy="436245"/>
          </a:xfrm>
        </p:spPr>
        <p:txBody>
          <a:bodyPr/>
          <a:lstStyle/>
          <a:p>
            <a:r>
              <a:rPr lang="zh-CN" altLang="zh-CN" sz="1800" b="1" kern="100" dirty="0">
                <a:effectLst/>
              </a:rPr>
              <a:t>四、</a:t>
            </a:r>
            <a:r>
              <a:rPr lang="zh-CN" altLang="zh-CN" sz="1800" b="1" kern="100" dirty="0">
                <a:effectLst/>
              </a:rPr>
              <a:t>经典案例</a:t>
            </a:r>
            <a:r>
              <a:rPr lang="zh-CN" altLang="zh-CN" sz="1800" b="1" kern="100" dirty="0">
                <a:effectLst/>
              </a:rPr>
              <a:t>分享</a:t>
            </a:r>
            <a:endParaRPr lang="zh-CN" altLang="zh-CN" sz="1800" b="1" kern="100" dirty="0">
              <a:effectLst/>
            </a:endParaRPr>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黑盒测试方法-错误推测方法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28674" name="标题 1"/>
          <p:cNvSpPr>
            <a:spLocks noGrp="1"/>
          </p:cNvSpPr>
          <p:nvPr/>
        </p:nvSpPr>
        <p:spPr>
          <a:xfrm>
            <a:off x="255905" y="1523365"/>
            <a:ext cx="5540375" cy="455295"/>
          </a:xfrm>
          <a:prstGeom prst="rect">
            <a:avLst/>
          </a:prstGeom>
          <a:noFill/>
          <a:ln w="9525">
            <a:noFill/>
          </a:ln>
        </p:spPr>
        <p:txBody>
          <a:bodyPr wrap="square" lIns="91440" tIns="45720" rIns="91440" bIns="45720" anchor="b" anchorCtr="0"/>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marL="342900" indent="-342900" eaLnBrk="1" hangingPunct="1">
              <a:buClrTx/>
              <a:buSzTx/>
              <a:buFont typeface="Wingdings" panose="05000000000000000000" charset="0"/>
              <a:buChar char="ü"/>
            </a:pPr>
            <a:r>
              <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经验分享</a:t>
            </a:r>
            <a:r>
              <a:rPr lang="en-US" altLang="zh-CN"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7——</a:t>
            </a:r>
            <a:r>
              <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同时操作</a:t>
            </a:r>
            <a:r>
              <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缺陷</a:t>
            </a:r>
            <a:endPar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endParaRPr>
          </a:p>
        </p:txBody>
      </p:sp>
      <p:sp>
        <p:nvSpPr>
          <p:cNvPr id="28675" name="文本框 1"/>
          <p:cNvSpPr txBox="1"/>
          <p:nvPr/>
        </p:nvSpPr>
        <p:spPr>
          <a:xfrm>
            <a:off x="1096645" y="1917700"/>
            <a:ext cx="10474325" cy="2245360"/>
          </a:xfrm>
          <a:prstGeom prst="rect">
            <a:avLst/>
          </a:prstGeom>
          <a:noFill/>
          <a:ln w="9525">
            <a:noFill/>
          </a:ln>
        </p:spPr>
        <p:txBody>
          <a:bodyPr wrap="square" anchor="t" anchorCtr="0">
            <a:spAutoFit/>
          </a:bodyPr>
          <a:p>
            <a:r>
              <a:rPr lang="en-US" altLang="zh-CN" sz="2000" dirty="0">
                <a:latin typeface="+mn-ea"/>
                <a:cs typeface="+mn-ea"/>
                <a:sym typeface="等线" panose="02010600030101010101" pitchFamily="2" charset="-122"/>
              </a:rPr>
              <a:t>1. </a:t>
            </a:r>
            <a:r>
              <a:rPr lang="zh-CN" altLang="en-US" sz="2000" dirty="0">
                <a:latin typeface="+mn-ea"/>
                <a:cs typeface="+mn-ea"/>
                <a:sym typeface="等线" panose="02010600030101010101" pitchFamily="2" charset="-122"/>
              </a:rPr>
              <a:t>同一用户在不同的机器上登录，登录如</a:t>
            </a:r>
            <a:r>
              <a:rPr lang="en-US" altLang="zh-CN" sz="2000" dirty="0">
                <a:latin typeface="+mn-ea"/>
                <a:cs typeface="+mn-ea"/>
                <a:sym typeface="等线" panose="02010600030101010101" pitchFamily="2" charset="-122"/>
              </a:rPr>
              <a:t>QQ</a:t>
            </a:r>
            <a:r>
              <a:rPr lang="zh-CN" altLang="en-US" sz="2000" dirty="0">
                <a:latin typeface="+mn-ea"/>
                <a:cs typeface="+mn-ea"/>
                <a:sym typeface="等线" panose="02010600030101010101" pitchFamily="2" charset="-122"/>
              </a:rPr>
              <a:t>号</a:t>
            </a:r>
            <a:endParaRPr lang="zh-CN" altLang="en-US" sz="2000" dirty="0">
              <a:latin typeface="+mn-ea"/>
              <a:cs typeface="+mn-ea"/>
              <a:sym typeface="等线" panose="02010600030101010101" pitchFamily="2" charset="-122"/>
            </a:endParaRPr>
          </a:p>
          <a:p>
            <a:endParaRPr lang="en-US" altLang="zh-CN" sz="2000" dirty="0">
              <a:latin typeface="+mn-ea"/>
              <a:cs typeface="+mn-ea"/>
              <a:sym typeface="等线" panose="02010600030101010101" pitchFamily="2" charset="-122"/>
            </a:endParaRPr>
          </a:p>
          <a:p>
            <a:r>
              <a:rPr lang="en-US" altLang="zh-CN" sz="2000" dirty="0">
                <a:latin typeface="+mn-ea"/>
                <a:cs typeface="+mn-ea"/>
                <a:sym typeface="等线" panose="02010600030101010101" pitchFamily="2" charset="-122"/>
              </a:rPr>
              <a:t>2. </a:t>
            </a:r>
            <a:r>
              <a:rPr lang="zh-CN" altLang="en-US" sz="2000" dirty="0">
                <a:latin typeface="+mn-ea"/>
                <a:cs typeface="+mn-ea"/>
                <a:sym typeface="等线" panose="02010600030101010101" pitchFamily="2" charset="-122"/>
              </a:rPr>
              <a:t>同一条记录在不同机器上进行修改、删除等操作</a:t>
            </a:r>
            <a:endParaRPr lang="zh-CN" altLang="en-US" sz="2000" dirty="0">
              <a:latin typeface="+mn-ea"/>
              <a:cs typeface="+mn-ea"/>
              <a:sym typeface="等线" panose="02010600030101010101" pitchFamily="2" charset="-122"/>
            </a:endParaRPr>
          </a:p>
          <a:p>
            <a:r>
              <a:rPr lang="en-US" altLang="zh-CN" sz="2000" dirty="0">
                <a:latin typeface="+mn-ea"/>
                <a:cs typeface="+mn-ea"/>
                <a:sym typeface="等线" panose="02010600030101010101" pitchFamily="2" charset="-122"/>
              </a:rPr>
              <a:t>    2.1  </a:t>
            </a:r>
            <a:r>
              <a:rPr lang="zh-CN" altLang="en-US" sz="2000" dirty="0">
                <a:latin typeface="+mn-ea"/>
                <a:cs typeface="+mn-ea"/>
                <a:sym typeface="等线" panose="02010600030101010101" pitchFamily="2" charset="-122"/>
              </a:rPr>
              <a:t>解决方法：给出提示信息</a:t>
            </a:r>
            <a:endParaRPr lang="zh-CN" altLang="en-US" sz="2000" dirty="0">
              <a:latin typeface="+mn-ea"/>
              <a:cs typeface="+mn-ea"/>
              <a:sym typeface="等线" panose="02010600030101010101" pitchFamily="2" charset="-122"/>
            </a:endParaRPr>
          </a:p>
          <a:p>
            <a:r>
              <a:rPr lang="en-US" altLang="zh-CN" sz="2000" dirty="0">
                <a:latin typeface="+mn-ea"/>
                <a:cs typeface="+mn-ea"/>
                <a:sym typeface="等线" panose="02010600030101010101" pitchFamily="2" charset="-122"/>
              </a:rPr>
              <a:t>   </a:t>
            </a:r>
            <a:r>
              <a:rPr lang="zh-CN" altLang="en-US" sz="2000" dirty="0">
                <a:latin typeface="+mn-ea"/>
                <a:cs typeface="+mn-ea"/>
                <a:sym typeface="等线" panose="02010600030101010101" pitchFamily="2" charset="-122"/>
              </a:rPr>
              <a:t> </a:t>
            </a:r>
            <a:r>
              <a:rPr lang="en-US" altLang="zh-CN" sz="2000" dirty="0">
                <a:latin typeface="+mn-ea"/>
                <a:cs typeface="+mn-ea"/>
                <a:sym typeface="等线" panose="02010600030101010101" pitchFamily="2" charset="-122"/>
              </a:rPr>
              <a:t>2.2  </a:t>
            </a:r>
            <a:r>
              <a:rPr lang="zh-CN" altLang="en-US" sz="2000" dirty="0">
                <a:latin typeface="+mn-ea"/>
                <a:cs typeface="+mn-ea"/>
                <a:sym typeface="等线" panose="02010600030101010101" pitchFamily="2" charset="-122"/>
              </a:rPr>
              <a:t>解决方法：锁定当前修改记录（修改数据冲突）</a:t>
            </a:r>
            <a:endParaRPr lang="zh-CN" altLang="en-US" sz="2000" dirty="0">
              <a:latin typeface="+mn-ea"/>
              <a:cs typeface="+mn-ea"/>
              <a:sym typeface="等线" panose="02010600030101010101" pitchFamily="2" charset="-122"/>
            </a:endParaRPr>
          </a:p>
          <a:p>
            <a:endParaRPr lang="zh-CN" altLang="en-US" sz="2000" dirty="0">
              <a:latin typeface="+mn-ea"/>
              <a:cs typeface="+mn-ea"/>
              <a:sym typeface="等线" panose="02010600030101010101" pitchFamily="2" charset="-122"/>
            </a:endParaRPr>
          </a:p>
          <a:p>
            <a:r>
              <a:rPr lang="en-US" altLang="zh-CN" sz="2000" dirty="0">
                <a:latin typeface="+mn-ea"/>
                <a:cs typeface="+mn-ea"/>
                <a:sym typeface="等线" panose="02010600030101010101" pitchFamily="2" charset="-122"/>
              </a:rPr>
              <a:t>3. </a:t>
            </a:r>
            <a:r>
              <a:rPr lang="zh-CN" altLang="en-US" sz="2000" dirty="0">
                <a:latin typeface="+mn-ea"/>
                <a:cs typeface="+mn-ea"/>
                <a:sym typeface="等线" panose="02010600030101010101" pitchFamily="2" charset="-122"/>
              </a:rPr>
              <a:t>多人同时修改一张业务单据</a:t>
            </a:r>
            <a:r>
              <a:rPr lang="en-US" altLang="zh-CN" sz="2000" dirty="0">
                <a:latin typeface="+mn-ea"/>
                <a:cs typeface="+mn-ea"/>
                <a:sym typeface="等线" panose="02010600030101010101" pitchFamily="2" charset="-122"/>
              </a:rPr>
              <a:t>-</a:t>
            </a:r>
            <a:r>
              <a:rPr lang="zh-CN" altLang="en-US" sz="2000" dirty="0">
                <a:latin typeface="+mn-ea"/>
                <a:cs typeface="+mn-ea"/>
                <a:sym typeface="等线" panose="02010600030101010101" pitchFamily="2" charset="-122"/>
              </a:rPr>
              <a:t>并发</a:t>
            </a:r>
            <a:endParaRPr lang="zh-CN" altLang="en-US" sz="2000" dirty="0">
              <a:latin typeface="等线" panose="02010600030101010101" pitchFamily="2" charset="-122"/>
              <a:ea typeface="等线" panose="02010600030101010101" pitchFamily="2" charset="-122"/>
            </a:endParaRPr>
          </a:p>
        </p:txBody>
      </p:sp>
      <p:sp>
        <p:nvSpPr>
          <p:cNvPr id="7" name="文本框 6"/>
          <p:cNvSpPr txBox="1"/>
          <p:nvPr/>
        </p:nvSpPr>
        <p:spPr>
          <a:xfrm>
            <a:off x="906780" y="4364990"/>
            <a:ext cx="4724400" cy="460375"/>
          </a:xfrm>
          <a:prstGeom prst="rect">
            <a:avLst/>
          </a:prstGeom>
          <a:noFill/>
        </p:spPr>
        <p:txBody>
          <a:bodyPr wrap="none" rtlCol="0" anchor="t">
            <a:spAutoFit/>
          </a:bodyPr>
          <a:p>
            <a:pPr marL="342900" indent="-342900" algn="l" eaLnBrk="1" hangingPunct="1">
              <a:buClrTx/>
              <a:buSzTx/>
              <a:buFont typeface="Wingdings" panose="05000000000000000000" charset="0"/>
              <a:buChar char="ü"/>
            </a:pP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经验分享</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8——</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防重复提交</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功能</a:t>
            </a:r>
            <a:endPar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endParaRPr>
          </a:p>
        </p:txBody>
      </p:sp>
      <p:sp>
        <p:nvSpPr>
          <p:cNvPr id="30723" name="文本框 1"/>
          <p:cNvSpPr txBox="1"/>
          <p:nvPr/>
        </p:nvSpPr>
        <p:spPr>
          <a:xfrm>
            <a:off x="1505585" y="4825365"/>
            <a:ext cx="10241915" cy="1322070"/>
          </a:xfrm>
          <a:prstGeom prst="rect">
            <a:avLst/>
          </a:prstGeom>
          <a:noFill/>
          <a:ln w="9525">
            <a:noFill/>
          </a:ln>
        </p:spPr>
        <p:txBody>
          <a:bodyPr wrap="square" anchor="t" anchorCtr="0">
            <a:spAutoFit/>
          </a:bodyPr>
          <a:p>
            <a:r>
              <a:rPr lang="en-US" altLang="zh-CN" sz="2000" dirty="0">
                <a:latin typeface="+mn-ea"/>
                <a:cs typeface="+mn-ea"/>
                <a:sym typeface="等线" panose="02010600030101010101" pitchFamily="2" charset="-122"/>
              </a:rPr>
              <a:t>1. </a:t>
            </a:r>
            <a:r>
              <a:rPr lang="zh-CN" altLang="en-US" sz="2000" dirty="0">
                <a:latin typeface="+mn-ea"/>
                <a:cs typeface="+mn-ea"/>
                <a:sym typeface="等线" panose="02010600030101010101" pitchFamily="2" charset="-122"/>
              </a:rPr>
              <a:t>在网络比较慢的时候提交业务表单等数据，检验数据库后台会不会同时生成两条一样的测试数据</a:t>
            </a:r>
            <a:endParaRPr lang="zh-CN" altLang="en-US" sz="2000" dirty="0">
              <a:latin typeface="+mn-ea"/>
              <a:cs typeface="+mn-ea"/>
              <a:sym typeface="等线" panose="02010600030101010101" pitchFamily="2" charset="-122"/>
            </a:endParaRPr>
          </a:p>
          <a:p>
            <a:endParaRPr lang="en-US" altLang="zh-CN" sz="2000" dirty="0">
              <a:latin typeface="+mn-ea"/>
              <a:cs typeface="+mn-ea"/>
              <a:sym typeface="等线" panose="02010600030101010101" pitchFamily="2" charset="-122"/>
            </a:endParaRPr>
          </a:p>
          <a:p>
            <a:r>
              <a:rPr lang="en-US" altLang="zh-CN" sz="2000" dirty="0">
                <a:latin typeface="+mn-ea"/>
                <a:cs typeface="+mn-ea"/>
                <a:sym typeface="等线" panose="02010600030101010101" pitchFamily="2" charset="-122"/>
              </a:rPr>
              <a:t>2. </a:t>
            </a:r>
            <a:r>
              <a:rPr lang="zh-CN" altLang="en-US" sz="2000" dirty="0">
                <a:latin typeface="+mn-ea"/>
                <a:cs typeface="+mn-ea"/>
                <a:sym typeface="等线" panose="02010600030101010101" pitchFamily="2" charset="-122"/>
              </a:rPr>
              <a:t>新增记录检验数据库记录会不会同时生成重复数据。</a:t>
            </a:r>
            <a:endParaRPr lang="zh-CN" altLang="en-US" sz="2000" b="1" dirty="0">
              <a:latin typeface="+mn-ea"/>
              <a:cs typeface="+mn-ea"/>
              <a:sym typeface="等线" panose="02010600030101010101" pitchFamily="2" charset="-122"/>
            </a:endParaRPr>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3" name="内容占位符 2"/>
          <p:cNvSpPr>
            <a:spLocks noGrp="1"/>
          </p:cNvSpPr>
          <p:nvPr>
            <p:ph idx="1"/>
          </p:nvPr>
        </p:nvSpPr>
        <p:spPr>
          <a:xfrm>
            <a:off x="502285" y="1026160"/>
            <a:ext cx="3557270" cy="436245"/>
          </a:xfrm>
        </p:spPr>
        <p:txBody>
          <a:bodyPr/>
          <a:lstStyle/>
          <a:p>
            <a:r>
              <a:rPr lang="zh-CN" altLang="zh-CN" sz="1800" b="1" kern="100" dirty="0">
                <a:effectLst/>
              </a:rPr>
              <a:t>四、</a:t>
            </a:r>
            <a:r>
              <a:rPr lang="zh-CN" altLang="zh-CN" sz="1800" b="1" kern="100" dirty="0">
                <a:effectLst/>
              </a:rPr>
              <a:t>经典案例</a:t>
            </a:r>
            <a:r>
              <a:rPr lang="zh-CN" altLang="zh-CN" sz="1800" b="1" kern="100" dirty="0">
                <a:effectLst/>
              </a:rPr>
              <a:t>分享</a:t>
            </a:r>
            <a:endParaRPr lang="zh-CN" altLang="zh-CN" sz="1800" b="1" kern="100" dirty="0">
              <a:effectLst/>
            </a:endParaRPr>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黑盒测试方法-错误推测方法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28674" name="标题 1"/>
          <p:cNvSpPr>
            <a:spLocks noGrp="1"/>
          </p:cNvSpPr>
          <p:nvPr/>
        </p:nvSpPr>
        <p:spPr>
          <a:xfrm>
            <a:off x="255905" y="1523365"/>
            <a:ext cx="5540375" cy="455295"/>
          </a:xfrm>
          <a:prstGeom prst="rect">
            <a:avLst/>
          </a:prstGeom>
          <a:noFill/>
          <a:ln w="9525">
            <a:noFill/>
          </a:ln>
        </p:spPr>
        <p:txBody>
          <a:bodyPr wrap="square" lIns="91440" tIns="45720" rIns="91440" bIns="45720" anchor="b" anchorCtr="0"/>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marL="342900" indent="-342900" eaLnBrk="1" hangingPunct="1">
              <a:buClrTx/>
              <a:buSzTx/>
              <a:buFont typeface="Wingdings" panose="05000000000000000000" charset="0"/>
              <a:buChar char="ü"/>
            </a:pPr>
            <a:r>
              <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经验分享</a:t>
            </a:r>
            <a:r>
              <a:rPr lang="en-US" altLang="zh-CN"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9——</a:t>
            </a:r>
            <a:r>
              <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时间功能测试</a:t>
            </a:r>
            <a:r>
              <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缺陷</a:t>
            </a:r>
            <a:endParaRPr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endParaRPr>
          </a:p>
        </p:txBody>
      </p:sp>
      <p:sp>
        <p:nvSpPr>
          <p:cNvPr id="28675" name="文本框 1"/>
          <p:cNvSpPr txBox="1"/>
          <p:nvPr/>
        </p:nvSpPr>
        <p:spPr>
          <a:xfrm>
            <a:off x="1096645" y="1917700"/>
            <a:ext cx="10474325" cy="1014730"/>
          </a:xfrm>
          <a:prstGeom prst="rect">
            <a:avLst/>
          </a:prstGeom>
          <a:noFill/>
          <a:ln w="9525">
            <a:noFill/>
          </a:ln>
        </p:spPr>
        <p:txBody>
          <a:bodyPr wrap="square" anchor="t" anchorCtr="0">
            <a:spAutoFit/>
          </a:bodyPr>
          <a:p>
            <a:r>
              <a:rPr lang="zh-CN" altLang="en-US" sz="2000" dirty="0">
                <a:latin typeface="+mn-ea"/>
                <a:cs typeface="+mn-ea"/>
                <a:sym typeface="等线" panose="02010600030101010101" pitchFamily="2" charset="-122"/>
              </a:rPr>
              <a:t>1. 前后时间限制问题</a:t>
            </a:r>
            <a:endParaRPr lang="zh-CN" altLang="en-US" sz="2000" dirty="0">
              <a:latin typeface="+mn-ea"/>
              <a:cs typeface="+mn-ea"/>
              <a:sym typeface="等线" panose="02010600030101010101" pitchFamily="2" charset="-122"/>
            </a:endParaRPr>
          </a:p>
          <a:p>
            <a:endParaRPr lang="zh-CN" altLang="en-US" sz="2000" dirty="0">
              <a:latin typeface="+mn-ea"/>
              <a:cs typeface="+mn-ea"/>
              <a:sym typeface="等线" panose="02010600030101010101" pitchFamily="2" charset="-122"/>
            </a:endParaRPr>
          </a:p>
          <a:p>
            <a:r>
              <a:rPr lang="en-US" altLang="zh-CN" sz="2000" dirty="0">
                <a:latin typeface="+mn-ea"/>
                <a:cs typeface="+mn-ea"/>
                <a:sym typeface="等线" panose="02010600030101010101" pitchFamily="2" charset="-122"/>
              </a:rPr>
              <a:t>2. </a:t>
            </a:r>
            <a:r>
              <a:rPr lang="zh-CN" altLang="en-US" sz="2000" dirty="0">
                <a:latin typeface="+mn-ea"/>
                <a:cs typeface="+mn-ea"/>
                <a:sym typeface="等线" panose="02010600030101010101" pitchFamily="2" charset="-122"/>
              </a:rPr>
              <a:t>系统时间调整</a:t>
            </a:r>
            <a:endParaRPr lang="zh-CN" altLang="en-US" sz="2000" dirty="0">
              <a:latin typeface="+mn-ea"/>
              <a:cs typeface="+mn-ea"/>
            </a:endParaRPr>
          </a:p>
        </p:txBody>
      </p:sp>
      <p:sp>
        <p:nvSpPr>
          <p:cNvPr id="7" name="文本框 6"/>
          <p:cNvSpPr txBox="1"/>
          <p:nvPr/>
        </p:nvSpPr>
        <p:spPr>
          <a:xfrm>
            <a:off x="502285" y="3299460"/>
            <a:ext cx="5334000" cy="460375"/>
          </a:xfrm>
          <a:prstGeom prst="rect">
            <a:avLst/>
          </a:prstGeom>
          <a:noFill/>
        </p:spPr>
        <p:txBody>
          <a:bodyPr wrap="none" rtlCol="0" anchor="t">
            <a:spAutoFit/>
          </a:bodyPr>
          <a:p>
            <a:pPr marL="342900" indent="-342900" algn="l" eaLnBrk="1" hangingPunct="1">
              <a:buClrTx/>
              <a:buSzTx/>
              <a:buFont typeface="Wingdings" panose="05000000000000000000" charset="0"/>
              <a:buChar char="ü"/>
            </a:pP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经验分享</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8——</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数据报表大数据</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rPr>
              <a:t>缺陷</a:t>
            </a:r>
            <a:endPar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等线" panose="02010600030101010101" pitchFamily="2" charset="-122"/>
            </a:endParaRPr>
          </a:p>
        </p:txBody>
      </p:sp>
      <p:sp>
        <p:nvSpPr>
          <p:cNvPr id="30723" name="文本框 1"/>
          <p:cNvSpPr txBox="1"/>
          <p:nvPr/>
        </p:nvSpPr>
        <p:spPr>
          <a:xfrm>
            <a:off x="975360" y="3942715"/>
            <a:ext cx="10772140" cy="1014730"/>
          </a:xfrm>
          <a:prstGeom prst="rect">
            <a:avLst/>
          </a:prstGeom>
          <a:noFill/>
          <a:ln w="9525">
            <a:noFill/>
          </a:ln>
        </p:spPr>
        <p:txBody>
          <a:bodyPr wrap="square" anchor="t" anchorCtr="0">
            <a:spAutoFit/>
          </a:bodyPr>
          <a:p>
            <a:r>
              <a:rPr lang="en-US" altLang="zh-CN" sz="2000" dirty="0">
                <a:latin typeface="+mn-ea"/>
                <a:cs typeface="+mn-ea"/>
                <a:sym typeface="等线" panose="02010600030101010101" pitchFamily="2" charset="-122"/>
              </a:rPr>
              <a:t>1. </a:t>
            </a:r>
            <a:r>
              <a:rPr lang="zh-CN" altLang="en-US" sz="2000" dirty="0">
                <a:latin typeface="+mn-ea"/>
                <a:cs typeface="+mn-ea"/>
                <a:sym typeface="等线" panose="02010600030101010101" pitchFamily="2" charset="-122"/>
              </a:rPr>
              <a:t>财务报表数据测试</a:t>
            </a:r>
            <a:r>
              <a:rPr lang="en-US" altLang="zh-CN" sz="2000" dirty="0">
                <a:latin typeface="+mn-ea"/>
                <a:cs typeface="+mn-ea"/>
                <a:sym typeface="等线" panose="02010600030101010101" pitchFamily="2" charset="-122"/>
              </a:rPr>
              <a:t>——</a:t>
            </a:r>
            <a:r>
              <a:rPr lang="zh-CN" altLang="en-US" sz="2000" dirty="0">
                <a:latin typeface="+mn-ea"/>
                <a:cs typeface="+mn-ea"/>
                <a:sym typeface="等线" panose="02010600030101010101" pitchFamily="2" charset="-122"/>
              </a:rPr>
              <a:t>同一年内导入批量数据到数据库中检查金额是否会计算错误等缺陷</a:t>
            </a:r>
            <a:endParaRPr lang="zh-CN" altLang="en-US" sz="2000" dirty="0">
              <a:latin typeface="+mn-ea"/>
              <a:cs typeface="+mn-ea"/>
              <a:sym typeface="等线" panose="02010600030101010101" pitchFamily="2" charset="-122"/>
            </a:endParaRPr>
          </a:p>
          <a:p>
            <a:endParaRPr lang="zh-CN" altLang="en-US" sz="2000" dirty="0">
              <a:latin typeface="+mn-ea"/>
              <a:cs typeface="+mn-ea"/>
              <a:sym typeface="等线" panose="02010600030101010101" pitchFamily="2" charset="-122"/>
            </a:endParaRPr>
          </a:p>
          <a:p>
            <a:r>
              <a:rPr lang="en-US" altLang="zh-CN" sz="2000" dirty="0">
                <a:latin typeface="+mn-ea"/>
                <a:cs typeface="+mn-ea"/>
                <a:sym typeface="等线" panose="02010600030101010101" pitchFamily="2" charset="-122"/>
              </a:rPr>
              <a:t>2. </a:t>
            </a:r>
            <a:r>
              <a:rPr lang="zh-CN" altLang="en-US" sz="2000" dirty="0">
                <a:latin typeface="+mn-ea"/>
                <a:cs typeface="+mn-ea"/>
                <a:sym typeface="等线" panose="02010600030101010101" pitchFamily="2" charset="-122"/>
              </a:rPr>
              <a:t>小数位控制等会影响到数据错误，计算公式等问题。</a:t>
            </a:r>
            <a:endParaRPr lang="zh-CN" altLang="en-US" sz="2000" b="1" dirty="0">
              <a:latin typeface="+mn-ea"/>
              <a:cs typeface="+mn-ea"/>
              <a:sym typeface="等线" panose="02010600030101010101" pitchFamily="2"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a:t>
            </a:r>
            <a:r>
              <a:rPr lang="en-US" altLang="zh-CN" dirty="0"/>
              <a:t>-</a:t>
            </a:r>
            <a:r>
              <a:rPr lang="zh-CN" altLang="en-US" dirty="0"/>
              <a:t>测试用例的</a:t>
            </a:r>
            <a:r>
              <a:rPr lang="zh-CN" altLang="en-US" dirty="0"/>
              <a:t>定义</a:t>
            </a:r>
            <a:endParaRPr lang="zh-CN" altLang="en-US" dirty="0"/>
          </a:p>
        </p:txBody>
      </p:sp>
      <p:sp>
        <p:nvSpPr>
          <p:cNvPr id="3" name="文本框 2"/>
          <p:cNvSpPr txBox="1"/>
          <p:nvPr/>
        </p:nvSpPr>
        <p:spPr>
          <a:xfrm>
            <a:off x="565785" y="822325"/>
            <a:ext cx="250063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什么是测试用例？</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55675" y="1221105"/>
            <a:ext cx="10426065" cy="2153285"/>
          </a:xfrm>
          <a:prstGeom prst="rect">
            <a:avLst/>
          </a:prstGeom>
          <a:noFill/>
          <a:ln w="9525">
            <a:noFill/>
          </a:ln>
        </p:spPr>
        <p:txBody>
          <a:bodyPr wrap="square">
            <a:spAutoFit/>
          </a:bodyPr>
          <a:p>
            <a:pPr indent="0">
              <a:buFont typeface="Wingdings" panose="05000000000000000000" charset="0"/>
              <a:buNone/>
            </a:pPr>
            <a:r>
              <a:rPr lang="en-US" altLang="zh-CN">
                <a:latin typeface="+mn-ea"/>
                <a:cs typeface="+mn-ea"/>
              </a:rPr>
              <a:t>  </a:t>
            </a:r>
            <a:r>
              <a:rPr lang="en-US" altLang="zh-CN" sz="2000">
                <a:latin typeface="+mn-ea"/>
                <a:cs typeface="+mn-ea"/>
              </a:rPr>
              <a:t> </a:t>
            </a:r>
            <a:r>
              <a:rPr lang="zh-CN" altLang="en-US" sz="2000">
                <a:latin typeface="+mn-ea"/>
                <a:cs typeface="+mn-ea"/>
              </a:rPr>
              <a:t>测试用例是指对一项特定的软件产品进行测试任务的描述，包含测试目标，输入数据，执行步骤，预期结果等并形成的文档；模拟用户所有可能执行操作中的某一些操作.</a:t>
            </a:r>
            <a:endParaRPr lang="zh-CN" altLang="en-US">
              <a:latin typeface="+mn-ea"/>
              <a:cs typeface="+mn-ea"/>
            </a:endParaRPr>
          </a:p>
          <a:p>
            <a:pPr indent="0">
              <a:buFont typeface="Wingdings" panose="05000000000000000000" charset="0"/>
              <a:buNone/>
            </a:pPr>
            <a:endParaRPr lang="zh-CN" altLang="en-US">
              <a:latin typeface="+mn-ea"/>
              <a:cs typeface="+mn-ea"/>
            </a:endParaRPr>
          </a:p>
          <a:p>
            <a:pPr indent="0">
              <a:buFont typeface="Wingdings" panose="05000000000000000000" charset="0"/>
              <a:buNone/>
            </a:pPr>
            <a:endParaRPr lang="zh-CN" altLang="en-US">
              <a:latin typeface="+mn-ea"/>
              <a:cs typeface="+mn-ea"/>
            </a:endParaRPr>
          </a:p>
          <a:p>
            <a:pPr indent="0">
              <a:buFont typeface="Wingdings" panose="05000000000000000000" charset="0"/>
              <a:buChar char="ü"/>
            </a:pPr>
            <a:r>
              <a:rPr lang="zh-CN" altLang="en-US" b="1">
                <a:latin typeface="微软雅黑" panose="020B0503020204020204" pitchFamily="34" charset="-122"/>
                <a:ea typeface="微软雅黑" panose="020B0503020204020204" pitchFamily="34" charset="-122"/>
                <a:cs typeface="+mn-ea"/>
              </a:rPr>
              <a:t>用例的组成元素</a:t>
            </a:r>
            <a:endParaRPr lang="zh-CN" altLang="en-US" b="1">
              <a:latin typeface="微软雅黑" panose="020B0503020204020204" pitchFamily="34" charset="-122"/>
              <a:ea typeface="微软雅黑" panose="020B0503020204020204" pitchFamily="34" charset="-122"/>
              <a:cs typeface="+mn-ea"/>
            </a:endParaRPr>
          </a:p>
          <a:p>
            <a:pPr indent="0">
              <a:buFont typeface="Wingdings" panose="05000000000000000000" charset="0"/>
              <a:buNone/>
            </a:pPr>
            <a:r>
              <a:rPr lang="en-US" altLang="zh-CN" sz="2000">
                <a:latin typeface="+mn-ea"/>
                <a:cs typeface="+mn-ea"/>
              </a:rPr>
              <a:t>    </a:t>
            </a:r>
            <a:r>
              <a:rPr lang="zh-CN" altLang="en-US" sz="2000">
                <a:latin typeface="+mn-ea"/>
                <a:cs typeface="+mn-ea"/>
              </a:rPr>
              <a:t>用例编号,软件名称,版本,模块,测试环境,操作步骤,预期结果,实际结果,编制人,日期,开发人员,输入数据,预置条件,优先级,用例标题。</a:t>
            </a:r>
            <a:endParaRPr lang="zh-CN" altLang="en-US" sz="2000">
              <a:latin typeface="+mn-ea"/>
              <a:cs typeface="+mn-ea"/>
            </a:endParaRPr>
          </a:p>
        </p:txBody>
      </p:sp>
      <p:sp>
        <p:nvSpPr>
          <p:cNvPr id="4" name="文本框 3"/>
          <p:cNvSpPr txBox="1"/>
          <p:nvPr/>
        </p:nvSpPr>
        <p:spPr>
          <a:xfrm>
            <a:off x="955675" y="3724910"/>
            <a:ext cx="1505585" cy="368300"/>
          </a:xfrm>
          <a:prstGeom prst="rect">
            <a:avLst/>
          </a:prstGeom>
          <a:noFill/>
        </p:spPr>
        <p:txBody>
          <a:bodyPr wrap="none" rtlCol="0" anchor="t">
            <a:spAutoFit/>
          </a:bodyPr>
          <a:p>
            <a:pPr indent="0">
              <a:buFont typeface="Wingdings" panose="05000000000000000000" charset="0"/>
              <a:buChar char="ü"/>
            </a:pPr>
            <a:r>
              <a:rPr lang="zh-CN" altLang="en-US" b="1">
                <a:latin typeface="微软雅黑" panose="020B0503020204020204" pitchFamily="34" charset="-122"/>
                <a:ea typeface="微软雅黑" panose="020B0503020204020204" pitchFamily="34" charset="-122"/>
                <a:cs typeface="+mn-ea"/>
                <a:sym typeface="+mn-ea"/>
              </a:rPr>
              <a:t>用例的特征</a:t>
            </a:r>
            <a:endParaRPr lang="zh-CN" altLang="en-US" b="1">
              <a:latin typeface="微软雅黑" panose="020B0503020204020204" pitchFamily="34" charset="-122"/>
              <a:ea typeface="微软雅黑" panose="020B0503020204020204" pitchFamily="34" charset="-122"/>
              <a:cs typeface="+mn-ea"/>
              <a:sym typeface="+mn-ea"/>
            </a:endParaRPr>
          </a:p>
        </p:txBody>
      </p:sp>
      <p:sp>
        <p:nvSpPr>
          <p:cNvPr id="5" name="文本框 4"/>
          <p:cNvSpPr txBox="1"/>
          <p:nvPr/>
        </p:nvSpPr>
        <p:spPr>
          <a:xfrm>
            <a:off x="1195070" y="4157663"/>
            <a:ext cx="5080000" cy="1476375"/>
          </a:xfrm>
          <a:prstGeom prst="rect">
            <a:avLst/>
          </a:prstGeom>
          <a:noFill/>
          <a:ln w="9525">
            <a:noFill/>
          </a:ln>
        </p:spPr>
        <p:txBody>
          <a:bodyPr>
            <a:spAutoFit/>
          </a:bodyPr>
          <a:p>
            <a:pPr indent="0">
              <a:buFont typeface="+mj-lt"/>
              <a:buNone/>
            </a:pPr>
            <a:r>
              <a:rPr lang="zh-CN" altLang="en-US">
                <a:latin typeface="+mn-ea"/>
                <a:cs typeface="+mn-ea"/>
              </a:rPr>
              <a:t>（1）最有可能抓住错误的；</a:t>
            </a:r>
            <a:endParaRPr lang="zh-CN" altLang="en-US">
              <a:latin typeface="+mn-ea"/>
              <a:cs typeface="+mn-ea"/>
            </a:endParaRPr>
          </a:p>
          <a:p>
            <a:pPr indent="0">
              <a:buFont typeface="+mj-lt"/>
              <a:buNone/>
            </a:pPr>
            <a:r>
              <a:rPr lang="zh-CN" altLang="en-US">
                <a:latin typeface="+mn-ea"/>
                <a:cs typeface="+mn-ea"/>
              </a:rPr>
              <a:t>（2）唯一性、可执行性减少执行成本；</a:t>
            </a:r>
            <a:endParaRPr lang="zh-CN" altLang="en-US">
              <a:latin typeface="+mn-ea"/>
              <a:cs typeface="+mn-ea"/>
            </a:endParaRPr>
          </a:p>
          <a:p>
            <a:pPr indent="0">
              <a:buFont typeface="+mj-lt"/>
              <a:buNone/>
            </a:pPr>
            <a:r>
              <a:rPr lang="zh-CN" altLang="en-US">
                <a:latin typeface="+mn-ea"/>
                <a:cs typeface="+mn-ea"/>
              </a:rPr>
              <a:t>（3）一组相似测试用例中最有效的；</a:t>
            </a:r>
            <a:endParaRPr lang="zh-CN" altLang="en-US">
              <a:latin typeface="+mn-ea"/>
              <a:cs typeface="+mn-ea"/>
            </a:endParaRPr>
          </a:p>
          <a:p>
            <a:pPr indent="0">
              <a:buFont typeface="+mj-lt"/>
              <a:buNone/>
            </a:pPr>
            <a:r>
              <a:rPr lang="zh-CN" altLang="en-US">
                <a:latin typeface="+mn-ea"/>
                <a:cs typeface="+mn-ea"/>
              </a:rPr>
              <a:t>（4）一致性，用例颗粒度一致性；</a:t>
            </a:r>
            <a:endParaRPr lang="zh-CN" altLang="en-US">
              <a:latin typeface="+mn-ea"/>
              <a:cs typeface="+mn-ea"/>
            </a:endParaRPr>
          </a:p>
          <a:p>
            <a:pPr indent="0">
              <a:buFont typeface="+mj-lt"/>
              <a:buNone/>
            </a:pPr>
            <a:r>
              <a:rPr lang="zh-CN" altLang="en-US">
                <a:latin typeface="+mn-ea"/>
                <a:cs typeface="+mn-ea"/>
              </a:rPr>
              <a:t>（5） 覆盖率，包括对隐性需求的覆盖</a:t>
            </a:r>
            <a:r>
              <a:rPr lang="zh-CN" altLang="en-US" b="1">
                <a:latin typeface="+mn-ea"/>
                <a:cs typeface="+mn-ea"/>
              </a:rPr>
              <a:t>；</a:t>
            </a:r>
            <a:endParaRPr lang="zh-CN" altLang="en-US" b="1">
              <a:latin typeface="+mn-ea"/>
              <a:cs typeface="+mn-ea"/>
            </a:endParaRP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3</a:t>
            </a:r>
            <a:r>
              <a:rPr lang="zh-CN" altLang="en-US" dirty="0">
                <a:sym typeface="+mn-ea"/>
              </a:rPr>
              <a:t>节</a:t>
            </a:r>
            <a:r>
              <a:rPr lang="en-US" altLang="zh-CN" dirty="0">
                <a:sym typeface="+mn-ea"/>
              </a:rPr>
              <a:t>-</a:t>
            </a:r>
            <a:r>
              <a:rPr lang="zh-CN" altLang="en-US" dirty="0">
                <a:solidFill>
                  <a:schemeClr val="tx1">
                    <a:lumMod val="75000"/>
                    <a:lumOff val="25000"/>
                  </a:schemeClr>
                </a:solidFill>
                <a:sym typeface="+mn-ea"/>
              </a:rPr>
              <a:t>测试用例设计方法</a:t>
            </a:r>
            <a:endParaRPr lang="zh-CN" altLang="en-US" dirty="0"/>
          </a:p>
        </p:txBody>
      </p:sp>
      <p:sp>
        <p:nvSpPr>
          <p:cNvPr id="4" name="文本框 3"/>
          <p:cNvSpPr txBox="1"/>
          <p:nvPr/>
        </p:nvSpPr>
        <p:spPr>
          <a:xfrm>
            <a:off x="431800" y="627380"/>
            <a:ext cx="3627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黑盒测试方法-随机测试</a:t>
            </a:r>
            <a:r>
              <a:rPr lang="zh-CN" altLang="zh-CN" sz="2000" b="1" kern="100" dirty="0">
                <a:latin typeface="微软雅黑" panose="020B0503020204020204" pitchFamily="34" charset="-122"/>
                <a:ea typeface="微软雅黑" panose="020B0503020204020204" pitchFamily="34" charset="-122"/>
                <a:sym typeface="+mn-ea"/>
              </a:rPr>
              <a:t>方法</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850265" y="1026160"/>
            <a:ext cx="10135235" cy="5323205"/>
          </a:xfrm>
          <a:prstGeom prst="rect">
            <a:avLst/>
          </a:prstGeom>
          <a:noFill/>
        </p:spPr>
        <p:txBody>
          <a:bodyPr wrap="square" rtlCol="0" anchor="t">
            <a:spAutoFit/>
          </a:bodyPr>
          <a:p>
            <a:r>
              <a:rPr lang="zh-CN" altLang="en-US" sz="2000" b="1" dirty="0">
                <a:solidFill>
                  <a:schemeClr val="tx1"/>
                </a:solidFill>
                <a:latin typeface="微软雅黑" panose="020B0503020204020204" pitchFamily="34" charset="-122"/>
                <a:ea typeface="微软雅黑" panose="020B0503020204020204" pitchFamily="34" charset="-122"/>
                <a:cs typeface="+mn-ea"/>
                <a:sym typeface="等线" panose="02010600030101010101" pitchFamily="2" charset="-122"/>
              </a:rPr>
              <a:t>随机测试法概念：</a:t>
            </a:r>
            <a:endParaRPr lang="zh-CN" altLang="en-US" sz="2000" b="1" dirty="0">
              <a:solidFill>
                <a:schemeClr val="tx1"/>
              </a:solidFill>
              <a:latin typeface="微软雅黑" panose="020B0503020204020204" pitchFamily="34" charset="-122"/>
              <a:ea typeface="微软雅黑" panose="020B0503020204020204" pitchFamily="34" charset="-122"/>
              <a:cs typeface="+mn-ea"/>
              <a:sym typeface="等线" panose="02010600030101010101" pitchFamily="2" charset="-122"/>
            </a:endParaRPr>
          </a:p>
          <a:p>
            <a:r>
              <a:rPr lang="zh-CN" altLang="zh-CN" sz="2000" dirty="0">
                <a:latin typeface="+mn-ea"/>
                <a:cs typeface="+mn-ea"/>
                <a:sym typeface="等线" panose="02010600030101010101" pitchFamily="2" charset="-122"/>
              </a:rPr>
              <a:t>       根据测试者的经验对软件进行功能和性能抽查的一种方法</a:t>
            </a:r>
            <a:endParaRPr lang="zh-CN" altLang="zh-CN" sz="2000" dirty="0">
              <a:latin typeface="+mn-ea"/>
              <a:cs typeface="+mn-ea"/>
              <a:sym typeface="等线" panose="02010600030101010101" pitchFamily="2" charset="-122"/>
            </a:endParaRPr>
          </a:p>
          <a:p>
            <a:endParaRPr lang="zh-CN" altLang="zh-CN" sz="2000" dirty="0">
              <a:latin typeface="+mn-ea"/>
              <a:cs typeface="+mn-ea"/>
              <a:sym typeface="等线" panose="02010600030101010101" pitchFamily="2" charset="-122"/>
            </a:endParaRPr>
          </a:p>
          <a:p>
            <a:r>
              <a:rPr lang="zh-CN" altLang="zh-CN" sz="2000" b="1" dirty="0">
                <a:solidFill>
                  <a:schemeClr val="tx1"/>
                </a:solidFill>
                <a:latin typeface="微软雅黑" panose="020B0503020204020204" pitchFamily="34" charset="-122"/>
                <a:ea typeface="微软雅黑" panose="020B0503020204020204" pitchFamily="34" charset="-122"/>
                <a:cs typeface="+mn-ea"/>
                <a:sym typeface="等线" panose="02010600030101010101" pitchFamily="2" charset="-122"/>
              </a:rPr>
              <a:t>由谁</a:t>
            </a:r>
            <a:r>
              <a:rPr lang="zh-CN" altLang="zh-CN" sz="2000" b="1" dirty="0">
                <a:solidFill>
                  <a:schemeClr val="tx1"/>
                </a:solidFill>
                <a:latin typeface="微软雅黑" panose="020B0503020204020204" pitchFamily="34" charset="-122"/>
                <a:ea typeface="微软雅黑" panose="020B0503020204020204" pitchFamily="34" charset="-122"/>
                <a:cs typeface="+mn-ea"/>
                <a:sym typeface="等线" panose="02010600030101010101" pitchFamily="2" charset="-122"/>
              </a:rPr>
              <a:t>来做随机测试：</a:t>
            </a:r>
            <a:r>
              <a:rPr lang="zh-CN" altLang="zh-CN" sz="2000" dirty="0">
                <a:latin typeface="+mn-ea"/>
                <a:cs typeface="+mn-ea"/>
                <a:sym typeface="等线" panose="02010600030101010101" pitchFamily="2" charset="-122"/>
              </a:rPr>
              <a:t>丰富测试经验的熟悉被测软件的测试人员进行测试</a:t>
            </a:r>
            <a:endParaRPr lang="zh-CN" altLang="zh-CN" sz="2000" dirty="0">
              <a:latin typeface="+mn-ea"/>
              <a:cs typeface="+mn-ea"/>
              <a:sym typeface="等线" panose="02010600030101010101" pitchFamily="2" charset="-122"/>
            </a:endParaRPr>
          </a:p>
          <a:p>
            <a:endParaRPr lang="zh-CN" altLang="zh-CN" sz="2000" dirty="0">
              <a:solidFill>
                <a:schemeClr val="tx1"/>
              </a:solidFill>
              <a:latin typeface="微软雅黑" panose="020B0503020204020204" pitchFamily="34" charset="-122"/>
              <a:ea typeface="微软雅黑" panose="020B0503020204020204" pitchFamily="34" charset="-122"/>
              <a:cs typeface="+mn-ea"/>
              <a:sym typeface="等线" panose="02010600030101010101" pitchFamily="2" charset="-122"/>
            </a:endParaRPr>
          </a:p>
          <a:p>
            <a:r>
              <a:rPr lang="zh-CN" altLang="en-US" sz="2000" b="1" dirty="0">
                <a:solidFill>
                  <a:schemeClr val="tx1"/>
                </a:solidFill>
                <a:latin typeface="微软雅黑" panose="020B0503020204020204" pitchFamily="34" charset="-122"/>
                <a:ea typeface="微软雅黑" panose="020B0503020204020204" pitchFamily="34" charset="-122"/>
                <a:cs typeface="+mn-ea"/>
                <a:sym typeface="等线" panose="02010600030101010101" pitchFamily="2" charset="-122"/>
              </a:rPr>
              <a:t>随机测试方法特点：</a:t>
            </a:r>
            <a:endParaRPr lang="zh-CN" altLang="en-US" sz="2000" b="1" dirty="0">
              <a:solidFill>
                <a:schemeClr val="tx1"/>
              </a:solidFill>
              <a:latin typeface="微软雅黑" panose="020B0503020204020204" pitchFamily="34" charset="-122"/>
              <a:ea typeface="微软雅黑" panose="020B0503020204020204" pitchFamily="34" charset="-122"/>
              <a:cs typeface="+mn-ea"/>
              <a:sym typeface="等线" panose="02010600030101010101" pitchFamily="2" charset="-122"/>
            </a:endParaRPr>
          </a:p>
          <a:p>
            <a:endParaRPr lang="zh-CN" altLang="en-US" sz="2000" b="1" dirty="0">
              <a:solidFill>
                <a:srgbClr val="00B050"/>
              </a:solidFill>
              <a:latin typeface="+mn-ea"/>
              <a:cs typeface="+mn-ea"/>
              <a:sym typeface="等线" panose="02010600030101010101" pitchFamily="2" charset="-122"/>
            </a:endParaRPr>
          </a:p>
          <a:p>
            <a:r>
              <a:rPr lang="zh-CN" altLang="en-US" sz="2000" dirty="0">
                <a:latin typeface="+mn-ea"/>
                <a:cs typeface="+mn-ea"/>
                <a:sym typeface="等线" panose="02010600030101010101" pitchFamily="2" charset="-122"/>
              </a:rPr>
              <a:t>      </a:t>
            </a:r>
            <a:r>
              <a:rPr lang="en-US" altLang="zh-CN" sz="2000" dirty="0">
                <a:latin typeface="+mn-ea"/>
                <a:cs typeface="+mn-ea"/>
                <a:sym typeface="等线" panose="02010600030101010101" pitchFamily="2" charset="-122"/>
              </a:rPr>
              <a:t>1.</a:t>
            </a:r>
            <a:r>
              <a:rPr lang="zh-CN" altLang="en-US" sz="2000" dirty="0">
                <a:latin typeface="+mn-ea"/>
                <a:cs typeface="+mn-ea"/>
                <a:sym typeface="等线" panose="02010600030101010101" pitchFamily="2" charset="-122"/>
              </a:rPr>
              <a:t>根据软件功能特性选择合适的方法对软件进行有针对性的测试</a:t>
            </a:r>
            <a:endParaRPr lang="zh-CN" altLang="en-US" sz="2000" dirty="0">
              <a:latin typeface="+mn-ea"/>
              <a:cs typeface="+mn-ea"/>
              <a:sym typeface="等线" panose="02010600030101010101" pitchFamily="2" charset="-122"/>
            </a:endParaRPr>
          </a:p>
          <a:p>
            <a:endParaRPr lang="zh-CN" altLang="en-US" sz="2000" dirty="0">
              <a:latin typeface="+mn-ea"/>
              <a:cs typeface="+mn-ea"/>
              <a:sym typeface="等线" panose="02010600030101010101" pitchFamily="2" charset="-122"/>
            </a:endParaRPr>
          </a:p>
          <a:p>
            <a:r>
              <a:rPr lang="zh-CN" altLang="en-US" sz="2000" dirty="0">
                <a:latin typeface="+mn-ea"/>
                <a:cs typeface="+mn-ea"/>
                <a:sym typeface="等线" panose="02010600030101010101" pitchFamily="2" charset="-122"/>
              </a:rPr>
              <a:t>      </a:t>
            </a:r>
            <a:r>
              <a:rPr lang="en-US" altLang="zh-CN" sz="2000" dirty="0">
                <a:latin typeface="+mn-ea"/>
                <a:cs typeface="+mn-ea"/>
                <a:sym typeface="等线" panose="02010600030101010101" pitchFamily="2" charset="-122"/>
              </a:rPr>
              <a:t>2.</a:t>
            </a:r>
            <a:r>
              <a:rPr lang="zh-CN" altLang="en-US" sz="2000" dirty="0">
                <a:latin typeface="+mn-ea"/>
                <a:cs typeface="+mn-ea"/>
                <a:sym typeface="等线" panose="02010600030101010101" pitchFamily="2" charset="-122"/>
              </a:rPr>
              <a:t>随机测试主要是对被测软件的一些重要功能进行复测</a:t>
            </a:r>
            <a:endParaRPr lang="zh-CN" altLang="en-US" sz="2000" dirty="0">
              <a:latin typeface="+mn-ea"/>
              <a:cs typeface="+mn-ea"/>
              <a:sym typeface="等线" panose="02010600030101010101" pitchFamily="2" charset="-122"/>
            </a:endParaRPr>
          </a:p>
          <a:p>
            <a:endParaRPr lang="zh-CN" altLang="en-US" sz="2000" dirty="0">
              <a:latin typeface="+mn-ea"/>
              <a:cs typeface="+mn-ea"/>
              <a:sym typeface="等线" panose="02010600030101010101" pitchFamily="2" charset="-122"/>
            </a:endParaRPr>
          </a:p>
          <a:p>
            <a:r>
              <a:rPr lang="zh-CN" altLang="en-US" sz="2000" dirty="0">
                <a:latin typeface="+mn-ea"/>
                <a:cs typeface="+mn-ea"/>
                <a:sym typeface="等线" panose="02010600030101010101" pitchFamily="2" charset="-122"/>
              </a:rPr>
              <a:t>      </a:t>
            </a:r>
            <a:r>
              <a:rPr lang="en-US" altLang="zh-CN" sz="2000" dirty="0">
                <a:latin typeface="+mn-ea"/>
                <a:cs typeface="+mn-ea"/>
                <a:sym typeface="等线" panose="02010600030101010101" pitchFamily="2" charset="-122"/>
              </a:rPr>
              <a:t>3.重点对一些特殊点情况点、特殊的使用环境、并发性、进行检查。</a:t>
            </a:r>
            <a:endParaRPr lang="en-US" altLang="zh-CN" sz="2000" dirty="0">
              <a:latin typeface="+mn-ea"/>
              <a:cs typeface="+mn-ea"/>
              <a:sym typeface="等线" panose="02010600030101010101" pitchFamily="2" charset="-122"/>
            </a:endParaRPr>
          </a:p>
          <a:p>
            <a:endParaRPr lang="en-US" altLang="zh-CN" sz="2000" dirty="0">
              <a:solidFill>
                <a:schemeClr val="tx1"/>
              </a:solidFill>
              <a:latin typeface="微软雅黑" panose="020B0503020204020204" pitchFamily="34" charset="-122"/>
              <a:ea typeface="微软雅黑" panose="020B0503020204020204" pitchFamily="34" charset="-122"/>
              <a:cs typeface="+mn-ea"/>
              <a:sym typeface="等线" panose="02010600030101010101" pitchFamily="2" charset="-122"/>
            </a:endParaRPr>
          </a:p>
          <a:p>
            <a:r>
              <a:rPr lang="zh-CN" altLang="en-US" sz="2000" b="1" dirty="0">
                <a:solidFill>
                  <a:schemeClr val="tx1"/>
                </a:solidFill>
                <a:latin typeface="微软雅黑" panose="020B0503020204020204" pitchFamily="34" charset="-122"/>
                <a:ea typeface="微软雅黑" panose="020B0503020204020204" pitchFamily="34" charset="-122"/>
                <a:cs typeface="+mn-ea"/>
                <a:sym typeface="等线" panose="02010600030101010101" pitchFamily="2" charset="-122"/>
              </a:rPr>
              <a:t>随机测试缺点：</a:t>
            </a:r>
            <a:endParaRPr lang="zh-CN" altLang="en-US" sz="2000" b="1" dirty="0">
              <a:solidFill>
                <a:srgbClr val="00B050"/>
              </a:solidFill>
              <a:latin typeface="+mn-ea"/>
              <a:cs typeface="+mn-ea"/>
              <a:sym typeface="等线" panose="02010600030101010101" pitchFamily="2" charset="-122"/>
            </a:endParaRPr>
          </a:p>
          <a:p>
            <a:r>
              <a:rPr lang="zh-CN" altLang="en-US" sz="2000" dirty="0">
                <a:latin typeface="+mn-ea"/>
                <a:cs typeface="+mn-ea"/>
                <a:sym typeface="等线" panose="02010600030101010101" pitchFamily="2" charset="-122"/>
              </a:rPr>
              <a:t>  </a:t>
            </a:r>
            <a:r>
              <a:rPr lang="en-US" altLang="zh-CN" sz="2000" dirty="0">
                <a:latin typeface="+mn-ea"/>
                <a:cs typeface="+mn-ea"/>
                <a:sym typeface="等线" panose="02010600030101010101" pitchFamily="2" charset="-122"/>
              </a:rPr>
              <a:t>1.不能达到一定的覆盖率；</a:t>
            </a:r>
            <a:endParaRPr lang="en-US" altLang="zh-CN" sz="2000" dirty="0">
              <a:latin typeface="+mn-ea"/>
              <a:cs typeface="+mn-ea"/>
              <a:sym typeface="等线" panose="02010600030101010101" pitchFamily="2" charset="-122"/>
            </a:endParaRPr>
          </a:p>
          <a:p>
            <a:endParaRPr lang="en-US" altLang="zh-CN" sz="2000" dirty="0">
              <a:latin typeface="+mn-ea"/>
              <a:cs typeface="+mn-ea"/>
              <a:sym typeface="等线" panose="02010600030101010101" pitchFamily="2" charset="-122"/>
            </a:endParaRPr>
          </a:p>
          <a:p>
            <a:r>
              <a:rPr lang="en-US" altLang="zh-CN" sz="2000" dirty="0">
                <a:latin typeface="+mn-ea"/>
                <a:cs typeface="+mn-ea"/>
                <a:sym typeface="等线" panose="02010600030101010101" pitchFamily="2" charset="-122"/>
              </a:rPr>
              <a:t>  2.许多测试都是冗余的；</a:t>
            </a:r>
            <a:endParaRPr lang="en-US" altLang="zh-CN" sz="2000" dirty="0">
              <a:latin typeface="+mn-ea"/>
              <a:cs typeface="+mn-ea"/>
              <a:sym typeface="等线" panose="02010600030101010101" pitchFamily="2" charset="-122"/>
            </a:endParaRPr>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1443" y="135374"/>
            <a:ext cx="6097904"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第</a:t>
            </a:r>
            <a:r>
              <a:rPr lang="en-US" altLang="zh-CN" sz="2800" dirty="0">
                <a:latin typeface="微软雅黑" panose="020B0503020204020204" pitchFamily="34" charset="-122"/>
                <a:ea typeface="微软雅黑" panose="020B0503020204020204" pitchFamily="34" charset="-122"/>
              </a:rPr>
              <a:t>6</a:t>
            </a:r>
            <a:r>
              <a:rPr lang="zh-CN" altLang="en-US" sz="2800" dirty="0">
                <a:latin typeface="微软雅黑" panose="020B0503020204020204" pitchFamily="34" charset="-122"/>
                <a:ea typeface="微软雅黑" panose="020B0503020204020204" pitchFamily="34" charset="-122"/>
              </a:rPr>
              <a:t>节：课程总结与作业</a:t>
            </a:r>
            <a:endParaRPr lang="zh-CN" altLang="en-US" sz="2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66165" y="845185"/>
            <a:ext cx="8702040" cy="3974465"/>
          </a:xfrm>
          <a:prstGeom prst="rect">
            <a:avLst/>
          </a:prstGeom>
          <a:noFill/>
        </p:spPr>
        <p:txBody>
          <a:bodyPr wrap="square">
            <a:spAutoFit/>
          </a:bodyPr>
          <a:lstStyle/>
          <a:p>
            <a:pPr marL="914400" marR="133350" lvl="1" indent="-45720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一、重点</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等价类划分</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边界值分析</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错误推测法</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正交试验法</a:t>
            </a:r>
            <a:r>
              <a:rPr lang="en-US" altLang="zh-CN" sz="1400" b="1" kern="100" dirty="0">
                <a:effectLst/>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400" b="1" kern="100" dirty="0">
              <a:effectLst/>
              <a:latin typeface="微软雅黑" panose="020B0503020204020204" pitchFamily="34" charset="-122"/>
              <a:ea typeface="微软雅黑" panose="020B0503020204020204" pitchFamily="34" charset="-122"/>
              <a:cs typeface="微软雅黑" panose="020B0503020204020204" pitchFamily="34" charset="-122"/>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rPr>
              <a:t>随机测试方法（了解）</a:t>
            </a:r>
            <a:endParaRPr lang="zh-CN" altLang="en-US" sz="2000" b="1" kern="100" dirty="0">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5723255" y="993775"/>
            <a:ext cx="2974975" cy="2568575"/>
          </a:xfrm>
          <a:prstGeom prst="rect">
            <a:avLst/>
          </a:prstGeom>
          <a:noFill/>
        </p:spPr>
        <p:txBody>
          <a:bodyPr wrap="square">
            <a:spAutoFit/>
          </a:bodyPr>
          <a:p>
            <a:pPr marR="133350" lvl="1" indent="0" algn="just">
              <a:lnSpc>
                <a:spcPct val="120000"/>
              </a:lnSpc>
              <a:spcBef>
                <a:spcPts val="1300"/>
              </a:spcBef>
              <a:spcAft>
                <a:spcPts val="1300"/>
              </a:spcAft>
              <a:buFont typeface="Wingdings" panose="05000000000000000000" pitchFamily="2" charset="2"/>
              <a:buChar char="ü"/>
            </a:pPr>
            <a:r>
              <a:rPr lang="en-US" alt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rPr>
              <a:t>二、难点</a:t>
            </a:r>
            <a:endParaRPr lang="zh-CN" altLang="en-US"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rPr>
              <a:t>因果图法</a:t>
            </a:r>
            <a:endParaRPr lang="zh-CN" altLang="en-US" sz="2000" b="1" kern="100" dirty="0">
              <a:effectLst/>
              <a:latin typeface="微软雅黑" panose="020B0503020204020204" pitchFamily="34" charset="-122"/>
              <a:ea typeface="微软雅黑" panose="020B0503020204020204" pitchFamily="34" charset="-122"/>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rPr>
              <a:t>判定表法</a:t>
            </a:r>
            <a:endParaRPr lang="zh-CN" altLang="en-US" sz="2000" b="1" kern="100" dirty="0">
              <a:effectLst/>
              <a:latin typeface="微软雅黑" panose="020B0503020204020204" pitchFamily="34" charset="-122"/>
              <a:ea typeface="微软雅黑" panose="020B0503020204020204" pitchFamily="34" charset="-122"/>
            </a:endParaRPr>
          </a:p>
          <a:p>
            <a:pPr marR="133350" lvl="1" indent="0" algn="just">
              <a:lnSpc>
                <a:spcPct val="120000"/>
              </a:lnSpc>
              <a:spcBef>
                <a:spcPts val="1300"/>
              </a:spcBef>
              <a:spcAft>
                <a:spcPts val="1300"/>
              </a:spcAft>
              <a:buFont typeface="Wingdings" panose="05000000000000000000" pitchFamily="2" charset="2"/>
              <a:buChar char="ü"/>
            </a:pPr>
            <a:r>
              <a:rPr lang="zh-CN" altLang="en-US" sz="2000" b="1" kern="100" dirty="0">
                <a:effectLst/>
                <a:latin typeface="微软雅黑" panose="020B0503020204020204" pitchFamily="34" charset="-122"/>
                <a:ea typeface="微软雅黑" panose="020B0503020204020204" pitchFamily="34" charset="-122"/>
              </a:rPr>
              <a:t>正交试验法</a:t>
            </a:r>
            <a:endParaRPr lang="zh-CN" altLang="en-US" sz="2000" b="1" kern="100" dirty="0">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596900" y="4819650"/>
            <a:ext cx="11158220" cy="1974850"/>
          </a:xfrm>
          <a:prstGeom prst="rect">
            <a:avLst/>
          </a:prstGeom>
          <a:noFill/>
        </p:spPr>
        <p:txBody>
          <a:bodyPr wrap="square" rtlCol="0" anchor="t">
            <a:spAutoFit/>
          </a:bodyPr>
          <a:p>
            <a:pPr marR="133350" lvl="1" indent="0" algn="just">
              <a:lnSpc>
                <a:spcPct val="120000"/>
              </a:lnSpc>
              <a:spcBef>
                <a:spcPts val="1300"/>
              </a:spcBef>
              <a:spcAft>
                <a:spcPts val="1300"/>
              </a:spcAft>
              <a:buFont typeface="Wingdings" panose="05000000000000000000" pitchFamily="2" charset="2"/>
              <a:buNone/>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sym typeface="+mn-ea"/>
              </a:rPr>
              <a:t>三、作业</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R="0" lvl="1" indent="0" algn="just">
              <a:spcBef>
                <a:spcPts val="0"/>
              </a:spcBef>
              <a:spcAft>
                <a:spcPts val="0"/>
              </a:spcAft>
              <a:buFont typeface="Times New Roman" panose="02020603050405020304" pitchFamily="18" charset="0"/>
              <a:buNone/>
            </a:pPr>
            <a:r>
              <a:rPr lang="en-US" altLang="zh-CN"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、"输入三个整数 a 、 b 、 c 分别作为三边的边长构成三角形，运用测试</a:t>
            </a: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方法设计测试</a:t>
            </a:r>
            <a:r>
              <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rPr>
              <a:t>用例。</a:t>
            </a:r>
            <a:endParaRPr lang="zh-CN" altLang="en-US" b="1" kern="100" dirty="0">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1" indent="0" algn="just">
              <a:spcBef>
                <a:spcPts val="0"/>
              </a:spcBef>
              <a:spcAft>
                <a:spcPts val="0"/>
              </a:spcAft>
              <a:buFont typeface="Times New Roman" panose="02020603050405020304" pitchFamily="18" charset="0"/>
              <a:buNone/>
            </a:pPr>
            <a:endParaRPr lang="zh-CN" altLang="en-US" kern="100" dirty="0">
              <a:effectLst/>
              <a:latin typeface="+mn-ea"/>
              <a:cs typeface="Times New Roman" panose="02020603050405020304" pitchFamily="18" charset="0"/>
              <a:sym typeface="+mn-ea"/>
            </a:endParaRPr>
          </a:p>
          <a:p>
            <a:pPr marR="0" lvl="1" indent="0" algn="just">
              <a:spcBef>
                <a:spcPts val="0"/>
              </a:spcBef>
              <a:spcAft>
                <a:spcPts val="0"/>
              </a:spcAft>
              <a:buFont typeface="Times New Roman" panose="02020603050405020304" pitchFamily="18" charset="0"/>
              <a:buNone/>
            </a:pPr>
            <a:r>
              <a:rPr lang="zh-CN" altLang="en-US" b="1">
                <a:latin typeface="微软雅黑" panose="020B0503020204020204" pitchFamily="34" charset="-122"/>
                <a:ea typeface="微软雅黑" panose="020B0503020204020204" pitchFamily="34" charset="-122"/>
              </a:rPr>
              <a:t>功能说明</a:t>
            </a:r>
            <a:r>
              <a:rPr lang="zh-CN" altLang="en-US"/>
              <a:t>：</a:t>
            </a:r>
            <a:r>
              <a:rPr lang="zh-CN" altLang="en-US" b="1">
                <a:latin typeface="微软雅黑" panose="020B0503020204020204" pitchFamily="34" charset="-122"/>
                <a:ea typeface="微软雅黑" panose="020B0503020204020204" pitchFamily="34" charset="-122"/>
                <a:cs typeface="微软雅黑" panose="020B0503020204020204" pitchFamily="34" charset="-122"/>
              </a:rPr>
              <a:t>通过输入a、b、c来判断是否为等腰三角形，要求a、b、c为正整数且取值范围为(0,9999]。</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marR="0" lvl="1" indent="0" algn="just">
              <a:spcBef>
                <a:spcPts val="0"/>
              </a:spcBef>
              <a:spcAft>
                <a:spcPts val="0"/>
              </a:spcAft>
              <a:buFont typeface="Times New Roman" panose="02020603050405020304" pitchFamily="18" charset="0"/>
              <a:buNone/>
            </a:pP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pPr marR="0" lvl="1" indent="0" algn="just">
              <a:spcBef>
                <a:spcPts val="0"/>
              </a:spcBef>
              <a:spcAft>
                <a:spcPts val="0"/>
              </a:spcAft>
              <a:buFont typeface="Times New Roman" panose="02020603050405020304" pitchFamily="18" charset="0"/>
              <a:buNone/>
            </a:pPr>
            <a:r>
              <a:rPr lang="en-US" altLang="zh-CN"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a:latin typeface="微软雅黑" panose="020B0503020204020204" pitchFamily="34" charset="-122"/>
                <a:ea typeface="微软雅黑" panose="020B0503020204020204" pitchFamily="34" charset="-122"/>
                <a:cs typeface="微软雅黑" panose="020B0503020204020204" pitchFamily="34" charset="-122"/>
              </a:rPr>
              <a:t>、设计</a:t>
            </a:r>
            <a:r>
              <a:rPr lang="en-US" altLang="zh-CN" b="1">
                <a:latin typeface="微软雅黑" panose="020B0503020204020204" pitchFamily="34" charset="-122"/>
                <a:ea typeface="微软雅黑" panose="020B0503020204020204" pitchFamily="34" charset="-122"/>
                <a:cs typeface="微软雅黑" panose="020B0503020204020204" pitchFamily="34" charset="-122"/>
              </a:rPr>
              <a:t>QQ</a:t>
            </a:r>
            <a:r>
              <a:rPr lang="zh-CN" altLang="en-US" b="1">
                <a:latin typeface="微软雅黑" panose="020B0503020204020204" pitchFamily="34" charset="-122"/>
                <a:ea typeface="微软雅黑" panose="020B0503020204020204" pitchFamily="34" charset="-122"/>
                <a:cs typeface="微软雅黑" panose="020B0503020204020204" pitchFamily="34" charset="-122"/>
              </a:rPr>
              <a:t>需求测试用例，</a:t>
            </a:r>
            <a:r>
              <a:rPr lang="en-US" altLang="zh-CN" b="1">
                <a:latin typeface="微软雅黑" panose="020B0503020204020204" pitchFamily="34" charset="-122"/>
                <a:ea typeface="微软雅黑" panose="020B0503020204020204" pitchFamily="34" charset="-122"/>
                <a:cs typeface="微软雅黑" panose="020B0503020204020204" pitchFamily="34" charset="-122"/>
              </a:rPr>
              <a:t>QQ</a:t>
            </a:r>
            <a:r>
              <a:rPr lang="zh-CN" altLang="en-US" b="1">
                <a:latin typeface="微软雅黑" panose="020B0503020204020204" pitchFamily="34" charset="-122"/>
                <a:ea typeface="微软雅黑" panose="020B0503020204020204" pitchFamily="34" charset="-122"/>
                <a:cs typeface="微软雅黑" panose="020B0503020204020204" pitchFamily="34" charset="-122"/>
              </a:rPr>
              <a:t>号由</a:t>
            </a:r>
            <a:r>
              <a:rPr lang="en-US" altLang="zh-CN" b="1">
                <a:latin typeface="微软雅黑" panose="020B0503020204020204" pitchFamily="34" charset="-122"/>
                <a:ea typeface="微软雅黑" panose="020B0503020204020204" pitchFamily="34" charset="-122"/>
                <a:cs typeface="微软雅黑" panose="020B0503020204020204" pitchFamily="34" charset="-122"/>
              </a:rPr>
              <a:t>6-10</a:t>
            </a:r>
            <a:r>
              <a:rPr lang="zh-CN" altLang="en-US" b="1">
                <a:latin typeface="微软雅黑" panose="020B0503020204020204" pitchFamily="34" charset="-122"/>
                <a:ea typeface="微软雅黑" panose="020B0503020204020204" pitchFamily="34" charset="-122"/>
                <a:cs typeface="微软雅黑" panose="020B0503020204020204" pitchFamily="34" charset="-122"/>
              </a:rPr>
              <a:t>位自然数</a:t>
            </a:r>
            <a:r>
              <a:rPr lang="zh-CN" altLang="en-US" b="1">
                <a:latin typeface="微软雅黑" panose="020B0503020204020204" pitchFamily="34" charset="-122"/>
                <a:ea typeface="微软雅黑" panose="020B0503020204020204" pitchFamily="34" charset="-122"/>
                <a:cs typeface="微软雅黑" panose="020B0503020204020204" pitchFamily="34" charset="-122"/>
              </a:rPr>
              <a:t>组成</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a:t>
            </a:r>
            <a:r>
              <a:rPr lang="en-US" altLang="zh-CN" dirty="0"/>
              <a:t>-</a:t>
            </a:r>
            <a:r>
              <a:rPr lang="zh-CN" altLang="en-US" dirty="0"/>
              <a:t>测试用例定义（</a:t>
            </a:r>
            <a:r>
              <a:rPr lang="zh-CN" altLang="en-US" dirty="0"/>
              <a:t>续）</a:t>
            </a:r>
            <a:endParaRPr lang="zh-CN" altLang="en-US" dirty="0"/>
          </a:p>
        </p:txBody>
      </p:sp>
      <p:sp>
        <p:nvSpPr>
          <p:cNvPr id="3" name="文本框 2"/>
          <p:cNvSpPr txBox="1"/>
          <p:nvPr/>
        </p:nvSpPr>
        <p:spPr>
          <a:xfrm>
            <a:off x="565785" y="822325"/>
            <a:ext cx="250063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测试用例的代表性</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908050" y="1398270"/>
            <a:ext cx="9387205" cy="706755"/>
          </a:xfrm>
          <a:prstGeom prst="rect">
            <a:avLst/>
          </a:prstGeom>
          <a:noFill/>
          <a:ln w="9525">
            <a:noFill/>
          </a:ln>
        </p:spPr>
        <p:txBody>
          <a:bodyPr wrap="square">
            <a:spAutoFit/>
          </a:bodyPr>
          <a:p>
            <a:pPr indent="266700"/>
            <a:r>
              <a:rPr lang="en-US" altLang="zh-CN" sz="2000">
                <a:latin typeface="+mn-ea"/>
                <a:cs typeface="+mn-ea"/>
              </a:rPr>
              <a:t>   </a:t>
            </a:r>
            <a:r>
              <a:rPr lang="zh-CN" sz="2000">
                <a:latin typeface="+mn-ea"/>
                <a:cs typeface="+mn-ea"/>
              </a:rPr>
              <a:t>能够代表并覆盖各种合理的和不合理的、合法的和非法的、边界的和越界的以及极限的输入数据、操作和环境设置等。</a:t>
            </a:r>
            <a:endParaRPr lang="zh-CN" sz="2000">
              <a:latin typeface="+mn-ea"/>
              <a:cs typeface="+mn-ea"/>
            </a:endParaRPr>
          </a:p>
        </p:txBody>
      </p:sp>
      <p:sp>
        <p:nvSpPr>
          <p:cNvPr id="100" name="文本框 99"/>
          <p:cNvSpPr txBox="1"/>
          <p:nvPr/>
        </p:nvSpPr>
        <p:spPr>
          <a:xfrm>
            <a:off x="565785" y="2388870"/>
            <a:ext cx="5080000" cy="398780"/>
          </a:xfrm>
          <a:prstGeom prst="rect">
            <a:avLst/>
          </a:prstGeom>
          <a:noFill/>
          <a:ln w="9525">
            <a:noFill/>
          </a:ln>
        </p:spPr>
        <p:txBody>
          <a:bodyPr>
            <a:spAutoFit/>
          </a:bodyPr>
          <a:p>
            <a:pPr marL="342900" indent="-342900">
              <a:buFont typeface="Wingdings" panose="05000000000000000000" charset="0"/>
              <a:buChar char="ü"/>
            </a:pPr>
            <a:r>
              <a:rPr lang="zh-CN" sz="2000" b="1">
                <a:latin typeface="微软雅黑" panose="020B0503020204020204" pitchFamily="34" charset="-122"/>
                <a:ea typeface="微软雅黑" panose="020B0503020204020204" pitchFamily="34" charset="-122"/>
                <a:cs typeface="微软雅黑" panose="020B0503020204020204" pitchFamily="34" charset="-122"/>
              </a:rPr>
              <a:t>测试结果的可判定性</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309370" y="2865120"/>
            <a:ext cx="9302750" cy="398780"/>
          </a:xfrm>
          <a:prstGeom prst="rect">
            <a:avLst/>
          </a:prstGeom>
          <a:noFill/>
          <a:ln w="9525">
            <a:noFill/>
          </a:ln>
        </p:spPr>
        <p:txBody>
          <a:bodyPr wrap="square">
            <a:spAutoFit/>
          </a:bodyPr>
          <a:p>
            <a:pPr indent="0"/>
            <a:r>
              <a:rPr lang="zh-CN" sz="2000" b="0">
                <a:latin typeface="+mn-ea"/>
              </a:rPr>
              <a:t>即测试执行结果的正确性是可判定的，每一个测试用例都应有相应的期望结果。</a:t>
            </a:r>
            <a:endParaRPr lang="zh-CN" altLang="en-US" sz="2000">
              <a:latin typeface="+mn-ea"/>
            </a:endParaRPr>
          </a:p>
        </p:txBody>
      </p:sp>
      <p:sp>
        <p:nvSpPr>
          <p:cNvPr id="6" name="文本框 5"/>
          <p:cNvSpPr txBox="1"/>
          <p:nvPr/>
        </p:nvSpPr>
        <p:spPr>
          <a:xfrm>
            <a:off x="565785" y="4134485"/>
            <a:ext cx="9377045" cy="706755"/>
          </a:xfrm>
          <a:prstGeom prst="rect">
            <a:avLst/>
          </a:prstGeom>
          <a:noFill/>
          <a:ln w="9525">
            <a:noFill/>
          </a:ln>
        </p:spPr>
        <p:txBody>
          <a:bodyPr wrap="square">
            <a:spAutoFit/>
          </a:bodyPr>
          <a:p>
            <a:pPr marL="342900" indent="-342900">
              <a:buFont typeface="Wingdings" panose="05000000000000000000" charset="0"/>
              <a:buChar char="ü"/>
            </a:pPr>
            <a:r>
              <a:rPr lang="zh-CN" sz="2000" b="1">
                <a:latin typeface="微软雅黑" panose="020B0503020204020204" pitchFamily="34" charset="-122"/>
                <a:ea typeface="微软雅黑" panose="020B0503020204020204" pitchFamily="34" charset="-122"/>
                <a:cs typeface="微软雅黑" panose="020B0503020204020204" pitchFamily="34" charset="-122"/>
              </a:rPr>
              <a:t>测试结果的可再现性</a:t>
            </a:r>
            <a:endParaRPr lang="en-US" sz="2000" b="0">
              <a:latin typeface="微软雅黑" panose="020B0503020204020204" pitchFamily="34" charset="-122"/>
              <a:ea typeface="微软雅黑" panose="020B0503020204020204" pitchFamily="34" charset="-122"/>
              <a:cs typeface="微软雅黑" panose="020B0503020204020204" pitchFamily="34" charset="-122"/>
            </a:endParaRPr>
          </a:p>
          <a:p>
            <a:pPr indent="280670"/>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         </a:t>
            </a:r>
            <a:r>
              <a:rPr lang="zh-CN" sz="2000" b="0">
                <a:latin typeface="+mn-ea"/>
                <a:cs typeface="微软雅黑" panose="020B0503020204020204" pitchFamily="34" charset="-122"/>
              </a:rPr>
              <a:t>即对同样的测试用例，系统的执行结果应当是相同的。</a:t>
            </a:r>
            <a:endParaRPr lang="zh-CN" altLang="en-US" sz="2000">
              <a:latin typeface="+mn-ea"/>
              <a:cs typeface="微软雅黑" panose="020B0503020204020204" pitchFamily="34" charset="-122"/>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sym typeface="+mn-ea"/>
              </a:rPr>
              <a:t>测试用例的重要</a:t>
            </a:r>
            <a:r>
              <a:rPr lang="zh-CN" altLang="en-US" dirty="0">
                <a:sym typeface="+mn-ea"/>
              </a:rPr>
              <a:t>性</a:t>
            </a:r>
            <a:endParaRPr lang="zh-CN" altLang="en-US" dirty="0">
              <a:sym typeface="+mn-ea"/>
            </a:endParaRPr>
          </a:p>
        </p:txBody>
      </p:sp>
      <p:sp>
        <p:nvSpPr>
          <p:cNvPr id="3" name="文本框 2"/>
          <p:cNvSpPr txBox="1"/>
          <p:nvPr/>
        </p:nvSpPr>
        <p:spPr>
          <a:xfrm>
            <a:off x="565785" y="822325"/>
            <a:ext cx="97663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产品</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33475" y="1231265"/>
            <a:ext cx="9387205" cy="368300"/>
          </a:xfrm>
          <a:prstGeom prst="rect">
            <a:avLst/>
          </a:prstGeom>
          <a:noFill/>
          <a:ln w="9525">
            <a:noFill/>
          </a:ln>
        </p:spPr>
        <p:txBody>
          <a:bodyPr wrap="square">
            <a:spAutoFit/>
          </a:bodyPr>
          <a:p>
            <a:pPr marL="285750" indent="-285750">
              <a:buFont typeface="Wingdings" panose="05000000000000000000" charset="0"/>
              <a:buChar char="ü"/>
            </a:pPr>
            <a:r>
              <a:rPr lang="zh-CN">
                <a:latin typeface="+mn-ea"/>
                <a:cs typeface="+mn-ea"/>
              </a:rPr>
              <a:t>是公司针对某一市场需求而开发的软件产品。</a:t>
            </a:r>
            <a:endParaRPr lang="zh-CN">
              <a:latin typeface="+mn-ea"/>
              <a:cs typeface="+mn-ea"/>
            </a:endParaRPr>
          </a:p>
        </p:txBody>
      </p:sp>
      <p:sp>
        <p:nvSpPr>
          <p:cNvPr id="5" name="文本框 4"/>
          <p:cNvSpPr txBox="1"/>
          <p:nvPr/>
        </p:nvSpPr>
        <p:spPr>
          <a:xfrm>
            <a:off x="565785" y="2801620"/>
            <a:ext cx="148463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需求来源</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942975" y="3258185"/>
            <a:ext cx="5991225" cy="645160"/>
          </a:xfrm>
          <a:prstGeom prst="rect">
            <a:avLst/>
          </a:prstGeom>
          <a:noFill/>
          <a:ln w="9525">
            <a:noFill/>
          </a:ln>
        </p:spPr>
        <p:txBody>
          <a:bodyPr wrap="square">
            <a:spAutoFit/>
          </a:bodyPr>
          <a:p>
            <a:pPr indent="254000"/>
            <a:r>
              <a:rPr lang="en-US" b="0">
                <a:latin typeface="+mn-ea"/>
                <a:cs typeface="+mn-ea"/>
              </a:rPr>
              <a:t>产品：市场调研</a:t>
            </a:r>
            <a:endParaRPr lang="en-US" b="0">
              <a:latin typeface="+mn-ea"/>
              <a:cs typeface="+mn-ea"/>
            </a:endParaRPr>
          </a:p>
          <a:p>
            <a:pPr indent="254000"/>
            <a:r>
              <a:rPr lang="en-US" b="0">
                <a:latin typeface="+mn-ea"/>
                <a:cs typeface="+mn-ea"/>
              </a:rPr>
              <a:t>项目：具体的客户1. </a:t>
            </a:r>
            <a:r>
              <a:rPr lang="zh-CN" b="0">
                <a:latin typeface="+mn-ea"/>
                <a:cs typeface="+mn-ea"/>
              </a:rPr>
              <a:t>人员交流重于过程与工具</a:t>
            </a:r>
            <a:endParaRPr lang="zh-CN" altLang="en-US">
              <a:latin typeface="+mn-ea"/>
              <a:cs typeface="+mn-ea"/>
            </a:endParaRPr>
          </a:p>
        </p:txBody>
      </p:sp>
      <p:sp>
        <p:nvSpPr>
          <p:cNvPr id="6" name="文本框 5"/>
          <p:cNvSpPr txBox="1"/>
          <p:nvPr/>
        </p:nvSpPr>
        <p:spPr>
          <a:xfrm>
            <a:off x="565785" y="1805940"/>
            <a:ext cx="97663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项目</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133475" y="2244725"/>
            <a:ext cx="9387205" cy="368300"/>
          </a:xfrm>
          <a:prstGeom prst="rect">
            <a:avLst/>
          </a:prstGeom>
          <a:noFill/>
          <a:ln w="9525">
            <a:noFill/>
          </a:ln>
        </p:spPr>
        <p:txBody>
          <a:bodyPr wrap="square">
            <a:spAutoFit/>
          </a:bodyPr>
          <a:p>
            <a:pPr marL="285750" indent="-285750">
              <a:buFont typeface="Wingdings" panose="05000000000000000000" charset="0"/>
              <a:buChar char="ü"/>
            </a:pPr>
            <a:r>
              <a:rPr lang="zh-CN">
                <a:latin typeface="+mn-ea"/>
                <a:cs typeface="+mn-ea"/>
              </a:rPr>
              <a:t>是公司根据某一客户的需求单独为其订制的软件。</a:t>
            </a:r>
            <a:endParaRPr lang="zh-CN">
              <a:latin typeface="+mn-ea"/>
              <a:cs typeface="+mn-ea"/>
            </a:endParaRPr>
          </a:p>
        </p:txBody>
      </p:sp>
      <p:sp>
        <p:nvSpPr>
          <p:cNvPr id="8" name="文本框 7"/>
          <p:cNvSpPr txBox="1"/>
          <p:nvPr/>
        </p:nvSpPr>
        <p:spPr>
          <a:xfrm>
            <a:off x="629285" y="4780915"/>
            <a:ext cx="5080000" cy="398780"/>
          </a:xfrm>
          <a:prstGeom prst="rect">
            <a:avLst/>
          </a:prstGeom>
          <a:noFill/>
          <a:ln w="9525">
            <a:noFill/>
          </a:ln>
        </p:spPr>
        <p:txBody>
          <a:bodyPr>
            <a:spAutoFit/>
          </a:bodyPr>
          <a:p>
            <a:pPr indent="0"/>
            <a:r>
              <a:rPr lang="zh-CN" sz="2000" b="1">
                <a:latin typeface="微软雅黑" panose="020B0503020204020204" pitchFamily="34" charset="-122"/>
                <a:ea typeface="微软雅黑" panose="020B0503020204020204" pitchFamily="34" charset="-122"/>
              </a:rPr>
              <a:t>首先，产品可以做这事</a:t>
            </a:r>
            <a:endParaRPr lang="zh-CN" altLang="en-US" sz="2000">
              <a:latin typeface="微软雅黑" panose="020B0503020204020204" pitchFamily="34" charset="-122"/>
              <a:ea typeface="微软雅黑" panose="020B0503020204020204" pitchFamily="34" charset="-122"/>
            </a:endParaRPr>
          </a:p>
        </p:txBody>
      </p:sp>
      <p:sp>
        <p:nvSpPr>
          <p:cNvPr id="9" name="文本框 8"/>
          <p:cNvSpPr txBox="1"/>
          <p:nvPr/>
        </p:nvSpPr>
        <p:spPr>
          <a:xfrm>
            <a:off x="629285" y="4136390"/>
            <a:ext cx="4233545" cy="398780"/>
          </a:xfrm>
          <a:prstGeom prst="rect">
            <a:avLst/>
          </a:prstGeom>
          <a:noFill/>
          <a:ln w="9525">
            <a:noFill/>
          </a:ln>
        </p:spPr>
        <p:txBody>
          <a:bodyPr wrap="square">
            <a:spAutoFit/>
          </a:bodyPr>
          <a:p>
            <a:pPr marL="342900" indent="-342900">
              <a:buFont typeface="Wingdings" panose="05000000000000000000" charset="0"/>
              <a:buChar char="ü"/>
            </a:pPr>
            <a:r>
              <a:rPr lang="zh-CN" sz="2000" b="1">
                <a:latin typeface="微软雅黑" panose="020B0503020204020204" pitchFamily="34" charset="-122"/>
                <a:ea typeface="微软雅黑" panose="020B0503020204020204" pitchFamily="34" charset="-122"/>
                <a:cs typeface="微软雅黑" panose="020B0503020204020204" pitchFamily="34" charset="-122"/>
              </a:rPr>
              <a:t>那么谁来保障软件产品的质量呢</a:t>
            </a:r>
            <a:r>
              <a:rPr lang="en-US" sz="20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629285" y="5280660"/>
            <a:ext cx="9725025" cy="706755"/>
          </a:xfrm>
          <a:prstGeom prst="rect">
            <a:avLst/>
          </a:prstGeom>
          <a:noFill/>
          <a:ln w="9525">
            <a:noFill/>
          </a:ln>
        </p:spPr>
        <p:txBody>
          <a:bodyPr wrap="square">
            <a:spAutoFit/>
          </a:bodyPr>
          <a:p>
            <a:pPr indent="0"/>
            <a:r>
              <a:rPr lang="en-US" altLang="zh-CN" sz="2000">
                <a:latin typeface="+mn-ea"/>
              </a:rPr>
              <a:t>   </a:t>
            </a:r>
            <a:r>
              <a:rPr lang="zh-CN" sz="2000">
                <a:latin typeface="+mn-ea"/>
              </a:rPr>
              <a:t>因为软件产品是他们设计的，他们需要对软件产品负责，但是产品们都很忙，因为他们需要制定软件产品的战略规划，功能的设计等；</a:t>
            </a:r>
            <a:endParaRPr lang="zh-CN" altLang="en-US" sz="2000">
              <a:latin typeface="+mn-ea"/>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ym typeface="+mn-ea"/>
              </a:rPr>
              <a:t>测试用例的重要性（</a:t>
            </a:r>
            <a:r>
              <a:rPr lang="zh-CN" altLang="en-US" dirty="0">
                <a:sym typeface="+mn-ea"/>
              </a:rPr>
              <a:t>续）</a:t>
            </a:r>
            <a:endParaRPr lang="zh-CN" altLang="en-US" dirty="0"/>
          </a:p>
        </p:txBody>
      </p:sp>
      <p:sp>
        <p:nvSpPr>
          <p:cNvPr id="3" name="文本框 2"/>
          <p:cNvSpPr txBox="1"/>
          <p:nvPr/>
        </p:nvSpPr>
        <p:spPr>
          <a:xfrm>
            <a:off x="565785" y="822325"/>
            <a:ext cx="300863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其次，设计可以做这事</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1372235" y="1221105"/>
            <a:ext cx="10375265" cy="706755"/>
          </a:xfrm>
          <a:prstGeom prst="rect">
            <a:avLst/>
          </a:prstGeom>
          <a:noFill/>
          <a:ln w="9525">
            <a:noFill/>
          </a:ln>
        </p:spPr>
        <p:txBody>
          <a:bodyPr wrap="square">
            <a:spAutoFit/>
          </a:bodyPr>
          <a:p>
            <a:pPr indent="0">
              <a:buFont typeface="Wingdings" panose="05000000000000000000" charset="0"/>
              <a:buNone/>
            </a:pPr>
            <a:r>
              <a:rPr lang="zh-CN" altLang="en-US" sz="2000"/>
              <a:t>因为UI是他们设计的，他们对UI最了解，但是设计们也很忙，因为他们需要更多的时间来调整UI；</a:t>
            </a:r>
            <a:endParaRPr lang="zh-CN" altLang="en-US" sz="2000"/>
          </a:p>
        </p:txBody>
      </p:sp>
      <p:sp>
        <p:nvSpPr>
          <p:cNvPr id="100" name="文本框 99"/>
          <p:cNvSpPr txBox="1"/>
          <p:nvPr/>
        </p:nvSpPr>
        <p:spPr>
          <a:xfrm>
            <a:off x="565785" y="2028825"/>
            <a:ext cx="5080000" cy="398780"/>
          </a:xfrm>
          <a:prstGeom prst="rect">
            <a:avLst/>
          </a:prstGeom>
          <a:noFill/>
          <a:ln w="9525">
            <a:noFill/>
          </a:ln>
        </p:spPr>
        <p:txBody>
          <a:bodyPr>
            <a:spAutoFit/>
          </a:bodyPr>
          <a:p>
            <a:pPr marL="342900" indent="-342900">
              <a:buFont typeface="Wingdings" panose="05000000000000000000" charset="0"/>
              <a:buChar char="ü"/>
            </a:pPr>
            <a:r>
              <a:rPr lang="zh-CN" sz="2000" b="1">
                <a:latin typeface="微软雅黑" panose="020B0503020204020204" pitchFamily="34" charset="-122"/>
                <a:ea typeface="微软雅黑" panose="020B0503020204020204" pitchFamily="34" charset="-122"/>
              </a:rPr>
              <a:t>然后，开发们也可以做测试</a:t>
            </a:r>
            <a:endParaRPr lang="zh-CN" altLang="en-US" sz="2000">
              <a:latin typeface="微软雅黑" panose="020B0503020204020204" pitchFamily="34" charset="-122"/>
              <a:ea typeface="微软雅黑" panose="020B0503020204020204" pitchFamily="34" charset="-122"/>
            </a:endParaRPr>
          </a:p>
        </p:txBody>
      </p:sp>
      <p:sp>
        <p:nvSpPr>
          <p:cNvPr id="4" name="文本框 3"/>
          <p:cNvSpPr txBox="1"/>
          <p:nvPr/>
        </p:nvSpPr>
        <p:spPr>
          <a:xfrm>
            <a:off x="1217295" y="2427605"/>
            <a:ext cx="9757410" cy="953135"/>
          </a:xfrm>
          <a:prstGeom prst="rect">
            <a:avLst/>
          </a:prstGeom>
          <a:noFill/>
          <a:ln w="9525">
            <a:noFill/>
          </a:ln>
        </p:spPr>
        <p:txBody>
          <a:bodyPr wrap="square">
            <a:spAutoFit/>
          </a:bodyPr>
          <a:p>
            <a:pPr indent="0"/>
            <a:r>
              <a:rPr lang="en-US" altLang="zh-CN" sz="2000" b="0">
                <a:latin typeface="+mn-ea"/>
                <a:cs typeface="+mn-ea"/>
              </a:rPr>
              <a:t>  </a:t>
            </a:r>
            <a:r>
              <a:rPr lang="en-US" altLang="zh-CN" b="0">
                <a:latin typeface="+mn-ea"/>
                <a:cs typeface="+mn-ea"/>
              </a:rPr>
              <a:t> </a:t>
            </a:r>
            <a:r>
              <a:rPr lang="zh-CN" b="0">
                <a:latin typeface="+mn-ea"/>
                <a:cs typeface="+mn-ea"/>
              </a:rPr>
              <a:t>因为软件产品是他们开发的，有什么</a:t>
            </a:r>
            <a:r>
              <a:rPr lang="en-US" b="0">
                <a:latin typeface="+mn-ea"/>
                <a:cs typeface="+mn-ea"/>
              </a:rPr>
              <a:t>bug</a:t>
            </a:r>
            <a:r>
              <a:rPr lang="zh-CN" b="0">
                <a:latin typeface="+mn-ea"/>
                <a:cs typeface="+mn-ea"/>
              </a:rPr>
              <a:t>他们第一时间知道，但是开发们也很忙，他们在忙着实现各种复杂的功能模块，忙得焦头烂额；他们都腾不出时间做这事儿，于是就需要交给专门的测试来进行了。</a:t>
            </a:r>
            <a:endParaRPr lang="zh-CN" altLang="en-US">
              <a:latin typeface="+mn-ea"/>
              <a:cs typeface="+mn-ea"/>
            </a:endParaRPr>
          </a:p>
        </p:txBody>
      </p:sp>
      <p:sp>
        <p:nvSpPr>
          <p:cNvPr id="5" name="文本框 4"/>
          <p:cNvSpPr txBox="1"/>
          <p:nvPr/>
        </p:nvSpPr>
        <p:spPr>
          <a:xfrm>
            <a:off x="565785" y="3735070"/>
            <a:ext cx="5080000" cy="398780"/>
          </a:xfrm>
          <a:prstGeom prst="rect">
            <a:avLst/>
          </a:prstGeom>
          <a:noFill/>
          <a:ln w="9525">
            <a:noFill/>
          </a:ln>
        </p:spPr>
        <p:txBody>
          <a:bodyPr>
            <a:spAutoFit/>
          </a:bodyPr>
          <a:p>
            <a:pPr marL="171450" indent="-171450">
              <a:buFont typeface="Wingdings" panose="05000000000000000000" charset="0"/>
              <a:buChar char="ü"/>
            </a:pPr>
            <a:r>
              <a:rPr lang="zh-CN" sz="2000" b="1">
                <a:latin typeface="微软雅黑" panose="020B0503020204020204" pitchFamily="34" charset="-122"/>
                <a:ea typeface="微软雅黑" panose="020B0503020204020204" pitchFamily="34" charset="-122"/>
              </a:rPr>
              <a:t>测试用例的优点与缺点</a:t>
            </a:r>
            <a:endParaRPr lang="zh-CN" altLang="en-US" sz="2000">
              <a:latin typeface="微软雅黑" panose="020B0503020204020204" pitchFamily="34" charset="-122"/>
              <a:ea typeface="微软雅黑" panose="020B0503020204020204" pitchFamily="34" charset="-122"/>
            </a:endParaRPr>
          </a:p>
        </p:txBody>
      </p:sp>
      <p:sp>
        <p:nvSpPr>
          <p:cNvPr id="6" name="文本框 5"/>
          <p:cNvSpPr txBox="1"/>
          <p:nvPr/>
        </p:nvSpPr>
        <p:spPr>
          <a:xfrm>
            <a:off x="920750" y="4145915"/>
            <a:ext cx="5080000" cy="398780"/>
          </a:xfrm>
          <a:prstGeom prst="rect">
            <a:avLst/>
          </a:prstGeom>
          <a:noFill/>
          <a:ln w="9525">
            <a:noFill/>
          </a:ln>
        </p:spPr>
        <p:txBody>
          <a:bodyPr>
            <a:spAutoFit/>
          </a:bodyPr>
          <a:p>
            <a:pPr indent="280670"/>
            <a:r>
              <a:rPr lang="zh-CN" sz="2000" b="1">
                <a:latin typeface="微软雅黑" panose="020B0503020204020204" pitchFamily="34" charset="-122"/>
                <a:ea typeface="微软雅黑" panose="020B0503020204020204" pitchFamily="34" charset="-122"/>
              </a:rPr>
              <a:t>优点：</a:t>
            </a:r>
            <a:endParaRPr lang="zh-CN" altLang="en-US" sz="2000">
              <a:latin typeface="微软雅黑" panose="020B0503020204020204" pitchFamily="34" charset="-122"/>
              <a:ea typeface="微软雅黑" panose="020B0503020204020204" pitchFamily="34" charset="-122"/>
            </a:endParaRPr>
          </a:p>
        </p:txBody>
      </p:sp>
      <p:sp>
        <p:nvSpPr>
          <p:cNvPr id="8" name="文本框 7"/>
          <p:cNvSpPr txBox="1"/>
          <p:nvPr/>
        </p:nvSpPr>
        <p:spPr>
          <a:xfrm>
            <a:off x="1301750" y="4544695"/>
            <a:ext cx="9991090" cy="1198880"/>
          </a:xfrm>
          <a:prstGeom prst="rect">
            <a:avLst/>
          </a:prstGeom>
          <a:noFill/>
          <a:ln w="9525">
            <a:noFill/>
          </a:ln>
        </p:spPr>
        <p:txBody>
          <a:bodyPr wrap="square">
            <a:spAutoFit/>
          </a:bodyPr>
          <a:p>
            <a:pPr marL="285750" indent="-285750">
              <a:buFont typeface="Wingdings" panose="05000000000000000000" charset="0"/>
              <a:buChar char="ü"/>
            </a:pPr>
            <a:r>
              <a:rPr lang="en-US" b="0">
                <a:latin typeface="+mn-ea"/>
                <a:cs typeface="+mn-ea"/>
              </a:rPr>
              <a:t>1</a:t>
            </a:r>
            <a:r>
              <a:rPr lang="zh-CN" b="0">
                <a:latin typeface="+mn-ea"/>
                <a:cs typeface="+mn-ea"/>
              </a:rPr>
              <a:t>、把软件产品需求转换为一种可操作的步骤，方便以后有步骤有计划的进行测试。</a:t>
            </a:r>
            <a:r>
              <a:rPr lang="en-US" b="0">
                <a:latin typeface="+mn-ea"/>
                <a:cs typeface="+mn-ea"/>
              </a:rPr>
              <a:t>2</a:t>
            </a:r>
            <a:r>
              <a:rPr lang="zh-CN" b="0">
                <a:latin typeface="+mn-ea"/>
                <a:cs typeface="+mn-ea"/>
              </a:rPr>
              <a:t>、验证软件产品的需求是否合理</a:t>
            </a:r>
            <a:r>
              <a:rPr lang="en-US" b="0">
                <a:latin typeface="+mn-ea"/>
                <a:cs typeface="+mn-ea"/>
              </a:rPr>
              <a:t>3</a:t>
            </a:r>
            <a:r>
              <a:rPr lang="zh-CN" b="0">
                <a:latin typeface="+mn-ea"/>
                <a:cs typeface="+mn-ea"/>
              </a:rPr>
              <a:t>、监督产品对需求做出更加详细的设计</a:t>
            </a:r>
            <a:r>
              <a:rPr lang="en-US" b="0">
                <a:latin typeface="+mn-ea"/>
                <a:cs typeface="+mn-ea"/>
              </a:rPr>
              <a:t>4</a:t>
            </a:r>
            <a:r>
              <a:rPr lang="zh-CN" b="0">
                <a:latin typeface="+mn-ea"/>
                <a:cs typeface="+mn-ea"/>
              </a:rPr>
              <a:t>、记录软件产品的设计细节，保障以后的查阅</a:t>
            </a:r>
            <a:endParaRPr lang="zh-CN" altLang="en-US">
              <a:latin typeface="+mn-ea"/>
              <a:cs typeface="+mn-ea"/>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2</a:t>
            </a:r>
            <a:r>
              <a:rPr lang="zh-CN" altLang="en-US" dirty="0">
                <a:sym typeface="+mn-ea"/>
              </a:rPr>
              <a:t>节</a:t>
            </a:r>
            <a:r>
              <a:rPr lang="en-US" altLang="zh-CN" dirty="0">
                <a:sym typeface="+mn-ea"/>
              </a:rPr>
              <a:t>-</a:t>
            </a:r>
            <a:r>
              <a:rPr lang="zh-CN" altLang="en-US" dirty="0">
                <a:sym typeface="+mn-ea"/>
              </a:rPr>
              <a:t>测试用例的重要性（续）</a:t>
            </a:r>
            <a:endParaRPr lang="zh-CN" altLang="en-US" dirty="0"/>
          </a:p>
        </p:txBody>
      </p:sp>
      <p:sp>
        <p:nvSpPr>
          <p:cNvPr id="3" name="文本框 2"/>
          <p:cNvSpPr txBox="1"/>
          <p:nvPr/>
        </p:nvSpPr>
        <p:spPr>
          <a:xfrm>
            <a:off x="565785" y="822325"/>
            <a:ext cx="97663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优点</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89355" y="1322070"/>
            <a:ext cx="9542145" cy="1753235"/>
          </a:xfrm>
          <a:prstGeom prst="rect">
            <a:avLst/>
          </a:prstGeom>
          <a:noFill/>
          <a:ln w="9525">
            <a:noFill/>
          </a:ln>
        </p:spPr>
        <p:txBody>
          <a:bodyPr wrap="square">
            <a:spAutoFit/>
          </a:bodyPr>
          <a:p>
            <a:pPr marL="285750" indent="-285750">
              <a:buFont typeface="Wingdings" panose="05000000000000000000" charset="0"/>
              <a:buChar char="ü"/>
            </a:pPr>
            <a:r>
              <a:rPr lang="zh-CN" altLang="en-US"/>
              <a:t>5、与产品的沟通加深了测试人员对软件产品的认识和印象</a:t>
            </a:r>
            <a:endParaRPr lang="zh-CN" altLang="en-US"/>
          </a:p>
          <a:p>
            <a:pPr marL="285750" indent="-285750">
              <a:buFont typeface="Wingdings" panose="05000000000000000000" charset="0"/>
              <a:buChar char="ü"/>
            </a:pPr>
            <a:r>
              <a:rPr lang="zh-CN" altLang="en-US"/>
              <a:t>6、反应测试进度</a:t>
            </a:r>
            <a:endParaRPr lang="zh-CN" altLang="en-US"/>
          </a:p>
          <a:p>
            <a:pPr marL="285750" indent="-285750">
              <a:buFont typeface="Wingdings" panose="05000000000000000000" charset="0"/>
              <a:buChar char="ü"/>
            </a:pPr>
            <a:r>
              <a:rPr lang="zh-CN" altLang="en-US"/>
              <a:t>7、帮助拓展测试范围，扩大测试覆盖面，发现软件中潜藏的缺陷</a:t>
            </a:r>
            <a:endParaRPr lang="zh-CN" altLang="en-US"/>
          </a:p>
          <a:p>
            <a:pPr marL="285750" indent="-285750">
              <a:buFont typeface="Wingdings" panose="05000000000000000000" charset="0"/>
              <a:buChar char="ü"/>
            </a:pPr>
            <a:r>
              <a:rPr lang="zh-CN" altLang="en-US"/>
              <a:t>8、方便回归测试，复查bug是否还会出现</a:t>
            </a:r>
            <a:endParaRPr lang="zh-CN" altLang="en-US"/>
          </a:p>
          <a:p>
            <a:pPr marL="285750" indent="-285750">
              <a:buFont typeface="Wingdings" panose="05000000000000000000" charset="0"/>
              <a:buChar char="ü"/>
            </a:pPr>
            <a:r>
              <a:rPr lang="zh-CN" altLang="en-US"/>
              <a:t>9、为紧急情况下的测试提供参考信息</a:t>
            </a:r>
            <a:endParaRPr lang="zh-CN" altLang="en-US"/>
          </a:p>
          <a:p>
            <a:pPr marL="285750" indent="-285750">
              <a:buFont typeface="Wingdings" panose="05000000000000000000" charset="0"/>
              <a:buChar char="ü"/>
            </a:pPr>
            <a:r>
              <a:rPr lang="zh-CN" altLang="en-US"/>
              <a:t>10、培训新人，提高新人测试效率，节省对新人的指导时间。</a:t>
            </a:r>
            <a:endParaRPr lang="zh-CN" altLang="en-US"/>
          </a:p>
        </p:txBody>
      </p:sp>
      <p:sp>
        <p:nvSpPr>
          <p:cNvPr id="5" name="文本框 4"/>
          <p:cNvSpPr txBox="1"/>
          <p:nvPr/>
        </p:nvSpPr>
        <p:spPr>
          <a:xfrm>
            <a:off x="565785" y="3930650"/>
            <a:ext cx="976630"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缺点</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880110" y="4329747"/>
            <a:ext cx="5080000" cy="706755"/>
          </a:xfrm>
          <a:prstGeom prst="rect">
            <a:avLst/>
          </a:prstGeom>
          <a:noFill/>
          <a:ln w="9525">
            <a:noFill/>
          </a:ln>
        </p:spPr>
        <p:txBody>
          <a:bodyPr>
            <a:spAutoFit/>
          </a:bodyPr>
          <a:p>
            <a:pPr marL="342900" indent="-342900">
              <a:buFont typeface="Wingdings" panose="05000000000000000000" charset="0"/>
              <a:buChar char="ü"/>
            </a:pPr>
            <a:r>
              <a:rPr lang="en-US" sz="2000" b="0">
                <a:latin typeface="+mn-ea"/>
                <a:cs typeface="+mn-ea"/>
              </a:rPr>
              <a:t>1</a:t>
            </a:r>
            <a:r>
              <a:rPr lang="zh-CN" sz="2000" b="0">
                <a:latin typeface="+mn-ea"/>
                <a:cs typeface="+mn-ea"/>
              </a:rPr>
              <a:t>、 增加了测试的维护成本</a:t>
            </a:r>
            <a:endParaRPr lang="zh-CN" sz="2000" b="0">
              <a:latin typeface="+mn-ea"/>
              <a:cs typeface="+mn-ea"/>
            </a:endParaRPr>
          </a:p>
          <a:p>
            <a:pPr marL="342900" indent="-342900">
              <a:buFont typeface="Wingdings" panose="05000000000000000000" charset="0"/>
              <a:buChar char="ü"/>
            </a:pPr>
            <a:r>
              <a:rPr lang="en-US" sz="2000" b="0">
                <a:latin typeface="+mn-ea"/>
                <a:cs typeface="+mn-ea"/>
              </a:rPr>
              <a:t>2</a:t>
            </a:r>
            <a:r>
              <a:rPr lang="zh-CN" sz="2000" b="0">
                <a:latin typeface="+mn-ea"/>
                <a:cs typeface="+mn-ea"/>
              </a:rPr>
              <a:t>、 消耗了时间成本</a:t>
            </a:r>
            <a:endParaRPr lang="zh-CN" altLang="en-US" sz="2000">
              <a:latin typeface="+mn-ea"/>
              <a:cs typeface="+mn-ea"/>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solidFill>
                  <a:schemeClr val="tx1">
                    <a:lumMod val="75000"/>
                    <a:lumOff val="25000"/>
                  </a:schemeClr>
                </a:solidFill>
                <a:sym typeface="+mn-ea"/>
              </a:rPr>
              <a:t>测试用例设计方法</a:t>
            </a:r>
            <a:endParaRPr lang="zh-CN" altLang="en-US" dirty="0"/>
          </a:p>
        </p:txBody>
      </p:sp>
      <p:sp>
        <p:nvSpPr>
          <p:cNvPr id="3" name="文本框 2"/>
          <p:cNvSpPr txBox="1"/>
          <p:nvPr/>
        </p:nvSpPr>
        <p:spPr>
          <a:xfrm>
            <a:off x="565785" y="822325"/>
            <a:ext cx="4135755" cy="398780"/>
          </a:xfrm>
          <a:prstGeom prst="rect">
            <a:avLst/>
          </a:prstGeom>
          <a:noFill/>
        </p:spPr>
        <p:txBody>
          <a:bodyPr wrap="none" rtlCol="0" anchor="t">
            <a:spAutoFit/>
          </a:bodyPr>
          <a:p>
            <a:pPr marL="285750" indent="-285750">
              <a:buFont typeface="Wingdings" panose="05000000000000000000" charset="0"/>
              <a:buChar char="ü"/>
            </a:pPr>
            <a:r>
              <a:rPr lang="zh-CN" altLang="zh-CN" sz="2000" b="1" kern="100" dirty="0">
                <a:latin typeface="微软雅黑" panose="020B0503020204020204" pitchFamily="34" charset="-122"/>
                <a:ea typeface="微软雅黑" panose="020B0503020204020204" pitchFamily="34" charset="-122"/>
                <a:sym typeface="+mn-ea"/>
              </a:rPr>
              <a:t>黑盒测试方法-等价类划分法定义</a:t>
            </a:r>
            <a:endParaRPr lang="zh-CN" altLang="zh-CN" sz="2000" b="1" kern="100" dirty="0">
              <a:latin typeface="微软雅黑" panose="020B0503020204020204" pitchFamily="34" charset="-122"/>
              <a:ea typeface="微软雅黑" panose="020B0503020204020204" pitchFamily="34" charset="-122"/>
              <a:sym typeface="+mn-ea"/>
            </a:endParaRPr>
          </a:p>
        </p:txBody>
      </p:sp>
      <p:sp>
        <p:nvSpPr>
          <p:cNvPr id="100" name="文本框 99"/>
          <p:cNvSpPr txBox="1"/>
          <p:nvPr/>
        </p:nvSpPr>
        <p:spPr>
          <a:xfrm>
            <a:off x="565785" y="1139190"/>
            <a:ext cx="4701540" cy="368300"/>
          </a:xfrm>
          <a:prstGeom prst="rect">
            <a:avLst/>
          </a:prstGeom>
          <a:noFill/>
          <a:ln w="9525">
            <a:noFill/>
          </a:ln>
        </p:spPr>
        <p:txBody>
          <a:bodyPr wrap="square">
            <a:spAutoFit/>
          </a:bodyPr>
          <a:p>
            <a:pPr marL="285750" indent="-285750">
              <a:buFont typeface="Wingdings" panose="05000000000000000000" charset="0"/>
              <a:buChar char="ü"/>
            </a:pPr>
            <a:r>
              <a:rPr b="1">
                <a:latin typeface="微软雅黑" panose="020B0503020204020204" pitchFamily="34" charset="-122"/>
                <a:ea typeface="微软雅黑" panose="020B0503020204020204" pitchFamily="34" charset="-122"/>
                <a:cs typeface="微软雅黑" panose="020B0503020204020204" pitchFamily="34" charset="-122"/>
              </a:rPr>
              <a:t>一、什么是等价类划分？</a:t>
            </a:r>
            <a:endParaRPr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69315" y="1925320"/>
            <a:ext cx="10181590" cy="2861310"/>
          </a:xfrm>
          <a:prstGeom prst="rect">
            <a:avLst/>
          </a:prstGeom>
          <a:noFill/>
          <a:ln w="9525">
            <a:noFill/>
          </a:ln>
        </p:spPr>
        <p:txBody>
          <a:bodyPr wrap="square">
            <a:spAutoFit/>
          </a:bodyPr>
          <a:p>
            <a:pPr marL="285750" indent="-285750">
              <a:buFont typeface="Wingdings" panose="05000000000000000000" charset="0"/>
              <a:buChar char="ü"/>
            </a:pPr>
            <a:r>
              <a:rPr lang="zh-CN" b="0">
                <a:latin typeface="+mn-ea"/>
                <a:cs typeface="+mn-ea"/>
              </a:rPr>
              <a:t>等价类划分就是将程序所有可能的输入数据划分成若干个等价类。然后从每个部分中选取具有代表性的数据当做测试用例。</a:t>
            </a:r>
            <a:endParaRPr lang="zh-CN" b="0">
              <a:latin typeface="+mn-ea"/>
              <a:cs typeface="+mn-ea"/>
            </a:endParaRPr>
          </a:p>
          <a:p>
            <a:pPr marL="285750" indent="-285750">
              <a:buFont typeface="Wingdings" panose="05000000000000000000" charset="0"/>
              <a:buChar char="ü"/>
            </a:pPr>
            <a:r>
              <a:rPr lang="zh-CN" b="0">
                <a:latin typeface="+mn-ea"/>
                <a:cs typeface="+mn-ea"/>
              </a:rPr>
              <a:t>等价类划分的方法分为两个主要的步骤，划分等价类和设计测试用例。</a:t>
            </a:r>
            <a:r>
              <a:rPr lang="en-US" b="0">
                <a:latin typeface="+mn-ea"/>
                <a:cs typeface="+mn-ea"/>
              </a:rPr>
              <a:t>1.</a:t>
            </a:r>
            <a:r>
              <a:rPr lang="zh-CN" b="0">
                <a:latin typeface="+mn-ea"/>
                <a:cs typeface="+mn-ea"/>
              </a:rPr>
              <a:t>划分等价类有效等价类</a:t>
            </a:r>
            <a:r>
              <a:rPr lang="en-US" b="0">
                <a:latin typeface="+mn-ea"/>
                <a:cs typeface="+mn-ea"/>
              </a:rPr>
              <a:t>:</a:t>
            </a:r>
            <a:r>
              <a:rPr lang="zh-CN" b="0">
                <a:latin typeface="+mn-ea"/>
                <a:cs typeface="+mn-ea"/>
              </a:rPr>
              <a:t>需求说明中规定的（要注意边界值，再考虑中间随意值）。无效等价类</a:t>
            </a:r>
            <a:r>
              <a:rPr lang="en-US" b="0">
                <a:latin typeface="+mn-ea"/>
                <a:cs typeface="+mn-ea"/>
              </a:rPr>
              <a:t>:</a:t>
            </a:r>
            <a:r>
              <a:rPr lang="zh-CN" b="0">
                <a:latin typeface="+mn-ea"/>
                <a:cs typeface="+mn-ea"/>
              </a:rPr>
              <a:t>与有效相反的（其他特殊情况：中文、英文、特殊符号、空、空格）。</a:t>
            </a:r>
            <a:endParaRPr lang="zh-CN" b="0">
              <a:latin typeface="+mn-ea"/>
              <a:cs typeface="+mn-ea"/>
            </a:endParaRPr>
          </a:p>
          <a:p>
            <a:pPr marL="285750" indent="-285750">
              <a:buFont typeface="Wingdings" panose="05000000000000000000" charset="0"/>
              <a:buChar char="ü"/>
            </a:pPr>
            <a:endParaRPr lang="zh-CN" b="1">
              <a:solidFill>
                <a:schemeClr val="accent4"/>
              </a:solidFill>
              <a:latin typeface="+mn-ea"/>
              <a:cs typeface="+mn-ea"/>
            </a:endParaRPr>
          </a:p>
          <a:p>
            <a:pPr marL="285750" indent="-285750">
              <a:buFont typeface="Wingdings" panose="05000000000000000000" charset="0"/>
              <a:buChar char="ü"/>
            </a:pPr>
            <a:r>
              <a:rPr lang="zh-CN" b="1">
                <a:solidFill>
                  <a:schemeClr val="accent4"/>
                </a:solidFill>
                <a:latin typeface="+mn-ea"/>
                <a:cs typeface="+mn-ea"/>
              </a:rPr>
              <a:t>举例：要求输入姓名进行搜索，姓名只能由中</a:t>
            </a:r>
            <a:r>
              <a:rPr lang="en-US" b="1">
                <a:solidFill>
                  <a:schemeClr val="accent4"/>
                </a:solidFill>
                <a:latin typeface="+mn-ea"/>
                <a:cs typeface="+mn-ea"/>
              </a:rPr>
              <a:t>/</a:t>
            </a:r>
            <a:r>
              <a:rPr lang="zh-CN" b="1">
                <a:solidFill>
                  <a:schemeClr val="accent4"/>
                </a:solidFill>
                <a:latin typeface="+mn-ea"/>
                <a:cs typeface="+mn-ea"/>
              </a:rPr>
              <a:t>英文字符构成。有效：中文、英文无效：数字，特殊符号</a:t>
            </a:r>
            <a:endParaRPr lang="zh-CN" altLang="en-US" b="1">
              <a:solidFill>
                <a:schemeClr val="accent4"/>
              </a:solidFill>
              <a:latin typeface="+mn-ea"/>
              <a:cs typeface="+mn-ea"/>
            </a:endParaRPr>
          </a:p>
        </p:txBody>
      </p:sp>
    </p:spTree>
  </p:cSld>
  <p:clrMapOvr>
    <a:masterClrMapping/>
  </p:clrMapOvr>
  <p:transition spd="slow">
    <p:push dir="u"/>
  </p:transition>
</p:sld>
</file>

<file path=ppt/tags/tag1.xml><?xml version="1.0" encoding="utf-8"?>
<p:tagLst xmlns:p="http://schemas.openxmlformats.org/presentationml/2006/main">
  <p:tag name="KSO_WM_UNIT_PLACING_PICTURE_USER_VIEWPORT" val="{&quot;height&quot;:2712,&quot;width&quot;:11292}"/>
</p:tagLst>
</file>

<file path=ppt/tags/tag2.xml><?xml version="1.0" encoding="utf-8"?>
<p:tagLst xmlns:p="http://schemas.openxmlformats.org/presentationml/2006/main">
  <p:tag name="COMMONDATA" val="eyJoZGlkIjoiYzNkNWYwOWZhNWZhMDgwNjJhZDY2Y2M1NmNhNzU2Nm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8027</Words>
  <Application>WPS 演示</Application>
  <PresentationFormat>宽屏</PresentationFormat>
  <Paragraphs>632</Paragraphs>
  <Slides>41</Slides>
  <Notes>51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宋体</vt:lpstr>
      <vt:lpstr>Wingdings</vt:lpstr>
      <vt:lpstr>微软雅黑</vt:lpstr>
      <vt:lpstr>微软雅黑 Light</vt:lpstr>
      <vt:lpstr>Wingdings</vt:lpstr>
      <vt:lpstr>Arial Unicode MS</vt:lpstr>
      <vt:lpstr>Calibri</vt:lpstr>
      <vt:lpstr>等线 Light</vt:lpstr>
      <vt:lpstr>等线</vt:lpstr>
      <vt:lpstr>Times New Roman</vt:lpstr>
      <vt:lpstr>Office 主题</vt:lpstr>
      <vt:lpstr>软件测试基础</vt:lpstr>
      <vt:lpstr>内容提要</vt:lpstr>
      <vt:lpstr>本章学习目标</vt:lpstr>
      <vt:lpstr>第1节-测试用例的定义</vt:lpstr>
      <vt:lpstr>第1节-测试用例定义（续）</vt:lpstr>
      <vt:lpstr>第2节-测试用例的重要性</vt:lpstr>
      <vt:lpstr>第2节-测试用例的重要性（续）</vt:lpstr>
      <vt:lpstr>第2节-测试用例的重要性（续）</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第3节-测试用例设计方法</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心宿二</cp:lastModifiedBy>
  <cp:revision>1588</cp:revision>
  <dcterms:created xsi:type="dcterms:W3CDTF">2014-03-19T14:07:00Z</dcterms:created>
  <dcterms:modified xsi:type="dcterms:W3CDTF">2022-09-06T08:23:05Z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00840E2CC90B4E2E8339810C63937D35</vt:lpwstr>
  </property>
</Properties>
</file>