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5"/>
  </p:handoutMasterIdLst>
  <p:sldIdLst>
    <p:sldId id="588" r:id="rId3"/>
    <p:sldId id="589" r:id="rId4"/>
    <p:sldId id="590" r:id="rId6"/>
    <p:sldId id="793" r:id="rId7"/>
    <p:sldId id="794" r:id="rId8"/>
    <p:sldId id="795" r:id="rId9"/>
    <p:sldId id="796" r:id="rId10"/>
    <p:sldId id="797" r:id="rId11"/>
    <p:sldId id="798" r:id="rId12"/>
    <p:sldId id="803" r:id="rId13"/>
    <p:sldId id="804" r:id="rId14"/>
    <p:sldId id="805" r:id="rId15"/>
    <p:sldId id="806" r:id="rId16"/>
    <p:sldId id="807" r:id="rId17"/>
    <p:sldId id="808" r:id="rId18"/>
    <p:sldId id="809" r:id="rId19"/>
    <p:sldId id="810" r:id="rId20"/>
    <p:sldId id="811" r:id="rId21"/>
    <p:sldId id="812" r:id="rId22"/>
    <p:sldId id="814" r:id="rId23"/>
    <p:sldId id="818" r:id="rId24"/>
    <p:sldId id="819" r:id="rId25"/>
    <p:sldId id="820" r:id="rId26"/>
    <p:sldId id="821" r:id="rId27"/>
    <p:sldId id="822" r:id="rId28"/>
    <p:sldId id="823" r:id="rId29"/>
    <p:sldId id="824" r:id="rId30"/>
    <p:sldId id="825" r:id="rId31"/>
    <p:sldId id="826" r:id="rId32"/>
    <p:sldId id="827" r:id="rId33"/>
    <p:sldId id="828" r:id="rId34"/>
    <p:sldId id="829" r:id="rId35"/>
    <p:sldId id="830" r:id="rId36"/>
    <p:sldId id="831" r:id="rId37"/>
    <p:sldId id="832" r:id="rId38"/>
    <p:sldId id="833" r:id="rId39"/>
    <p:sldId id="834" r:id="rId40"/>
    <p:sldId id="835" r:id="rId41"/>
    <p:sldId id="837" r:id="rId42"/>
    <p:sldId id="838" r:id="rId43"/>
    <p:sldId id="476"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CC"/>
    <a:srgbClr val="990000"/>
    <a:srgbClr val="CC6600"/>
    <a:srgbClr val="CC3300"/>
    <a:srgbClr val="AE0B0B"/>
    <a:srgbClr val="3D3D3D"/>
    <a:srgbClr val="393939"/>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70655" autoAdjust="0"/>
  </p:normalViewPr>
  <p:slideViewPr>
    <p:cSldViewPr snapToGrid="0">
      <p:cViewPr varScale="1">
        <p:scale>
          <a:sx n="60" d="100"/>
          <a:sy n="60" d="100"/>
        </p:scale>
        <p:origin x="1531"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3508" y="123119"/>
            <a:ext cx="11573813" cy="598099"/>
          </a:xfrm>
          <a:prstGeom prst="rect">
            <a:avLst/>
          </a:prstGeom>
        </p:spPr>
        <p:txBody>
          <a:bodyPr anchor="ctr">
            <a:normAutofit/>
          </a:bodyPr>
          <a:lstStyle>
            <a:lvl1pPr>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31799" y="1010881"/>
            <a:ext cx="11315521" cy="5280382"/>
          </a:xfrm>
          <a:prstGeom prst="rect">
            <a:avLst/>
          </a:prstGeom>
        </p:spPr>
        <p:txBody>
          <a:bodyPr/>
          <a:lstStyle>
            <a:lvl1pPr marL="228600" indent="-228600">
              <a:lnSpc>
                <a:spcPct val="100000"/>
              </a:lnSpc>
              <a:buFont typeface="Wingdings" panose="05000000000000000000" pitchFamily="2" charset="2"/>
              <a:buChar char="ü"/>
              <a:defRPr sz="2400">
                <a:latin typeface="微软雅黑" panose="020B0503020204020204" pitchFamily="34" charset="-122"/>
                <a:ea typeface="微软雅黑" panose="020B0503020204020204" pitchFamily="34" charset="-122"/>
              </a:defRPr>
            </a:lvl1pPr>
            <a:lvl2pPr>
              <a:lnSpc>
                <a:spcPct val="100000"/>
              </a:lnSpc>
              <a:defRPr sz="2000">
                <a:latin typeface="微软雅黑" panose="020B0503020204020204" pitchFamily="34" charset="-122"/>
                <a:ea typeface="微软雅黑" panose="020B0503020204020204" pitchFamily="34" charset="-122"/>
              </a:defRPr>
            </a:lvl2pPr>
            <a:lvl3pPr>
              <a:lnSpc>
                <a:spcPct val="100000"/>
              </a:lnSpc>
              <a:defRPr sz="1800">
                <a:latin typeface="微软雅黑" panose="020B0503020204020204" pitchFamily="34" charset="-122"/>
                <a:ea typeface="微软雅黑" panose="020B0503020204020204" pitchFamily="34" charset="-122"/>
              </a:defRPr>
            </a:lvl3pPr>
            <a:lvl4pPr>
              <a:lnSpc>
                <a:spcPct val="100000"/>
              </a:lnSpc>
              <a:defRPr sz="1800">
                <a:latin typeface="微软雅黑" panose="020B0503020204020204" pitchFamily="34" charset="-122"/>
                <a:ea typeface="微软雅黑" panose="020B0503020204020204" pitchFamily="34" charset="-122"/>
              </a:defRPr>
            </a:lvl4pPr>
            <a:lvl5pPr>
              <a:lnSpc>
                <a:spcPct val="100000"/>
              </a:lnSpc>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133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a:xfrm>
            <a:off x="339676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dirty="0"/>
          </a:p>
        </p:txBody>
      </p:sp>
      <p:sp>
        <p:nvSpPr>
          <p:cNvPr id="6" name="灯片编号占位符 5"/>
          <p:cNvSpPr>
            <a:spLocks noGrp="1"/>
          </p:cNvSpPr>
          <p:nvPr>
            <p:ph type="sldNum" sz="quarter" idx="12"/>
          </p:nvPr>
        </p:nvSpPr>
        <p:spPr>
          <a:xfrm>
            <a:off x="770498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2" cstate="print"/>
          <a:stretch>
            <a:fillRect/>
          </a:stretch>
        </p:blipFill>
        <p:spPr>
          <a:xfrm>
            <a:off x="10404231" y="6259563"/>
            <a:ext cx="1787437" cy="598437"/>
          </a:xfrm>
          <a:prstGeom prst="rect">
            <a:avLst/>
          </a:prstGeom>
        </p:spPr>
      </p:pic>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normAutofit/>
          </a:bodyPr>
          <a:lstStyle>
            <a:lvl1pPr algn="ctr">
              <a:defRPr sz="40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3"/>
          <p:cNvSpPr>
            <a:spLocks noGrp="1"/>
          </p:cNvSpPr>
          <p:nvPr>
            <p:ph type="dt" sz="half" idx="10"/>
          </p:nvPr>
        </p:nvSpPr>
        <p:spPr>
          <a:xfrm>
            <a:off x="45133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4"/>
          <p:cNvSpPr>
            <a:spLocks noGrp="1"/>
          </p:cNvSpPr>
          <p:nvPr>
            <p:ph type="ftr" sz="quarter" idx="11"/>
          </p:nvPr>
        </p:nvSpPr>
        <p:spPr>
          <a:xfrm>
            <a:off x="339676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dirty="0"/>
          </a:p>
        </p:txBody>
      </p:sp>
      <p:sp>
        <p:nvSpPr>
          <p:cNvPr id="7" name="灯片编号占位符 5"/>
          <p:cNvSpPr>
            <a:spLocks noGrp="1"/>
          </p:cNvSpPr>
          <p:nvPr>
            <p:ph type="sldNum" sz="quarter" idx="12"/>
          </p:nvPr>
        </p:nvSpPr>
        <p:spPr>
          <a:xfrm>
            <a:off x="770498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9" descr="Picture1.png"/>
          <p:cNvPicPr>
            <a:picLocks noChangeAspect="1"/>
          </p:cNvPicPr>
          <p:nvPr userDrawn="1"/>
        </p:nvPicPr>
        <p:blipFill>
          <a:blip r:embed="rId2" cstate="print"/>
          <a:stretch>
            <a:fillRect/>
          </a:stretch>
        </p:blipFill>
        <p:spPr>
          <a:xfrm>
            <a:off x="10404231" y="6259563"/>
            <a:ext cx="1787437" cy="598437"/>
          </a:xfrm>
          <a:prstGeom prst="rect">
            <a:avLst/>
          </a:prstGeom>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hyperlink" Target="https://baike.baidu.com/item/%E6%B5%8B%E8%AF%95%E7%94%A8%E4%BE%8B"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hyperlink" Target="https://baike.baidu.com/item/%E6%AD%A3%E4%BA%A4%E8%A1%A8"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image" Target="../media/image30.png"/><Relationship Id="rId1"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软件测试基础</a:t>
            </a:r>
            <a:endParaRPr lang="zh-CN" altLang="en-US" dirty="0"/>
          </a:p>
        </p:txBody>
      </p:sp>
      <p:sp>
        <p:nvSpPr>
          <p:cNvPr id="3" name="副标题 2"/>
          <p:cNvSpPr>
            <a:spLocks noGrp="1"/>
          </p:cNvSpPr>
          <p:nvPr>
            <p:ph type="subTitle" idx="1"/>
          </p:nvPr>
        </p:nvSpPr>
        <p:spPr/>
        <p:txBody>
          <a:bodyPr/>
          <a:lstStyle/>
          <a:p>
            <a:r>
              <a:rPr lang="zh-CN" altLang="en-US" dirty="0"/>
              <a:t>第</a:t>
            </a:r>
            <a:r>
              <a:rPr lang="en-US" altLang="zh-CN" dirty="0"/>
              <a:t>02</a:t>
            </a:r>
            <a:r>
              <a:rPr lang="zh-CN" altLang="en-US" dirty="0"/>
              <a:t>章</a:t>
            </a:r>
            <a:r>
              <a:rPr lang="en-US" altLang="zh-CN" dirty="0"/>
              <a:t>-5</a:t>
            </a:r>
            <a:r>
              <a:rPr lang="zh-CN" altLang="en-US" dirty="0"/>
              <a:t>种常见高级</a:t>
            </a:r>
            <a:r>
              <a:rPr lang="zh-CN" altLang="en-US" dirty="0"/>
              <a:t>测试用例设计</a:t>
            </a:r>
            <a:r>
              <a:rPr lang="zh-CN" altLang="en-US" dirty="0"/>
              <a:t>方法</a:t>
            </a:r>
            <a:endParaRPr lang="zh-CN" altLang="en-US"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五、</a:t>
            </a:r>
            <a:r>
              <a:rPr lang="zh-CN" altLang="zh-CN" sz="1800" b="1" kern="100" dirty="0">
                <a:effectLst/>
              </a:rPr>
              <a:t>案例</a:t>
            </a:r>
            <a:endParaRPr lang="zh-CN" altLang="zh-CN" sz="1800" b="1" kern="100" dirty="0">
              <a:effectLst/>
            </a:endParaRPr>
          </a:p>
        </p:txBody>
      </p:sp>
      <p:sp>
        <p:nvSpPr>
          <p:cNvPr id="4" name="文本框 3"/>
          <p:cNvSpPr txBox="1"/>
          <p:nvPr/>
        </p:nvSpPr>
        <p:spPr>
          <a:xfrm>
            <a:off x="431800" y="627380"/>
            <a:ext cx="400177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黑盒测试方法-判定表/决策表法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796925" y="1398270"/>
            <a:ext cx="6936740" cy="645160"/>
          </a:xfrm>
          <a:prstGeom prst="rect">
            <a:avLst/>
          </a:prstGeom>
          <a:noFill/>
          <a:ln w="9525">
            <a:noFill/>
          </a:ln>
        </p:spPr>
        <p:txBody>
          <a:bodyPr wrap="square">
            <a:spAutoFit/>
          </a:bodyPr>
          <a:p>
            <a:pPr marL="266700" indent="-266700"/>
            <a:r>
              <a:rPr lang="zh-CN" b="0">
                <a:latin typeface="+mn-ea"/>
              </a:rPr>
              <a:t>③填入条件项</a:t>
            </a:r>
            <a:endParaRPr lang="zh-CN" b="0">
              <a:latin typeface="+mn-ea"/>
            </a:endParaRPr>
          </a:p>
          <a:p>
            <a:pPr marL="266700" indent="-266700"/>
            <a:r>
              <a:rPr lang="zh-CN" b="0">
                <a:latin typeface="+mn-ea"/>
              </a:rPr>
              <a:t>④填入动作桩和动作项。这样便得到形如图的初始判定表。</a:t>
            </a:r>
            <a:endParaRPr lang="zh-CN" altLang="en-US">
              <a:latin typeface="+mn-ea"/>
            </a:endParaRPr>
          </a:p>
        </p:txBody>
      </p:sp>
      <p:pic>
        <p:nvPicPr>
          <p:cNvPr id="14" name="图片 13"/>
          <p:cNvPicPr>
            <a:picLocks noChangeAspect="1"/>
          </p:cNvPicPr>
          <p:nvPr/>
        </p:nvPicPr>
        <p:blipFill>
          <a:blip r:embed="rId1"/>
          <a:stretch>
            <a:fillRect/>
          </a:stretch>
        </p:blipFill>
        <p:spPr>
          <a:xfrm>
            <a:off x="911860" y="1981835"/>
            <a:ext cx="6887845" cy="1965325"/>
          </a:xfrm>
          <a:prstGeom prst="rect">
            <a:avLst/>
          </a:prstGeom>
        </p:spPr>
      </p:pic>
      <p:sp>
        <p:nvSpPr>
          <p:cNvPr id="15" name="文本框 14"/>
          <p:cNvSpPr txBox="1"/>
          <p:nvPr/>
        </p:nvSpPr>
        <p:spPr>
          <a:xfrm>
            <a:off x="911860" y="3947160"/>
            <a:ext cx="5080000" cy="368300"/>
          </a:xfrm>
          <a:prstGeom prst="rect">
            <a:avLst/>
          </a:prstGeom>
          <a:noFill/>
          <a:ln w="9525">
            <a:noFill/>
          </a:ln>
        </p:spPr>
        <p:txBody>
          <a:bodyPr>
            <a:spAutoFit/>
          </a:bodyPr>
          <a:p>
            <a:pPr indent="0"/>
            <a:r>
              <a:rPr lang="zh-CN" b="0">
                <a:latin typeface="+mn-ea"/>
              </a:rPr>
              <a:t>⑤合并相似规则后得到下图。</a:t>
            </a:r>
            <a:endParaRPr lang="zh-CN" altLang="en-US">
              <a:latin typeface="+mn-ea"/>
            </a:endParaRPr>
          </a:p>
        </p:txBody>
      </p:sp>
      <p:pic>
        <p:nvPicPr>
          <p:cNvPr id="16" name="图片 15"/>
          <p:cNvPicPr>
            <a:picLocks noChangeAspect="1"/>
          </p:cNvPicPr>
          <p:nvPr/>
        </p:nvPicPr>
        <p:blipFill>
          <a:blip r:embed="rId2"/>
          <a:stretch>
            <a:fillRect/>
          </a:stretch>
        </p:blipFill>
        <p:spPr>
          <a:xfrm>
            <a:off x="1193165" y="4385310"/>
            <a:ext cx="5687060" cy="2122805"/>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五、</a:t>
            </a:r>
            <a:r>
              <a:rPr lang="zh-CN" altLang="zh-CN" sz="1800" b="1" kern="100" dirty="0">
                <a:effectLst/>
              </a:rPr>
              <a:t>案例</a:t>
            </a:r>
            <a:endParaRPr lang="zh-CN" altLang="zh-CN" sz="1800" b="1" kern="100" dirty="0">
              <a:effectLst/>
            </a:endParaRPr>
          </a:p>
        </p:txBody>
      </p:sp>
      <p:sp>
        <p:nvSpPr>
          <p:cNvPr id="4" name="文本框 3"/>
          <p:cNvSpPr txBox="1"/>
          <p:nvPr/>
        </p:nvSpPr>
        <p:spPr>
          <a:xfrm>
            <a:off x="431800" y="627380"/>
            <a:ext cx="400177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黑盒测试方法-判定表/决策表法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664845" y="1462405"/>
            <a:ext cx="11375390" cy="2306955"/>
          </a:xfrm>
          <a:prstGeom prst="rect">
            <a:avLst/>
          </a:prstGeom>
          <a:noFill/>
          <a:ln w="9525">
            <a:noFill/>
          </a:ln>
        </p:spPr>
        <p:txBody>
          <a:bodyPr wrap="square">
            <a:spAutoFit/>
          </a:bodyPr>
          <a:p>
            <a:pPr indent="266700"/>
            <a:r>
              <a:rPr lang="en-US" b="0">
                <a:latin typeface="+mn-ea"/>
                <a:cs typeface="+mn-ea"/>
              </a:rPr>
              <a:t>2.</a:t>
            </a:r>
            <a:r>
              <a:rPr lang="zh-CN" b="0">
                <a:latin typeface="+mn-ea"/>
                <a:cs typeface="+mn-ea"/>
              </a:rPr>
              <a:t>需求规格说明：某银行发放贷款原则如下：</a:t>
            </a:r>
            <a:r>
              <a:rPr lang="en-US" b="0">
                <a:latin typeface="+mn-ea"/>
                <a:cs typeface="+mn-ea"/>
              </a:rPr>
              <a:t>     a. </a:t>
            </a:r>
            <a:r>
              <a:rPr lang="zh-CN" b="0">
                <a:latin typeface="+mn-ea"/>
                <a:cs typeface="+mn-ea"/>
              </a:rPr>
              <a:t>对于贷款未超过限额的客户，允许立即贷款</a:t>
            </a:r>
            <a:r>
              <a:rPr lang="en-US" b="0">
                <a:latin typeface="+mn-ea"/>
                <a:cs typeface="+mn-ea"/>
              </a:rPr>
              <a:t>     b. </a:t>
            </a:r>
            <a:r>
              <a:rPr lang="zh-CN" b="0">
                <a:latin typeface="+mn-ea"/>
                <a:cs typeface="+mn-ea"/>
              </a:rPr>
              <a:t>对于贷款超过限额的客户，若过去还款记录良好</a:t>
            </a:r>
            <a:r>
              <a:rPr lang="zh-CN" b="0">
                <a:solidFill>
                  <a:srgbClr val="FF0000"/>
                </a:solidFill>
                <a:latin typeface="+mn-ea"/>
                <a:cs typeface="+mn-ea"/>
              </a:rPr>
              <a:t>且</a:t>
            </a:r>
            <a:r>
              <a:rPr lang="zh-CN" b="0">
                <a:latin typeface="+mn-ea"/>
                <a:cs typeface="+mn-ea"/>
              </a:rPr>
              <a:t>本次贷款在</a:t>
            </a:r>
            <a:r>
              <a:rPr lang="en-US" b="0">
                <a:latin typeface="+mn-ea"/>
                <a:cs typeface="+mn-ea"/>
              </a:rPr>
              <a:t>2</a:t>
            </a:r>
            <a:r>
              <a:rPr lang="zh-CN" b="0">
                <a:latin typeface="+mn-ea"/>
                <a:cs typeface="+mn-ea"/>
              </a:rPr>
              <a:t>万元以下，可作出贷款安排；否则拒绝贷款。</a:t>
            </a:r>
            <a:endParaRPr lang="zh-CN" b="0">
              <a:latin typeface="+mn-ea"/>
              <a:cs typeface="+mn-ea"/>
            </a:endParaRPr>
          </a:p>
          <a:p>
            <a:pPr indent="266700"/>
            <a:endParaRPr lang="zh-CN" b="0">
              <a:latin typeface="+mn-ea"/>
              <a:cs typeface="+mn-ea"/>
            </a:endParaRPr>
          </a:p>
          <a:p>
            <a:pPr indent="266700"/>
            <a:r>
              <a:rPr lang="zh-CN" b="1">
                <a:latin typeface="微软雅黑" panose="020B0503020204020204" pitchFamily="34" charset="-122"/>
                <a:ea typeface="微软雅黑" panose="020B0503020204020204" pitchFamily="34" charset="-122"/>
                <a:cs typeface="+mn-ea"/>
              </a:rPr>
              <a:t>列出判定表，并化简：</a:t>
            </a:r>
            <a:r>
              <a:rPr lang="zh-CN" b="0">
                <a:latin typeface="+mn-ea"/>
                <a:cs typeface="+mn-ea"/>
              </a:rPr>
              <a:t>①确定规则的个数：这里有</a:t>
            </a:r>
            <a:r>
              <a:rPr lang="en-US" b="0">
                <a:latin typeface="+mn-ea"/>
                <a:cs typeface="+mn-ea"/>
              </a:rPr>
              <a:t>3</a:t>
            </a:r>
            <a:r>
              <a:rPr lang="zh-CN" b="0">
                <a:latin typeface="+mn-ea"/>
                <a:cs typeface="+mn-ea"/>
              </a:rPr>
              <a:t>个条件，每个条件有两个取值，故应有</a:t>
            </a:r>
            <a:r>
              <a:rPr lang="en-US" b="0">
                <a:latin typeface="+mn-ea"/>
                <a:cs typeface="+mn-ea"/>
              </a:rPr>
              <a:t>2*2*2=8</a:t>
            </a:r>
            <a:r>
              <a:rPr lang="zh-CN" b="0">
                <a:latin typeface="+mn-ea"/>
                <a:cs typeface="+mn-ea"/>
              </a:rPr>
              <a:t>种规则。②列出所有的条件桩和动作桩：</a:t>
            </a:r>
            <a:endParaRPr lang="zh-CN" altLang="en-US">
              <a:latin typeface="+mn-ea"/>
              <a:cs typeface="+mn-ea"/>
            </a:endParaRPr>
          </a:p>
        </p:txBody>
      </p:sp>
      <p:sp>
        <p:nvSpPr>
          <p:cNvPr id="5" name="文本框 4"/>
          <p:cNvSpPr txBox="1"/>
          <p:nvPr/>
        </p:nvSpPr>
        <p:spPr>
          <a:xfrm>
            <a:off x="746125" y="3933825"/>
            <a:ext cx="8011160" cy="1198880"/>
          </a:xfrm>
          <a:prstGeom prst="rect">
            <a:avLst/>
          </a:prstGeom>
          <a:noFill/>
          <a:ln w="9525">
            <a:noFill/>
          </a:ln>
        </p:spPr>
        <p:txBody>
          <a:bodyPr wrap="square">
            <a:spAutoFit/>
          </a:bodyPr>
          <a:p>
            <a:pPr marL="285750" indent="-285750">
              <a:buFont typeface="Wingdings" panose="05000000000000000000" charset="0"/>
              <a:buChar char="ü"/>
            </a:pPr>
            <a:r>
              <a:rPr lang="zh-CN" b="0">
                <a:latin typeface="+mn-ea"/>
                <a:cs typeface="+mn-ea"/>
              </a:rPr>
              <a:t>条件：贷款是否超过限额</a:t>
            </a:r>
            <a:r>
              <a:rPr lang="en-US" b="0">
                <a:latin typeface="+mn-ea"/>
                <a:cs typeface="+mn-ea"/>
              </a:rPr>
              <a:t>?</a:t>
            </a:r>
            <a:r>
              <a:rPr lang="zh-CN" b="0">
                <a:latin typeface="+mn-ea"/>
                <a:cs typeface="+mn-ea"/>
              </a:rPr>
              <a:t>还贷记录是否良好</a:t>
            </a:r>
            <a:r>
              <a:rPr lang="en-US" b="0">
                <a:latin typeface="+mn-ea"/>
                <a:cs typeface="+mn-ea"/>
              </a:rPr>
              <a:t>?</a:t>
            </a:r>
            <a:r>
              <a:rPr lang="zh-CN" b="0">
                <a:latin typeface="+mn-ea"/>
                <a:cs typeface="+mn-ea"/>
              </a:rPr>
              <a:t>本次贷款是否大于</a:t>
            </a:r>
            <a:r>
              <a:rPr lang="en-US" b="0">
                <a:latin typeface="+mn-ea"/>
                <a:cs typeface="+mn-ea"/>
              </a:rPr>
              <a:t>2</a:t>
            </a:r>
            <a:r>
              <a:rPr lang="zh-CN" b="0">
                <a:latin typeface="+mn-ea"/>
                <a:cs typeface="+mn-ea"/>
              </a:rPr>
              <a:t>万</a:t>
            </a:r>
            <a:r>
              <a:rPr lang="en-US" b="0">
                <a:latin typeface="+mn-ea"/>
                <a:cs typeface="+mn-ea"/>
              </a:rPr>
              <a:t>?</a:t>
            </a:r>
            <a:endParaRPr lang="zh-CN" altLang="en-US">
              <a:latin typeface="+mn-ea"/>
              <a:cs typeface="+mn-ea"/>
            </a:endParaRPr>
          </a:p>
        </p:txBody>
      </p:sp>
      <p:sp>
        <p:nvSpPr>
          <p:cNvPr id="6" name="文本框 5"/>
          <p:cNvSpPr txBox="1"/>
          <p:nvPr/>
        </p:nvSpPr>
        <p:spPr>
          <a:xfrm>
            <a:off x="746125" y="5297170"/>
            <a:ext cx="3051810" cy="1198880"/>
          </a:xfrm>
          <a:prstGeom prst="rect">
            <a:avLst/>
          </a:prstGeom>
          <a:noFill/>
        </p:spPr>
        <p:txBody>
          <a:bodyPr wrap="square" rtlCol="0" anchor="t">
            <a:spAutoFit/>
          </a:bodyPr>
          <a:p>
            <a:pPr marL="285750" indent="-285750">
              <a:buFont typeface="Wingdings" panose="05000000000000000000" charset="0"/>
              <a:buChar char="ü"/>
            </a:pPr>
            <a:r>
              <a:rPr lang="zh-CN">
                <a:latin typeface="+mn-ea"/>
                <a:cs typeface="+mn-ea"/>
                <a:sym typeface="+mn-ea"/>
              </a:rPr>
              <a:t>动作：允许立即贷款拒绝贷款可作出贷款安排</a:t>
            </a:r>
            <a:endParaRPr lang="zh-CN" altLang="en-US"/>
          </a:p>
        </p:txBody>
      </p:sp>
      <p:sp>
        <p:nvSpPr>
          <p:cNvPr id="7" name="文本框 6"/>
          <p:cNvSpPr txBox="1"/>
          <p:nvPr/>
        </p:nvSpPr>
        <p:spPr>
          <a:xfrm>
            <a:off x="4548505" y="3933825"/>
            <a:ext cx="6894830" cy="645160"/>
          </a:xfrm>
          <a:prstGeom prst="rect">
            <a:avLst/>
          </a:prstGeom>
          <a:noFill/>
          <a:ln w="9525">
            <a:noFill/>
          </a:ln>
        </p:spPr>
        <p:txBody>
          <a:bodyPr wrap="square">
            <a:spAutoFit/>
          </a:bodyPr>
          <a:p>
            <a:pPr indent="0"/>
            <a:r>
              <a:rPr lang="zh-CN" b="0">
                <a:latin typeface="+mn-ea"/>
              </a:rPr>
              <a:t>③填入条件项。④填入动作桩和动作项。这样便得到形如图的初始判定表。</a:t>
            </a:r>
            <a:endParaRPr lang="zh-CN" altLang="en-US">
              <a:latin typeface="+mn-ea"/>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五、</a:t>
            </a:r>
            <a:r>
              <a:rPr lang="zh-CN" altLang="zh-CN" sz="1800" b="1" kern="100" dirty="0">
                <a:effectLst/>
              </a:rPr>
              <a:t>案例</a:t>
            </a:r>
            <a:endParaRPr lang="zh-CN" altLang="zh-CN" sz="1800" b="1" kern="100" dirty="0">
              <a:effectLst/>
            </a:endParaRPr>
          </a:p>
        </p:txBody>
      </p:sp>
      <p:sp>
        <p:nvSpPr>
          <p:cNvPr id="4" name="文本框 3"/>
          <p:cNvSpPr txBox="1"/>
          <p:nvPr/>
        </p:nvSpPr>
        <p:spPr>
          <a:xfrm>
            <a:off x="431800" y="627380"/>
            <a:ext cx="400177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黑盒测试方法-判定表/决策表法</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1"/>
          <a:stretch>
            <a:fillRect/>
          </a:stretch>
        </p:blipFill>
        <p:spPr>
          <a:xfrm>
            <a:off x="1040765" y="1397000"/>
            <a:ext cx="6134100" cy="2034540"/>
          </a:xfrm>
          <a:prstGeom prst="rect">
            <a:avLst/>
          </a:prstGeom>
        </p:spPr>
      </p:pic>
      <p:sp>
        <p:nvSpPr>
          <p:cNvPr id="9" name="文本框 8"/>
          <p:cNvSpPr txBox="1"/>
          <p:nvPr/>
        </p:nvSpPr>
        <p:spPr>
          <a:xfrm>
            <a:off x="1017905" y="3562985"/>
            <a:ext cx="3392805" cy="368300"/>
          </a:xfrm>
          <a:prstGeom prst="rect">
            <a:avLst/>
          </a:prstGeom>
          <a:noFill/>
          <a:ln w="9525">
            <a:noFill/>
          </a:ln>
        </p:spPr>
        <p:txBody>
          <a:bodyPr wrap="square">
            <a:spAutoFit/>
          </a:bodyPr>
          <a:p>
            <a:pPr indent="0"/>
            <a:r>
              <a:rPr lang="zh-CN">
                <a:latin typeface="+mn-ea"/>
              </a:rPr>
              <a:t>⑤合并相似规则后得到下图：</a:t>
            </a:r>
            <a:endParaRPr lang="zh-CN" altLang="en-US">
              <a:latin typeface="+mn-ea"/>
            </a:endParaRPr>
          </a:p>
        </p:txBody>
      </p:sp>
      <p:pic>
        <p:nvPicPr>
          <p:cNvPr id="10" name="图片 9"/>
          <p:cNvPicPr>
            <a:picLocks noChangeAspect="1"/>
          </p:cNvPicPr>
          <p:nvPr/>
        </p:nvPicPr>
        <p:blipFill>
          <a:blip r:embed="rId2"/>
          <a:stretch>
            <a:fillRect/>
          </a:stretch>
        </p:blipFill>
        <p:spPr>
          <a:xfrm>
            <a:off x="1017905" y="4062730"/>
            <a:ext cx="6156960" cy="2202180"/>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一、什么是</a:t>
            </a:r>
            <a:r>
              <a:rPr lang="zh-CN" altLang="zh-CN" sz="1800" b="1" kern="100" dirty="0">
                <a:effectLst/>
              </a:rPr>
              <a:t>因果图</a:t>
            </a:r>
            <a:r>
              <a:rPr lang="zh-CN" altLang="zh-CN" sz="1800" b="1" kern="100" dirty="0">
                <a:effectLst/>
              </a:rPr>
              <a:t>法？</a:t>
            </a:r>
            <a:endParaRPr lang="zh-CN" altLang="zh-CN" sz="1800" b="1" kern="100" dirty="0">
              <a:effectLst/>
            </a:endParaRPr>
          </a:p>
        </p:txBody>
      </p:sp>
      <p:sp>
        <p:nvSpPr>
          <p:cNvPr id="4" name="文本框 3"/>
          <p:cNvSpPr txBox="1"/>
          <p:nvPr/>
        </p:nvSpPr>
        <p:spPr>
          <a:xfrm>
            <a:off x="431800" y="627380"/>
            <a:ext cx="3119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黑盒测试方法-因果图法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725805" y="1462405"/>
            <a:ext cx="10831195" cy="1198880"/>
          </a:xfrm>
          <a:prstGeom prst="rect">
            <a:avLst/>
          </a:prstGeom>
          <a:noFill/>
          <a:ln w="9525">
            <a:noFill/>
          </a:ln>
        </p:spPr>
        <p:txBody>
          <a:bodyPr wrap="square">
            <a:spAutoFit/>
          </a:bodyPr>
          <a:p>
            <a:pPr indent="266700"/>
            <a:r>
              <a:rPr lang="zh-CN" b="0">
                <a:latin typeface="+mn-ea"/>
                <a:cs typeface="+mn-ea"/>
              </a:rPr>
              <a:t>从用自然语言书写的需求规格说明书的描述中找出因（输入条件）和果（输出或程序状态的改变），根据输入条件的组合、约束关系和输出条件的因果关系，分析输入条件的各种组合情况，从而设计</a:t>
            </a:r>
            <a:r>
              <a:rPr lang="zh-CN" b="0">
                <a:solidFill>
                  <a:srgbClr val="0000FF"/>
                </a:solidFill>
                <a:latin typeface="+mn-ea"/>
                <a:cs typeface="+mn-ea"/>
                <a:hlinkClick r:id="rId1"/>
              </a:rPr>
              <a:t>测试用例</a:t>
            </a:r>
            <a:r>
              <a:rPr lang="zh-CN" b="0">
                <a:latin typeface="+mn-ea"/>
                <a:cs typeface="+mn-ea"/>
              </a:rPr>
              <a:t>的方法。采用因果图法能帮助我们按照一定的步骤选择一组高效的测试用例。因果图法着重分析输入条件的各种组合，每种组合条件就是</a:t>
            </a:r>
            <a:r>
              <a:rPr lang="en-US" b="0">
                <a:latin typeface="+mn-ea"/>
                <a:cs typeface="+mn-ea"/>
              </a:rPr>
              <a:t>“</a:t>
            </a:r>
            <a:r>
              <a:rPr lang="zh-CN" b="0">
                <a:latin typeface="+mn-ea"/>
                <a:cs typeface="+mn-ea"/>
              </a:rPr>
              <a:t>因</a:t>
            </a:r>
            <a:r>
              <a:rPr lang="en-US" b="0">
                <a:latin typeface="+mn-ea"/>
                <a:cs typeface="+mn-ea"/>
              </a:rPr>
              <a:t>”</a:t>
            </a:r>
            <a:r>
              <a:rPr lang="zh-CN" b="0">
                <a:latin typeface="+mn-ea"/>
                <a:cs typeface="+mn-ea"/>
              </a:rPr>
              <a:t>，它必然有一个输出的结果，这就是</a:t>
            </a:r>
            <a:r>
              <a:rPr lang="en-US" b="0">
                <a:latin typeface="+mn-ea"/>
                <a:cs typeface="+mn-ea"/>
              </a:rPr>
              <a:t>“</a:t>
            </a:r>
            <a:r>
              <a:rPr lang="zh-CN" b="0">
                <a:latin typeface="+mn-ea"/>
                <a:cs typeface="+mn-ea"/>
              </a:rPr>
              <a:t>果</a:t>
            </a:r>
            <a:r>
              <a:rPr lang="en-US" b="0">
                <a:latin typeface="+mn-ea"/>
                <a:cs typeface="+mn-ea"/>
              </a:rPr>
              <a:t>”</a:t>
            </a:r>
            <a:r>
              <a:rPr lang="zh-CN" b="0">
                <a:latin typeface="+mn-ea"/>
                <a:cs typeface="+mn-ea"/>
              </a:rPr>
              <a:t>。</a:t>
            </a:r>
            <a:endParaRPr lang="zh-CN" altLang="en-US">
              <a:latin typeface="+mn-ea"/>
              <a:cs typeface="+mn-ea"/>
            </a:endParaRPr>
          </a:p>
        </p:txBody>
      </p:sp>
      <p:sp>
        <p:nvSpPr>
          <p:cNvPr id="5" name="文本框 4"/>
          <p:cNvSpPr txBox="1"/>
          <p:nvPr/>
        </p:nvSpPr>
        <p:spPr>
          <a:xfrm>
            <a:off x="431800" y="3194367"/>
            <a:ext cx="5080000" cy="645160"/>
          </a:xfrm>
          <a:prstGeom prst="rect">
            <a:avLst/>
          </a:prstGeom>
          <a:noFill/>
          <a:ln w="9525">
            <a:noFill/>
          </a:ln>
        </p:spPr>
        <p:txBody>
          <a:bodyPr>
            <a:spAutoFit/>
          </a:bodyPr>
          <a:p>
            <a:pPr indent="0"/>
            <a:r>
              <a:rPr lang="en-US" altLang="zh-CN" b="1">
                <a:latin typeface="微软雅黑" panose="020B0503020204020204" pitchFamily="34" charset="-122"/>
                <a:ea typeface="微软雅黑" panose="020B0503020204020204" pitchFamily="34" charset="-122"/>
              </a:rPr>
              <a:t> </a:t>
            </a:r>
            <a:r>
              <a:rPr lang="zh-CN" b="1">
                <a:latin typeface="微软雅黑" panose="020B0503020204020204" pitchFamily="34" charset="-122"/>
                <a:ea typeface="微软雅黑" panose="020B0503020204020204" pitchFamily="34" charset="-122"/>
              </a:rPr>
              <a:t>二、因果图法用在哪些地方？</a:t>
            </a:r>
            <a:endParaRPr lang="zh-CN" b="0">
              <a:latin typeface="+mn-ea"/>
            </a:endParaRPr>
          </a:p>
          <a:p>
            <a:pPr indent="0"/>
            <a:r>
              <a:rPr lang="en-US" altLang="zh-CN" b="0">
                <a:latin typeface="+mn-ea"/>
              </a:rPr>
              <a:t>       </a:t>
            </a:r>
            <a:r>
              <a:rPr lang="zh-CN" b="0">
                <a:latin typeface="+mn-ea"/>
              </a:rPr>
              <a:t>在测试时必须考虑输入条件的各项组合。</a:t>
            </a:r>
            <a:endParaRPr lang="zh-CN" altLang="en-US">
              <a:latin typeface="+mn-ea"/>
            </a:endParaRPr>
          </a:p>
        </p:txBody>
      </p:sp>
      <p:sp>
        <p:nvSpPr>
          <p:cNvPr id="6" name="文本框 5"/>
          <p:cNvSpPr txBox="1"/>
          <p:nvPr/>
        </p:nvSpPr>
        <p:spPr>
          <a:xfrm>
            <a:off x="502285" y="4029075"/>
            <a:ext cx="5080000" cy="368300"/>
          </a:xfrm>
          <a:prstGeom prst="rect">
            <a:avLst/>
          </a:prstGeom>
          <a:noFill/>
          <a:ln w="9525">
            <a:noFill/>
          </a:ln>
        </p:spPr>
        <p:txBody>
          <a:bodyPr>
            <a:spAutoFit/>
          </a:bodyPr>
          <a:p>
            <a:pPr indent="0"/>
            <a:r>
              <a:rPr lang="zh-CN" b="1">
                <a:latin typeface="微软雅黑" panose="020B0503020204020204" pitchFamily="34" charset="-122"/>
                <a:ea typeface="微软雅黑" panose="020B0503020204020204" pitchFamily="34" charset="-122"/>
              </a:rPr>
              <a:t>三、为什么要使用因果图法？</a:t>
            </a:r>
            <a:endParaRPr lang="zh-CN" altLang="en-US" b="1">
              <a:latin typeface="微软雅黑" panose="020B0503020204020204" pitchFamily="34" charset="-122"/>
              <a:ea typeface="微软雅黑" panose="020B0503020204020204" pitchFamily="34" charset="-122"/>
            </a:endParaRPr>
          </a:p>
        </p:txBody>
      </p:sp>
      <p:sp>
        <p:nvSpPr>
          <p:cNvPr id="7" name="文本框 6"/>
          <p:cNvSpPr txBox="1"/>
          <p:nvPr/>
        </p:nvSpPr>
        <p:spPr>
          <a:xfrm>
            <a:off x="911225" y="4587240"/>
            <a:ext cx="10513695" cy="1753235"/>
          </a:xfrm>
          <a:prstGeom prst="rect">
            <a:avLst/>
          </a:prstGeom>
          <a:noFill/>
          <a:ln w="9525">
            <a:noFill/>
          </a:ln>
        </p:spPr>
        <p:txBody>
          <a:bodyPr wrap="square">
            <a:spAutoFit/>
          </a:bodyPr>
          <a:p>
            <a:pPr indent="266700"/>
            <a:r>
              <a:rPr lang="zh-CN" b="0">
                <a:latin typeface="+mn-ea"/>
              </a:rPr>
              <a:t>等价类划分法和边界值分析方法都是着重考虑输入条件，但没有考虑输入条件的各种组合、输入条件之间的相互制约关系。这样虽然各种输入条件可能出错的情况已经测试到了，但多个输入条件组合起来可能出错的情况却被忽视了。</a:t>
            </a:r>
            <a:endParaRPr lang="zh-CN" b="0">
              <a:latin typeface="+mn-ea"/>
            </a:endParaRPr>
          </a:p>
          <a:p>
            <a:pPr indent="266700"/>
            <a:r>
              <a:rPr lang="zh-CN" b="0">
                <a:latin typeface="+mn-ea"/>
              </a:rPr>
              <a:t>如果在测试时必须考虑输入条件的各种组合，则可能的组合数目将是天文数字，因此必须考虑采用一种适合于描述多种条件的组合、相应产生多个动作的形式来进行测试用例的设计，这就需要利用因果图。</a:t>
            </a:r>
            <a:endParaRPr lang="zh-CN" altLang="en-US">
              <a:latin typeface="+mn-ea"/>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四、怎么使用因果图法？</a:t>
            </a:r>
            <a:endParaRPr lang="zh-CN" altLang="zh-CN" sz="1800" b="1" kern="100" dirty="0">
              <a:effectLst/>
            </a:endParaRPr>
          </a:p>
        </p:txBody>
      </p:sp>
      <p:sp>
        <p:nvSpPr>
          <p:cNvPr id="4" name="文本框 3"/>
          <p:cNvSpPr txBox="1"/>
          <p:nvPr/>
        </p:nvSpPr>
        <p:spPr>
          <a:xfrm>
            <a:off x="431800" y="627380"/>
            <a:ext cx="3119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黑盒测试方法-因果图法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817880" y="1462405"/>
            <a:ext cx="10928985" cy="1198880"/>
          </a:xfrm>
          <a:prstGeom prst="rect">
            <a:avLst/>
          </a:prstGeom>
          <a:noFill/>
          <a:ln w="9525">
            <a:noFill/>
          </a:ln>
        </p:spPr>
        <p:txBody>
          <a:bodyPr wrap="square">
            <a:spAutoFit/>
          </a:bodyPr>
          <a:p>
            <a:pPr indent="0"/>
            <a:r>
              <a:rPr lang="en-US" b="0">
                <a:latin typeface="+mn-ea"/>
                <a:cs typeface="+mn-ea"/>
              </a:rPr>
              <a:t>1.</a:t>
            </a:r>
            <a:r>
              <a:rPr lang="zh-CN" b="0">
                <a:latin typeface="+mn-ea"/>
                <a:cs typeface="+mn-ea"/>
              </a:rPr>
              <a:t>因果图中出现的基本符号</a:t>
            </a:r>
            <a:r>
              <a:rPr lang="en-US" b="0">
                <a:latin typeface="+mn-ea"/>
                <a:cs typeface="+mn-ea"/>
              </a:rPr>
              <a:t>1) </a:t>
            </a:r>
            <a:r>
              <a:rPr lang="zh-CN" b="0">
                <a:latin typeface="+mn-ea"/>
                <a:cs typeface="+mn-ea"/>
              </a:rPr>
              <a:t>通常在因果图中用</a:t>
            </a:r>
            <a:r>
              <a:rPr lang="en-US" b="0">
                <a:latin typeface="+mn-ea"/>
                <a:cs typeface="+mn-ea"/>
              </a:rPr>
              <a:t>C</a:t>
            </a:r>
            <a:r>
              <a:rPr lang="zh-CN" b="0">
                <a:latin typeface="+mn-ea"/>
                <a:cs typeface="+mn-ea"/>
              </a:rPr>
              <a:t>（</a:t>
            </a:r>
            <a:r>
              <a:rPr lang="en-US" b="0">
                <a:latin typeface="+mn-ea"/>
                <a:cs typeface="+mn-ea"/>
              </a:rPr>
              <a:t>cause</a:t>
            </a:r>
            <a:r>
              <a:rPr lang="zh-CN" b="0">
                <a:latin typeface="+mn-ea"/>
                <a:cs typeface="+mn-ea"/>
              </a:rPr>
              <a:t>）表示原因，用</a:t>
            </a:r>
            <a:r>
              <a:rPr lang="en-US" b="0">
                <a:latin typeface="+mn-ea"/>
                <a:cs typeface="+mn-ea"/>
              </a:rPr>
              <a:t>E</a:t>
            </a:r>
            <a:r>
              <a:rPr lang="zh-CN" b="0">
                <a:latin typeface="+mn-ea"/>
                <a:cs typeface="+mn-ea"/>
              </a:rPr>
              <a:t>（</a:t>
            </a:r>
            <a:r>
              <a:rPr lang="en-US" b="0">
                <a:latin typeface="+mn-ea"/>
                <a:cs typeface="+mn-ea"/>
              </a:rPr>
              <a:t>expected</a:t>
            </a:r>
            <a:r>
              <a:rPr lang="zh-CN" b="0">
                <a:latin typeface="+mn-ea"/>
                <a:cs typeface="+mn-ea"/>
              </a:rPr>
              <a:t>）表示结果，各结点表示状态，可取值“</a:t>
            </a:r>
            <a:r>
              <a:rPr lang="en-US" b="0">
                <a:latin typeface="+mn-ea"/>
                <a:cs typeface="+mn-ea"/>
              </a:rPr>
              <a:t>0</a:t>
            </a:r>
            <a:r>
              <a:rPr lang="zh-CN" b="0">
                <a:latin typeface="+mn-ea"/>
                <a:cs typeface="+mn-ea"/>
              </a:rPr>
              <a:t>”或“</a:t>
            </a:r>
            <a:r>
              <a:rPr lang="en-US" b="0">
                <a:latin typeface="+mn-ea"/>
                <a:cs typeface="+mn-ea"/>
              </a:rPr>
              <a:t>1</a:t>
            </a:r>
            <a:r>
              <a:rPr lang="zh-CN" b="0">
                <a:latin typeface="+mn-ea"/>
                <a:cs typeface="+mn-ea"/>
              </a:rPr>
              <a:t>”。“</a:t>
            </a:r>
            <a:r>
              <a:rPr lang="en-US" b="0">
                <a:latin typeface="+mn-ea"/>
                <a:cs typeface="+mn-ea"/>
              </a:rPr>
              <a:t>0</a:t>
            </a:r>
            <a:r>
              <a:rPr lang="zh-CN" b="0">
                <a:latin typeface="+mn-ea"/>
                <a:cs typeface="+mn-ea"/>
              </a:rPr>
              <a:t>”表示某状态不出现，“</a:t>
            </a:r>
            <a:r>
              <a:rPr lang="en-US" b="0">
                <a:latin typeface="+mn-ea"/>
                <a:cs typeface="+mn-ea"/>
              </a:rPr>
              <a:t>1</a:t>
            </a:r>
            <a:r>
              <a:rPr lang="zh-CN" b="0">
                <a:latin typeface="+mn-ea"/>
                <a:cs typeface="+mn-ea"/>
              </a:rPr>
              <a:t>”表示某状态出现。</a:t>
            </a:r>
            <a:r>
              <a:rPr lang="en-US" b="0">
                <a:latin typeface="+mn-ea"/>
                <a:cs typeface="+mn-ea"/>
              </a:rPr>
              <a:t>4</a:t>
            </a:r>
            <a:r>
              <a:rPr lang="zh-CN" b="0">
                <a:latin typeface="+mn-ea"/>
                <a:cs typeface="+mn-ea"/>
              </a:rPr>
              <a:t>种主要的原因与结果之间的关系：</a:t>
            </a:r>
            <a:r>
              <a:rPr lang="en-US" sz="1100" b="0">
                <a:latin typeface="Verdana" panose="020B0604030504040204" charset="0"/>
                <a:ea typeface="宋体" panose="02010600030101010101" pitchFamily="2" charset="-122"/>
              </a:rPr>
              <a:t> </a:t>
            </a:r>
            <a:endParaRPr lang="zh-CN" altLang="en-US"/>
          </a:p>
        </p:txBody>
      </p:sp>
      <p:pic>
        <p:nvPicPr>
          <p:cNvPr id="9" name="图片 8"/>
          <p:cNvPicPr>
            <a:picLocks noChangeAspect="1"/>
          </p:cNvPicPr>
          <p:nvPr/>
        </p:nvPicPr>
        <p:blipFill>
          <a:blip r:embed="rId1"/>
          <a:stretch>
            <a:fillRect/>
          </a:stretch>
        </p:blipFill>
        <p:spPr>
          <a:xfrm>
            <a:off x="2129155" y="2793365"/>
            <a:ext cx="5943600" cy="3794760"/>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四、怎么使用因果图法？</a:t>
            </a:r>
            <a:endParaRPr lang="zh-CN" altLang="zh-CN" sz="1800" b="1" kern="100" dirty="0">
              <a:effectLst/>
            </a:endParaRPr>
          </a:p>
        </p:txBody>
      </p:sp>
      <p:sp>
        <p:nvSpPr>
          <p:cNvPr id="4" name="文本框 3"/>
          <p:cNvSpPr txBox="1"/>
          <p:nvPr/>
        </p:nvSpPr>
        <p:spPr>
          <a:xfrm>
            <a:off x="431800" y="627380"/>
            <a:ext cx="3119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黑盒测试方法-因果图法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817245" y="1462405"/>
            <a:ext cx="9745980" cy="1198880"/>
          </a:xfrm>
          <a:prstGeom prst="rect">
            <a:avLst/>
          </a:prstGeom>
          <a:noFill/>
          <a:ln w="9525">
            <a:noFill/>
          </a:ln>
        </p:spPr>
        <p:txBody>
          <a:bodyPr wrap="square">
            <a:spAutoFit/>
          </a:bodyPr>
          <a:p>
            <a:pPr marL="285750" indent="-285750">
              <a:buFont typeface="Wingdings" panose="05000000000000000000" charset="0"/>
              <a:buChar char="ü"/>
            </a:pPr>
            <a:r>
              <a:rPr lang="zh-CN" b="0">
                <a:latin typeface="+mn-ea"/>
                <a:cs typeface="+mn-ea"/>
              </a:rPr>
              <a:t>（</a:t>
            </a:r>
            <a:r>
              <a:rPr lang="en-US" b="0">
                <a:latin typeface="+mn-ea"/>
                <a:cs typeface="+mn-ea"/>
              </a:rPr>
              <a:t>a</a:t>
            </a:r>
            <a:r>
              <a:rPr lang="zh-CN" b="0">
                <a:latin typeface="+mn-ea"/>
                <a:cs typeface="+mn-ea"/>
              </a:rPr>
              <a:t>）恒等</a:t>
            </a:r>
            <a:r>
              <a:rPr lang="en-US" b="0">
                <a:latin typeface="+mn-ea"/>
                <a:cs typeface="+mn-ea"/>
              </a:rPr>
              <a:t>: </a:t>
            </a:r>
            <a:r>
              <a:rPr lang="zh-CN" b="0">
                <a:latin typeface="+mn-ea"/>
                <a:cs typeface="+mn-ea"/>
              </a:rPr>
              <a:t>若</a:t>
            </a:r>
            <a:r>
              <a:rPr lang="en-US" b="0">
                <a:latin typeface="+mn-ea"/>
                <a:cs typeface="+mn-ea"/>
              </a:rPr>
              <a:t>c1</a:t>
            </a:r>
            <a:r>
              <a:rPr lang="zh-CN" b="0">
                <a:latin typeface="+mn-ea"/>
                <a:cs typeface="+mn-ea"/>
              </a:rPr>
              <a:t>是</a:t>
            </a:r>
            <a:r>
              <a:rPr lang="en-US" b="0">
                <a:latin typeface="+mn-ea"/>
                <a:cs typeface="+mn-ea"/>
              </a:rPr>
              <a:t>1</a:t>
            </a:r>
            <a:r>
              <a:rPr lang="zh-CN" b="0">
                <a:latin typeface="+mn-ea"/>
                <a:cs typeface="+mn-ea"/>
              </a:rPr>
              <a:t>，则</a:t>
            </a:r>
            <a:r>
              <a:rPr lang="en-US" b="0">
                <a:latin typeface="+mn-ea"/>
                <a:cs typeface="+mn-ea"/>
              </a:rPr>
              <a:t>e1</a:t>
            </a:r>
            <a:r>
              <a:rPr lang="zh-CN" b="0">
                <a:latin typeface="+mn-ea"/>
                <a:cs typeface="+mn-ea"/>
              </a:rPr>
              <a:t>也是</a:t>
            </a:r>
            <a:r>
              <a:rPr lang="en-US" b="0">
                <a:latin typeface="+mn-ea"/>
                <a:cs typeface="+mn-ea"/>
              </a:rPr>
              <a:t>1</a:t>
            </a:r>
            <a:r>
              <a:rPr lang="zh-CN" b="0">
                <a:latin typeface="+mn-ea"/>
                <a:cs typeface="+mn-ea"/>
              </a:rPr>
              <a:t>；否则</a:t>
            </a:r>
            <a:r>
              <a:rPr lang="en-US" b="0">
                <a:latin typeface="+mn-ea"/>
                <a:cs typeface="+mn-ea"/>
              </a:rPr>
              <a:t>e1</a:t>
            </a:r>
            <a:r>
              <a:rPr lang="zh-CN" b="0">
                <a:latin typeface="+mn-ea"/>
                <a:cs typeface="+mn-ea"/>
              </a:rPr>
              <a:t>为</a:t>
            </a:r>
            <a:r>
              <a:rPr lang="en-US" b="0">
                <a:latin typeface="+mn-ea"/>
                <a:cs typeface="+mn-ea"/>
              </a:rPr>
              <a:t>0</a:t>
            </a:r>
            <a:r>
              <a:rPr lang="zh-CN" b="0">
                <a:latin typeface="+mn-ea"/>
                <a:cs typeface="+mn-ea"/>
              </a:rPr>
              <a:t>。</a:t>
            </a:r>
            <a:endParaRPr lang="zh-CN" b="0">
              <a:latin typeface="+mn-ea"/>
              <a:cs typeface="+mn-ea"/>
            </a:endParaRPr>
          </a:p>
          <a:p>
            <a:pPr marL="285750" indent="-285750">
              <a:buFont typeface="Wingdings" panose="05000000000000000000" charset="0"/>
              <a:buChar char="ü"/>
            </a:pPr>
            <a:r>
              <a:rPr lang="zh-CN" b="0">
                <a:latin typeface="+mn-ea"/>
                <a:cs typeface="+mn-ea"/>
              </a:rPr>
              <a:t>（</a:t>
            </a:r>
            <a:r>
              <a:rPr lang="en-US" b="0">
                <a:latin typeface="+mn-ea"/>
                <a:cs typeface="+mn-ea"/>
              </a:rPr>
              <a:t>b</a:t>
            </a:r>
            <a:r>
              <a:rPr lang="zh-CN" b="0">
                <a:latin typeface="+mn-ea"/>
                <a:cs typeface="+mn-ea"/>
              </a:rPr>
              <a:t>）非</a:t>
            </a:r>
            <a:r>
              <a:rPr lang="en-US" b="0">
                <a:latin typeface="+mn-ea"/>
                <a:cs typeface="+mn-ea"/>
              </a:rPr>
              <a:t>:	</a:t>
            </a:r>
            <a:r>
              <a:rPr lang="zh-CN" b="0">
                <a:latin typeface="+mn-ea"/>
                <a:cs typeface="+mn-ea"/>
              </a:rPr>
              <a:t>若</a:t>
            </a:r>
            <a:r>
              <a:rPr lang="en-US" b="0">
                <a:latin typeface="+mn-ea"/>
                <a:cs typeface="+mn-ea"/>
              </a:rPr>
              <a:t>c1</a:t>
            </a:r>
            <a:r>
              <a:rPr lang="zh-CN" b="0">
                <a:latin typeface="+mn-ea"/>
                <a:cs typeface="+mn-ea"/>
              </a:rPr>
              <a:t>是</a:t>
            </a:r>
            <a:r>
              <a:rPr lang="en-US" b="0">
                <a:latin typeface="+mn-ea"/>
                <a:cs typeface="+mn-ea"/>
              </a:rPr>
              <a:t>1</a:t>
            </a:r>
            <a:r>
              <a:rPr lang="zh-CN" b="0">
                <a:latin typeface="+mn-ea"/>
                <a:cs typeface="+mn-ea"/>
              </a:rPr>
              <a:t>，则</a:t>
            </a:r>
            <a:r>
              <a:rPr lang="en-US" b="0">
                <a:latin typeface="+mn-ea"/>
                <a:cs typeface="+mn-ea"/>
              </a:rPr>
              <a:t>e1</a:t>
            </a:r>
            <a:r>
              <a:rPr lang="zh-CN" b="0">
                <a:latin typeface="+mn-ea"/>
                <a:cs typeface="+mn-ea"/>
              </a:rPr>
              <a:t>是</a:t>
            </a:r>
            <a:r>
              <a:rPr lang="en-US" b="0">
                <a:latin typeface="+mn-ea"/>
                <a:cs typeface="+mn-ea"/>
              </a:rPr>
              <a:t>0</a:t>
            </a:r>
            <a:r>
              <a:rPr lang="zh-CN" b="0">
                <a:latin typeface="+mn-ea"/>
                <a:cs typeface="+mn-ea"/>
              </a:rPr>
              <a:t>；否则</a:t>
            </a:r>
            <a:r>
              <a:rPr lang="en-US" b="0">
                <a:latin typeface="+mn-ea"/>
                <a:cs typeface="+mn-ea"/>
              </a:rPr>
              <a:t>e1</a:t>
            </a:r>
            <a:r>
              <a:rPr lang="zh-CN" b="0">
                <a:latin typeface="+mn-ea"/>
                <a:cs typeface="+mn-ea"/>
              </a:rPr>
              <a:t>是</a:t>
            </a:r>
            <a:r>
              <a:rPr lang="en-US" b="0">
                <a:latin typeface="+mn-ea"/>
                <a:cs typeface="+mn-ea"/>
              </a:rPr>
              <a:t>1</a:t>
            </a:r>
            <a:r>
              <a:rPr lang="zh-CN" b="0">
                <a:latin typeface="+mn-ea"/>
                <a:cs typeface="+mn-ea"/>
              </a:rPr>
              <a:t>。</a:t>
            </a:r>
            <a:endParaRPr lang="zh-CN" b="0">
              <a:latin typeface="+mn-ea"/>
              <a:cs typeface="+mn-ea"/>
            </a:endParaRPr>
          </a:p>
          <a:p>
            <a:pPr marL="285750" indent="-285750">
              <a:buFont typeface="Wingdings" panose="05000000000000000000" charset="0"/>
              <a:buChar char="ü"/>
            </a:pPr>
            <a:r>
              <a:rPr lang="zh-CN" b="0">
                <a:latin typeface="+mn-ea"/>
                <a:cs typeface="+mn-ea"/>
              </a:rPr>
              <a:t>（</a:t>
            </a:r>
            <a:r>
              <a:rPr lang="en-US" b="0">
                <a:latin typeface="+mn-ea"/>
                <a:cs typeface="+mn-ea"/>
              </a:rPr>
              <a:t>c</a:t>
            </a:r>
            <a:r>
              <a:rPr lang="zh-CN" b="0">
                <a:latin typeface="+mn-ea"/>
                <a:cs typeface="+mn-ea"/>
              </a:rPr>
              <a:t>）或</a:t>
            </a:r>
            <a:r>
              <a:rPr lang="en-US" b="0">
                <a:latin typeface="+mn-ea"/>
                <a:cs typeface="+mn-ea"/>
              </a:rPr>
              <a:t>:	</a:t>
            </a:r>
            <a:r>
              <a:rPr lang="zh-CN" b="0">
                <a:latin typeface="+mn-ea"/>
                <a:cs typeface="+mn-ea"/>
              </a:rPr>
              <a:t>若</a:t>
            </a:r>
            <a:r>
              <a:rPr lang="en-US" b="0">
                <a:latin typeface="+mn-ea"/>
                <a:cs typeface="+mn-ea"/>
              </a:rPr>
              <a:t>c1</a:t>
            </a:r>
            <a:r>
              <a:rPr lang="zh-CN" b="0">
                <a:latin typeface="+mn-ea"/>
                <a:cs typeface="+mn-ea"/>
              </a:rPr>
              <a:t>或</a:t>
            </a:r>
            <a:r>
              <a:rPr lang="en-US" b="0">
                <a:latin typeface="+mn-ea"/>
                <a:cs typeface="+mn-ea"/>
              </a:rPr>
              <a:t>c2</a:t>
            </a:r>
            <a:r>
              <a:rPr lang="zh-CN" b="0">
                <a:latin typeface="+mn-ea"/>
                <a:cs typeface="+mn-ea"/>
              </a:rPr>
              <a:t>或</a:t>
            </a:r>
            <a:r>
              <a:rPr lang="en-US" b="0">
                <a:latin typeface="+mn-ea"/>
                <a:cs typeface="+mn-ea"/>
              </a:rPr>
              <a:t>c3</a:t>
            </a:r>
            <a:r>
              <a:rPr lang="zh-CN" b="0">
                <a:latin typeface="+mn-ea"/>
                <a:cs typeface="+mn-ea"/>
              </a:rPr>
              <a:t>是</a:t>
            </a:r>
            <a:r>
              <a:rPr lang="en-US" b="0">
                <a:latin typeface="+mn-ea"/>
                <a:cs typeface="+mn-ea"/>
              </a:rPr>
              <a:t>1</a:t>
            </a:r>
            <a:r>
              <a:rPr lang="zh-CN" b="0">
                <a:latin typeface="+mn-ea"/>
                <a:cs typeface="+mn-ea"/>
              </a:rPr>
              <a:t>，则</a:t>
            </a:r>
            <a:r>
              <a:rPr lang="en-US" b="0">
                <a:latin typeface="+mn-ea"/>
                <a:cs typeface="+mn-ea"/>
              </a:rPr>
              <a:t>e1</a:t>
            </a:r>
            <a:r>
              <a:rPr lang="zh-CN" b="0">
                <a:latin typeface="+mn-ea"/>
                <a:cs typeface="+mn-ea"/>
              </a:rPr>
              <a:t>是</a:t>
            </a:r>
            <a:r>
              <a:rPr lang="en-US" b="0">
                <a:latin typeface="+mn-ea"/>
                <a:cs typeface="+mn-ea"/>
              </a:rPr>
              <a:t>1</a:t>
            </a:r>
            <a:r>
              <a:rPr lang="zh-CN" b="0">
                <a:latin typeface="+mn-ea"/>
                <a:cs typeface="+mn-ea"/>
              </a:rPr>
              <a:t>；否则</a:t>
            </a:r>
            <a:r>
              <a:rPr lang="en-US" b="0">
                <a:latin typeface="+mn-ea"/>
                <a:cs typeface="+mn-ea"/>
              </a:rPr>
              <a:t>e1</a:t>
            </a:r>
            <a:r>
              <a:rPr lang="zh-CN" b="0">
                <a:latin typeface="+mn-ea"/>
                <a:cs typeface="+mn-ea"/>
              </a:rPr>
              <a:t>为</a:t>
            </a:r>
            <a:r>
              <a:rPr lang="en-US" b="0">
                <a:latin typeface="+mn-ea"/>
                <a:cs typeface="+mn-ea"/>
              </a:rPr>
              <a:t>0</a:t>
            </a:r>
            <a:r>
              <a:rPr lang="zh-CN" b="0">
                <a:latin typeface="+mn-ea"/>
                <a:cs typeface="+mn-ea"/>
              </a:rPr>
              <a:t>。可有任意多个输入。</a:t>
            </a:r>
            <a:endParaRPr lang="zh-CN" b="0">
              <a:latin typeface="+mn-ea"/>
              <a:cs typeface="+mn-ea"/>
            </a:endParaRPr>
          </a:p>
          <a:p>
            <a:pPr marL="285750" indent="-285750">
              <a:buFont typeface="Wingdings" panose="05000000000000000000" charset="0"/>
              <a:buChar char="ü"/>
            </a:pPr>
            <a:r>
              <a:rPr lang="zh-CN" b="0">
                <a:latin typeface="+mn-ea"/>
                <a:cs typeface="+mn-ea"/>
              </a:rPr>
              <a:t>（</a:t>
            </a:r>
            <a:r>
              <a:rPr lang="en-US" b="0">
                <a:latin typeface="+mn-ea"/>
                <a:cs typeface="+mn-ea"/>
              </a:rPr>
              <a:t>d</a:t>
            </a:r>
            <a:r>
              <a:rPr lang="zh-CN" b="0">
                <a:latin typeface="+mn-ea"/>
                <a:cs typeface="+mn-ea"/>
              </a:rPr>
              <a:t>）与</a:t>
            </a:r>
            <a:r>
              <a:rPr lang="en-US" b="0">
                <a:latin typeface="+mn-ea"/>
                <a:cs typeface="+mn-ea"/>
              </a:rPr>
              <a:t>:	</a:t>
            </a:r>
            <a:r>
              <a:rPr lang="zh-CN" b="0">
                <a:latin typeface="+mn-ea"/>
                <a:cs typeface="+mn-ea"/>
              </a:rPr>
              <a:t>若</a:t>
            </a:r>
            <a:r>
              <a:rPr lang="en-US" b="0">
                <a:latin typeface="+mn-ea"/>
                <a:cs typeface="+mn-ea"/>
              </a:rPr>
              <a:t>c1</a:t>
            </a:r>
            <a:r>
              <a:rPr lang="zh-CN" b="0">
                <a:latin typeface="+mn-ea"/>
                <a:cs typeface="+mn-ea"/>
              </a:rPr>
              <a:t>和</a:t>
            </a:r>
            <a:r>
              <a:rPr lang="en-US" b="0">
                <a:latin typeface="+mn-ea"/>
                <a:cs typeface="+mn-ea"/>
              </a:rPr>
              <a:t>c2</a:t>
            </a:r>
            <a:r>
              <a:rPr lang="zh-CN" b="0">
                <a:latin typeface="+mn-ea"/>
                <a:cs typeface="+mn-ea"/>
              </a:rPr>
              <a:t>和</a:t>
            </a:r>
            <a:r>
              <a:rPr lang="en-US" b="0">
                <a:latin typeface="+mn-ea"/>
                <a:cs typeface="+mn-ea"/>
              </a:rPr>
              <a:t>c3</a:t>
            </a:r>
            <a:r>
              <a:rPr lang="zh-CN" b="0">
                <a:latin typeface="+mn-ea"/>
                <a:cs typeface="+mn-ea"/>
              </a:rPr>
              <a:t>都是</a:t>
            </a:r>
            <a:r>
              <a:rPr lang="en-US" b="0">
                <a:latin typeface="+mn-ea"/>
                <a:cs typeface="+mn-ea"/>
              </a:rPr>
              <a:t>1</a:t>
            </a:r>
            <a:r>
              <a:rPr lang="zh-CN" b="0">
                <a:latin typeface="+mn-ea"/>
                <a:cs typeface="+mn-ea"/>
              </a:rPr>
              <a:t>，则</a:t>
            </a:r>
            <a:r>
              <a:rPr lang="en-US" b="0">
                <a:latin typeface="+mn-ea"/>
                <a:cs typeface="+mn-ea"/>
              </a:rPr>
              <a:t>e1</a:t>
            </a:r>
            <a:r>
              <a:rPr lang="zh-CN" b="0">
                <a:latin typeface="+mn-ea"/>
                <a:cs typeface="+mn-ea"/>
              </a:rPr>
              <a:t>为</a:t>
            </a:r>
            <a:r>
              <a:rPr lang="en-US" b="0">
                <a:latin typeface="+mn-ea"/>
                <a:cs typeface="+mn-ea"/>
              </a:rPr>
              <a:t>1</a:t>
            </a:r>
            <a:r>
              <a:rPr lang="zh-CN" b="0">
                <a:latin typeface="+mn-ea"/>
                <a:cs typeface="+mn-ea"/>
              </a:rPr>
              <a:t>；否则</a:t>
            </a:r>
            <a:r>
              <a:rPr lang="en-US" b="0">
                <a:latin typeface="+mn-ea"/>
                <a:cs typeface="+mn-ea"/>
              </a:rPr>
              <a:t>e1</a:t>
            </a:r>
            <a:r>
              <a:rPr lang="zh-CN" b="0">
                <a:latin typeface="+mn-ea"/>
                <a:cs typeface="+mn-ea"/>
              </a:rPr>
              <a:t>为</a:t>
            </a:r>
            <a:r>
              <a:rPr lang="en-US" b="0">
                <a:latin typeface="+mn-ea"/>
                <a:cs typeface="+mn-ea"/>
              </a:rPr>
              <a:t>0</a:t>
            </a:r>
            <a:r>
              <a:rPr lang="zh-CN" b="0">
                <a:latin typeface="+mn-ea"/>
                <a:cs typeface="+mn-ea"/>
              </a:rPr>
              <a:t>。可有任意多个输入。</a:t>
            </a:r>
            <a:endParaRPr lang="zh-CN" altLang="en-US">
              <a:latin typeface="+mn-ea"/>
              <a:cs typeface="+mn-ea"/>
            </a:endParaRPr>
          </a:p>
        </p:txBody>
      </p:sp>
      <p:sp>
        <p:nvSpPr>
          <p:cNvPr id="5" name="文本框 4"/>
          <p:cNvSpPr txBox="1"/>
          <p:nvPr/>
        </p:nvSpPr>
        <p:spPr>
          <a:xfrm>
            <a:off x="654685" y="2802890"/>
            <a:ext cx="10770870" cy="922020"/>
          </a:xfrm>
          <a:prstGeom prst="rect">
            <a:avLst/>
          </a:prstGeom>
          <a:noFill/>
          <a:ln w="9525">
            <a:noFill/>
          </a:ln>
        </p:spPr>
        <p:txBody>
          <a:bodyPr wrap="square">
            <a:spAutoFit/>
          </a:bodyPr>
          <a:p>
            <a:pPr indent="0"/>
            <a:r>
              <a:rPr lang="en-US" b="1">
                <a:latin typeface="微软雅黑" panose="020B0503020204020204" pitchFamily="34" charset="-122"/>
                <a:ea typeface="微软雅黑" panose="020B0503020204020204" pitchFamily="34" charset="-122"/>
                <a:cs typeface="微软雅黑" panose="020B0503020204020204" pitchFamily="34" charset="-122"/>
              </a:rPr>
              <a:t>2</a:t>
            </a:r>
            <a:r>
              <a:rPr lang="zh-CN" b="1">
                <a:latin typeface="微软雅黑" panose="020B0503020204020204" pitchFamily="34" charset="-122"/>
                <a:ea typeface="微软雅黑" panose="020B0503020204020204" pitchFamily="34" charset="-122"/>
                <a:cs typeface="微软雅黑" panose="020B0503020204020204" pitchFamily="34" charset="-122"/>
              </a:rPr>
              <a:t>）约束</a:t>
            </a:r>
            <a:endParaRPr lang="zh-CN" b="0">
              <a:latin typeface="+mn-ea"/>
              <a:cs typeface="+mn-ea"/>
            </a:endParaRPr>
          </a:p>
          <a:p>
            <a:pPr indent="0"/>
            <a:r>
              <a:rPr lang="en-US" altLang="zh-CN" b="0">
                <a:latin typeface="+mn-ea"/>
                <a:cs typeface="+mn-ea"/>
              </a:rPr>
              <a:t>      </a:t>
            </a:r>
            <a:r>
              <a:rPr lang="zh-CN" b="0">
                <a:latin typeface="+mn-ea"/>
                <a:cs typeface="+mn-ea"/>
              </a:rPr>
              <a:t>输入状态相互之间还可能存在某些依赖关系，称为约束。例如</a:t>
            </a:r>
            <a:r>
              <a:rPr lang="en-US" b="0">
                <a:latin typeface="+mn-ea"/>
                <a:cs typeface="+mn-ea"/>
              </a:rPr>
              <a:t>, </a:t>
            </a:r>
            <a:r>
              <a:rPr lang="zh-CN" b="0">
                <a:latin typeface="+mn-ea"/>
                <a:cs typeface="+mn-ea"/>
              </a:rPr>
              <a:t>某些输入条件本身不可能同时出现。</a:t>
            </a:r>
            <a:endParaRPr lang="zh-CN" b="0">
              <a:latin typeface="+mn-ea"/>
              <a:cs typeface="+mn-ea"/>
            </a:endParaRPr>
          </a:p>
          <a:p>
            <a:pPr indent="0"/>
            <a:r>
              <a:rPr lang="zh-CN" b="0">
                <a:latin typeface="+mn-ea"/>
                <a:cs typeface="+mn-ea"/>
              </a:rPr>
              <a:t> </a:t>
            </a:r>
            <a:r>
              <a:rPr lang="en-US" altLang="zh-CN" b="0">
                <a:latin typeface="+mn-ea"/>
                <a:cs typeface="+mn-ea"/>
              </a:rPr>
              <a:t>     </a:t>
            </a:r>
            <a:r>
              <a:rPr lang="zh-CN" b="0">
                <a:latin typeface="+mn-ea"/>
                <a:cs typeface="+mn-ea"/>
              </a:rPr>
              <a:t>输出状态之间也往往存在约束。在因果图中</a:t>
            </a:r>
            <a:r>
              <a:rPr lang="en-US" b="0">
                <a:latin typeface="+mn-ea"/>
                <a:cs typeface="+mn-ea"/>
              </a:rPr>
              <a:t>,</a:t>
            </a:r>
            <a:r>
              <a:rPr lang="zh-CN" b="0">
                <a:latin typeface="+mn-ea"/>
                <a:cs typeface="+mn-ea"/>
              </a:rPr>
              <a:t>用特定的符号标明这些约束。</a:t>
            </a:r>
            <a:endParaRPr lang="zh-CN" altLang="en-US">
              <a:latin typeface="+mn-ea"/>
              <a:cs typeface="+mn-ea"/>
            </a:endParaRPr>
          </a:p>
        </p:txBody>
      </p:sp>
      <p:pic>
        <p:nvPicPr>
          <p:cNvPr id="6" name="图片 5"/>
          <p:cNvPicPr>
            <a:picLocks noChangeAspect="1"/>
          </p:cNvPicPr>
          <p:nvPr/>
        </p:nvPicPr>
        <p:blipFill>
          <a:blip r:embed="rId1"/>
          <a:stretch>
            <a:fillRect/>
          </a:stretch>
        </p:blipFill>
        <p:spPr>
          <a:xfrm>
            <a:off x="1419225" y="3866515"/>
            <a:ext cx="8824595" cy="2308860"/>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四、怎么使用因果图法？</a:t>
            </a:r>
            <a:endParaRPr lang="zh-CN" altLang="zh-CN" sz="1800" b="1" kern="100" dirty="0">
              <a:effectLst/>
            </a:endParaRPr>
          </a:p>
        </p:txBody>
      </p:sp>
      <p:sp>
        <p:nvSpPr>
          <p:cNvPr id="4" name="文本框 3"/>
          <p:cNvSpPr txBox="1"/>
          <p:nvPr/>
        </p:nvSpPr>
        <p:spPr>
          <a:xfrm>
            <a:off x="431800" y="627380"/>
            <a:ext cx="3119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黑盒测试方法-因果图法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827405" y="1400810"/>
            <a:ext cx="10557510" cy="3692525"/>
          </a:xfrm>
          <a:prstGeom prst="rect">
            <a:avLst/>
          </a:prstGeom>
          <a:noFill/>
          <a:ln w="9525">
            <a:noFill/>
          </a:ln>
        </p:spPr>
        <p:txBody>
          <a:bodyPr wrap="square">
            <a:spAutoFit/>
          </a:bodyPr>
          <a:p>
            <a:pPr marL="266700" indent="-266700"/>
            <a:r>
              <a:rPr lang="en-US" b="0">
                <a:latin typeface="+mn-ea"/>
                <a:cs typeface="+mn-ea"/>
              </a:rPr>
              <a:t>2. </a:t>
            </a:r>
            <a:r>
              <a:rPr lang="zh-CN" b="0">
                <a:latin typeface="+mn-ea"/>
                <a:cs typeface="+mn-ea"/>
              </a:rPr>
              <a:t>采用因果图法设计测试用例的步骤：</a:t>
            </a:r>
            <a:r>
              <a:rPr lang="en-US" b="0">
                <a:latin typeface="+mn-ea"/>
                <a:cs typeface="+mn-ea"/>
              </a:rPr>
              <a:t>1)</a:t>
            </a:r>
            <a:r>
              <a:rPr lang="zh-CN" b="0">
                <a:latin typeface="+mn-ea"/>
                <a:cs typeface="+mn-ea"/>
              </a:rPr>
              <a:t>分析软件规格说明描述中</a:t>
            </a:r>
            <a:r>
              <a:rPr lang="en-US" b="0">
                <a:latin typeface="+mn-ea"/>
                <a:cs typeface="+mn-ea"/>
              </a:rPr>
              <a:t>, </a:t>
            </a:r>
            <a:r>
              <a:rPr lang="zh-CN" b="0">
                <a:latin typeface="+mn-ea"/>
                <a:cs typeface="+mn-ea"/>
              </a:rPr>
              <a:t>哪些是原因</a:t>
            </a:r>
            <a:r>
              <a:rPr lang="en-US" b="0">
                <a:latin typeface="+mn-ea"/>
                <a:cs typeface="+mn-ea"/>
              </a:rPr>
              <a:t>(</a:t>
            </a:r>
            <a:r>
              <a:rPr lang="zh-CN" b="0">
                <a:latin typeface="+mn-ea"/>
                <a:cs typeface="+mn-ea"/>
              </a:rPr>
              <a:t>即输入条件</a:t>
            </a:r>
            <a:r>
              <a:rPr lang="en-US" b="0">
                <a:latin typeface="+mn-ea"/>
                <a:cs typeface="+mn-ea"/>
              </a:rPr>
              <a:t>),</a:t>
            </a:r>
            <a:r>
              <a:rPr lang="zh-CN" b="0">
                <a:latin typeface="+mn-ea"/>
                <a:cs typeface="+mn-ea"/>
              </a:rPr>
              <a:t>那些是结果</a:t>
            </a:r>
            <a:r>
              <a:rPr lang="en-US" b="0">
                <a:latin typeface="+mn-ea"/>
                <a:cs typeface="+mn-ea"/>
              </a:rPr>
              <a:t>(</a:t>
            </a:r>
            <a:r>
              <a:rPr lang="zh-CN" b="0">
                <a:latin typeface="+mn-ea"/>
                <a:cs typeface="+mn-ea"/>
              </a:rPr>
              <a:t>即输出条件</a:t>
            </a:r>
            <a:r>
              <a:rPr lang="en-US" b="0">
                <a:latin typeface="+mn-ea"/>
                <a:cs typeface="+mn-ea"/>
              </a:rPr>
              <a:t>), </a:t>
            </a:r>
            <a:r>
              <a:rPr lang="zh-CN" b="0">
                <a:latin typeface="+mn-ea"/>
                <a:cs typeface="+mn-ea"/>
              </a:rPr>
              <a:t>并给每个原因和结果赋予一个标识符。</a:t>
            </a:r>
            <a:endParaRPr lang="zh-CN" b="0">
              <a:latin typeface="+mn-ea"/>
              <a:cs typeface="+mn-ea"/>
            </a:endParaRPr>
          </a:p>
          <a:p>
            <a:pPr marL="266700" indent="-266700"/>
            <a:r>
              <a:rPr lang="en-US" b="0">
                <a:latin typeface="+mn-ea"/>
                <a:cs typeface="+mn-ea"/>
              </a:rPr>
              <a:t>2)</a:t>
            </a:r>
            <a:r>
              <a:rPr lang="zh-CN" b="0">
                <a:latin typeface="+mn-ea"/>
                <a:cs typeface="+mn-ea"/>
              </a:rPr>
              <a:t>分析软件规格说明描述中的语义，找出原因与结果之间</a:t>
            </a:r>
            <a:r>
              <a:rPr lang="en-US" b="0">
                <a:latin typeface="+mn-ea"/>
                <a:cs typeface="+mn-ea"/>
              </a:rPr>
              <a:t>, </a:t>
            </a:r>
            <a:r>
              <a:rPr lang="zh-CN" b="0">
                <a:latin typeface="+mn-ea"/>
                <a:cs typeface="+mn-ea"/>
              </a:rPr>
              <a:t>原因与原因之间对应的关系，根据这些关系</a:t>
            </a:r>
            <a:r>
              <a:rPr lang="en-US" b="0">
                <a:latin typeface="+mn-ea"/>
                <a:cs typeface="+mn-ea"/>
              </a:rPr>
              <a:t>,</a:t>
            </a:r>
            <a:r>
              <a:rPr lang="zh-CN" b="0">
                <a:latin typeface="+mn-ea"/>
                <a:cs typeface="+mn-ea"/>
              </a:rPr>
              <a:t>画出因果图。</a:t>
            </a:r>
            <a:endParaRPr lang="zh-CN" b="0">
              <a:latin typeface="+mn-ea"/>
              <a:cs typeface="+mn-ea"/>
            </a:endParaRPr>
          </a:p>
          <a:p>
            <a:pPr marL="266700" indent="-266700"/>
            <a:r>
              <a:rPr lang="en-US" b="0">
                <a:latin typeface="+mn-ea"/>
                <a:cs typeface="+mn-ea"/>
              </a:rPr>
              <a:t>3)</a:t>
            </a:r>
            <a:r>
              <a:rPr lang="zh-CN" b="0">
                <a:latin typeface="+mn-ea"/>
                <a:cs typeface="+mn-ea"/>
              </a:rPr>
              <a:t>由于语法或环境限制</a:t>
            </a:r>
            <a:r>
              <a:rPr lang="en-US" b="0">
                <a:latin typeface="+mn-ea"/>
                <a:cs typeface="+mn-ea"/>
              </a:rPr>
              <a:t>, </a:t>
            </a:r>
            <a:r>
              <a:rPr lang="zh-CN" b="0">
                <a:latin typeface="+mn-ea"/>
                <a:cs typeface="+mn-ea"/>
              </a:rPr>
              <a:t>有些原因与原因之间</a:t>
            </a:r>
            <a:r>
              <a:rPr lang="en-US" b="0">
                <a:latin typeface="+mn-ea"/>
                <a:cs typeface="+mn-ea"/>
              </a:rPr>
              <a:t>,</a:t>
            </a:r>
            <a:r>
              <a:rPr lang="zh-CN" b="0">
                <a:latin typeface="+mn-ea"/>
                <a:cs typeface="+mn-ea"/>
              </a:rPr>
              <a:t>原因与结果之间的组合情况不可能出现，为表明这些特殊情况</a:t>
            </a:r>
            <a:r>
              <a:rPr lang="en-US" b="0">
                <a:latin typeface="+mn-ea"/>
                <a:cs typeface="+mn-ea"/>
              </a:rPr>
              <a:t>, </a:t>
            </a:r>
            <a:r>
              <a:rPr lang="zh-CN" b="0">
                <a:latin typeface="+mn-ea"/>
                <a:cs typeface="+mn-ea"/>
              </a:rPr>
              <a:t>在因果图上用一些记号表明约束或限制条件。</a:t>
            </a:r>
            <a:r>
              <a:rPr lang="en-US" b="0">
                <a:latin typeface="+mn-ea"/>
                <a:cs typeface="+mn-ea"/>
              </a:rPr>
              <a:t>4)</a:t>
            </a:r>
            <a:r>
              <a:rPr lang="zh-CN" b="0">
                <a:latin typeface="+mn-ea"/>
                <a:cs typeface="+mn-ea"/>
              </a:rPr>
              <a:t>把因果图转换为判定表。</a:t>
            </a:r>
            <a:endParaRPr lang="zh-CN" b="0">
              <a:latin typeface="+mn-ea"/>
              <a:cs typeface="+mn-ea"/>
            </a:endParaRPr>
          </a:p>
          <a:p>
            <a:pPr marL="266700" indent="-266700"/>
            <a:r>
              <a:rPr lang="en-US" b="0">
                <a:latin typeface="+mn-ea"/>
                <a:cs typeface="+mn-ea"/>
              </a:rPr>
              <a:t>5)</a:t>
            </a:r>
            <a:r>
              <a:rPr lang="zh-CN" b="0">
                <a:latin typeface="+mn-ea"/>
                <a:cs typeface="+mn-ea"/>
              </a:rPr>
              <a:t>把判定表的每一列拿出来作为依据</a:t>
            </a:r>
            <a:r>
              <a:rPr lang="en-US" b="0">
                <a:latin typeface="+mn-ea"/>
                <a:cs typeface="+mn-ea"/>
              </a:rPr>
              <a:t>,</a:t>
            </a:r>
            <a:r>
              <a:rPr lang="zh-CN" b="0">
                <a:latin typeface="+mn-ea"/>
                <a:cs typeface="+mn-ea"/>
              </a:rPr>
              <a:t>设计测试用例。</a:t>
            </a:r>
            <a:r>
              <a:rPr lang="zh-CN" b="0">
                <a:solidFill>
                  <a:srgbClr val="000000"/>
                </a:solidFill>
                <a:latin typeface="+mn-ea"/>
                <a:cs typeface="+mn-ea"/>
              </a:rPr>
              <a:t>什么是因果关系？？</a:t>
            </a:r>
            <a:endParaRPr lang="zh-CN" altLang="en-US">
              <a:latin typeface="+mn-ea"/>
              <a:cs typeface="+mn-ea"/>
            </a:endParaRPr>
          </a:p>
        </p:txBody>
      </p:sp>
      <p:sp>
        <p:nvSpPr>
          <p:cNvPr id="8" name="文本框 7"/>
          <p:cNvSpPr txBox="1"/>
          <p:nvPr/>
        </p:nvSpPr>
        <p:spPr>
          <a:xfrm>
            <a:off x="1203325" y="5093335"/>
            <a:ext cx="6560820" cy="1476375"/>
          </a:xfrm>
          <a:prstGeom prst="rect">
            <a:avLst/>
          </a:prstGeom>
          <a:noFill/>
          <a:ln w="9525">
            <a:noFill/>
          </a:ln>
        </p:spPr>
        <p:txBody>
          <a:bodyPr wrap="square">
            <a:spAutoFit/>
          </a:bodyPr>
          <a:p>
            <a:pPr indent="0"/>
            <a:r>
              <a:rPr lang="zh-CN" b="0">
                <a:solidFill>
                  <a:srgbClr val="FF0000"/>
                </a:solidFill>
                <a:latin typeface="+mn-ea"/>
                <a:cs typeface="+mn-ea"/>
              </a:rPr>
              <a:t>拿破仑说：“失一个钉子，坏了一只蹄铁； 坏了一只蹄铁，折了一匹战马；</a:t>
            </a:r>
            <a:r>
              <a:rPr lang="en-US" b="0">
                <a:solidFill>
                  <a:srgbClr val="FF0000"/>
                </a:solidFill>
                <a:latin typeface="+mn-ea"/>
                <a:cs typeface="+mn-ea"/>
              </a:rPr>
              <a:t> </a:t>
            </a:r>
            <a:r>
              <a:rPr lang="zh-CN" b="0">
                <a:solidFill>
                  <a:srgbClr val="FF0000"/>
                </a:solidFill>
                <a:latin typeface="+mn-ea"/>
                <a:cs typeface="+mn-ea"/>
              </a:rPr>
              <a:t>折了一匹战马，伤了一位骑士；伤了一位骑士，输了一场战斗；输了一场战斗，亡了一个帝国。</a:t>
            </a:r>
            <a:r>
              <a:rPr lang="en-US" b="0">
                <a:solidFill>
                  <a:srgbClr val="FF0000"/>
                </a:solidFill>
                <a:latin typeface="+mn-ea"/>
                <a:cs typeface="+mn-ea"/>
              </a:rPr>
              <a:t>”  </a:t>
            </a:r>
            <a:endParaRPr lang="en-US" b="0">
              <a:solidFill>
                <a:srgbClr val="FF0000"/>
              </a:solidFill>
              <a:latin typeface="+mn-ea"/>
              <a:cs typeface="+mn-ea"/>
            </a:endParaRPr>
          </a:p>
          <a:p>
            <a:pPr indent="0"/>
            <a:r>
              <a:rPr lang="zh-CN" b="1">
                <a:latin typeface="微软雅黑" panose="020B0503020204020204" pitchFamily="34" charset="-122"/>
                <a:ea typeface="微软雅黑" panose="020B0503020204020204" pitchFamily="34" charset="-122"/>
                <a:cs typeface="+mn-ea"/>
              </a:rPr>
              <a:t>这就是因果关系。</a:t>
            </a:r>
            <a:endParaRPr lang="zh-CN" altLang="en-US" b="1">
              <a:latin typeface="微软雅黑" panose="020B0503020204020204" pitchFamily="34" charset="-122"/>
              <a:ea typeface="微软雅黑" panose="020B0503020204020204" pitchFamily="34" charset="-122"/>
              <a:cs typeface="+mn-ea"/>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五、</a:t>
            </a:r>
            <a:r>
              <a:rPr lang="zh-CN" altLang="zh-CN" sz="1800" b="1" kern="100" dirty="0">
                <a:effectLst/>
              </a:rPr>
              <a:t>案例</a:t>
            </a:r>
            <a:endParaRPr lang="zh-CN" altLang="zh-CN" sz="1800" b="1" kern="100" dirty="0">
              <a:effectLst/>
            </a:endParaRPr>
          </a:p>
        </p:txBody>
      </p:sp>
      <p:sp>
        <p:nvSpPr>
          <p:cNvPr id="4" name="文本框 3"/>
          <p:cNvSpPr txBox="1"/>
          <p:nvPr/>
        </p:nvSpPr>
        <p:spPr>
          <a:xfrm>
            <a:off x="431800" y="627380"/>
            <a:ext cx="3119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黑盒测试方法-因果图法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858520" y="1462405"/>
            <a:ext cx="10495915" cy="1476375"/>
          </a:xfrm>
          <a:prstGeom prst="rect">
            <a:avLst/>
          </a:prstGeom>
          <a:noFill/>
          <a:ln w="9525">
            <a:noFill/>
          </a:ln>
        </p:spPr>
        <p:txBody>
          <a:bodyPr wrap="square">
            <a:spAutoFit/>
          </a:bodyPr>
          <a:p>
            <a:pPr indent="0"/>
            <a:r>
              <a:rPr lang="en-US" b="0">
                <a:latin typeface="+mn-ea"/>
                <a:cs typeface="+mn-ea"/>
              </a:rPr>
              <a:t>1. </a:t>
            </a:r>
            <a:r>
              <a:rPr lang="zh-CN" b="0">
                <a:latin typeface="+mn-ea"/>
                <a:cs typeface="+mn-ea"/>
              </a:rPr>
              <a:t>某程序中搜索功能需求规格说明：姓名只能输入中文或者英文，年龄只能输入数字，点击搜索，搜索到正确结果；</a:t>
            </a:r>
            <a:endParaRPr lang="zh-CN" b="0">
              <a:latin typeface="+mn-ea"/>
              <a:cs typeface="+mn-ea"/>
            </a:endParaRPr>
          </a:p>
          <a:p>
            <a:pPr indent="0"/>
            <a:endParaRPr lang="zh-CN" b="0">
              <a:latin typeface="+mn-ea"/>
              <a:cs typeface="+mn-ea"/>
            </a:endParaRPr>
          </a:p>
          <a:p>
            <a:pPr indent="0"/>
            <a:r>
              <a:rPr lang="zh-CN" b="0">
                <a:latin typeface="+mn-ea"/>
                <a:cs typeface="+mn-ea"/>
              </a:rPr>
              <a:t>如果姓名输入不正确，则给出提示：姓名输入错误，如果年龄输入不正确，则给出提示：年龄输入错误。使用因果图法设计测试用例。</a:t>
            </a:r>
            <a:endParaRPr lang="zh-CN" altLang="en-US">
              <a:latin typeface="+mn-ea"/>
              <a:cs typeface="+mn-ea"/>
            </a:endParaRPr>
          </a:p>
        </p:txBody>
      </p:sp>
      <p:pic>
        <p:nvPicPr>
          <p:cNvPr id="5" name="图片 4"/>
          <p:cNvPicPr>
            <a:picLocks noChangeAspect="1"/>
          </p:cNvPicPr>
          <p:nvPr/>
        </p:nvPicPr>
        <p:blipFill>
          <a:blip r:embed="rId1"/>
          <a:stretch>
            <a:fillRect/>
          </a:stretch>
        </p:blipFill>
        <p:spPr>
          <a:xfrm>
            <a:off x="2273300" y="3050540"/>
            <a:ext cx="6042660" cy="3474720"/>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五、</a:t>
            </a:r>
            <a:r>
              <a:rPr lang="zh-CN" altLang="zh-CN" sz="1800" b="1" kern="100" dirty="0">
                <a:effectLst/>
              </a:rPr>
              <a:t>案例</a:t>
            </a:r>
            <a:endParaRPr lang="zh-CN" altLang="zh-CN" sz="1800" b="1" kern="100" dirty="0">
              <a:effectLst/>
            </a:endParaRPr>
          </a:p>
        </p:txBody>
      </p:sp>
      <p:sp>
        <p:nvSpPr>
          <p:cNvPr id="4" name="文本框 3"/>
          <p:cNvSpPr txBox="1"/>
          <p:nvPr/>
        </p:nvSpPr>
        <p:spPr>
          <a:xfrm>
            <a:off x="431800" y="627380"/>
            <a:ext cx="3119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黑盒测试方法-因果图法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807085" y="1580832"/>
            <a:ext cx="5080000" cy="645160"/>
          </a:xfrm>
          <a:prstGeom prst="rect">
            <a:avLst/>
          </a:prstGeom>
          <a:noFill/>
          <a:ln w="9525">
            <a:noFill/>
          </a:ln>
        </p:spPr>
        <p:txBody>
          <a:bodyPr>
            <a:spAutoFit/>
          </a:bodyPr>
          <a:p>
            <a:pPr marL="266700" indent="-266700"/>
            <a:r>
              <a:rPr lang="zh-CN" b="0">
                <a:latin typeface="+mn-ea"/>
                <a:cs typeface="+mn-ea"/>
              </a:rPr>
              <a:t>解答：</a:t>
            </a:r>
            <a:r>
              <a:rPr lang="en-US" b="0">
                <a:latin typeface="+mn-ea"/>
                <a:cs typeface="+mn-ea"/>
              </a:rPr>
              <a:t>1) </a:t>
            </a:r>
            <a:r>
              <a:rPr lang="zh-CN" b="0">
                <a:latin typeface="+mn-ea"/>
                <a:cs typeface="+mn-ea"/>
              </a:rPr>
              <a:t>根据题意，原因和结果如下：</a:t>
            </a:r>
            <a:endParaRPr lang="zh-CN" altLang="en-US">
              <a:latin typeface="+mn-ea"/>
              <a:cs typeface="+mn-ea"/>
            </a:endParaRPr>
          </a:p>
        </p:txBody>
      </p:sp>
      <p:sp>
        <p:nvSpPr>
          <p:cNvPr id="7" name="文本框 6"/>
          <p:cNvSpPr txBox="1"/>
          <p:nvPr/>
        </p:nvSpPr>
        <p:spPr>
          <a:xfrm>
            <a:off x="1172210" y="2343785"/>
            <a:ext cx="2655570" cy="1198880"/>
          </a:xfrm>
          <a:prstGeom prst="rect">
            <a:avLst/>
          </a:prstGeom>
          <a:noFill/>
          <a:ln w="9525">
            <a:noFill/>
          </a:ln>
        </p:spPr>
        <p:txBody>
          <a:bodyPr wrap="square">
            <a:spAutoFit/>
          </a:bodyPr>
          <a:p>
            <a:pPr marL="266700" indent="-266700"/>
            <a:r>
              <a:rPr lang="zh-CN" b="0">
                <a:latin typeface="+mn-ea"/>
                <a:cs typeface="+mn-ea"/>
              </a:rPr>
              <a:t>原因：</a:t>
            </a:r>
            <a:r>
              <a:rPr lang="en-US" b="0">
                <a:latin typeface="+mn-ea"/>
                <a:cs typeface="+mn-ea"/>
              </a:rPr>
              <a:t>c1-</a:t>
            </a:r>
            <a:r>
              <a:rPr lang="zh-CN" b="0">
                <a:latin typeface="+mn-ea"/>
                <a:cs typeface="+mn-ea"/>
              </a:rPr>
              <a:t>姓名输入中文</a:t>
            </a:r>
            <a:r>
              <a:rPr lang="en-US" b="0">
                <a:latin typeface="+mn-ea"/>
                <a:cs typeface="+mn-ea"/>
              </a:rPr>
              <a:t>c2-</a:t>
            </a:r>
            <a:r>
              <a:rPr lang="zh-CN" b="0">
                <a:latin typeface="+mn-ea"/>
                <a:cs typeface="+mn-ea"/>
              </a:rPr>
              <a:t>姓名输入英文</a:t>
            </a:r>
            <a:r>
              <a:rPr lang="en-US" b="0">
                <a:latin typeface="+mn-ea"/>
                <a:cs typeface="+mn-ea"/>
              </a:rPr>
              <a:t>c3-</a:t>
            </a:r>
            <a:r>
              <a:rPr lang="zh-CN" b="0">
                <a:latin typeface="+mn-ea"/>
                <a:cs typeface="+mn-ea"/>
              </a:rPr>
              <a:t>年龄输入数字</a:t>
            </a:r>
            <a:endParaRPr lang="zh-CN" altLang="en-US">
              <a:latin typeface="+mn-ea"/>
              <a:cs typeface="+mn-ea"/>
            </a:endParaRPr>
          </a:p>
        </p:txBody>
      </p:sp>
      <p:sp>
        <p:nvSpPr>
          <p:cNvPr id="8" name="文本框 7"/>
          <p:cNvSpPr txBox="1"/>
          <p:nvPr/>
        </p:nvSpPr>
        <p:spPr>
          <a:xfrm>
            <a:off x="5133975" y="2225675"/>
            <a:ext cx="2920365" cy="1198880"/>
          </a:xfrm>
          <a:prstGeom prst="rect">
            <a:avLst/>
          </a:prstGeom>
          <a:noFill/>
          <a:ln w="9525">
            <a:noFill/>
          </a:ln>
        </p:spPr>
        <p:txBody>
          <a:bodyPr wrap="square">
            <a:spAutoFit/>
          </a:bodyPr>
          <a:p>
            <a:pPr marL="266700" indent="-266700"/>
            <a:r>
              <a:rPr lang="zh-CN" b="0">
                <a:latin typeface="+mn-ea"/>
                <a:cs typeface="+mn-ea"/>
              </a:rPr>
              <a:t>结果：</a:t>
            </a:r>
            <a:r>
              <a:rPr lang="en-US" b="0">
                <a:latin typeface="+mn-ea"/>
                <a:cs typeface="+mn-ea"/>
              </a:rPr>
              <a:t>e1-</a:t>
            </a:r>
            <a:r>
              <a:rPr lang="zh-CN" b="0">
                <a:latin typeface="+mn-ea"/>
                <a:cs typeface="+mn-ea"/>
              </a:rPr>
              <a:t>搜索到正确结果</a:t>
            </a:r>
            <a:r>
              <a:rPr lang="en-US" b="0">
                <a:latin typeface="+mn-ea"/>
                <a:cs typeface="+mn-ea"/>
              </a:rPr>
              <a:t>e2-</a:t>
            </a:r>
            <a:r>
              <a:rPr lang="zh-CN" b="0">
                <a:latin typeface="+mn-ea"/>
                <a:cs typeface="+mn-ea"/>
              </a:rPr>
              <a:t>姓名输入错误</a:t>
            </a:r>
            <a:r>
              <a:rPr lang="en-US" b="0">
                <a:latin typeface="+mn-ea"/>
                <a:cs typeface="+mn-ea"/>
              </a:rPr>
              <a:t>e3-</a:t>
            </a:r>
            <a:r>
              <a:rPr lang="zh-CN" b="0">
                <a:latin typeface="+mn-ea"/>
                <a:cs typeface="+mn-ea"/>
              </a:rPr>
              <a:t>年龄输入错误</a:t>
            </a:r>
            <a:endParaRPr lang="zh-CN" altLang="en-US">
              <a:latin typeface="+mn-ea"/>
              <a:cs typeface="+mn-ea"/>
            </a:endParaRPr>
          </a:p>
        </p:txBody>
      </p:sp>
      <p:sp>
        <p:nvSpPr>
          <p:cNvPr id="9" name="文本框 8"/>
          <p:cNvSpPr txBox="1"/>
          <p:nvPr/>
        </p:nvSpPr>
        <p:spPr>
          <a:xfrm>
            <a:off x="1080135" y="3542665"/>
            <a:ext cx="2839085" cy="368300"/>
          </a:xfrm>
          <a:prstGeom prst="rect">
            <a:avLst/>
          </a:prstGeom>
          <a:noFill/>
          <a:ln w="9525">
            <a:noFill/>
          </a:ln>
        </p:spPr>
        <p:txBody>
          <a:bodyPr wrap="square">
            <a:spAutoFit/>
          </a:bodyPr>
          <a:p>
            <a:pPr marL="266700" indent="-266700"/>
            <a:r>
              <a:rPr lang="en-US" b="0">
                <a:latin typeface="+mn-ea"/>
                <a:cs typeface="+mn-ea"/>
              </a:rPr>
              <a:t>2) </a:t>
            </a:r>
            <a:r>
              <a:rPr lang="zh-CN" b="0">
                <a:latin typeface="+mn-ea"/>
                <a:cs typeface="+mn-ea"/>
              </a:rPr>
              <a:t>其对应的因果图如下</a:t>
            </a:r>
            <a:r>
              <a:rPr lang="zh-CN" sz="1100" b="0">
                <a:ea typeface="宋体" panose="02010600030101010101" pitchFamily="2" charset="-122"/>
              </a:rPr>
              <a:t>：</a:t>
            </a:r>
            <a:endParaRPr lang="zh-CN" altLang="en-US"/>
          </a:p>
        </p:txBody>
      </p:sp>
      <p:pic>
        <p:nvPicPr>
          <p:cNvPr id="10" name="图片 9"/>
          <p:cNvPicPr>
            <a:picLocks noChangeAspect="1"/>
          </p:cNvPicPr>
          <p:nvPr/>
        </p:nvPicPr>
        <p:blipFill>
          <a:blip r:embed="rId1"/>
          <a:stretch>
            <a:fillRect/>
          </a:stretch>
        </p:blipFill>
        <p:spPr>
          <a:xfrm>
            <a:off x="1700530" y="3910965"/>
            <a:ext cx="5118100" cy="2758440"/>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五、</a:t>
            </a:r>
            <a:r>
              <a:rPr lang="zh-CN" altLang="zh-CN" sz="1800" b="1" kern="100" dirty="0">
                <a:effectLst/>
              </a:rPr>
              <a:t>案例</a:t>
            </a:r>
            <a:endParaRPr lang="zh-CN" altLang="zh-CN" sz="1800" b="1" kern="100" dirty="0">
              <a:effectLst/>
            </a:endParaRPr>
          </a:p>
        </p:txBody>
      </p:sp>
      <p:sp>
        <p:nvSpPr>
          <p:cNvPr id="4" name="文本框 3"/>
          <p:cNvSpPr txBox="1"/>
          <p:nvPr/>
        </p:nvSpPr>
        <p:spPr>
          <a:xfrm>
            <a:off x="431800" y="627380"/>
            <a:ext cx="3119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黑盒测试方法-因果图法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716280" y="1462405"/>
            <a:ext cx="3507740" cy="368300"/>
          </a:xfrm>
          <a:prstGeom prst="rect">
            <a:avLst/>
          </a:prstGeom>
          <a:noFill/>
          <a:ln w="9525">
            <a:noFill/>
          </a:ln>
        </p:spPr>
        <p:txBody>
          <a:bodyPr wrap="square">
            <a:spAutoFit/>
          </a:bodyPr>
          <a:p>
            <a:pPr marL="266700" indent="-266700"/>
            <a:r>
              <a:rPr lang="en-US" b="0">
                <a:latin typeface="+mn-ea"/>
                <a:cs typeface="+mn-ea"/>
              </a:rPr>
              <a:t>3)</a:t>
            </a:r>
            <a:r>
              <a:rPr lang="zh-CN" b="0">
                <a:latin typeface="+mn-ea"/>
                <a:cs typeface="+mn-ea"/>
              </a:rPr>
              <a:t>根据因果图建立判定表。</a:t>
            </a:r>
            <a:endParaRPr lang="zh-CN" altLang="en-US">
              <a:latin typeface="+mn-ea"/>
              <a:cs typeface="+mn-ea"/>
            </a:endParaRPr>
          </a:p>
        </p:txBody>
      </p:sp>
      <p:sp>
        <p:nvSpPr>
          <p:cNvPr id="8" name="文本框 7"/>
          <p:cNvSpPr txBox="1"/>
          <p:nvPr/>
        </p:nvSpPr>
        <p:spPr>
          <a:xfrm>
            <a:off x="793115" y="4169410"/>
            <a:ext cx="10605770" cy="368300"/>
          </a:xfrm>
          <a:prstGeom prst="rect">
            <a:avLst/>
          </a:prstGeom>
          <a:noFill/>
          <a:ln w="9525">
            <a:noFill/>
          </a:ln>
        </p:spPr>
        <p:txBody>
          <a:bodyPr wrap="square">
            <a:spAutoFit/>
          </a:bodyPr>
          <a:p>
            <a:pPr indent="0"/>
            <a:r>
              <a:rPr lang="zh-CN" b="0">
                <a:latin typeface="+mn-ea"/>
                <a:cs typeface="+mn-ea"/>
              </a:rPr>
              <a:t>表中</a:t>
            </a:r>
            <a:r>
              <a:rPr lang="en-US" b="0">
                <a:latin typeface="+mn-ea"/>
                <a:cs typeface="+mn-ea"/>
              </a:rPr>
              <a:t>8</a:t>
            </a:r>
            <a:r>
              <a:rPr lang="zh-CN" b="0">
                <a:latin typeface="+mn-ea"/>
                <a:cs typeface="+mn-ea"/>
              </a:rPr>
              <a:t>种情况的左面两列情况中，原因</a:t>
            </a:r>
            <a:r>
              <a:rPr lang="en-US" b="0">
                <a:latin typeface="+mn-ea"/>
                <a:cs typeface="+mn-ea"/>
              </a:rPr>
              <a:t>c1</a:t>
            </a:r>
            <a:r>
              <a:rPr lang="zh-CN" b="0">
                <a:latin typeface="+mn-ea"/>
                <a:cs typeface="+mn-ea"/>
              </a:rPr>
              <a:t>和原因</a:t>
            </a:r>
            <a:r>
              <a:rPr lang="en-US" b="0">
                <a:latin typeface="+mn-ea"/>
                <a:cs typeface="+mn-ea"/>
              </a:rPr>
              <a:t>c2</a:t>
            </a:r>
            <a:r>
              <a:rPr lang="zh-CN" b="0">
                <a:latin typeface="+mn-ea"/>
                <a:cs typeface="+mn-ea"/>
              </a:rPr>
              <a:t>同时为</a:t>
            </a:r>
            <a:r>
              <a:rPr lang="en-US" b="0">
                <a:latin typeface="+mn-ea"/>
                <a:cs typeface="+mn-ea"/>
              </a:rPr>
              <a:t>1</a:t>
            </a:r>
            <a:r>
              <a:rPr lang="zh-CN" b="0">
                <a:latin typeface="+mn-ea"/>
                <a:cs typeface="+mn-ea"/>
              </a:rPr>
              <a:t>，这是不可能出现的，故应排除这两种情况。</a:t>
            </a:r>
            <a:endParaRPr lang="zh-CN" altLang="en-US">
              <a:latin typeface="+mn-ea"/>
              <a:cs typeface="+mn-ea"/>
            </a:endParaRPr>
          </a:p>
        </p:txBody>
      </p:sp>
      <p:pic>
        <p:nvPicPr>
          <p:cNvPr id="9" name="图片 8"/>
          <p:cNvPicPr>
            <a:picLocks noChangeAspect="1"/>
          </p:cNvPicPr>
          <p:nvPr/>
        </p:nvPicPr>
        <p:blipFill>
          <a:blip r:embed="rId1"/>
          <a:stretch>
            <a:fillRect/>
          </a:stretch>
        </p:blipFill>
        <p:spPr>
          <a:xfrm>
            <a:off x="913130" y="1767205"/>
            <a:ext cx="7025640" cy="2263140"/>
          </a:xfrm>
          <a:prstGeom prst="rect">
            <a:avLst/>
          </a:prstGeom>
        </p:spPr>
      </p:pic>
      <p:sp>
        <p:nvSpPr>
          <p:cNvPr id="10" name="文本框 9"/>
          <p:cNvSpPr txBox="1"/>
          <p:nvPr/>
        </p:nvSpPr>
        <p:spPr>
          <a:xfrm>
            <a:off x="913130" y="4771390"/>
            <a:ext cx="10935970" cy="645160"/>
          </a:xfrm>
          <a:prstGeom prst="rect">
            <a:avLst/>
          </a:prstGeom>
          <a:noFill/>
          <a:ln w="9525">
            <a:noFill/>
          </a:ln>
        </p:spPr>
        <p:txBody>
          <a:bodyPr wrap="square">
            <a:spAutoFit/>
          </a:bodyPr>
          <a:p>
            <a:pPr marL="266700" indent="-266700"/>
            <a:r>
              <a:rPr lang="en-US" b="0">
                <a:latin typeface="+mn-ea"/>
                <a:cs typeface="+mn-ea"/>
              </a:rPr>
              <a:t>2.</a:t>
            </a:r>
            <a:r>
              <a:rPr lang="zh-CN" b="0">
                <a:latin typeface="+mn-ea"/>
                <a:cs typeface="+mn-ea"/>
              </a:rPr>
              <a:t>有一个处理单价为</a:t>
            </a:r>
            <a:r>
              <a:rPr lang="en-US" b="0">
                <a:latin typeface="+mn-ea"/>
                <a:cs typeface="+mn-ea"/>
              </a:rPr>
              <a:t>1</a:t>
            </a:r>
            <a:r>
              <a:rPr lang="zh-CN" b="0">
                <a:latin typeface="+mn-ea"/>
                <a:cs typeface="+mn-ea"/>
              </a:rPr>
              <a:t>元</a:t>
            </a:r>
            <a:r>
              <a:rPr lang="en-US" b="0">
                <a:latin typeface="+mn-ea"/>
                <a:cs typeface="+mn-ea"/>
              </a:rPr>
              <a:t>5</a:t>
            </a:r>
            <a:r>
              <a:rPr lang="zh-CN" b="0">
                <a:latin typeface="+mn-ea"/>
                <a:cs typeface="+mn-ea"/>
              </a:rPr>
              <a:t>角的盒装饮料的自动售货机软件。若投入</a:t>
            </a:r>
            <a:r>
              <a:rPr lang="en-US" b="0">
                <a:latin typeface="+mn-ea"/>
                <a:cs typeface="+mn-ea"/>
              </a:rPr>
              <a:t>1</a:t>
            </a:r>
            <a:r>
              <a:rPr lang="zh-CN" b="0">
                <a:latin typeface="+mn-ea"/>
                <a:cs typeface="+mn-ea"/>
              </a:rPr>
              <a:t>元</a:t>
            </a:r>
            <a:r>
              <a:rPr lang="en-US" b="0">
                <a:latin typeface="+mn-ea"/>
                <a:cs typeface="+mn-ea"/>
              </a:rPr>
              <a:t>5</a:t>
            </a:r>
            <a:r>
              <a:rPr lang="zh-CN" b="0">
                <a:latin typeface="+mn-ea"/>
                <a:cs typeface="+mn-ea"/>
              </a:rPr>
              <a:t>角硬币，按下“可乐”，“雪碧”或“红茶”按钮，相应的饮料就送出来。若投入的是两元硬币，在送出饮料的同时退还</a:t>
            </a:r>
            <a:r>
              <a:rPr lang="en-US" b="0">
                <a:latin typeface="+mn-ea"/>
                <a:cs typeface="+mn-ea"/>
              </a:rPr>
              <a:t>5</a:t>
            </a:r>
            <a:r>
              <a:rPr lang="zh-CN" b="0">
                <a:latin typeface="+mn-ea"/>
                <a:cs typeface="+mn-ea"/>
              </a:rPr>
              <a:t>角硬币。</a:t>
            </a:r>
            <a:endParaRPr lang="zh-CN" altLang="en-US">
              <a:latin typeface="+mn-ea"/>
              <a:cs typeface="+mn-ea"/>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endParaRPr lang="zh-CN" altLang="en-US" dirty="0"/>
          </a:p>
        </p:txBody>
      </p:sp>
      <p:sp>
        <p:nvSpPr>
          <p:cNvPr id="3" name="内容占位符 2"/>
          <p:cNvSpPr>
            <a:spLocks noGrp="1"/>
          </p:cNvSpPr>
          <p:nvPr>
            <p:ph idx="1"/>
          </p:nvPr>
        </p:nvSpPr>
        <p:spPr>
          <a:xfrm>
            <a:off x="593062" y="1430902"/>
            <a:ext cx="9519930" cy="3441349"/>
          </a:xfrm>
        </p:spPr>
        <p:txBody>
          <a:bodyPr/>
          <a:lstStyle/>
          <a:p>
            <a:r>
              <a:rPr lang="zh-CN" altLang="en-US" dirty="0">
                <a:solidFill>
                  <a:schemeClr val="tx1">
                    <a:lumMod val="75000"/>
                    <a:lumOff val="25000"/>
                  </a:schemeClr>
                </a:solidFill>
              </a:rPr>
              <a:t>第</a:t>
            </a:r>
            <a:r>
              <a:rPr lang="en-US" altLang="zh-CN" dirty="0">
                <a:solidFill>
                  <a:schemeClr val="tx1">
                    <a:lumMod val="75000"/>
                    <a:lumOff val="25000"/>
                  </a:schemeClr>
                </a:solidFill>
              </a:rPr>
              <a:t>1</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en-US" altLang="zh-CN" dirty="0">
                <a:sym typeface="+mn-ea"/>
              </a:rPr>
              <a:t> </a:t>
            </a:r>
            <a:r>
              <a:rPr lang="zh-CN" altLang="en-US" dirty="0">
                <a:sym typeface="+mn-ea"/>
              </a:rPr>
              <a:t>判定表</a:t>
            </a:r>
            <a:r>
              <a:rPr lang="en-US" altLang="zh-CN" dirty="0">
                <a:sym typeface="+mn-ea"/>
              </a:rPr>
              <a:t>/</a:t>
            </a:r>
            <a:r>
              <a:rPr lang="zh-CN" altLang="en-US" dirty="0">
                <a:sym typeface="+mn-ea"/>
              </a:rPr>
              <a:t>决策表（掌握）</a:t>
            </a:r>
            <a:endParaRPr lang="zh-CN" altLang="en-US"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2</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ym typeface="+mn-ea"/>
              </a:rPr>
              <a:t>因果图法（掌握）</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3</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ym typeface="+mn-ea"/>
              </a:rPr>
              <a:t>正交试验法（了解）</a:t>
            </a:r>
            <a:endParaRPr lang="zh-CN" altLang="en-US" dirty="0">
              <a:sym typeface="+mn-ea"/>
            </a:endParaRPr>
          </a:p>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ym typeface="+mn-ea"/>
              </a:rPr>
              <a:t>场景设计法（掌握）</a:t>
            </a:r>
            <a:endParaRPr lang="zh-CN" altLang="en-US" dirty="0">
              <a:sym typeface="+mn-ea"/>
            </a:endParaRPr>
          </a:p>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ym typeface="+mn-ea"/>
              </a:rPr>
              <a:t>路径覆盖（</a:t>
            </a:r>
            <a:r>
              <a:rPr lang="zh-CN" altLang="en-US" dirty="0">
                <a:sym typeface="+mn-ea"/>
              </a:rPr>
              <a:t>掌握）</a:t>
            </a:r>
            <a:endParaRPr lang="zh-CN" altLang="en-US"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6</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课程总结与作业</a:t>
            </a:r>
            <a:endParaRPr lang="en-US" altLang="zh-CN" dirty="0">
              <a:solidFill>
                <a:schemeClr val="tx1">
                  <a:lumMod val="75000"/>
                  <a:lumOff val="25000"/>
                </a:schemeClr>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五、</a:t>
            </a:r>
            <a:r>
              <a:rPr lang="zh-CN" altLang="zh-CN" sz="1800" b="1" kern="100" dirty="0">
                <a:effectLst/>
              </a:rPr>
              <a:t>案例</a:t>
            </a:r>
            <a:endParaRPr lang="zh-CN" altLang="zh-CN" sz="1800" b="1" kern="100" dirty="0">
              <a:effectLst/>
            </a:endParaRPr>
          </a:p>
        </p:txBody>
      </p:sp>
      <p:sp>
        <p:nvSpPr>
          <p:cNvPr id="4" name="文本框 3"/>
          <p:cNvSpPr txBox="1"/>
          <p:nvPr/>
        </p:nvSpPr>
        <p:spPr>
          <a:xfrm>
            <a:off x="431800" y="627380"/>
            <a:ext cx="3119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黑盒测试方法-因果图法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594360" y="1462405"/>
            <a:ext cx="5080000" cy="368300"/>
          </a:xfrm>
          <a:prstGeom prst="rect">
            <a:avLst/>
          </a:prstGeom>
          <a:noFill/>
          <a:ln w="9525">
            <a:noFill/>
          </a:ln>
        </p:spPr>
        <p:txBody>
          <a:bodyPr>
            <a:spAutoFit/>
          </a:bodyPr>
          <a:p>
            <a:pPr marL="266700" indent="-266700"/>
            <a:r>
              <a:rPr lang="en-US" b="0">
                <a:latin typeface="+mn-ea"/>
                <a:cs typeface="+mn-ea"/>
              </a:rPr>
              <a:t>1) </a:t>
            </a:r>
            <a:r>
              <a:rPr lang="zh-CN" b="0">
                <a:latin typeface="+mn-ea"/>
                <a:cs typeface="+mn-ea"/>
              </a:rPr>
              <a:t>分析这一段说明，列出原因和结果</a:t>
            </a:r>
            <a:endParaRPr lang="zh-CN" altLang="en-US">
              <a:latin typeface="+mn-ea"/>
              <a:cs typeface="+mn-ea"/>
            </a:endParaRPr>
          </a:p>
        </p:txBody>
      </p:sp>
      <p:sp>
        <p:nvSpPr>
          <p:cNvPr id="5" name="文本框 4"/>
          <p:cNvSpPr txBox="1"/>
          <p:nvPr/>
        </p:nvSpPr>
        <p:spPr>
          <a:xfrm>
            <a:off x="664845" y="1942465"/>
            <a:ext cx="2886710" cy="1753235"/>
          </a:xfrm>
          <a:prstGeom prst="rect">
            <a:avLst/>
          </a:prstGeom>
          <a:noFill/>
          <a:ln w="9525">
            <a:noFill/>
          </a:ln>
        </p:spPr>
        <p:txBody>
          <a:bodyPr wrap="square">
            <a:spAutoFit/>
          </a:bodyPr>
          <a:p>
            <a:pPr marL="266700" indent="-266700"/>
            <a:r>
              <a:rPr lang="zh-CN" b="0">
                <a:latin typeface="+mn-ea"/>
                <a:cs typeface="+mn-ea"/>
              </a:rPr>
              <a:t>原因：</a:t>
            </a:r>
            <a:r>
              <a:rPr lang="en-US" b="0">
                <a:latin typeface="+mn-ea"/>
                <a:cs typeface="+mn-ea"/>
              </a:rPr>
              <a:t>c1:</a:t>
            </a:r>
            <a:r>
              <a:rPr lang="zh-CN" b="0">
                <a:latin typeface="+mn-ea"/>
                <a:cs typeface="+mn-ea"/>
              </a:rPr>
              <a:t>投入</a:t>
            </a:r>
            <a:r>
              <a:rPr lang="en-US" b="0">
                <a:latin typeface="+mn-ea"/>
                <a:cs typeface="+mn-ea"/>
              </a:rPr>
              <a:t>1</a:t>
            </a:r>
            <a:r>
              <a:rPr lang="zh-CN" b="0">
                <a:latin typeface="+mn-ea"/>
                <a:cs typeface="+mn-ea"/>
              </a:rPr>
              <a:t>元</a:t>
            </a:r>
            <a:r>
              <a:rPr lang="en-US" b="0">
                <a:latin typeface="+mn-ea"/>
                <a:cs typeface="+mn-ea"/>
              </a:rPr>
              <a:t>5</a:t>
            </a:r>
            <a:r>
              <a:rPr lang="zh-CN" b="0">
                <a:latin typeface="+mn-ea"/>
                <a:cs typeface="+mn-ea"/>
              </a:rPr>
              <a:t>角硬币；</a:t>
            </a:r>
            <a:r>
              <a:rPr lang="en-US" b="0">
                <a:latin typeface="+mn-ea"/>
                <a:cs typeface="+mn-ea"/>
              </a:rPr>
              <a:t>c2:</a:t>
            </a:r>
            <a:r>
              <a:rPr lang="zh-CN" b="0">
                <a:latin typeface="+mn-ea"/>
                <a:cs typeface="+mn-ea"/>
              </a:rPr>
              <a:t>投入</a:t>
            </a:r>
            <a:r>
              <a:rPr lang="en-US" b="0">
                <a:latin typeface="+mn-ea"/>
                <a:cs typeface="+mn-ea"/>
              </a:rPr>
              <a:t>2</a:t>
            </a:r>
            <a:r>
              <a:rPr lang="zh-CN" b="0">
                <a:latin typeface="+mn-ea"/>
                <a:cs typeface="+mn-ea"/>
              </a:rPr>
              <a:t>元硬币；</a:t>
            </a:r>
            <a:r>
              <a:rPr lang="en-US" b="0">
                <a:latin typeface="+mn-ea"/>
                <a:cs typeface="+mn-ea"/>
              </a:rPr>
              <a:t>c3:</a:t>
            </a:r>
            <a:r>
              <a:rPr lang="zh-CN" b="0">
                <a:latin typeface="+mn-ea"/>
                <a:cs typeface="+mn-ea"/>
              </a:rPr>
              <a:t>按“可乐”按钮；</a:t>
            </a:r>
            <a:r>
              <a:rPr lang="en-US" b="0">
                <a:latin typeface="+mn-ea"/>
                <a:cs typeface="+mn-ea"/>
              </a:rPr>
              <a:t>c4:</a:t>
            </a:r>
            <a:r>
              <a:rPr lang="zh-CN" b="0">
                <a:latin typeface="+mn-ea"/>
                <a:cs typeface="+mn-ea"/>
              </a:rPr>
              <a:t>按“雪碧”按钮；</a:t>
            </a:r>
            <a:r>
              <a:rPr lang="en-US" b="0">
                <a:latin typeface="+mn-ea"/>
                <a:cs typeface="+mn-ea"/>
              </a:rPr>
              <a:t>c5:</a:t>
            </a:r>
            <a:r>
              <a:rPr lang="zh-CN" b="0">
                <a:latin typeface="+mn-ea"/>
                <a:cs typeface="+mn-ea"/>
              </a:rPr>
              <a:t>按“红茶”按钮</a:t>
            </a:r>
            <a:r>
              <a:rPr lang="en-US" b="0">
                <a:latin typeface="+mn-ea"/>
                <a:cs typeface="+mn-ea"/>
              </a:rPr>
              <a:t>;</a:t>
            </a:r>
            <a:endParaRPr lang="zh-CN" altLang="en-US">
              <a:latin typeface="+mn-ea"/>
              <a:cs typeface="+mn-ea"/>
            </a:endParaRPr>
          </a:p>
        </p:txBody>
      </p:sp>
      <p:sp>
        <p:nvSpPr>
          <p:cNvPr id="7" name="文本框 6"/>
          <p:cNvSpPr txBox="1"/>
          <p:nvPr/>
        </p:nvSpPr>
        <p:spPr>
          <a:xfrm>
            <a:off x="3551555" y="1942465"/>
            <a:ext cx="2122805" cy="922020"/>
          </a:xfrm>
          <a:prstGeom prst="rect">
            <a:avLst/>
          </a:prstGeom>
          <a:noFill/>
          <a:ln w="9525">
            <a:noFill/>
          </a:ln>
        </p:spPr>
        <p:txBody>
          <a:bodyPr wrap="square">
            <a:spAutoFit/>
          </a:bodyPr>
          <a:p>
            <a:pPr marL="266700" indent="-266700"/>
            <a:r>
              <a:rPr lang="zh-CN" b="0">
                <a:latin typeface="+mn-ea"/>
                <a:cs typeface="+mn-ea"/>
              </a:rPr>
              <a:t>中间状态：</a:t>
            </a:r>
            <a:r>
              <a:rPr lang="en-US" b="0">
                <a:latin typeface="+mn-ea"/>
                <a:cs typeface="+mn-ea"/>
              </a:rPr>
              <a:t>11</a:t>
            </a:r>
            <a:r>
              <a:rPr lang="zh-CN" b="0">
                <a:latin typeface="+mn-ea"/>
                <a:cs typeface="+mn-ea"/>
              </a:rPr>
              <a:t>：已投币</a:t>
            </a:r>
            <a:r>
              <a:rPr lang="en-US" b="0">
                <a:latin typeface="+mn-ea"/>
                <a:cs typeface="+mn-ea"/>
              </a:rPr>
              <a:t>12</a:t>
            </a:r>
            <a:r>
              <a:rPr lang="zh-CN" b="0">
                <a:latin typeface="+mn-ea"/>
                <a:cs typeface="+mn-ea"/>
              </a:rPr>
              <a:t>：已按钮</a:t>
            </a:r>
            <a:endParaRPr lang="zh-CN" altLang="en-US">
              <a:latin typeface="+mn-ea"/>
              <a:cs typeface="+mn-ea"/>
            </a:endParaRPr>
          </a:p>
        </p:txBody>
      </p:sp>
      <p:sp>
        <p:nvSpPr>
          <p:cNvPr id="11" name="文本框 10"/>
          <p:cNvSpPr txBox="1"/>
          <p:nvPr/>
        </p:nvSpPr>
        <p:spPr>
          <a:xfrm>
            <a:off x="5674360" y="1942465"/>
            <a:ext cx="5080000" cy="1476375"/>
          </a:xfrm>
          <a:prstGeom prst="rect">
            <a:avLst/>
          </a:prstGeom>
          <a:noFill/>
          <a:ln w="9525">
            <a:noFill/>
          </a:ln>
        </p:spPr>
        <p:txBody>
          <a:bodyPr>
            <a:spAutoFit/>
          </a:bodyPr>
          <a:p>
            <a:pPr marL="266700" indent="-266700"/>
            <a:r>
              <a:rPr lang="zh-CN" b="0">
                <a:latin typeface="+mn-ea"/>
                <a:cs typeface="+mn-ea"/>
              </a:rPr>
              <a:t>结果：</a:t>
            </a:r>
            <a:r>
              <a:rPr lang="en-US" b="0">
                <a:latin typeface="+mn-ea"/>
                <a:cs typeface="+mn-ea"/>
              </a:rPr>
              <a:t> e1:</a:t>
            </a:r>
            <a:r>
              <a:rPr lang="zh-CN" b="0">
                <a:latin typeface="+mn-ea"/>
                <a:cs typeface="+mn-ea"/>
              </a:rPr>
              <a:t>退还</a:t>
            </a:r>
            <a:r>
              <a:rPr lang="en-US" b="0">
                <a:latin typeface="+mn-ea"/>
                <a:cs typeface="+mn-ea"/>
              </a:rPr>
              <a:t>5</a:t>
            </a:r>
            <a:r>
              <a:rPr lang="zh-CN" b="0">
                <a:latin typeface="+mn-ea"/>
                <a:cs typeface="+mn-ea"/>
              </a:rPr>
              <a:t>角硬币；</a:t>
            </a:r>
            <a:r>
              <a:rPr lang="en-US" b="0">
                <a:latin typeface="+mn-ea"/>
                <a:cs typeface="+mn-ea"/>
              </a:rPr>
              <a:t>e2:</a:t>
            </a:r>
            <a:r>
              <a:rPr lang="zh-CN" b="0">
                <a:latin typeface="+mn-ea"/>
                <a:cs typeface="+mn-ea"/>
              </a:rPr>
              <a:t>送出“可乐”饮料；</a:t>
            </a:r>
            <a:r>
              <a:rPr lang="en-US" b="0">
                <a:latin typeface="+mn-ea"/>
                <a:cs typeface="+mn-ea"/>
              </a:rPr>
              <a:t>e3:</a:t>
            </a:r>
            <a:r>
              <a:rPr lang="zh-CN" b="0">
                <a:latin typeface="+mn-ea"/>
                <a:cs typeface="+mn-ea"/>
              </a:rPr>
              <a:t>送出“雪碧”饮料；</a:t>
            </a:r>
            <a:r>
              <a:rPr lang="en-US" b="0">
                <a:latin typeface="+mn-ea"/>
                <a:cs typeface="+mn-ea"/>
              </a:rPr>
              <a:t>e4:</a:t>
            </a:r>
            <a:r>
              <a:rPr lang="zh-CN" b="0">
                <a:latin typeface="+mn-ea"/>
                <a:cs typeface="+mn-ea"/>
              </a:rPr>
              <a:t>送出“红茶”饮料</a:t>
            </a:r>
            <a:r>
              <a:rPr lang="en-US" b="0">
                <a:latin typeface="+mn-ea"/>
                <a:cs typeface="+mn-ea"/>
              </a:rPr>
              <a:t>;</a:t>
            </a:r>
            <a:endParaRPr lang="zh-CN" altLang="en-US">
              <a:latin typeface="+mn-ea"/>
              <a:cs typeface="+mn-ea"/>
            </a:endParaRPr>
          </a:p>
        </p:txBody>
      </p:sp>
      <p:sp>
        <p:nvSpPr>
          <p:cNvPr id="6" name="文本框 5"/>
          <p:cNvSpPr txBox="1"/>
          <p:nvPr/>
        </p:nvSpPr>
        <p:spPr>
          <a:xfrm>
            <a:off x="664845" y="3780790"/>
            <a:ext cx="5080000" cy="368300"/>
          </a:xfrm>
          <a:prstGeom prst="rect">
            <a:avLst/>
          </a:prstGeom>
          <a:noFill/>
          <a:ln w="9525">
            <a:noFill/>
          </a:ln>
        </p:spPr>
        <p:txBody>
          <a:bodyPr>
            <a:spAutoFit/>
          </a:bodyPr>
          <a:p>
            <a:pPr marL="266700" indent="-266700"/>
            <a:r>
              <a:rPr lang="en-US" b="1">
                <a:latin typeface="+mn-ea"/>
                <a:cs typeface="+mn-ea"/>
              </a:rPr>
              <a:t>2) </a:t>
            </a:r>
            <a:r>
              <a:rPr lang="zh-CN" b="1">
                <a:latin typeface="微软雅黑" panose="020B0503020204020204" pitchFamily="34" charset="-122"/>
                <a:ea typeface="微软雅黑" panose="020B0503020204020204" pitchFamily="34" charset="-122"/>
                <a:cs typeface="+mn-ea"/>
              </a:rPr>
              <a:t>画出因果图</a:t>
            </a:r>
            <a:endParaRPr lang="zh-CN" altLang="en-US" b="1">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1"/>
          <a:stretch>
            <a:fillRect/>
          </a:stretch>
        </p:blipFill>
        <p:spPr>
          <a:xfrm>
            <a:off x="2689860" y="3807460"/>
            <a:ext cx="6812280" cy="2927350"/>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五、</a:t>
            </a:r>
            <a:r>
              <a:rPr lang="zh-CN" altLang="zh-CN" sz="1800" b="1" kern="100" dirty="0">
                <a:effectLst/>
              </a:rPr>
              <a:t>案例</a:t>
            </a:r>
            <a:endParaRPr lang="zh-CN" altLang="zh-CN" sz="1800" b="1" kern="100" dirty="0">
              <a:effectLst/>
            </a:endParaRPr>
          </a:p>
        </p:txBody>
      </p:sp>
      <p:sp>
        <p:nvSpPr>
          <p:cNvPr id="4" name="文本框 3"/>
          <p:cNvSpPr txBox="1"/>
          <p:nvPr/>
        </p:nvSpPr>
        <p:spPr>
          <a:xfrm>
            <a:off x="431800" y="627380"/>
            <a:ext cx="3119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黑盒测试方法-因果图法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594360" y="1462405"/>
            <a:ext cx="5080000" cy="368300"/>
          </a:xfrm>
          <a:prstGeom prst="rect">
            <a:avLst/>
          </a:prstGeom>
          <a:noFill/>
          <a:ln w="9525">
            <a:noFill/>
          </a:ln>
        </p:spPr>
        <p:txBody>
          <a:bodyPr>
            <a:spAutoFit/>
          </a:bodyPr>
          <a:p>
            <a:pPr marL="266700" indent="-266700"/>
            <a:r>
              <a:rPr lang="zh-CN" b="1">
                <a:latin typeface="微软雅黑" panose="020B0503020204020204" pitchFamily="34" charset="-122"/>
                <a:ea typeface="微软雅黑" panose="020B0503020204020204" pitchFamily="34" charset="-122"/>
                <a:cs typeface="微软雅黑" panose="020B0503020204020204" pitchFamily="34" charset="-122"/>
              </a:rPr>
              <a:t>3)</a:t>
            </a:r>
            <a:r>
              <a:rPr lang="en-US" altLang="zh-CN" b="1">
                <a:latin typeface="微软雅黑" panose="020B0503020204020204" pitchFamily="34" charset="-122"/>
                <a:ea typeface="微软雅黑" panose="020B0503020204020204" pitchFamily="34" charset="-122"/>
                <a:cs typeface="微软雅黑" panose="020B0503020204020204" pitchFamily="34" charset="-122"/>
              </a:rPr>
              <a:t> </a:t>
            </a:r>
            <a:r>
              <a:rPr lang="zh-CN" b="1">
                <a:latin typeface="微软雅黑" panose="020B0503020204020204" pitchFamily="34" charset="-122"/>
                <a:ea typeface="微软雅黑" panose="020B0503020204020204" pitchFamily="34" charset="-122"/>
                <a:cs typeface="微软雅黑" panose="020B0503020204020204" pitchFamily="34" charset="-122"/>
              </a:rPr>
              <a:t>转换成判定表：</a:t>
            </a:r>
            <a:endParaRPr lang="zh-CN"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1390650" y="1830705"/>
            <a:ext cx="8446770" cy="4896485"/>
          </a:xfrm>
          <a:prstGeom prst="rect">
            <a:avLst/>
          </a:prstGeom>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一、</a:t>
            </a:r>
            <a:r>
              <a:rPr lang="zh-CN" altLang="zh-CN" sz="1800" b="1" kern="100" dirty="0">
                <a:effectLst/>
              </a:rPr>
              <a:t>简介</a:t>
            </a:r>
            <a:endParaRPr lang="zh-CN" altLang="zh-CN" sz="1800" b="1" kern="100" dirty="0">
              <a:effectLst/>
            </a:endParaRPr>
          </a:p>
        </p:txBody>
      </p:sp>
      <p:sp>
        <p:nvSpPr>
          <p:cNvPr id="4" name="文本框 3"/>
          <p:cNvSpPr txBox="1"/>
          <p:nvPr/>
        </p:nvSpPr>
        <p:spPr>
          <a:xfrm>
            <a:off x="431800" y="627380"/>
            <a:ext cx="3373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黑盒测试方法-正交试验法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898525" y="1361440"/>
            <a:ext cx="11023600" cy="5077460"/>
          </a:xfrm>
          <a:prstGeom prst="rect">
            <a:avLst/>
          </a:prstGeom>
          <a:noFill/>
          <a:ln w="9525">
            <a:noFill/>
          </a:ln>
        </p:spPr>
        <p:txBody>
          <a:bodyPr wrap="square">
            <a:spAutoFit/>
          </a:bodyPr>
          <a:p>
            <a:pPr marL="285750" indent="-285750">
              <a:buFont typeface="Wingdings" panose="05000000000000000000" charset="0"/>
              <a:buChar char="ü"/>
            </a:pPr>
            <a:r>
              <a:rPr lang="en-US" b="0">
                <a:latin typeface="+mn-ea"/>
                <a:cs typeface="+mn-ea"/>
              </a:rPr>
              <a:t>1992 </a:t>
            </a:r>
            <a:r>
              <a:rPr lang="zh-CN" b="0">
                <a:latin typeface="+mn-ea"/>
                <a:cs typeface="+mn-ea"/>
              </a:rPr>
              <a:t>年</a:t>
            </a:r>
            <a:r>
              <a:rPr lang="en-US" b="0">
                <a:latin typeface="+mn-ea"/>
                <a:cs typeface="+mn-ea"/>
              </a:rPr>
              <a:t>AT&amp;T</a:t>
            </a:r>
            <a:r>
              <a:rPr lang="zh-CN" b="0">
                <a:latin typeface="+mn-ea"/>
                <a:cs typeface="+mn-ea"/>
              </a:rPr>
              <a:t>发表了一篇讲述在测试过程中使用正交表一个案例研究。</a:t>
            </a:r>
            <a:endParaRPr lang="zh-CN" b="0">
              <a:latin typeface="+mn-ea"/>
              <a:cs typeface="+mn-ea"/>
            </a:endParaRPr>
          </a:p>
          <a:p>
            <a:pPr indent="0">
              <a:buFont typeface="Wingdings" panose="05000000000000000000" charset="0"/>
              <a:buNone/>
            </a:pPr>
            <a:endParaRPr lang="zh-CN" b="0">
              <a:latin typeface="+mn-ea"/>
              <a:cs typeface="+mn-ea"/>
            </a:endParaRPr>
          </a:p>
          <a:p>
            <a:pPr marL="285750" indent="-285750">
              <a:buFont typeface="Wingdings" panose="05000000000000000000" charset="0"/>
              <a:buChar char="ü"/>
            </a:pPr>
            <a:r>
              <a:rPr lang="zh-CN" b="0">
                <a:latin typeface="+mn-ea"/>
                <a:cs typeface="+mn-ea"/>
              </a:rPr>
              <a:t>它描述了对</a:t>
            </a:r>
            <a:r>
              <a:rPr lang="en-US" b="0">
                <a:latin typeface="+mn-ea"/>
                <a:cs typeface="+mn-ea"/>
              </a:rPr>
              <a:t>PC(IBM</a:t>
            </a:r>
            <a:r>
              <a:rPr lang="zh-CN" b="0">
                <a:latin typeface="+mn-ea"/>
                <a:cs typeface="+mn-ea"/>
              </a:rPr>
              <a:t>格式</a:t>
            </a:r>
            <a:r>
              <a:rPr lang="en-US" b="0">
                <a:latin typeface="+mn-ea"/>
                <a:cs typeface="+mn-ea"/>
              </a:rPr>
              <a:t>)</a:t>
            </a:r>
            <a:r>
              <a:rPr lang="zh-CN" b="0">
                <a:latin typeface="+mn-ea"/>
                <a:cs typeface="+mn-ea"/>
              </a:rPr>
              <a:t>和</a:t>
            </a:r>
            <a:r>
              <a:rPr lang="en-US" b="0">
                <a:latin typeface="+mn-ea"/>
                <a:cs typeface="+mn-ea"/>
              </a:rPr>
              <a:t>StarMail(</a:t>
            </a:r>
            <a:r>
              <a:rPr lang="zh-CN" b="0">
                <a:latin typeface="+mn-ea"/>
                <a:cs typeface="+mn-ea"/>
              </a:rPr>
              <a:t>基于局域网的电子邮件软件</a:t>
            </a:r>
            <a:r>
              <a:rPr lang="en-US" b="0">
                <a:latin typeface="+mn-ea"/>
                <a:cs typeface="+mn-ea"/>
              </a:rPr>
              <a:t>)</a:t>
            </a:r>
            <a:r>
              <a:rPr lang="zh-CN" b="0">
                <a:latin typeface="+mn-ea"/>
                <a:cs typeface="+mn-ea"/>
              </a:rPr>
              <a:t>做回归测试：</a:t>
            </a:r>
            <a:endParaRPr lang="zh-CN" b="0">
              <a:latin typeface="+mn-ea"/>
              <a:cs typeface="+mn-ea"/>
            </a:endParaRPr>
          </a:p>
          <a:p>
            <a:pPr marL="285750" indent="-285750">
              <a:buFont typeface="Wingdings" panose="05000000000000000000" charset="0"/>
              <a:buChar char="ü"/>
            </a:pPr>
            <a:r>
              <a:rPr lang="zh-CN" b="0">
                <a:latin typeface="+mn-ea"/>
                <a:cs typeface="+mn-ea"/>
              </a:rPr>
              <a:t>最初制定的测试计划是用18周的的时间执行1500个测试用例。但是，开发推迟了，测试时间被压缩到仅仅8周时间。</a:t>
            </a:r>
            <a:endParaRPr lang="zh-CN" b="0">
              <a:latin typeface="+mn-ea"/>
              <a:cs typeface="+mn-ea"/>
            </a:endParaRPr>
          </a:p>
          <a:p>
            <a:pPr indent="0">
              <a:buFont typeface="Wingdings" panose="05000000000000000000" charset="0"/>
              <a:buNone/>
            </a:pPr>
            <a:endParaRPr lang="zh-CN" b="0">
              <a:latin typeface="+mn-ea"/>
              <a:cs typeface="+mn-ea"/>
            </a:endParaRPr>
          </a:p>
          <a:p>
            <a:pPr marL="285750" indent="-285750">
              <a:buFont typeface="Wingdings" panose="05000000000000000000" charset="0"/>
              <a:buChar char="ü"/>
            </a:pPr>
            <a:r>
              <a:rPr lang="zh-CN" b="0">
                <a:latin typeface="+mn-ea"/>
                <a:cs typeface="+mn-ea"/>
              </a:rPr>
              <a:t>测试负责人采取另外一个测试方案和计划，即2个人8周的时间测试1000个测试用例，但是他不敢保证测试的质量，对这些用例检测缺陷的能力不放心。</a:t>
            </a:r>
            <a:endParaRPr lang="zh-CN" b="0">
              <a:latin typeface="+mn-ea"/>
              <a:cs typeface="+mn-ea"/>
            </a:endParaRPr>
          </a:p>
          <a:p>
            <a:pPr indent="0">
              <a:buFont typeface="Wingdings" panose="05000000000000000000" charset="0"/>
              <a:buNone/>
            </a:pPr>
            <a:endParaRPr lang="zh-CN" b="0">
              <a:latin typeface="+mn-ea"/>
              <a:cs typeface="+mn-ea"/>
            </a:endParaRPr>
          </a:p>
          <a:p>
            <a:pPr marL="285750" indent="-285750">
              <a:buFont typeface="Wingdings" panose="05000000000000000000" charset="0"/>
              <a:buChar char="ü"/>
            </a:pPr>
            <a:r>
              <a:rPr lang="zh-CN" b="0">
                <a:latin typeface="+mn-ea"/>
                <a:cs typeface="+mn-ea"/>
              </a:rPr>
              <a:t>为了减轻这种不确定性的问题，他用正交表法重新设计了测试用例，此时测试用例只有422个。用这422个测试用例去测试发现了41个缺陷，开发人员修复缺陷，然后软件就发布了。</a:t>
            </a:r>
            <a:endParaRPr lang="zh-CN" b="0">
              <a:latin typeface="+mn-ea"/>
              <a:cs typeface="+mn-ea"/>
            </a:endParaRPr>
          </a:p>
          <a:p>
            <a:pPr indent="0">
              <a:buFont typeface="Wingdings" panose="05000000000000000000" charset="0"/>
              <a:buNone/>
            </a:pPr>
            <a:endParaRPr lang="zh-CN" b="0">
              <a:latin typeface="+mn-ea"/>
              <a:cs typeface="+mn-ea"/>
            </a:endParaRPr>
          </a:p>
          <a:p>
            <a:pPr marL="285750" indent="-285750">
              <a:buFont typeface="Wingdings" panose="05000000000000000000" charset="0"/>
              <a:buChar char="ü"/>
            </a:pPr>
            <a:r>
              <a:rPr lang="zh-CN" b="0">
                <a:latin typeface="+mn-ea"/>
                <a:cs typeface="+mn-ea"/>
              </a:rPr>
              <a:t>在使用的两年时间内，凡被测试到的领域都没有再发现缺陷，因此在发现缺陷这方面，此测试计划是100%有效。</a:t>
            </a:r>
            <a:endParaRPr lang="zh-CN" b="0">
              <a:latin typeface="+mn-ea"/>
              <a:cs typeface="+mn-ea"/>
            </a:endParaRPr>
          </a:p>
          <a:p>
            <a:pPr indent="0">
              <a:buFont typeface="Wingdings" panose="05000000000000000000" charset="0"/>
              <a:buNone/>
            </a:pPr>
            <a:endParaRPr lang="zh-CN" b="0">
              <a:latin typeface="+mn-ea"/>
              <a:cs typeface="+mn-ea"/>
            </a:endParaRPr>
          </a:p>
          <a:p>
            <a:pPr marL="285750" indent="-285750">
              <a:buFont typeface="Wingdings" panose="05000000000000000000" charset="0"/>
              <a:buChar char="ü"/>
            </a:pPr>
            <a:r>
              <a:rPr lang="zh-CN" b="0">
                <a:latin typeface="+mn-ea"/>
                <a:cs typeface="+mn-ea"/>
              </a:rPr>
              <a:t>据测试负责人估计，如果AT&amp;T采用1000个测试用例的测试计划，可能仅仅只发现这些缺陷中的32个。与最初的计划相比，用正交表设计测试用例执行工作量不到</a:t>
            </a:r>
            <a:r>
              <a:rPr lang="en-US" b="0">
                <a:latin typeface="+mn-ea"/>
                <a:cs typeface="+mn-ea"/>
              </a:rPr>
              <a:t>50%</a:t>
            </a:r>
            <a:r>
              <a:rPr lang="zh-CN" b="0">
                <a:latin typeface="+mn-ea"/>
                <a:cs typeface="+mn-ea"/>
              </a:rPr>
              <a:t>，但却多发现</a:t>
            </a:r>
            <a:r>
              <a:rPr lang="en-US" b="0">
                <a:latin typeface="+mn-ea"/>
                <a:cs typeface="+mn-ea"/>
              </a:rPr>
              <a:t>28%</a:t>
            </a:r>
            <a:r>
              <a:rPr lang="zh-CN" b="0">
                <a:latin typeface="+mn-ea"/>
                <a:cs typeface="+mn-ea"/>
              </a:rPr>
              <a:t>的缺陷，而且测试人员个人的效率也增加了。</a:t>
            </a:r>
            <a:endParaRPr lang="zh-CN" altLang="en-US">
              <a:latin typeface="+mn-ea"/>
              <a:cs typeface="+mn-ea"/>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一、什么是正交试验</a:t>
            </a:r>
            <a:r>
              <a:rPr lang="zh-CN" altLang="zh-CN" sz="1800" b="1" kern="100" dirty="0">
                <a:effectLst/>
              </a:rPr>
              <a:t>法？</a:t>
            </a:r>
            <a:endParaRPr lang="zh-CN" altLang="zh-CN" sz="1800" b="1" kern="100" dirty="0">
              <a:effectLst/>
            </a:endParaRPr>
          </a:p>
        </p:txBody>
      </p:sp>
      <p:sp>
        <p:nvSpPr>
          <p:cNvPr id="4" name="文本框 3"/>
          <p:cNvSpPr txBox="1"/>
          <p:nvPr/>
        </p:nvSpPr>
        <p:spPr>
          <a:xfrm>
            <a:off x="431800" y="627380"/>
            <a:ext cx="3373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黑盒测试方法-正交试验法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898525" y="1361440"/>
            <a:ext cx="11023600" cy="922020"/>
          </a:xfrm>
          <a:prstGeom prst="rect">
            <a:avLst/>
          </a:prstGeom>
          <a:noFill/>
          <a:ln w="9525">
            <a:noFill/>
          </a:ln>
        </p:spPr>
        <p:txBody>
          <a:bodyPr wrap="square">
            <a:spAutoFit/>
          </a:bodyPr>
          <a:p>
            <a:pPr marL="285750" indent="-285750">
              <a:buFont typeface="Wingdings" panose="05000000000000000000" charset="0"/>
              <a:buChar char="ü"/>
            </a:pPr>
            <a:r>
              <a:rPr b="0">
                <a:latin typeface="+mn-ea"/>
                <a:cs typeface="+mn-ea"/>
              </a:rPr>
              <a:t>正交实验法就是利用排列整齐的表 - 正交表来对试验进行整体设计、综合比较、统计分析，实现通过少数的试验次数找到较好的生产条件，以达到最佳效果，这种试验设计法是从大量的试验点中挑选适量的具有代表性的点，利用已经造好的表格—正交表来安排试验并进行数据分析的方法。</a:t>
            </a:r>
            <a:endParaRPr b="0">
              <a:latin typeface="+mn-ea"/>
              <a:cs typeface="+mn-ea"/>
            </a:endParaRPr>
          </a:p>
        </p:txBody>
      </p:sp>
      <p:sp>
        <p:nvSpPr>
          <p:cNvPr id="100" name="文本框 99"/>
          <p:cNvSpPr txBox="1"/>
          <p:nvPr/>
        </p:nvSpPr>
        <p:spPr>
          <a:xfrm>
            <a:off x="502285" y="2456815"/>
            <a:ext cx="10942320" cy="922020"/>
          </a:xfrm>
          <a:prstGeom prst="rect">
            <a:avLst/>
          </a:prstGeom>
          <a:noFill/>
          <a:ln w="9525">
            <a:noFill/>
          </a:ln>
        </p:spPr>
        <p:txBody>
          <a:bodyPr wrap="square">
            <a:spAutoFit/>
          </a:bodyPr>
          <a:p>
            <a:pPr marL="266700" indent="-266700"/>
            <a:r>
              <a:rPr lang="zh-CN" b="1">
                <a:latin typeface="微软雅黑" panose="020B0503020204020204" pitchFamily="34" charset="-122"/>
                <a:ea typeface="微软雅黑" panose="020B0503020204020204" pitchFamily="34" charset="-122"/>
              </a:rPr>
              <a:t>二、正交试验法用在哪些地方？</a:t>
            </a:r>
            <a:endParaRPr lang="zh-CN" b="0">
              <a:latin typeface="Verdana" panose="020B0604030504040204" charset="0"/>
              <a:ea typeface="宋体" panose="02010600030101010101" pitchFamily="2" charset="-122"/>
            </a:endParaRPr>
          </a:p>
          <a:p>
            <a:pPr marL="266700" indent="-266700"/>
            <a:r>
              <a:rPr lang="en-US" altLang="zh-CN" b="0">
                <a:latin typeface="Verdana" panose="020B0604030504040204" charset="0"/>
                <a:ea typeface="宋体" panose="02010600030101010101" pitchFamily="2" charset="-122"/>
              </a:rPr>
              <a:t>     </a:t>
            </a:r>
            <a:r>
              <a:rPr lang="zh-CN" b="0">
                <a:latin typeface="Verdana" panose="020B0604030504040204" charset="0"/>
                <a:ea typeface="宋体" panose="02010600030101010101" pitchFamily="2" charset="-122"/>
              </a:rPr>
              <a:t>如果有很多的因素变化制约着一个软件功能的变化，那么实验量会非常的大，正交试验法就是一种能够大幅度减少试验次数而且并不会降低试验可行度的方法。</a:t>
            </a:r>
            <a:endParaRPr lang="zh-CN" altLang="en-US"/>
          </a:p>
        </p:txBody>
      </p:sp>
      <p:sp>
        <p:nvSpPr>
          <p:cNvPr id="6" name="文本框 5"/>
          <p:cNvSpPr txBox="1"/>
          <p:nvPr/>
        </p:nvSpPr>
        <p:spPr>
          <a:xfrm>
            <a:off x="502285" y="3849370"/>
            <a:ext cx="11419840" cy="1753235"/>
          </a:xfrm>
          <a:prstGeom prst="rect">
            <a:avLst/>
          </a:prstGeom>
          <a:noFill/>
          <a:ln w="9525">
            <a:noFill/>
          </a:ln>
        </p:spPr>
        <p:txBody>
          <a:bodyPr wrap="square">
            <a:spAutoFit/>
          </a:bodyPr>
          <a:p>
            <a:pPr marL="266700" indent="-266700"/>
            <a:r>
              <a:rPr lang="zh-CN" b="1">
                <a:latin typeface="微软雅黑" panose="020B0503020204020204" pitchFamily="34" charset="-122"/>
                <a:ea typeface="微软雅黑" panose="020B0503020204020204" pitchFamily="34" charset="-122"/>
                <a:cs typeface="+mn-ea"/>
              </a:rPr>
              <a:t>三、为什么要使用正交试验法？</a:t>
            </a:r>
            <a:endParaRPr lang="zh-CN" b="0">
              <a:latin typeface="+mn-ea"/>
              <a:cs typeface="+mn-ea"/>
            </a:endParaRPr>
          </a:p>
          <a:p>
            <a:pPr marL="266700" indent="-266700"/>
            <a:r>
              <a:rPr lang="en-US" altLang="zh-CN" b="0">
                <a:latin typeface="+mn-ea"/>
                <a:cs typeface="+mn-ea"/>
              </a:rPr>
              <a:t>    </a:t>
            </a:r>
            <a:r>
              <a:rPr lang="zh-CN" b="0">
                <a:latin typeface="+mn-ea"/>
                <a:cs typeface="+mn-ea"/>
              </a:rPr>
              <a:t>一个软件功能会受到很多因素的影响，那么为了弄清楚各因素对试验结果的重要性，必须通过做实验验证，如果因素很多，而且每种因素又有多种变化</a:t>
            </a:r>
            <a:r>
              <a:rPr lang="en-US" b="0">
                <a:latin typeface="+mn-ea"/>
                <a:cs typeface="+mn-ea"/>
              </a:rPr>
              <a:t>(</a:t>
            </a:r>
            <a:r>
              <a:rPr lang="zh-CN" b="0">
                <a:latin typeface="+mn-ea"/>
                <a:cs typeface="+mn-ea"/>
              </a:rPr>
              <a:t>专业称法是：水平</a:t>
            </a:r>
            <a:r>
              <a:rPr lang="en-US" b="0">
                <a:latin typeface="+mn-ea"/>
                <a:cs typeface="+mn-ea"/>
              </a:rPr>
              <a:t>)</a:t>
            </a:r>
            <a:r>
              <a:rPr lang="zh-CN" b="0">
                <a:latin typeface="+mn-ea"/>
                <a:cs typeface="+mn-ea"/>
              </a:rPr>
              <a:t>，那么实验量会非常的大，显然是不可能每一个实验都做的。利用因果图来设计测试用例时</a:t>
            </a:r>
            <a:r>
              <a:rPr lang="en-US" b="0">
                <a:latin typeface="+mn-ea"/>
                <a:cs typeface="+mn-ea"/>
              </a:rPr>
              <a:t>,</a:t>
            </a:r>
            <a:r>
              <a:rPr lang="zh-CN" b="0">
                <a:latin typeface="+mn-ea"/>
                <a:cs typeface="+mn-ea"/>
              </a:rPr>
              <a:t>作为输入条件的原因与输出结果之间的因果关系</a:t>
            </a:r>
            <a:r>
              <a:rPr lang="en-US" b="0">
                <a:latin typeface="+mn-ea"/>
                <a:cs typeface="+mn-ea"/>
              </a:rPr>
              <a:t>,</a:t>
            </a:r>
            <a:r>
              <a:rPr lang="zh-CN" b="0">
                <a:latin typeface="+mn-ea"/>
                <a:cs typeface="+mn-ea"/>
              </a:rPr>
              <a:t>有时很难从软件需求规格说明中得到</a:t>
            </a:r>
            <a:r>
              <a:rPr lang="en-US" b="0">
                <a:latin typeface="+mn-ea"/>
                <a:cs typeface="+mn-ea"/>
              </a:rPr>
              <a:t>.</a:t>
            </a:r>
            <a:r>
              <a:rPr lang="zh-CN" b="0">
                <a:latin typeface="+mn-ea"/>
                <a:cs typeface="+mn-ea"/>
              </a:rPr>
              <a:t>往往因果关系非常庞大</a:t>
            </a:r>
            <a:r>
              <a:rPr lang="en-US" b="0">
                <a:latin typeface="+mn-ea"/>
                <a:cs typeface="+mn-ea"/>
              </a:rPr>
              <a:t>,</a:t>
            </a:r>
            <a:r>
              <a:rPr lang="zh-CN" b="0">
                <a:latin typeface="+mn-ea"/>
                <a:cs typeface="+mn-ea"/>
              </a:rPr>
              <a:t>导致利用因果图而得到的测试用例数目多得惊人</a:t>
            </a:r>
            <a:r>
              <a:rPr lang="en-US" b="0">
                <a:latin typeface="+mn-ea"/>
                <a:cs typeface="+mn-ea"/>
              </a:rPr>
              <a:t>,</a:t>
            </a:r>
            <a:r>
              <a:rPr lang="zh-CN" b="0">
                <a:latin typeface="+mn-ea"/>
                <a:cs typeface="+mn-ea"/>
              </a:rPr>
              <a:t>给软件测试带来沉重的负担。为了有效的</a:t>
            </a:r>
            <a:r>
              <a:rPr lang="en-US" b="0">
                <a:latin typeface="+mn-ea"/>
                <a:cs typeface="+mn-ea"/>
              </a:rPr>
              <a:t>,</a:t>
            </a:r>
            <a:r>
              <a:rPr lang="zh-CN" b="0">
                <a:latin typeface="+mn-ea"/>
                <a:cs typeface="+mn-ea"/>
              </a:rPr>
              <a:t>合理地减少测试的工时与费用</a:t>
            </a:r>
            <a:r>
              <a:rPr lang="en-US" b="0">
                <a:latin typeface="+mn-ea"/>
                <a:cs typeface="+mn-ea"/>
              </a:rPr>
              <a:t>,</a:t>
            </a:r>
            <a:r>
              <a:rPr lang="zh-CN" b="0">
                <a:latin typeface="+mn-ea"/>
                <a:cs typeface="+mn-ea"/>
              </a:rPr>
              <a:t>可利用正交试验法进行测试用例的设计。</a:t>
            </a:r>
            <a:endParaRPr lang="zh-CN" altLang="en-US">
              <a:latin typeface="+mn-ea"/>
              <a:cs typeface="+mn-ea"/>
            </a:endParaRP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四、怎么</a:t>
            </a:r>
            <a:r>
              <a:rPr lang="zh-CN" altLang="zh-CN" sz="1800" b="1" kern="100" dirty="0">
                <a:effectLst/>
              </a:rPr>
              <a:t>使用正交试验</a:t>
            </a:r>
            <a:r>
              <a:rPr lang="zh-CN" altLang="zh-CN" sz="1800" b="1" kern="100" dirty="0">
                <a:effectLst/>
              </a:rPr>
              <a:t>法？</a:t>
            </a:r>
            <a:endParaRPr lang="zh-CN" altLang="zh-CN" sz="1800" b="1" kern="100" dirty="0">
              <a:effectLst/>
            </a:endParaRPr>
          </a:p>
        </p:txBody>
      </p:sp>
      <p:sp>
        <p:nvSpPr>
          <p:cNvPr id="4" name="文本框 3"/>
          <p:cNvSpPr txBox="1"/>
          <p:nvPr/>
        </p:nvSpPr>
        <p:spPr>
          <a:xfrm>
            <a:off x="431800" y="627380"/>
            <a:ext cx="3373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黑盒测试方法-正交试验法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918845" y="1632585"/>
            <a:ext cx="10980420" cy="3692525"/>
          </a:xfrm>
          <a:prstGeom prst="rect">
            <a:avLst/>
          </a:prstGeom>
          <a:noFill/>
          <a:ln w="9525">
            <a:noFill/>
          </a:ln>
        </p:spPr>
        <p:txBody>
          <a:bodyPr wrap="square">
            <a:spAutoFit/>
          </a:bodyPr>
          <a:p>
            <a:pPr indent="266700"/>
            <a:r>
              <a:rPr lang="en-US" altLang="zh-CN" b="0">
                <a:solidFill>
                  <a:srgbClr val="333333"/>
                </a:solidFill>
                <a:latin typeface="+mn-ea"/>
                <a:cs typeface="+mn-ea"/>
              </a:rPr>
              <a:t> </a:t>
            </a:r>
            <a:r>
              <a:rPr lang="zh-CN" b="0">
                <a:solidFill>
                  <a:srgbClr val="333333"/>
                </a:solidFill>
                <a:latin typeface="+mn-ea"/>
                <a:cs typeface="+mn-ea"/>
              </a:rPr>
              <a:t>正交试验设计，是研究多因素多水平的一种试验设计方法。从全面试验中挑选出部分有代表性的点进行试验，这些有代表性的点具备均匀分散，齐整可比的特点。正交试验设计的主要工具是正交表，试验者可根据试验的因素数、因素的水平数查找相应的正交表，再依托正交表从全面试验中挑选出部分有代表性的点进行试验，可以实现以最少的试验次数达到与大量全面试验等效的结果，因此应用正交表设计试验是一种高效、快速而经济的多因素试验设计方法。</a:t>
            </a:r>
            <a:endParaRPr lang="zh-CN" b="0">
              <a:solidFill>
                <a:srgbClr val="333333"/>
              </a:solidFill>
              <a:latin typeface="+mn-ea"/>
              <a:cs typeface="+mn-ea"/>
            </a:endParaRPr>
          </a:p>
          <a:p>
            <a:pPr indent="266700"/>
            <a:r>
              <a:rPr lang="zh-CN" b="1">
                <a:solidFill>
                  <a:srgbClr val="333333"/>
                </a:solidFill>
                <a:latin typeface="微软雅黑" panose="020B0503020204020204" pitchFamily="34" charset="-122"/>
                <a:ea typeface="微软雅黑" panose="020B0503020204020204" pitchFamily="34" charset="-122"/>
                <a:cs typeface="+mn-ea"/>
              </a:rPr>
              <a:t>利用正交实验设计测试用例的步骤：</a:t>
            </a:r>
            <a:endParaRPr lang="zh-CN" b="1">
              <a:solidFill>
                <a:srgbClr val="333333"/>
              </a:solidFill>
              <a:latin typeface="微软雅黑" panose="020B0503020204020204" pitchFamily="34" charset="-122"/>
              <a:ea typeface="微软雅黑" panose="020B0503020204020204" pitchFamily="34" charset="-122"/>
              <a:cs typeface="+mn-ea"/>
            </a:endParaRPr>
          </a:p>
          <a:p>
            <a:pPr indent="266700"/>
            <a:r>
              <a:rPr lang="en-US" b="0">
                <a:solidFill>
                  <a:srgbClr val="333333"/>
                </a:solidFill>
                <a:latin typeface="+mn-ea"/>
                <a:cs typeface="+mn-ea"/>
              </a:rPr>
              <a:t>1)</a:t>
            </a:r>
            <a:r>
              <a:rPr lang="zh-CN" b="0">
                <a:solidFill>
                  <a:srgbClr val="333333"/>
                </a:solidFill>
                <a:latin typeface="+mn-ea"/>
                <a:cs typeface="+mn-ea"/>
              </a:rPr>
              <a:t>确定试验因素及水平数</a:t>
            </a:r>
            <a:r>
              <a:rPr lang="en-US" b="0">
                <a:solidFill>
                  <a:srgbClr val="333333"/>
                </a:solidFill>
                <a:latin typeface="+mn-ea"/>
                <a:cs typeface="+mn-ea"/>
              </a:rPr>
              <a:t>;</a:t>
            </a:r>
            <a:endParaRPr lang="en-US" b="0">
              <a:solidFill>
                <a:srgbClr val="333333"/>
              </a:solidFill>
              <a:latin typeface="+mn-ea"/>
              <a:cs typeface="+mn-ea"/>
            </a:endParaRPr>
          </a:p>
          <a:p>
            <a:pPr indent="266700"/>
            <a:r>
              <a:rPr lang="en-US" b="0">
                <a:solidFill>
                  <a:srgbClr val="333333"/>
                </a:solidFill>
                <a:latin typeface="+mn-ea"/>
                <a:cs typeface="+mn-ea"/>
              </a:rPr>
              <a:t>2)</a:t>
            </a:r>
            <a:r>
              <a:rPr lang="zh-CN" b="0">
                <a:solidFill>
                  <a:srgbClr val="333333"/>
                </a:solidFill>
                <a:latin typeface="+mn-ea"/>
                <a:cs typeface="+mn-ea"/>
              </a:rPr>
              <a:t>选用合适的</a:t>
            </a:r>
            <a:r>
              <a:rPr lang="zh-CN" b="0">
                <a:solidFill>
                  <a:srgbClr val="333333"/>
                </a:solidFill>
                <a:latin typeface="+mn-ea"/>
                <a:cs typeface="+mn-ea"/>
                <a:hlinkClick r:id="rId1"/>
              </a:rPr>
              <a:t>正交表</a:t>
            </a:r>
            <a:r>
              <a:rPr lang="en-US" b="0">
                <a:solidFill>
                  <a:srgbClr val="333333"/>
                </a:solidFill>
                <a:latin typeface="+mn-ea"/>
                <a:cs typeface="+mn-ea"/>
              </a:rPr>
              <a:t>;</a:t>
            </a:r>
            <a:endParaRPr lang="en-US" b="0">
              <a:solidFill>
                <a:srgbClr val="333333"/>
              </a:solidFill>
              <a:latin typeface="+mn-ea"/>
              <a:cs typeface="+mn-ea"/>
            </a:endParaRPr>
          </a:p>
          <a:p>
            <a:pPr indent="266700"/>
            <a:r>
              <a:rPr lang="en-US" b="0">
                <a:solidFill>
                  <a:srgbClr val="333333"/>
                </a:solidFill>
                <a:latin typeface="+mn-ea"/>
                <a:cs typeface="+mn-ea"/>
              </a:rPr>
              <a:t>3)</a:t>
            </a:r>
            <a:r>
              <a:rPr lang="zh-CN" b="0">
                <a:solidFill>
                  <a:srgbClr val="333333"/>
                </a:solidFill>
                <a:latin typeface="+mn-ea"/>
                <a:cs typeface="+mn-ea"/>
              </a:rPr>
              <a:t>列出试验方案（测试用例）</a:t>
            </a:r>
            <a:r>
              <a:rPr lang="en-US" b="0">
                <a:solidFill>
                  <a:srgbClr val="333333"/>
                </a:solidFill>
                <a:latin typeface="+mn-ea"/>
                <a:cs typeface="+mn-ea"/>
              </a:rPr>
              <a:t>;</a:t>
            </a:r>
            <a:endParaRPr lang="zh-CN" altLang="en-US">
              <a:latin typeface="+mn-ea"/>
              <a:cs typeface="+mn-ea"/>
            </a:endParaRP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五、案例</a:t>
            </a:r>
            <a:r>
              <a:rPr lang="zh-CN" altLang="zh-CN" sz="1800" b="1" kern="100" dirty="0">
                <a:effectLst/>
              </a:rPr>
              <a:t>分享</a:t>
            </a:r>
            <a:endParaRPr lang="zh-CN" altLang="zh-CN" sz="1800" b="1" kern="100" dirty="0">
              <a:effectLst/>
            </a:endParaRPr>
          </a:p>
        </p:txBody>
      </p:sp>
      <p:sp>
        <p:nvSpPr>
          <p:cNvPr id="4" name="文本框 3"/>
          <p:cNvSpPr txBox="1"/>
          <p:nvPr/>
        </p:nvSpPr>
        <p:spPr>
          <a:xfrm>
            <a:off x="431800" y="627380"/>
            <a:ext cx="3373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黑盒测试方法-正交试验法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655320" y="1602740"/>
            <a:ext cx="11092180" cy="3692525"/>
          </a:xfrm>
          <a:prstGeom prst="rect">
            <a:avLst/>
          </a:prstGeom>
          <a:noFill/>
          <a:ln w="9525">
            <a:noFill/>
          </a:ln>
        </p:spPr>
        <p:txBody>
          <a:bodyPr wrap="square">
            <a:spAutoFit/>
          </a:bodyPr>
          <a:p>
            <a:pPr indent="266700"/>
            <a:r>
              <a:rPr lang="en-US" altLang="zh-CN" b="0">
                <a:solidFill>
                  <a:srgbClr val="333333"/>
                </a:solidFill>
                <a:latin typeface="+mn-ea"/>
                <a:cs typeface="+mn-ea"/>
              </a:rPr>
              <a:t> </a:t>
            </a:r>
            <a:r>
              <a:rPr lang="zh-CN" b="0">
                <a:solidFill>
                  <a:srgbClr val="333333"/>
                </a:solidFill>
                <a:latin typeface="+mn-ea"/>
                <a:cs typeface="+mn-ea"/>
              </a:rPr>
              <a:t>为提高某化工产品的转化率，选择了三个有关因素进行条件试验，反应温度（</a:t>
            </a:r>
            <a:r>
              <a:rPr lang="en-US" b="0">
                <a:solidFill>
                  <a:srgbClr val="333333"/>
                </a:solidFill>
                <a:latin typeface="+mn-ea"/>
                <a:cs typeface="+mn-ea"/>
              </a:rPr>
              <a:t>A</a:t>
            </a:r>
            <a:r>
              <a:rPr lang="zh-CN" b="0">
                <a:solidFill>
                  <a:srgbClr val="333333"/>
                </a:solidFill>
                <a:latin typeface="+mn-ea"/>
                <a:cs typeface="+mn-ea"/>
              </a:rPr>
              <a:t>），反应时间（</a:t>
            </a:r>
            <a:r>
              <a:rPr lang="en-US" b="0">
                <a:solidFill>
                  <a:srgbClr val="333333"/>
                </a:solidFill>
                <a:latin typeface="+mn-ea"/>
                <a:cs typeface="+mn-ea"/>
              </a:rPr>
              <a:t>B</a:t>
            </a:r>
            <a:r>
              <a:rPr lang="zh-CN" b="0">
                <a:solidFill>
                  <a:srgbClr val="333333"/>
                </a:solidFill>
                <a:latin typeface="+mn-ea"/>
                <a:cs typeface="+mn-ea"/>
              </a:rPr>
              <a:t>），用碱量（</a:t>
            </a:r>
            <a:r>
              <a:rPr lang="en-US" b="0">
                <a:solidFill>
                  <a:srgbClr val="333333"/>
                </a:solidFill>
                <a:latin typeface="+mn-ea"/>
                <a:cs typeface="+mn-ea"/>
              </a:rPr>
              <a:t>C</a:t>
            </a:r>
            <a:r>
              <a:rPr lang="zh-CN" b="0">
                <a:solidFill>
                  <a:srgbClr val="333333"/>
                </a:solidFill>
                <a:latin typeface="+mn-ea"/>
                <a:cs typeface="+mn-ea"/>
              </a:rPr>
              <a:t>），并确定了它们的试验范围如下：</a:t>
            </a:r>
            <a:r>
              <a:rPr lang="en-US" b="0">
                <a:solidFill>
                  <a:srgbClr val="333333"/>
                </a:solidFill>
                <a:latin typeface="+mn-ea"/>
                <a:cs typeface="+mn-ea"/>
              </a:rPr>
              <a:t>A</a:t>
            </a:r>
            <a:r>
              <a:rPr lang="zh-CN" b="0">
                <a:solidFill>
                  <a:srgbClr val="333333"/>
                </a:solidFill>
                <a:latin typeface="+mn-ea"/>
                <a:cs typeface="+mn-ea"/>
              </a:rPr>
              <a:t>：</a:t>
            </a:r>
            <a:r>
              <a:rPr lang="en-US" b="0">
                <a:solidFill>
                  <a:srgbClr val="333333"/>
                </a:solidFill>
                <a:latin typeface="+mn-ea"/>
                <a:cs typeface="+mn-ea"/>
              </a:rPr>
              <a:t>80℃ ~90℃B</a:t>
            </a:r>
            <a:r>
              <a:rPr lang="zh-CN" b="0">
                <a:solidFill>
                  <a:srgbClr val="333333"/>
                </a:solidFill>
                <a:latin typeface="+mn-ea"/>
                <a:cs typeface="+mn-ea"/>
              </a:rPr>
              <a:t>：</a:t>
            </a:r>
            <a:r>
              <a:rPr lang="en-US" b="0">
                <a:solidFill>
                  <a:srgbClr val="333333"/>
                </a:solidFill>
                <a:latin typeface="+mn-ea"/>
                <a:cs typeface="+mn-ea"/>
              </a:rPr>
              <a:t>90</a:t>
            </a:r>
            <a:r>
              <a:rPr lang="zh-CN" b="0">
                <a:solidFill>
                  <a:srgbClr val="333333"/>
                </a:solidFill>
                <a:latin typeface="+mn-ea"/>
                <a:cs typeface="+mn-ea"/>
              </a:rPr>
              <a:t>分钟</a:t>
            </a:r>
            <a:r>
              <a:rPr lang="en-US" b="0">
                <a:solidFill>
                  <a:srgbClr val="333333"/>
                </a:solidFill>
                <a:latin typeface="+mn-ea"/>
                <a:cs typeface="+mn-ea"/>
              </a:rPr>
              <a:t>~150</a:t>
            </a:r>
            <a:r>
              <a:rPr lang="zh-CN" b="0">
                <a:solidFill>
                  <a:srgbClr val="333333"/>
                </a:solidFill>
                <a:latin typeface="+mn-ea"/>
                <a:cs typeface="+mn-ea"/>
              </a:rPr>
              <a:t>分钟</a:t>
            </a:r>
            <a:r>
              <a:rPr lang="en-US" b="0">
                <a:solidFill>
                  <a:srgbClr val="333333"/>
                </a:solidFill>
                <a:latin typeface="+mn-ea"/>
                <a:cs typeface="+mn-ea"/>
              </a:rPr>
              <a:t>C</a:t>
            </a:r>
            <a:r>
              <a:rPr lang="zh-CN" b="0">
                <a:solidFill>
                  <a:srgbClr val="333333"/>
                </a:solidFill>
                <a:latin typeface="+mn-ea"/>
                <a:cs typeface="+mn-ea"/>
              </a:rPr>
              <a:t>：</a:t>
            </a:r>
            <a:r>
              <a:rPr lang="en-US" b="0">
                <a:solidFill>
                  <a:srgbClr val="333333"/>
                </a:solidFill>
                <a:latin typeface="+mn-ea"/>
                <a:cs typeface="+mn-ea"/>
              </a:rPr>
              <a:t>5%~7%</a:t>
            </a:r>
            <a:endParaRPr lang="en-US" b="0">
              <a:solidFill>
                <a:srgbClr val="333333"/>
              </a:solidFill>
              <a:latin typeface="+mn-ea"/>
              <a:cs typeface="+mn-ea"/>
            </a:endParaRPr>
          </a:p>
          <a:p>
            <a:pPr indent="266700"/>
            <a:r>
              <a:rPr lang="zh-CN" b="0">
                <a:solidFill>
                  <a:srgbClr val="333333"/>
                </a:solidFill>
                <a:latin typeface="+mn-ea"/>
                <a:cs typeface="+mn-ea"/>
              </a:rPr>
              <a:t>试验的目的是搞清楚因子</a:t>
            </a:r>
            <a:r>
              <a:rPr lang="en-US" b="0">
                <a:solidFill>
                  <a:srgbClr val="333333"/>
                </a:solidFill>
                <a:latin typeface="+mn-ea"/>
                <a:cs typeface="+mn-ea"/>
              </a:rPr>
              <a:t>A</a:t>
            </a:r>
            <a:r>
              <a:rPr lang="zh-CN" b="0">
                <a:solidFill>
                  <a:srgbClr val="333333"/>
                </a:solidFill>
                <a:latin typeface="+mn-ea"/>
                <a:cs typeface="+mn-ea"/>
              </a:rPr>
              <a:t>、</a:t>
            </a:r>
            <a:r>
              <a:rPr lang="en-US" b="0">
                <a:solidFill>
                  <a:srgbClr val="333333"/>
                </a:solidFill>
                <a:latin typeface="+mn-ea"/>
                <a:cs typeface="+mn-ea"/>
              </a:rPr>
              <a:t>B</a:t>
            </a:r>
            <a:r>
              <a:rPr lang="zh-CN" b="0">
                <a:solidFill>
                  <a:srgbClr val="333333"/>
                </a:solidFill>
                <a:latin typeface="+mn-ea"/>
                <a:cs typeface="+mn-ea"/>
              </a:rPr>
              <a:t>、</a:t>
            </a:r>
            <a:r>
              <a:rPr lang="en-US" b="0">
                <a:solidFill>
                  <a:srgbClr val="333333"/>
                </a:solidFill>
                <a:latin typeface="+mn-ea"/>
                <a:cs typeface="+mn-ea"/>
              </a:rPr>
              <a:t>C</a:t>
            </a:r>
            <a:r>
              <a:rPr lang="zh-CN" b="0">
                <a:solidFill>
                  <a:srgbClr val="333333"/>
                </a:solidFill>
                <a:latin typeface="+mn-ea"/>
                <a:cs typeface="+mn-ea"/>
              </a:rPr>
              <a:t>对转化率有什么影响，哪些是主要的，哪些是次要的，从而确定最适生产条件，即温度、时间及用碱量各为多少才能使转化率最高。</a:t>
            </a:r>
            <a:endParaRPr lang="zh-CN" b="0">
              <a:solidFill>
                <a:srgbClr val="333333"/>
              </a:solidFill>
              <a:latin typeface="+mn-ea"/>
              <a:cs typeface="+mn-ea"/>
            </a:endParaRPr>
          </a:p>
          <a:p>
            <a:pPr indent="266700"/>
            <a:r>
              <a:rPr lang="zh-CN" b="0">
                <a:solidFill>
                  <a:srgbClr val="333333"/>
                </a:solidFill>
                <a:latin typeface="+mn-ea"/>
                <a:cs typeface="+mn-ea"/>
              </a:rPr>
              <a:t>在试验范围内都选了三个水平（即各因素的不同状态），如下所示：</a:t>
            </a:r>
            <a:r>
              <a:rPr lang="en-US" b="0">
                <a:solidFill>
                  <a:srgbClr val="333333"/>
                </a:solidFill>
                <a:latin typeface="+mn-ea"/>
                <a:cs typeface="+mn-ea"/>
              </a:rPr>
              <a:t>A</a:t>
            </a:r>
            <a:r>
              <a:rPr lang="zh-CN" b="0">
                <a:solidFill>
                  <a:srgbClr val="333333"/>
                </a:solidFill>
                <a:latin typeface="+mn-ea"/>
                <a:cs typeface="+mn-ea"/>
              </a:rPr>
              <a:t>：</a:t>
            </a:r>
            <a:r>
              <a:rPr lang="en-US" b="0">
                <a:solidFill>
                  <a:srgbClr val="333333"/>
                </a:solidFill>
                <a:latin typeface="+mn-ea"/>
                <a:cs typeface="+mn-ea"/>
              </a:rPr>
              <a:t>A1=80℃ </a:t>
            </a:r>
            <a:r>
              <a:rPr lang="zh-CN" b="0">
                <a:solidFill>
                  <a:srgbClr val="333333"/>
                </a:solidFill>
                <a:latin typeface="+mn-ea"/>
                <a:cs typeface="+mn-ea"/>
              </a:rPr>
              <a:t>，</a:t>
            </a:r>
            <a:r>
              <a:rPr lang="en-US" b="0">
                <a:solidFill>
                  <a:srgbClr val="333333"/>
                </a:solidFill>
                <a:latin typeface="+mn-ea"/>
                <a:cs typeface="+mn-ea"/>
              </a:rPr>
              <a:t>A2=85℃ </a:t>
            </a:r>
            <a:r>
              <a:rPr lang="zh-CN" b="0">
                <a:solidFill>
                  <a:srgbClr val="333333"/>
                </a:solidFill>
                <a:latin typeface="+mn-ea"/>
                <a:cs typeface="+mn-ea"/>
              </a:rPr>
              <a:t>，</a:t>
            </a:r>
            <a:r>
              <a:rPr lang="en-US" b="0">
                <a:solidFill>
                  <a:srgbClr val="333333"/>
                </a:solidFill>
                <a:latin typeface="+mn-ea"/>
                <a:cs typeface="+mn-ea"/>
              </a:rPr>
              <a:t>A3=90℃</a:t>
            </a:r>
            <a:r>
              <a:rPr lang="zh-CN" b="0">
                <a:solidFill>
                  <a:srgbClr val="333333"/>
                </a:solidFill>
                <a:latin typeface="+mn-ea"/>
                <a:cs typeface="+mn-ea"/>
              </a:rPr>
              <a:t>；</a:t>
            </a:r>
            <a:r>
              <a:rPr lang="en-US" b="0">
                <a:solidFill>
                  <a:srgbClr val="333333"/>
                </a:solidFill>
                <a:latin typeface="+mn-ea"/>
                <a:cs typeface="+mn-ea"/>
              </a:rPr>
              <a:t>B</a:t>
            </a:r>
            <a:r>
              <a:rPr lang="zh-CN" b="0">
                <a:solidFill>
                  <a:srgbClr val="333333"/>
                </a:solidFill>
                <a:latin typeface="+mn-ea"/>
                <a:cs typeface="+mn-ea"/>
              </a:rPr>
              <a:t>：</a:t>
            </a:r>
            <a:r>
              <a:rPr lang="en-US" b="0">
                <a:solidFill>
                  <a:srgbClr val="333333"/>
                </a:solidFill>
                <a:latin typeface="+mn-ea"/>
                <a:cs typeface="+mn-ea"/>
              </a:rPr>
              <a:t>B1=90</a:t>
            </a:r>
            <a:r>
              <a:rPr lang="zh-CN" b="0">
                <a:solidFill>
                  <a:srgbClr val="333333"/>
                </a:solidFill>
                <a:latin typeface="+mn-ea"/>
                <a:cs typeface="+mn-ea"/>
              </a:rPr>
              <a:t>分钟，</a:t>
            </a:r>
            <a:r>
              <a:rPr lang="en-US" b="0">
                <a:solidFill>
                  <a:srgbClr val="333333"/>
                </a:solidFill>
                <a:latin typeface="+mn-ea"/>
                <a:cs typeface="+mn-ea"/>
              </a:rPr>
              <a:t>B2= 120</a:t>
            </a:r>
            <a:r>
              <a:rPr lang="zh-CN" b="0">
                <a:solidFill>
                  <a:srgbClr val="333333"/>
                </a:solidFill>
                <a:latin typeface="+mn-ea"/>
                <a:cs typeface="+mn-ea"/>
              </a:rPr>
              <a:t>分钟，</a:t>
            </a:r>
            <a:r>
              <a:rPr lang="en-US" b="0">
                <a:solidFill>
                  <a:srgbClr val="333333"/>
                </a:solidFill>
                <a:latin typeface="+mn-ea"/>
                <a:cs typeface="+mn-ea"/>
              </a:rPr>
              <a:t>B3= 150</a:t>
            </a:r>
            <a:r>
              <a:rPr lang="zh-CN" b="0">
                <a:solidFill>
                  <a:srgbClr val="333333"/>
                </a:solidFill>
                <a:latin typeface="+mn-ea"/>
                <a:cs typeface="+mn-ea"/>
              </a:rPr>
              <a:t>分钟；</a:t>
            </a:r>
            <a:r>
              <a:rPr lang="en-US" b="0">
                <a:solidFill>
                  <a:srgbClr val="333333"/>
                </a:solidFill>
                <a:latin typeface="+mn-ea"/>
                <a:cs typeface="+mn-ea"/>
              </a:rPr>
              <a:t>C</a:t>
            </a:r>
            <a:r>
              <a:rPr lang="zh-CN" b="0">
                <a:solidFill>
                  <a:srgbClr val="333333"/>
                </a:solidFill>
                <a:latin typeface="+mn-ea"/>
                <a:cs typeface="+mn-ea"/>
              </a:rPr>
              <a:t>：</a:t>
            </a:r>
            <a:r>
              <a:rPr lang="en-US" b="0">
                <a:solidFill>
                  <a:srgbClr val="333333"/>
                </a:solidFill>
                <a:latin typeface="+mn-ea"/>
                <a:cs typeface="+mn-ea"/>
              </a:rPr>
              <a:t>C1=5%</a:t>
            </a:r>
            <a:r>
              <a:rPr lang="zh-CN" b="0">
                <a:solidFill>
                  <a:srgbClr val="333333"/>
                </a:solidFill>
                <a:latin typeface="+mn-ea"/>
                <a:cs typeface="+mn-ea"/>
              </a:rPr>
              <a:t>，</a:t>
            </a:r>
            <a:r>
              <a:rPr lang="en-US" b="0">
                <a:solidFill>
                  <a:srgbClr val="333333"/>
                </a:solidFill>
                <a:latin typeface="+mn-ea"/>
                <a:cs typeface="+mn-ea"/>
              </a:rPr>
              <a:t>C2=6%</a:t>
            </a:r>
            <a:r>
              <a:rPr lang="zh-CN" b="0">
                <a:solidFill>
                  <a:srgbClr val="333333"/>
                </a:solidFill>
                <a:latin typeface="+mn-ea"/>
                <a:cs typeface="+mn-ea"/>
              </a:rPr>
              <a:t>，</a:t>
            </a:r>
            <a:r>
              <a:rPr lang="en-US" b="0">
                <a:solidFill>
                  <a:srgbClr val="333333"/>
                </a:solidFill>
                <a:latin typeface="+mn-ea"/>
                <a:cs typeface="+mn-ea"/>
              </a:rPr>
              <a:t>C3=7%</a:t>
            </a:r>
            <a:r>
              <a:rPr lang="zh-CN" b="0">
                <a:solidFill>
                  <a:srgbClr val="333333"/>
                </a:solidFill>
                <a:latin typeface="+mn-ea"/>
                <a:cs typeface="+mn-ea"/>
              </a:rPr>
              <a:t>。</a:t>
            </a:r>
            <a:endParaRPr lang="zh-CN" altLang="en-US">
              <a:latin typeface="+mn-ea"/>
              <a:cs typeface="+mn-ea"/>
            </a:endParaRPr>
          </a:p>
        </p:txBody>
      </p:sp>
      <p:sp>
        <p:nvSpPr>
          <p:cNvPr id="5" name="文本框 4"/>
          <p:cNvSpPr txBox="1"/>
          <p:nvPr/>
        </p:nvSpPr>
        <p:spPr>
          <a:xfrm>
            <a:off x="715645" y="5435600"/>
            <a:ext cx="8041005" cy="645160"/>
          </a:xfrm>
          <a:prstGeom prst="rect">
            <a:avLst/>
          </a:prstGeom>
          <a:noFill/>
          <a:ln w="9525">
            <a:noFill/>
          </a:ln>
        </p:spPr>
        <p:txBody>
          <a:bodyPr wrap="square">
            <a:spAutoFit/>
          </a:bodyPr>
          <a:p>
            <a:pPr indent="266700"/>
            <a:r>
              <a:rPr lang="zh-CN" b="1">
                <a:solidFill>
                  <a:srgbClr val="333333"/>
                </a:solidFill>
                <a:latin typeface="+mn-ea"/>
                <a:cs typeface="+mn-ea"/>
              </a:rPr>
              <a:t>全面试验法：</a:t>
            </a:r>
            <a:r>
              <a:rPr lang="zh-CN" b="0">
                <a:solidFill>
                  <a:srgbClr val="333333"/>
                </a:solidFill>
                <a:latin typeface="+mn-ea"/>
                <a:cs typeface="+mn-ea"/>
              </a:rPr>
              <a:t>取三因子所有水平之间的组合，即</a:t>
            </a:r>
            <a:r>
              <a:rPr lang="en-US" b="0">
                <a:solidFill>
                  <a:srgbClr val="333333"/>
                </a:solidFill>
                <a:latin typeface="+mn-ea"/>
                <a:cs typeface="+mn-ea"/>
              </a:rPr>
              <a:t>A1B1C1</a:t>
            </a:r>
            <a:r>
              <a:rPr lang="zh-CN" b="0">
                <a:solidFill>
                  <a:srgbClr val="333333"/>
                </a:solidFill>
                <a:latin typeface="+mn-ea"/>
                <a:cs typeface="+mn-ea"/>
              </a:rPr>
              <a:t>、</a:t>
            </a:r>
            <a:r>
              <a:rPr lang="en-US" b="0">
                <a:solidFill>
                  <a:srgbClr val="333333"/>
                </a:solidFill>
                <a:latin typeface="+mn-ea"/>
                <a:cs typeface="+mn-ea"/>
              </a:rPr>
              <a:t>A1B1C2</a:t>
            </a:r>
            <a:r>
              <a:rPr lang="zh-CN" b="0">
                <a:solidFill>
                  <a:srgbClr val="333333"/>
                </a:solidFill>
                <a:latin typeface="+mn-ea"/>
                <a:cs typeface="+mn-ea"/>
              </a:rPr>
              <a:t>、</a:t>
            </a:r>
            <a:r>
              <a:rPr lang="en-US" b="0">
                <a:solidFill>
                  <a:srgbClr val="333333"/>
                </a:solidFill>
                <a:latin typeface="+mn-ea"/>
                <a:cs typeface="+mn-ea"/>
              </a:rPr>
              <a:t>A1B1C3</a:t>
            </a:r>
            <a:r>
              <a:rPr lang="zh-CN" b="0">
                <a:solidFill>
                  <a:srgbClr val="333333"/>
                </a:solidFill>
                <a:latin typeface="+mn-ea"/>
                <a:cs typeface="+mn-ea"/>
              </a:rPr>
              <a:t>、</a:t>
            </a:r>
            <a:r>
              <a:rPr lang="en-US" b="0">
                <a:solidFill>
                  <a:srgbClr val="333333"/>
                </a:solidFill>
                <a:latin typeface="+mn-ea"/>
                <a:cs typeface="+mn-ea"/>
              </a:rPr>
              <a:t>……</a:t>
            </a:r>
            <a:r>
              <a:rPr lang="zh-CN" b="0">
                <a:solidFill>
                  <a:srgbClr val="333333"/>
                </a:solidFill>
                <a:latin typeface="+mn-ea"/>
                <a:cs typeface="+mn-ea"/>
              </a:rPr>
              <a:t>、</a:t>
            </a:r>
            <a:r>
              <a:rPr lang="en-US" b="0">
                <a:solidFill>
                  <a:srgbClr val="333333"/>
                </a:solidFill>
                <a:latin typeface="+mn-ea"/>
                <a:cs typeface="+mn-ea"/>
              </a:rPr>
              <a:t>A3B3C3</a:t>
            </a:r>
            <a:r>
              <a:rPr lang="zh-CN" b="0">
                <a:solidFill>
                  <a:srgbClr val="333333"/>
                </a:solidFill>
                <a:latin typeface="+mn-ea"/>
                <a:cs typeface="+mn-ea"/>
              </a:rPr>
              <a:t>，共有</a:t>
            </a:r>
            <a:r>
              <a:rPr lang="en-US" b="0">
                <a:solidFill>
                  <a:srgbClr val="333333"/>
                </a:solidFill>
                <a:latin typeface="+mn-ea"/>
                <a:cs typeface="+mn-ea"/>
              </a:rPr>
              <a:t>3^3</a:t>
            </a:r>
            <a:r>
              <a:rPr lang="zh-CN" b="0">
                <a:solidFill>
                  <a:srgbClr val="333333"/>
                </a:solidFill>
                <a:latin typeface="+mn-ea"/>
                <a:cs typeface="+mn-ea"/>
              </a:rPr>
              <a:t>＝</a:t>
            </a:r>
            <a:r>
              <a:rPr lang="en-US" b="0">
                <a:solidFill>
                  <a:srgbClr val="333333"/>
                </a:solidFill>
                <a:latin typeface="+mn-ea"/>
                <a:cs typeface="+mn-ea"/>
              </a:rPr>
              <a:t>27</a:t>
            </a:r>
            <a:r>
              <a:rPr lang="zh-CN" b="0">
                <a:solidFill>
                  <a:srgbClr val="333333"/>
                </a:solidFill>
                <a:latin typeface="+mn-ea"/>
                <a:cs typeface="+mn-ea"/>
              </a:rPr>
              <a:t>次试验。</a:t>
            </a:r>
            <a:endParaRPr lang="zh-CN" altLang="en-US">
              <a:latin typeface="+mn-ea"/>
              <a:cs typeface="+mn-ea"/>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五、案例</a:t>
            </a:r>
            <a:r>
              <a:rPr lang="zh-CN" altLang="zh-CN" sz="1800" b="1" kern="100" dirty="0">
                <a:effectLst/>
              </a:rPr>
              <a:t>分享</a:t>
            </a:r>
            <a:endParaRPr lang="zh-CN" altLang="zh-CN" sz="1800" b="1" kern="100" dirty="0">
              <a:effectLst/>
            </a:endParaRPr>
          </a:p>
        </p:txBody>
      </p:sp>
      <p:sp>
        <p:nvSpPr>
          <p:cNvPr id="4" name="文本框 3"/>
          <p:cNvSpPr txBox="1"/>
          <p:nvPr/>
        </p:nvSpPr>
        <p:spPr>
          <a:xfrm>
            <a:off x="431800" y="627380"/>
            <a:ext cx="3373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黑盒测试方法-正交试验法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1202055" y="1318260"/>
            <a:ext cx="10395585" cy="1753235"/>
          </a:xfrm>
          <a:prstGeom prst="rect">
            <a:avLst/>
          </a:prstGeom>
          <a:noFill/>
          <a:ln w="9525">
            <a:noFill/>
          </a:ln>
        </p:spPr>
        <p:txBody>
          <a:bodyPr wrap="square">
            <a:spAutoFit/>
          </a:bodyPr>
          <a:p>
            <a:pPr indent="266700"/>
            <a:r>
              <a:rPr lang="en-US" altLang="zh-CN" b="0">
                <a:solidFill>
                  <a:srgbClr val="333333"/>
                </a:solidFill>
                <a:latin typeface="+mn-ea"/>
                <a:cs typeface="+mn-ea"/>
              </a:rPr>
              <a:t> </a:t>
            </a:r>
            <a:r>
              <a:rPr lang="zh-CN" b="0">
                <a:solidFill>
                  <a:srgbClr val="333333"/>
                </a:solidFill>
                <a:latin typeface="+mn-ea"/>
                <a:cs typeface="+mn-ea"/>
              </a:rPr>
              <a:t>全面试验法对各因子与指标间的关系剖析的比较清楚。但试验次数太多。特别是当因子数目多，每个因子的水平数目也很多时，试验量非常大。如选</a:t>
            </a:r>
            <a:r>
              <a:rPr lang="en-US" b="0">
                <a:solidFill>
                  <a:srgbClr val="333333"/>
                </a:solidFill>
                <a:latin typeface="+mn-ea"/>
                <a:cs typeface="+mn-ea"/>
              </a:rPr>
              <a:t>6</a:t>
            </a:r>
            <a:r>
              <a:rPr lang="zh-CN" b="0">
                <a:solidFill>
                  <a:srgbClr val="333333"/>
                </a:solidFill>
                <a:latin typeface="+mn-ea"/>
                <a:cs typeface="+mn-ea"/>
              </a:rPr>
              <a:t>个因子，每个因子取</a:t>
            </a:r>
            <a:r>
              <a:rPr lang="en-US" b="0">
                <a:solidFill>
                  <a:srgbClr val="333333"/>
                </a:solidFill>
                <a:latin typeface="+mn-ea"/>
                <a:cs typeface="+mn-ea"/>
              </a:rPr>
              <a:t>5</a:t>
            </a:r>
            <a:r>
              <a:rPr lang="zh-CN" b="0">
                <a:solidFill>
                  <a:srgbClr val="333333"/>
                </a:solidFill>
                <a:latin typeface="+mn-ea"/>
                <a:cs typeface="+mn-ea"/>
              </a:rPr>
              <a:t>个水平时，全面试验法需</a:t>
            </a:r>
            <a:r>
              <a:rPr lang="en-US" b="0">
                <a:solidFill>
                  <a:srgbClr val="333333"/>
                </a:solidFill>
                <a:latin typeface="+mn-ea"/>
                <a:cs typeface="+mn-ea"/>
              </a:rPr>
              <a:t>5^6 </a:t>
            </a:r>
            <a:r>
              <a:rPr lang="zh-CN" b="0">
                <a:solidFill>
                  <a:srgbClr val="333333"/>
                </a:solidFill>
                <a:latin typeface="+mn-ea"/>
                <a:cs typeface="+mn-ea"/>
              </a:rPr>
              <a:t>＝</a:t>
            </a:r>
            <a:r>
              <a:rPr lang="en-US" b="0">
                <a:solidFill>
                  <a:srgbClr val="333333"/>
                </a:solidFill>
                <a:latin typeface="+mn-ea"/>
                <a:cs typeface="+mn-ea"/>
              </a:rPr>
              <a:t>15625</a:t>
            </a:r>
            <a:r>
              <a:rPr lang="zh-CN" b="0">
                <a:solidFill>
                  <a:srgbClr val="333333"/>
                </a:solidFill>
                <a:latin typeface="+mn-ea"/>
                <a:cs typeface="+mn-ea"/>
              </a:rPr>
              <a:t>次试验，这实际上是不可能实现的。</a:t>
            </a:r>
            <a:endParaRPr lang="zh-CN" b="0">
              <a:solidFill>
                <a:srgbClr val="333333"/>
              </a:solidFill>
              <a:latin typeface="+mn-ea"/>
              <a:cs typeface="+mn-ea"/>
            </a:endParaRPr>
          </a:p>
          <a:p>
            <a:pPr indent="266700"/>
            <a:r>
              <a:rPr lang="zh-CN" b="1">
                <a:solidFill>
                  <a:srgbClr val="333333"/>
                </a:solidFill>
                <a:latin typeface="+mn-ea"/>
                <a:cs typeface="+mn-ea"/>
              </a:rPr>
              <a:t>如何改进？？</a:t>
            </a:r>
            <a:r>
              <a:rPr lang="zh-CN" b="0">
                <a:solidFill>
                  <a:srgbClr val="333333"/>
                </a:solidFill>
                <a:latin typeface="+mn-ea"/>
                <a:cs typeface="+mn-ea"/>
              </a:rPr>
              <a:t>从全面试验的点中选择具有典型性、代表性的点，使试验点在试验范围内分布的很均匀，能反映全面情况。但我们又希望试验点尽量的少，按</a:t>
            </a:r>
            <a:r>
              <a:rPr lang="en-US" b="0">
                <a:solidFill>
                  <a:srgbClr val="333333"/>
                </a:solidFill>
                <a:latin typeface="+mn-ea"/>
                <a:cs typeface="+mn-ea"/>
              </a:rPr>
              <a:t>L9(3^4) </a:t>
            </a:r>
            <a:r>
              <a:rPr lang="zh-CN" b="0">
                <a:solidFill>
                  <a:srgbClr val="333333"/>
                </a:solidFill>
                <a:latin typeface="+mn-ea"/>
                <a:cs typeface="+mn-ea"/>
              </a:rPr>
              <a:t>正交表安排实验，只需作</a:t>
            </a:r>
            <a:r>
              <a:rPr lang="en-US" b="0">
                <a:solidFill>
                  <a:srgbClr val="333333"/>
                </a:solidFill>
                <a:latin typeface="+mn-ea"/>
                <a:cs typeface="+mn-ea"/>
              </a:rPr>
              <a:t>9</a:t>
            </a:r>
            <a:r>
              <a:rPr lang="zh-CN" b="0">
                <a:solidFill>
                  <a:srgbClr val="333333"/>
                </a:solidFill>
                <a:latin typeface="+mn-ea"/>
                <a:cs typeface="+mn-ea"/>
              </a:rPr>
              <a:t>次</a:t>
            </a:r>
            <a:r>
              <a:rPr lang="en-US" b="0">
                <a:solidFill>
                  <a:srgbClr val="333333"/>
                </a:solidFill>
                <a:latin typeface="+mn-ea"/>
                <a:cs typeface="+mn-ea"/>
              </a:rPr>
              <a:t>.</a:t>
            </a:r>
            <a:endParaRPr lang="zh-CN" altLang="en-US">
              <a:latin typeface="+mn-ea"/>
              <a:cs typeface="+mn-ea"/>
            </a:endParaRPr>
          </a:p>
        </p:txBody>
      </p:sp>
      <p:pic>
        <p:nvPicPr>
          <p:cNvPr id="7" name="图片 6"/>
          <p:cNvPicPr/>
          <p:nvPr/>
        </p:nvPicPr>
        <p:blipFill>
          <a:blip r:embed="rId1"/>
          <a:stretch>
            <a:fillRect/>
          </a:stretch>
        </p:blipFill>
        <p:spPr>
          <a:xfrm>
            <a:off x="1334770" y="3071495"/>
            <a:ext cx="2821305" cy="3574415"/>
          </a:xfrm>
          <a:prstGeom prst="rect">
            <a:avLst/>
          </a:prstGeom>
          <a:noFill/>
          <a:ln w="9525">
            <a:noFill/>
          </a:ln>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五、案例</a:t>
            </a:r>
            <a:r>
              <a:rPr lang="zh-CN" altLang="zh-CN" sz="1800" b="1" kern="100" dirty="0">
                <a:effectLst/>
              </a:rPr>
              <a:t>分享</a:t>
            </a:r>
            <a:endParaRPr lang="zh-CN" altLang="zh-CN" sz="1800" b="1" kern="100" dirty="0">
              <a:effectLst/>
            </a:endParaRPr>
          </a:p>
        </p:txBody>
      </p:sp>
      <p:sp>
        <p:nvSpPr>
          <p:cNvPr id="4" name="文本框 3"/>
          <p:cNvSpPr txBox="1"/>
          <p:nvPr/>
        </p:nvSpPr>
        <p:spPr>
          <a:xfrm>
            <a:off x="431800" y="627380"/>
            <a:ext cx="3373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黑盒测试方法-正交试验法</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1"/>
          <a:stretch>
            <a:fillRect/>
          </a:stretch>
        </p:blipFill>
        <p:spPr>
          <a:xfrm>
            <a:off x="2676525" y="1160145"/>
            <a:ext cx="5600700" cy="5410200"/>
          </a:xfrm>
          <a:prstGeom prst="rect">
            <a:avLst/>
          </a:prstGeom>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五、案例</a:t>
            </a:r>
            <a:r>
              <a:rPr lang="zh-CN" altLang="zh-CN" sz="1800" b="1" kern="100" dirty="0">
                <a:effectLst/>
              </a:rPr>
              <a:t>分享</a:t>
            </a:r>
            <a:endParaRPr lang="zh-CN" altLang="zh-CN" sz="1800" b="1" kern="100" dirty="0">
              <a:effectLst/>
            </a:endParaRPr>
          </a:p>
        </p:txBody>
      </p:sp>
      <p:sp>
        <p:nvSpPr>
          <p:cNvPr id="4" name="文本框 3"/>
          <p:cNvSpPr txBox="1"/>
          <p:nvPr/>
        </p:nvSpPr>
        <p:spPr>
          <a:xfrm>
            <a:off x="431800" y="627380"/>
            <a:ext cx="3373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黑盒测试方法-正交试验法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1" name="文本框 100"/>
          <p:cNvSpPr txBox="1"/>
          <p:nvPr/>
        </p:nvSpPr>
        <p:spPr>
          <a:xfrm>
            <a:off x="868045" y="1539240"/>
            <a:ext cx="10455275" cy="1198880"/>
          </a:xfrm>
          <a:prstGeom prst="rect">
            <a:avLst/>
          </a:prstGeom>
          <a:noFill/>
          <a:ln w="9525">
            <a:noFill/>
          </a:ln>
        </p:spPr>
        <p:txBody>
          <a:bodyPr wrap="square">
            <a:spAutoFit/>
          </a:bodyPr>
          <a:p>
            <a:pPr indent="266700"/>
            <a:r>
              <a:rPr lang="zh-CN" b="0">
                <a:solidFill>
                  <a:srgbClr val="333333"/>
                </a:solidFill>
                <a:latin typeface="+mn-ea"/>
                <a:cs typeface="+mn-ea"/>
              </a:rPr>
              <a:t>正交试验设计方法是从大量的试验数据中挑选适量的、有代表性的点，从而合理地安排测试的一种科学的试验设计方法</a:t>
            </a:r>
            <a:r>
              <a:rPr lang="en-US" b="0">
                <a:solidFill>
                  <a:srgbClr val="333333"/>
                </a:solidFill>
                <a:latin typeface="+mn-ea"/>
                <a:cs typeface="+mn-ea"/>
              </a:rPr>
              <a:t>.</a:t>
            </a:r>
            <a:r>
              <a:rPr lang="zh-CN" b="0">
                <a:solidFill>
                  <a:srgbClr val="333333"/>
                </a:solidFill>
                <a:latin typeface="+mn-ea"/>
                <a:cs typeface="+mn-ea"/>
              </a:rPr>
              <a:t>使用已经造好了的表格</a:t>
            </a:r>
            <a:r>
              <a:rPr lang="en-US" b="0">
                <a:solidFill>
                  <a:srgbClr val="333333"/>
                </a:solidFill>
                <a:latin typeface="+mn-ea"/>
                <a:cs typeface="+mn-ea"/>
              </a:rPr>
              <a:t>——</a:t>
            </a:r>
            <a:r>
              <a:rPr lang="zh-CN" b="0">
                <a:solidFill>
                  <a:srgbClr val="333333"/>
                </a:solidFill>
                <a:latin typeface="+mn-ea"/>
                <a:cs typeface="+mn-ea"/>
              </a:rPr>
              <a:t>正交表来安排试验并进行数据分析。</a:t>
            </a:r>
            <a:r>
              <a:rPr lang="zh-CN" b="1">
                <a:solidFill>
                  <a:srgbClr val="333333"/>
                </a:solidFill>
                <a:latin typeface="+mn-ea"/>
                <a:cs typeface="+mn-ea"/>
              </a:rPr>
              <a:t>正交表的表示方法</a:t>
            </a:r>
            <a:r>
              <a:rPr lang="en-US" b="1">
                <a:solidFill>
                  <a:srgbClr val="333333"/>
                </a:solidFill>
                <a:latin typeface="+mn-ea"/>
                <a:cs typeface="+mn-ea"/>
              </a:rPr>
              <a:t>:</a:t>
            </a:r>
            <a:r>
              <a:rPr lang="zh-CN" b="1">
                <a:solidFill>
                  <a:srgbClr val="333333"/>
                </a:solidFill>
                <a:latin typeface="+mn-ea"/>
                <a:cs typeface="+mn-ea"/>
              </a:rPr>
              <a:t>用</a:t>
            </a:r>
            <a:r>
              <a:rPr lang="en-US" b="1">
                <a:solidFill>
                  <a:srgbClr val="333333"/>
                </a:solidFill>
                <a:latin typeface="+mn-ea"/>
                <a:cs typeface="+mn-ea"/>
              </a:rPr>
              <a:t>L</a:t>
            </a:r>
            <a:r>
              <a:rPr lang="zh-CN" b="1">
                <a:solidFill>
                  <a:srgbClr val="333333"/>
                </a:solidFill>
                <a:latin typeface="+mn-ea"/>
                <a:cs typeface="+mn-ea"/>
              </a:rPr>
              <a:t>代表正交表，常用的有</a:t>
            </a:r>
            <a:r>
              <a:rPr lang="en-US" b="1">
                <a:solidFill>
                  <a:srgbClr val="333333"/>
                </a:solidFill>
                <a:latin typeface="+mn-ea"/>
                <a:cs typeface="+mn-ea"/>
              </a:rPr>
              <a:t>L8(2^7)</a:t>
            </a:r>
            <a:r>
              <a:rPr lang="zh-CN" b="1">
                <a:solidFill>
                  <a:srgbClr val="333333"/>
                </a:solidFill>
                <a:latin typeface="+mn-ea"/>
                <a:cs typeface="+mn-ea"/>
              </a:rPr>
              <a:t>、 </a:t>
            </a:r>
            <a:r>
              <a:rPr lang="en-US" b="1">
                <a:solidFill>
                  <a:srgbClr val="333333"/>
                </a:solidFill>
                <a:latin typeface="+mn-ea"/>
                <a:cs typeface="+mn-ea"/>
              </a:rPr>
              <a:t>L9(3^4)</a:t>
            </a:r>
            <a:r>
              <a:rPr lang="zh-CN" b="1">
                <a:solidFill>
                  <a:srgbClr val="333333"/>
                </a:solidFill>
                <a:latin typeface="+mn-ea"/>
                <a:cs typeface="+mn-ea"/>
              </a:rPr>
              <a:t>、 </a:t>
            </a:r>
            <a:r>
              <a:rPr lang="en-US" b="1">
                <a:solidFill>
                  <a:srgbClr val="333333"/>
                </a:solidFill>
                <a:latin typeface="+mn-ea"/>
                <a:cs typeface="+mn-ea"/>
              </a:rPr>
              <a:t>L16(4^5)</a:t>
            </a:r>
            <a:r>
              <a:rPr lang="zh-CN" b="1">
                <a:solidFill>
                  <a:srgbClr val="333333"/>
                </a:solidFill>
                <a:latin typeface="+mn-ea"/>
                <a:cs typeface="+mn-ea"/>
              </a:rPr>
              <a:t>、 </a:t>
            </a:r>
            <a:r>
              <a:rPr lang="en-US" b="1">
                <a:solidFill>
                  <a:srgbClr val="333333"/>
                </a:solidFill>
                <a:latin typeface="+mn-ea"/>
                <a:cs typeface="+mn-ea"/>
              </a:rPr>
              <a:t>L8(4×2^4)</a:t>
            </a:r>
            <a:r>
              <a:rPr lang="zh-CN" b="1">
                <a:solidFill>
                  <a:srgbClr val="333333"/>
                </a:solidFill>
                <a:latin typeface="+mn-ea"/>
                <a:cs typeface="+mn-ea"/>
              </a:rPr>
              <a:t>等。</a:t>
            </a:r>
            <a:endParaRPr lang="zh-CN" altLang="en-US">
              <a:latin typeface="+mn-ea"/>
              <a:cs typeface="+mn-ea"/>
            </a:endParaRPr>
          </a:p>
        </p:txBody>
      </p:sp>
      <p:sp>
        <p:nvSpPr>
          <p:cNvPr id="5" name="文本框 4"/>
          <p:cNvSpPr txBox="1"/>
          <p:nvPr/>
        </p:nvSpPr>
        <p:spPr>
          <a:xfrm>
            <a:off x="1010285" y="2814955"/>
            <a:ext cx="10737215" cy="1198880"/>
          </a:xfrm>
          <a:prstGeom prst="rect">
            <a:avLst/>
          </a:prstGeom>
          <a:noFill/>
          <a:ln w="9525">
            <a:noFill/>
          </a:ln>
        </p:spPr>
        <p:txBody>
          <a:bodyPr wrap="square">
            <a:spAutoFit/>
          </a:bodyPr>
          <a:p>
            <a:pPr indent="266700"/>
            <a:r>
              <a:rPr lang="en-US" b="1">
                <a:solidFill>
                  <a:srgbClr val="333333"/>
                </a:solidFill>
                <a:latin typeface="+mn-ea"/>
                <a:cs typeface="+mn-ea"/>
              </a:rPr>
              <a:t>L8(2^7), 7</a:t>
            </a:r>
            <a:r>
              <a:rPr lang="zh-CN" b="1">
                <a:solidFill>
                  <a:srgbClr val="333333"/>
                </a:solidFill>
                <a:latin typeface="+mn-ea"/>
                <a:cs typeface="+mn-ea"/>
              </a:rPr>
              <a:t>表示正交表的列数，</a:t>
            </a:r>
            <a:r>
              <a:rPr lang="en-US" b="1">
                <a:solidFill>
                  <a:srgbClr val="333333"/>
                </a:solidFill>
                <a:latin typeface="+mn-ea"/>
                <a:cs typeface="+mn-ea"/>
              </a:rPr>
              <a:t>2</a:t>
            </a:r>
            <a:r>
              <a:rPr lang="zh-CN" b="1">
                <a:solidFill>
                  <a:srgbClr val="333333"/>
                </a:solidFill>
                <a:latin typeface="+mn-ea"/>
                <a:cs typeface="+mn-ea"/>
              </a:rPr>
              <a:t>为因子的水平数，</a:t>
            </a:r>
            <a:r>
              <a:rPr lang="en-US" b="1">
                <a:solidFill>
                  <a:srgbClr val="333333"/>
                </a:solidFill>
                <a:latin typeface="+mn-ea"/>
                <a:cs typeface="+mn-ea"/>
              </a:rPr>
              <a:t>8</a:t>
            </a:r>
            <a:r>
              <a:rPr lang="zh-CN" b="1">
                <a:solidFill>
                  <a:srgbClr val="333333"/>
                </a:solidFill>
                <a:latin typeface="+mn-ea"/>
                <a:cs typeface="+mn-ea"/>
              </a:rPr>
              <a:t>表示正交表的行数。</a:t>
            </a:r>
            <a:r>
              <a:rPr lang="en-US" b="1">
                <a:solidFill>
                  <a:srgbClr val="333333"/>
                </a:solidFill>
                <a:latin typeface="+mn-ea"/>
                <a:cs typeface="+mn-ea"/>
              </a:rPr>
              <a:t>L16(2×3^7),</a:t>
            </a:r>
            <a:r>
              <a:rPr lang="zh-CN" b="1">
                <a:solidFill>
                  <a:srgbClr val="333333"/>
                </a:solidFill>
                <a:latin typeface="+mn-ea"/>
                <a:cs typeface="+mn-ea"/>
              </a:rPr>
              <a:t>有</a:t>
            </a:r>
            <a:r>
              <a:rPr lang="en-US" b="1">
                <a:solidFill>
                  <a:srgbClr val="333333"/>
                </a:solidFill>
                <a:latin typeface="+mn-ea"/>
                <a:cs typeface="+mn-ea"/>
              </a:rPr>
              <a:t>7</a:t>
            </a:r>
            <a:r>
              <a:rPr lang="zh-CN" b="1">
                <a:solidFill>
                  <a:srgbClr val="333333"/>
                </a:solidFill>
                <a:latin typeface="+mn-ea"/>
                <a:cs typeface="+mn-ea"/>
              </a:rPr>
              <a:t>列是</a:t>
            </a:r>
            <a:r>
              <a:rPr lang="en-US" b="1">
                <a:solidFill>
                  <a:srgbClr val="333333"/>
                </a:solidFill>
                <a:latin typeface="+mn-ea"/>
                <a:cs typeface="+mn-ea"/>
              </a:rPr>
              <a:t>3</a:t>
            </a:r>
            <a:r>
              <a:rPr lang="zh-CN" b="1">
                <a:solidFill>
                  <a:srgbClr val="333333"/>
                </a:solidFill>
                <a:latin typeface="+mn-ea"/>
                <a:cs typeface="+mn-ea"/>
              </a:rPr>
              <a:t>水平的，有</a:t>
            </a:r>
            <a:r>
              <a:rPr lang="en-US" b="1">
                <a:solidFill>
                  <a:srgbClr val="333333"/>
                </a:solidFill>
                <a:latin typeface="+mn-ea"/>
                <a:cs typeface="+mn-ea"/>
              </a:rPr>
              <a:t>1</a:t>
            </a:r>
            <a:r>
              <a:rPr lang="zh-CN" b="1">
                <a:solidFill>
                  <a:srgbClr val="333333"/>
                </a:solidFill>
                <a:latin typeface="+mn-ea"/>
                <a:cs typeface="+mn-ea"/>
              </a:rPr>
              <a:t>列是</a:t>
            </a:r>
            <a:r>
              <a:rPr lang="en-US" b="1">
                <a:solidFill>
                  <a:srgbClr val="333333"/>
                </a:solidFill>
                <a:latin typeface="+mn-ea"/>
                <a:cs typeface="+mn-ea"/>
              </a:rPr>
              <a:t>2</a:t>
            </a:r>
            <a:r>
              <a:rPr lang="zh-CN" b="1">
                <a:solidFill>
                  <a:srgbClr val="333333"/>
                </a:solidFill>
                <a:latin typeface="+mn-ea"/>
                <a:cs typeface="+mn-ea"/>
              </a:rPr>
              <a:t>水平的</a:t>
            </a:r>
            <a:r>
              <a:rPr lang="en-US" b="1">
                <a:solidFill>
                  <a:srgbClr val="333333"/>
                </a:solidFill>
                <a:latin typeface="+mn-ea"/>
                <a:cs typeface="+mn-ea"/>
              </a:rPr>
              <a:t>——</a:t>
            </a:r>
            <a:r>
              <a:rPr lang="zh-CN" b="1">
                <a:solidFill>
                  <a:srgbClr val="333333"/>
                </a:solidFill>
                <a:latin typeface="+mn-ea"/>
                <a:cs typeface="+mn-ea"/>
              </a:rPr>
              <a:t>做</a:t>
            </a:r>
            <a:r>
              <a:rPr lang="en-US" b="1">
                <a:solidFill>
                  <a:srgbClr val="333333"/>
                </a:solidFill>
                <a:latin typeface="+mn-ea"/>
                <a:cs typeface="+mn-ea"/>
              </a:rPr>
              <a:t>16</a:t>
            </a:r>
            <a:r>
              <a:rPr lang="zh-CN" b="1">
                <a:solidFill>
                  <a:srgbClr val="333333"/>
                </a:solidFill>
                <a:latin typeface="+mn-ea"/>
                <a:cs typeface="+mn-ea"/>
              </a:rPr>
              <a:t>个试验最多可以考察</a:t>
            </a:r>
            <a:r>
              <a:rPr lang="en-US" b="1">
                <a:solidFill>
                  <a:srgbClr val="333333"/>
                </a:solidFill>
                <a:latin typeface="+mn-ea"/>
                <a:cs typeface="+mn-ea"/>
              </a:rPr>
              <a:t>1</a:t>
            </a:r>
            <a:r>
              <a:rPr lang="zh-CN" b="1">
                <a:solidFill>
                  <a:srgbClr val="333333"/>
                </a:solidFill>
                <a:latin typeface="+mn-ea"/>
                <a:cs typeface="+mn-ea"/>
              </a:rPr>
              <a:t>个</a:t>
            </a:r>
            <a:r>
              <a:rPr lang="en-US" b="1">
                <a:solidFill>
                  <a:srgbClr val="333333"/>
                </a:solidFill>
                <a:latin typeface="+mn-ea"/>
                <a:cs typeface="+mn-ea"/>
              </a:rPr>
              <a:t>2</a:t>
            </a:r>
            <a:r>
              <a:rPr lang="zh-CN" b="1">
                <a:solidFill>
                  <a:srgbClr val="333333"/>
                </a:solidFill>
                <a:latin typeface="+mn-ea"/>
                <a:cs typeface="+mn-ea"/>
              </a:rPr>
              <a:t>水平的因子和</a:t>
            </a:r>
            <a:r>
              <a:rPr lang="en-US" b="1">
                <a:solidFill>
                  <a:srgbClr val="333333"/>
                </a:solidFill>
                <a:latin typeface="+mn-ea"/>
                <a:cs typeface="+mn-ea"/>
              </a:rPr>
              <a:t>7</a:t>
            </a:r>
            <a:r>
              <a:rPr lang="zh-CN" b="1">
                <a:solidFill>
                  <a:srgbClr val="333333"/>
                </a:solidFill>
                <a:latin typeface="+mn-ea"/>
                <a:cs typeface="+mn-ea"/>
              </a:rPr>
              <a:t>个</a:t>
            </a:r>
            <a:r>
              <a:rPr lang="en-US" b="1">
                <a:solidFill>
                  <a:srgbClr val="333333"/>
                </a:solidFill>
                <a:latin typeface="+mn-ea"/>
                <a:cs typeface="+mn-ea"/>
              </a:rPr>
              <a:t>3</a:t>
            </a:r>
            <a:r>
              <a:rPr lang="zh-CN" b="1">
                <a:solidFill>
                  <a:srgbClr val="333333"/>
                </a:solidFill>
                <a:latin typeface="+mn-ea"/>
                <a:cs typeface="+mn-ea"/>
              </a:rPr>
              <a:t>水平的因子。行数</a:t>
            </a:r>
            <a:r>
              <a:rPr lang="en-US" b="1">
                <a:solidFill>
                  <a:srgbClr val="333333"/>
                </a:solidFill>
                <a:latin typeface="+mn-ea"/>
                <a:cs typeface="+mn-ea"/>
              </a:rPr>
              <a:t>(</a:t>
            </a:r>
            <a:r>
              <a:rPr lang="zh-CN" b="1">
                <a:solidFill>
                  <a:srgbClr val="333333"/>
                </a:solidFill>
                <a:latin typeface="+mn-ea"/>
                <a:cs typeface="+mn-ea"/>
              </a:rPr>
              <a:t>即试验次数</a:t>
            </a:r>
            <a:r>
              <a:rPr lang="en-US" b="1">
                <a:solidFill>
                  <a:srgbClr val="333333"/>
                </a:solidFill>
                <a:latin typeface="+mn-ea"/>
                <a:cs typeface="+mn-ea"/>
              </a:rPr>
              <a:t>)</a:t>
            </a:r>
            <a:endParaRPr lang="zh-CN" altLang="en-US">
              <a:latin typeface="+mn-ea"/>
              <a:cs typeface="+mn-ea"/>
            </a:endParaRPr>
          </a:p>
        </p:txBody>
      </p:sp>
      <p:sp>
        <p:nvSpPr>
          <p:cNvPr id="6" name="文本框 5"/>
          <p:cNvSpPr txBox="1"/>
          <p:nvPr/>
        </p:nvSpPr>
        <p:spPr>
          <a:xfrm>
            <a:off x="1010285" y="4090670"/>
            <a:ext cx="11012805" cy="2030095"/>
          </a:xfrm>
          <a:prstGeom prst="rect">
            <a:avLst/>
          </a:prstGeom>
          <a:noFill/>
          <a:ln w="9525">
            <a:noFill/>
          </a:ln>
        </p:spPr>
        <p:txBody>
          <a:bodyPr wrap="square">
            <a:spAutoFit/>
          </a:bodyPr>
          <a:p>
            <a:pPr indent="266700"/>
            <a:r>
              <a:rPr lang="zh-CN" altLang="en-US"/>
              <a:t>实例:</a:t>
            </a:r>
            <a:endParaRPr lang="zh-CN" altLang="en-US"/>
          </a:p>
          <a:p>
            <a:pPr indent="266700"/>
            <a:r>
              <a:rPr lang="zh-CN" altLang="en-US"/>
              <a:t>某所大学通信系共2个班级，刚考完某一门课程，想通过“性别”、“班级”和“成绩”这三个查询条件对通信系这门课程的成绩分布，男女比例或班级比例进行人员查询：</a:t>
            </a:r>
            <a:endParaRPr lang="zh-CN" altLang="en-US"/>
          </a:p>
          <a:p>
            <a:pPr indent="266700"/>
            <a:r>
              <a:rPr lang="zh-CN" altLang="en-US"/>
              <a:t>根据“性别”=“女，男”进行查询</a:t>
            </a:r>
            <a:endParaRPr lang="zh-CN" altLang="en-US"/>
          </a:p>
          <a:p>
            <a:pPr indent="266700"/>
            <a:r>
              <a:rPr lang="zh-CN" altLang="en-US"/>
              <a:t>根据“班级”=“1班，2班”查询</a:t>
            </a:r>
            <a:endParaRPr lang="zh-CN" altLang="en-US"/>
          </a:p>
          <a:p>
            <a:pPr indent="266700"/>
            <a:r>
              <a:rPr lang="zh-CN" altLang="en-US"/>
              <a:t>根据“成绩”=“及格，不及格”查询</a:t>
            </a:r>
            <a:endParaRPr lang="zh-CN" altLang="en-US"/>
          </a:p>
          <a:p>
            <a:pPr indent="266700"/>
            <a:r>
              <a:rPr lang="zh-CN" altLang="en-US"/>
              <a:t>按照传统设计——全部测试</a:t>
            </a:r>
            <a:endParaRPr lang="zh-CN" altLang="en-US"/>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五、案例</a:t>
            </a:r>
            <a:r>
              <a:rPr lang="zh-CN" altLang="zh-CN" sz="1800" b="1" kern="100" dirty="0">
                <a:effectLst/>
              </a:rPr>
              <a:t>分享</a:t>
            </a:r>
            <a:endParaRPr lang="zh-CN" altLang="zh-CN" sz="1800" b="1" kern="100" dirty="0">
              <a:effectLst/>
            </a:endParaRPr>
          </a:p>
        </p:txBody>
      </p:sp>
      <p:sp>
        <p:nvSpPr>
          <p:cNvPr id="4" name="文本框 3"/>
          <p:cNvSpPr txBox="1"/>
          <p:nvPr/>
        </p:nvSpPr>
        <p:spPr>
          <a:xfrm>
            <a:off x="431800" y="627380"/>
            <a:ext cx="3373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黑盒测试方法-正交试验法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654685" y="1574800"/>
            <a:ext cx="10273030" cy="922020"/>
          </a:xfrm>
          <a:prstGeom prst="rect">
            <a:avLst/>
          </a:prstGeom>
          <a:noFill/>
          <a:ln w="9525">
            <a:noFill/>
          </a:ln>
        </p:spPr>
        <p:txBody>
          <a:bodyPr wrap="square">
            <a:spAutoFit/>
          </a:bodyPr>
          <a:p>
            <a:pPr indent="0"/>
            <a:r>
              <a:rPr lang="zh-CN" b="0">
                <a:solidFill>
                  <a:srgbClr val="333333"/>
                </a:solidFill>
                <a:cs typeface="Arial" panose="020B0604020202020204" pitchFamily="34" charset="0"/>
              </a:rPr>
              <a:t>分析上述测试需求，</a:t>
            </a:r>
            <a:r>
              <a:rPr lang="zh-CN" b="1">
                <a:solidFill>
                  <a:srgbClr val="333333"/>
                </a:solidFill>
                <a:cs typeface="Arial" panose="020B0604020202020204" pitchFamily="34" charset="0"/>
              </a:rPr>
              <a:t>有3个被测元素</a:t>
            </a:r>
            <a:r>
              <a:rPr lang="zh-CN" b="0">
                <a:solidFill>
                  <a:srgbClr val="333333"/>
                </a:solidFill>
                <a:cs typeface="Arial" panose="020B0604020202020204" pitchFamily="34" charset="0"/>
              </a:rPr>
              <a:t>，被测元素我们称为因素，每个因素有</a:t>
            </a:r>
            <a:r>
              <a:rPr lang="zh-CN" b="1">
                <a:solidFill>
                  <a:srgbClr val="333333"/>
                </a:solidFill>
                <a:cs typeface="Arial" panose="020B0604020202020204" pitchFamily="34" charset="0"/>
              </a:rPr>
              <a:t>两个</a:t>
            </a:r>
            <a:r>
              <a:rPr lang="zh-CN" b="0">
                <a:solidFill>
                  <a:srgbClr val="333333"/>
                </a:solidFill>
                <a:cs typeface="Arial" panose="020B0604020202020204" pitchFamily="34" charset="0"/>
              </a:rPr>
              <a:t>取值，我们称之为</a:t>
            </a:r>
            <a:r>
              <a:rPr lang="zh-CN" b="1">
                <a:solidFill>
                  <a:srgbClr val="333333"/>
                </a:solidFill>
                <a:cs typeface="Arial" panose="020B0604020202020204" pitchFamily="34" charset="0"/>
              </a:rPr>
              <a:t>水平值（也就是2）。如果是普通的全面测试，则如下（2^3=8次）</a:t>
            </a:r>
            <a:endParaRPr lang="zh-CN" altLang="en-US"/>
          </a:p>
        </p:txBody>
      </p:sp>
      <p:pic>
        <p:nvPicPr>
          <p:cNvPr id="8" name="图片 7"/>
          <p:cNvPicPr>
            <a:picLocks noChangeAspect="1"/>
          </p:cNvPicPr>
          <p:nvPr/>
        </p:nvPicPr>
        <p:blipFill>
          <a:blip r:embed="rId1"/>
          <a:stretch>
            <a:fillRect/>
          </a:stretch>
        </p:blipFill>
        <p:spPr>
          <a:xfrm>
            <a:off x="1212215" y="2496820"/>
            <a:ext cx="5060315" cy="4272915"/>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本章学习目标</a:t>
            </a:r>
            <a:endParaRPr lang="zh-CN" altLang="en-US" dirty="0"/>
          </a:p>
        </p:txBody>
      </p:sp>
      <p:sp>
        <p:nvSpPr>
          <p:cNvPr id="3" name="内容占位符 2"/>
          <p:cNvSpPr>
            <a:spLocks noGrp="1"/>
          </p:cNvSpPr>
          <p:nvPr>
            <p:ph idx="1"/>
          </p:nvPr>
        </p:nvSpPr>
        <p:spPr>
          <a:xfrm>
            <a:off x="679450" y="721360"/>
            <a:ext cx="9486900" cy="4460875"/>
          </a:xfrm>
        </p:spPr>
        <p:txBody>
          <a:bodyPr/>
          <a:lstStyle/>
          <a:p>
            <a:pPr marL="0" indent="0">
              <a:buNone/>
            </a:pPr>
            <a:endParaRPr lang="en-US" altLang="zh-CN" dirty="0">
              <a:solidFill>
                <a:schemeClr val="tx1">
                  <a:lumMod val="75000"/>
                  <a:lumOff val="25000"/>
                </a:schemeClr>
              </a:solidFill>
            </a:endParaRPr>
          </a:p>
          <a:p>
            <a:r>
              <a:rPr lang="zh-CN" altLang="en-US" sz="2000" b="1" dirty="0">
                <a:solidFill>
                  <a:srgbClr val="FF0000"/>
                </a:solidFill>
              </a:rPr>
              <a:t>重点掌握 </a:t>
            </a:r>
            <a:r>
              <a:rPr lang="en-US" altLang="zh-CN" sz="2000" b="1" dirty="0">
                <a:solidFill>
                  <a:srgbClr val="FF0000"/>
                </a:solidFill>
              </a:rPr>
              <a:t>4</a:t>
            </a:r>
            <a:r>
              <a:rPr lang="zh-CN" altLang="en-US" sz="2000" b="1" dirty="0">
                <a:solidFill>
                  <a:srgbClr val="FF0000"/>
                </a:solidFill>
              </a:rPr>
              <a:t>种常见用例设计方法，并结合项目应用</a:t>
            </a:r>
            <a:endParaRPr lang="zh-CN" altLang="en-US" sz="2000" b="1" dirty="0">
              <a:solidFill>
                <a:srgbClr val="FF0000"/>
              </a:solidFill>
            </a:endParaRPr>
          </a:p>
          <a:p>
            <a:pPr marL="0" indent="0">
              <a:buNone/>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 </a:t>
            </a:r>
            <a:r>
              <a:rPr lang="en-US" altLang="zh-CN" sz="2000" dirty="0">
                <a:solidFill>
                  <a:schemeClr val="tx1">
                    <a:lumMod val="75000"/>
                    <a:lumOff val="25000"/>
                  </a:schemeClr>
                </a:solidFill>
              </a:rPr>
              <a:t> </a:t>
            </a:r>
            <a:r>
              <a:rPr lang="en-US" altLang="zh-CN" sz="2000" dirty="0">
                <a:solidFill>
                  <a:schemeClr val="tx1"/>
                </a:solidFill>
              </a:rPr>
              <a:t>  1.   </a:t>
            </a:r>
            <a:r>
              <a:rPr lang="zh-CN" altLang="en-US" sz="2000" dirty="0">
                <a:solidFill>
                  <a:schemeClr val="tx1"/>
                </a:solidFill>
              </a:rPr>
              <a:t>判定表</a:t>
            </a:r>
            <a:r>
              <a:rPr lang="en-US" altLang="zh-CN" sz="2000" dirty="0">
                <a:solidFill>
                  <a:schemeClr val="tx1"/>
                </a:solidFill>
              </a:rPr>
              <a:t>/</a:t>
            </a:r>
            <a:r>
              <a:rPr lang="zh-CN" altLang="en-US" sz="2000" dirty="0">
                <a:solidFill>
                  <a:schemeClr val="tx1"/>
                </a:solidFill>
              </a:rPr>
              <a:t>决策表（掌握）</a:t>
            </a:r>
            <a:endParaRPr lang="zh-CN" altLang="en-US" sz="2000" dirty="0">
              <a:solidFill>
                <a:schemeClr val="tx1"/>
              </a:solidFill>
            </a:endParaRPr>
          </a:p>
          <a:p>
            <a:pPr marL="0" indent="0">
              <a:buNone/>
            </a:pPr>
            <a:r>
              <a:rPr lang="zh-CN" altLang="en-US" sz="2000" dirty="0">
                <a:solidFill>
                  <a:schemeClr val="tx1"/>
                </a:solidFill>
              </a:rPr>
              <a:t> </a:t>
            </a:r>
            <a:r>
              <a:rPr lang="en-US" altLang="zh-CN" sz="2000" dirty="0">
                <a:solidFill>
                  <a:schemeClr val="tx1"/>
                </a:solidFill>
              </a:rPr>
              <a:t>      2.   </a:t>
            </a:r>
            <a:r>
              <a:rPr lang="zh-CN" altLang="en-US" sz="2000" dirty="0">
                <a:solidFill>
                  <a:schemeClr val="tx1"/>
                </a:solidFill>
              </a:rPr>
              <a:t>因果图法（掌握）</a:t>
            </a:r>
            <a:endParaRPr lang="zh-CN" altLang="en-US" sz="2000" dirty="0">
              <a:solidFill>
                <a:schemeClr val="tx1"/>
              </a:solidFill>
            </a:endParaRPr>
          </a:p>
          <a:p>
            <a:pPr marL="0" indent="0">
              <a:buNone/>
            </a:pPr>
            <a:r>
              <a:rPr lang="zh-CN" altLang="en-US" sz="2000" dirty="0">
                <a:solidFill>
                  <a:schemeClr val="tx1"/>
                </a:solidFill>
              </a:rPr>
              <a:t> </a:t>
            </a:r>
            <a:r>
              <a:rPr lang="en-US" altLang="zh-CN" sz="2000" dirty="0">
                <a:solidFill>
                  <a:schemeClr val="tx1"/>
                </a:solidFill>
              </a:rPr>
              <a:t>      3.   </a:t>
            </a:r>
            <a:r>
              <a:rPr lang="zh-CN" altLang="en-US" sz="2000" dirty="0">
                <a:solidFill>
                  <a:schemeClr val="tx1"/>
                </a:solidFill>
              </a:rPr>
              <a:t>正交试验法（了解）</a:t>
            </a:r>
            <a:endParaRPr lang="zh-CN" altLang="en-US" sz="2000" dirty="0">
              <a:solidFill>
                <a:schemeClr val="tx1"/>
              </a:solidFill>
            </a:endParaRPr>
          </a:p>
          <a:p>
            <a:pPr marL="0" indent="0">
              <a:buNone/>
            </a:pPr>
            <a:r>
              <a:rPr lang="zh-CN" altLang="en-US" sz="2000" dirty="0">
                <a:solidFill>
                  <a:schemeClr val="tx1"/>
                </a:solidFill>
              </a:rPr>
              <a:t> </a:t>
            </a:r>
            <a:r>
              <a:rPr lang="en-US" altLang="zh-CN" sz="2000" dirty="0">
                <a:solidFill>
                  <a:schemeClr val="tx1"/>
                </a:solidFill>
              </a:rPr>
              <a:t>      4.   </a:t>
            </a:r>
            <a:r>
              <a:rPr lang="zh-CN" altLang="en-US" sz="2000" dirty="0">
                <a:solidFill>
                  <a:schemeClr val="tx1"/>
                </a:solidFill>
              </a:rPr>
              <a:t>场景设计法（掌握）</a:t>
            </a:r>
            <a:endParaRPr lang="zh-CN" altLang="en-US" sz="2000" dirty="0">
              <a:solidFill>
                <a:schemeClr val="tx1"/>
              </a:solidFill>
            </a:endParaRPr>
          </a:p>
          <a:p>
            <a:pPr marL="0" indent="0">
              <a:buNone/>
            </a:pPr>
            <a:r>
              <a:rPr lang="zh-CN" altLang="en-US" sz="2000" dirty="0">
                <a:solidFill>
                  <a:schemeClr val="tx1"/>
                </a:solidFill>
              </a:rPr>
              <a:t> </a:t>
            </a:r>
            <a:r>
              <a:rPr lang="en-US" altLang="zh-CN" sz="2000" dirty="0">
                <a:solidFill>
                  <a:schemeClr val="tx1"/>
                </a:solidFill>
              </a:rPr>
              <a:t>      5.   </a:t>
            </a:r>
            <a:r>
              <a:rPr lang="zh-CN" altLang="en-US" sz="2000" dirty="0">
                <a:solidFill>
                  <a:schemeClr val="tx1"/>
                </a:solidFill>
              </a:rPr>
              <a:t>路径覆盖（</a:t>
            </a:r>
            <a:r>
              <a:rPr lang="zh-CN" altLang="en-US" sz="2000" dirty="0">
                <a:solidFill>
                  <a:schemeClr val="tx1"/>
                </a:solidFill>
              </a:rPr>
              <a:t>掌握）</a:t>
            </a:r>
            <a:endParaRPr lang="zh-CN" altLang="en-US" sz="2000" dirty="0">
              <a:solidFill>
                <a:schemeClr val="tx1"/>
              </a:solidFill>
            </a:endParaRPr>
          </a:p>
          <a:p>
            <a:pPr marL="0" indent="0">
              <a:buNone/>
            </a:pPr>
            <a:endParaRPr lang="zh-CN" altLang="en-US" sz="2000" dirty="0">
              <a:solidFill>
                <a:srgbClr val="FF0000"/>
              </a:solidFill>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五、案例</a:t>
            </a:r>
            <a:r>
              <a:rPr lang="zh-CN" altLang="zh-CN" sz="1800" b="1" kern="100" dirty="0">
                <a:effectLst/>
              </a:rPr>
              <a:t>分享</a:t>
            </a:r>
            <a:endParaRPr lang="zh-CN" altLang="zh-CN" sz="1800" b="1" kern="100" dirty="0">
              <a:effectLst/>
            </a:endParaRPr>
          </a:p>
        </p:txBody>
      </p:sp>
      <p:sp>
        <p:nvSpPr>
          <p:cNvPr id="4" name="文本框 3"/>
          <p:cNvSpPr txBox="1"/>
          <p:nvPr/>
        </p:nvSpPr>
        <p:spPr>
          <a:xfrm>
            <a:off x="431800" y="627380"/>
            <a:ext cx="3373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黑盒测试方法-正交试验法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1" name="文本框 100"/>
          <p:cNvSpPr txBox="1"/>
          <p:nvPr/>
        </p:nvSpPr>
        <p:spPr>
          <a:xfrm>
            <a:off x="663575" y="1462405"/>
            <a:ext cx="4309745" cy="368300"/>
          </a:xfrm>
          <a:prstGeom prst="rect">
            <a:avLst/>
          </a:prstGeom>
          <a:noFill/>
          <a:ln w="9525">
            <a:noFill/>
          </a:ln>
        </p:spPr>
        <p:txBody>
          <a:bodyPr wrap="square">
            <a:spAutoFit/>
          </a:bodyPr>
          <a:p>
            <a:pPr indent="266700"/>
            <a:r>
              <a:rPr lang="zh-CN" b="1">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采用正交试验法设计测试用例</a:t>
            </a:r>
            <a:r>
              <a:rPr lang="en-US" b="1">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915035" y="1767205"/>
            <a:ext cx="5412105" cy="2543175"/>
          </a:xfrm>
          <a:prstGeom prst="rect">
            <a:avLst/>
          </a:prstGeom>
        </p:spPr>
      </p:pic>
      <p:sp>
        <p:nvSpPr>
          <p:cNvPr id="9" name="文本框 8"/>
          <p:cNvSpPr txBox="1"/>
          <p:nvPr/>
        </p:nvSpPr>
        <p:spPr>
          <a:xfrm>
            <a:off x="1000125" y="4310380"/>
            <a:ext cx="10677525" cy="1076325"/>
          </a:xfrm>
          <a:prstGeom prst="rect">
            <a:avLst/>
          </a:prstGeom>
          <a:noFill/>
          <a:ln w="9525">
            <a:noFill/>
          </a:ln>
        </p:spPr>
        <p:txBody>
          <a:bodyPr wrap="square">
            <a:spAutoFit/>
          </a:bodyPr>
          <a:p>
            <a:pPr indent="0"/>
            <a:r>
              <a:rPr lang="zh-CN" sz="1600" b="0">
                <a:solidFill>
                  <a:srgbClr val="333333"/>
                </a:solidFill>
                <a:latin typeface="+mn-ea"/>
                <a:cs typeface="+mn-ea"/>
              </a:rPr>
              <a:t>实例</a:t>
            </a:r>
            <a:r>
              <a:rPr lang="en-US" sz="1600" b="0">
                <a:solidFill>
                  <a:srgbClr val="333333"/>
                </a:solidFill>
                <a:latin typeface="+mn-ea"/>
                <a:cs typeface="+mn-ea"/>
              </a:rPr>
              <a:t>2</a:t>
            </a:r>
            <a:r>
              <a:rPr lang="zh-CN" sz="1600" b="0">
                <a:solidFill>
                  <a:srgbClr val="333333"/>
                </a:solidFill>
                <a:latin typeface="+mn-ea"/>
                <a:cs typeface="+mn-ea"/>
              </a:rPr>
              <a:t>：</a:t>
            </a:r>
            <a:r>
              <a:rPr lang="en-US" sz="1600" b="0">
                <a:latin typeface="+mn-ea"/>
                <a:cs typeface="+mn-ea"/>
              </a:rPr>
              <a:t>114</a:t>
            </a:r>
            <a:r>
              <a:rPr lang="zh-CN" sz="1600" b="0">
                <a:latin typeface="+mn-ea"/>
                <a:cs typeface="+mn-ea"/>
              </a:rPr>
              <a:t>系统查询企业单位当用户打</a:t>
            </a:r>
            <a:r>
              <a:rPr lang="en-US" sz="1600" b="0">
                <a:latin typeface="+mn-ea"/>
                <a:cs typeface="+mn-ea"/>
              </a:rPr>
              <a:t>114</a:t>
            </a:r>
            <a:r>
              <a:rPr lang="zh-CN" sz="1600" b="0">
                <a:latin typeface="+mn-ea"/>
                <a:cs typeface="+mn-ea"/>
              </a:rPr>
              <a:t>查询</a:t>
            </a:r>
            <a:r>
              <a:rPr lang="zh-CN" sz="1600" b="1">
                <a:latin typeface="+mn-ea"/>
                <a:cs typeface="+mn-ea"/>
              </a:rPr>
              <a:t>某公司</a:t>
            </a:r>
            <a:r>
              <a:rPr lang="zh-CN" sz="1600" b="0">
                <a:latin typeface="+mn-ea"/>
                <a:cs typeface="+mn-ea"/>
              </a:rPr>
              <a:t>的电话时，电信局的坐席人员会输入该公司相关信息，并进行查询，最后把查询的结果告之用户</a:t>
            </a:r>
            <a:endParaRPr lang="zh-CN" altLang="en-US" sz="1600">
              <a:latin typeface="+mn-ea"/>
              <a:cs typeface="+mn-ea"/>
            </a:endParaRPr>
          </a:p>
        </p:txBody>
      </p:sp>
      <p:pic>
        <p:nvPicPr>
          <p:cNvPr id="10" name="图片 9"/>
          <p:cNvPicPr>
            <a:picLocks noChangeAspect="1"/>
          </p:cNvPicPr>
          <p:nvPr/>
        </p:nvPicPr>
        <p:blipFill>
          <a:blip r:embed="rId2"/>
          <a:stretch>
            <a:fillRect/>
          </a:stretch>
        </p:blipFill>
        <p:spPr>
          <a:xfrm>
            <a:off x="1501775" y="5264785"/>
            <a:ext cx="7448550" cy="1448435"/>
          </a:xfrm>
          <a:prstGeom prst="rect">
            <a:avLst/>
          </a:prstGeom>
        </p:spPr>
      </p:pic>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实例3：</a:t>
            </a:r>
            <a:endParaRPr lang="zh-CN" altLang="zh-CN" sz="1800" b="1" kern="100" dirty="0">
              <a:effectLst/>
            </a:endParaRPr>
          </a:p>
          <a:p>
            <a:r>
              <a:rPr lang="zh-CN" altLang="zh-CN" sz="1800" b="1" kern="100" dirty="0">
                <a:effectLst/>
              </a:rPr>
              <a:t>字符属性设置程序</a:t>
            </a:r>
            <a:endParaRPr lang="zh-CN" altLang="zh-CN" sz="1800" b="1" kern="100" dirty="0">
              <a:effectLst/>
            </a:endParaRPr>
          </a:p>
          <a:p>
            <a:r>
              <a:rPr lang="zh-CN" altLang="zh-CN" sz="1800" b="1" kern="100" dirty="0">
                <a:effectLst/>
              </a:rPr>
              <a:t>窗体中有多个控件（字体、字符样式、颜色、字号），每个控件有多个取值</a:t>
            </a:r>
            <a:endParaRPr lang="zh-CN" altLang="zh-CN" sz="1800" b="1" kern="100" dirty="0">
              <a:effectLst/>
            </a:endParaRPr>
          </a:p>
          <a:p>
            <a:r>
              <a:rPr lang="zh-CN" altLang="zh-CN" sz="1800" b="1" kern="100" dirty="0">
                <a:effectLst/>
              </a:rPr>
              <a:t>字体：仿宋、楷体、华文彩云</a:t>
            </a:r>
            <a:endParaRPr lang="zh-CN" altLang="zh-CN" sz="1800" b="1" kern="100" dirty="0">
              <a:effectLst/>
            </a:endParaRPr>
          </a:p>
          <a:p>
            <a:r>
              <a:rPr lang="zh-CN" altLang="zh-CN" sz="1800" b="1" kern="100" dirty="0">
                <a:effectLst/>
              </a:rPr>
              <a:t>字符样式：粗体、斜体、下划线</a:t>
            </a:r>
            <a:endParaRPr lang="zh-CN" altLang="zh-CN" sz="1800" b="1" kern="100" dirty="0">
              <a:effectLst/>
            </a:endParaRPr>
          </a:p>
          <a:p>
            <a:r>
              <a:rPr lang="zh-CN" altLang="zh-CN" sz="1800" b="1" kern="100" dirty="0">
                <a:effectLst/>
              </a:rPr>
              <a:t>颜色：红色、绿色、蓝色</a:t>
            </a:r>
            <a:endParaRPr lang="zh-CN" altLang="zh-CN" sz="1800" b="1" kern="100" dirty="0">
              <a:effectLst/>
            </a:endParaRPr>
          </a:p>
          <a:p>
            <a:r>
              <a:rPr lang="zh-CN" altLang="zh-CN" sz="1800" b="1" kern="100" dirty="0">
                <a:effectLst/>
              </a:rPr>
              <a:t>字号：20号、30号、40号</a:t>
            </a:r>
            <a:endParaRPr lang="zh-CN" altLang="zh-CN" sz="1800" b="1" kern="100" dirty="0">
              <a:effectLst/>
            </a:endParaRPr>
          </a:p>
        </p:txBody>
      </p:sp>
      <p:sp>
        <p:nvSpPr>
          <p:cNvPr id="4" name="文本框 3"/>
          <p:cNvSpPr txBox="1"/>
          <p:nvPr/>
        </p:nvSpPr>
        <p:spPr>
          <a:xfrm>
            <a:off x="431800" y="627380"/>
            <a:ext cx="3373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黑盒测试方法-正交试验法</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737235" y="4106545"/>
            <a:ext cx="5341620" cy="2499360"/>
          </a:xfrm>
          <a:prstGeom prst="rect">
            <a:avLst/>
          </a:prstGeom>
        </p:spPr>
      </p:pic>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4" name="文本框 3"/>
          <p:cNvSpPr txBox="1"/>
          <p:nvPr/>
        </p:nvSpPr>
        <p:spPr>
          <a:xfrm>
            <a:off x="431800" y="627380"/>
            <a:ext cx="3373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黑盒测试方法-正交试验法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1" name="文本框 100"/>
          <p:cNvSpPr txBox="1"/>
          <p:nvPr/>
        </p:nvSpPr>
        <p:spPr>
          <a:xfrm>
            <a:off x="716280" y="1387475"/>
            <a:ext cx="8863330" cy="1637665"/>
          </a:xfrm>
          <a:prstGeom prst="rect">
            <a:avLst/>
          </a:prstGeom>
          <a:noFill/>
          <a:ln w="9525">
            <a:noFill/>
          </a:ln>
        </p:spPr>
        <p:txBody>
          <a:bodyPr wrap="square">
            <a:spAutoFit/>
          </a:bodyPr>
          <a:p>
            <a:pPr indent="0"/>
            <a:r>
              <a:rPr lang="zh-CN" b="0">
                <a:solidFill>
                  <a:srgbClr val="333333"/>
                </a:solidFill>
                <a:latin typeface="+mn-ea"/>
                <a:cs typeface="+mn-ea"/>
              </a:rPr>
              <a:t>实例</a:t>
            </a:r>
            <a:r>
              <a:rPr lang="en-US" b="0">
                <a:solidFill>
                  <a:srgbClr val="333333"/>
                </a:solidFill>
                <a:latin typeface="+mn-ea"/>
                <a:cs typeface="+mn-ea"/>
              </a:rPr>
              <a:t>4</a:t>
            </a:r>
            <a:r>
              <a:rPr lang="zh-CN" b="0">
                <a:solidFill>
                  <a:srgbClr val="333333"/>
                </a:solidFill>
                <a:latin typeface="+mn-ea"/>
                <a:cs typeface="+mn-ea"/>
              </a:rPr>
              <a:t>：体型</a:t>
            </a:r>
            <a:r>
              <a:rPr lang="en-US" b="0">
                <a:solidFill>
                  <a:srgbClr val="333333"/>
                </a:solidFill>
                <a:latin typeface="+mn-ea"/>
                <a:cs typeface="+mn-ea"/>
              </a:rPr>
              <a:t>	</a:t>
            </a:r>
            <a:r>
              <a:rPr lang="zh-CN" b="0">
                <a:solidFill>
                  <a:srgbClr val="333333"/>
                </a:solidFill>
                <a:latin typeface="+mn-ea"/>
                <a:cs typeface="+mn-ea"/>
              </a:rPr>
              <a:t>年龄段</a:t>
            </a:r>
            <a:r>
              <a:rPr lang="en-US" b="0">
                <a:solidFill>
                  <a:srgbClr val="333333"/>
                </a:solidFill>
                <a:latin typeface="+mn-ea"/>
                <a:cs typeface="+mn-ea"/>
              </a:rPr>
              <a:t>	</a:t>
            </a:r>
            <a:r>
              <a:rPr lang="zh-CN" b="0">
                <a:solidFill>
                  <a:srgbClr val="333333"/>
                </a:solidFill>
                <a:latin typeface="+mn-ea"/>
                <a:cs typeface="+mn-ea"/>
              </a:rPr>
              <a:t>性别胖</a:t>
            </a:r>
            <a:r>
              <a:rPr lang="en-US" b="0">
                <a:solidFill>
                  <a:srgbClr val="333333"/>
                </a:solidFill>
                <a:latin typeface="+mn-ea"/>
                <a:cs typeface="+mn-ea"/>
              </a:rPr>
              <a:t>	   </a:t>
            </a:r>
            <a:r>
              <a:rPr lang="zh-CN" b="0">
                <a:solidFill>
                  <a:srgbClr val="333333"/>
                </a:solidFill>
                <a:latin typeface="+mn-ea"/>
                <a:cs typeface="+mn-ea"/>
              </a:rPr>
              <a:t>老人</a:t>
            </a:r>
            <a:r>
              <a:rPr lang="en-US" b="0">
                <a:solidFill>
                  <a:srgbClr val="333333"/>
                </a:solidFill>
                <a:latin typeface="+mn-ea"/>
                <a:cs typeface="+mn-ea"/>
              </a:rPr>
              <a:t>	 </a:t>
            </a:r>
            <a:r>
              <a:rPr lang="zh-CN" b="0">
                <a:solidFill>
                  <a:srgbClr val="333333"/>
                </a:solidFill>
                <a:latin typeface="+mn-ea"/>
                <a:cs typeface="+mn-ea"/>
              </a:rPr>
              <a:t>男适中</a:t>
            </a:r>
            <a:r>
              <a:rPr lang="en-US" b="0">
                <a:solidFill>
                  <a:srgbClr val="333333"/>
                </a:solidFill>
                <a:latin typeface="+mn-ea"/>
                <a:cs typeface="+mn-ea"/>
              </a:rPr>
              <a:t>	   </a:t>
            </a:r>
            <a:r>
              <a:rPr lang="zh-CN" b="0">
                <a:solidFill>
                  <a:srgbClr val="333333"/>
                </a:solidFill>
                <a:latin typeface="+mn-ea"/>
                <a:cs typeface="+mn-ea"/>
              </a:rPr>
              <a:t>青年</a:t>
            </a:r>
            <a:r>
              <a:rPr lang="en-US" b="0">
                <a:solidFill>
                  <a:srgbClr val="333333"/>
                </a:solidFill>
                <a:latin typeface="+mn-ea"/>
                <a:cs typeface="+mn-ea"/>
              </a:rPr>
              <a:t>	 </a:t>
            </a:r>
            <a:r>
              <a:rPr lang="zh-CN" b="0">
                <a:solidFill>
                  <a:srgbClr val="333333"/>
                </a:solidFill>
                <a:latin typeface="+mn-ea"/>
                <a:cs typeface="+mn-ea"/>
              </a:rPr>
              <a:t>女瘦</a:t>
            </a:r>
            <a:r>
              <a:rPr lang="en-US" b="0">
                <a:solidFill>
                  <a:srgbClr val="333333"/>
                </a:solidFill>
                <a:latin typeface="+mn-ea"/>
                <a:cs typeface="+mn-ea"/>
              </a:rPr>
              <a:t>	   </a:t>
            </a:r>
            <a:r>
              <a:rPr lang="zh-CN" b="0">
                <a:solidFill>
                  <a:srgbClr val="333333"/>
                </a:solidFill>
                <a:latin typeface="+mn-ea"/>
                <a:cs typeface="+mn-ea"/>
              </a:rPr>
              <a:t>儿童</a:t>
            </a:r>
            <a:r>
              <a:rPr lang="en-US" sz="1050" b="0">
                <a:solidFill>
                  <a:srgbClr val="333333"/>
                </a:solidFill>
                <a:latin typeface="Arial" panose="020B0604020202020204" pitchFamily="34" charset="0"/>
                <a:ea typeface="宋体" panose="02010600030101010101" pitchFamily="2" charset="-122"/>
              </a:rPr>
              <a:t> </a:t>
            </a:r>
            <a:endParaRPr lang="zh-CN" altLang="en-US"/>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黑盒测试方法-场景设计方法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584200" y="1164590"/>
            <a:ext cx="11054080" cy="922020"/>
          </a:xfrm>
          <a:prstGeom prst="rect">
            <a:avLst/>
          </a:prstGeom>
          <a:noFill/>
          <a:ln w="9525">
            <a:noFill/>
          </a:ln>
        </p:spPr>
        <p:txBody>
          <a:bodyPr wrap="square">
            <a:spAutoFit/>
          </a:bodyPr>
          <a:p>
            <a:pPr indent="0"/>
            <a:r>
              <a:rPr lang="zh-CN" b="1">
                <a:latin typeface="微软雅黑" panose="020B0503020204020204" pitchFamily="34" charset="-122"/>
                <a:ea typeface="微软雅黑" panose="020B0503020204020204" pitchFamily="34" charset="-122"/>
                <a:cs typeface="+mn-ea"/>
              </a:rPr>
              <a:t>一、什么是场景法？</a:t>
            </a:r>
            <a:endParaRPr lang="en-US" b="0">
              <a:latin typeface="+mn-ea"/>
              <a:cs typeface="+mn-ea"/>
            </a:endParaRPr>
          </a:p>
          <a:p>
            <a:pPr indent="0"/>
            <a:r>
              <a:rPr lang="en-US" altLang="zh-CN" b="0">
                <a:latin typeface="+mn-ea"/>
                <a:cs typeface="+mn-ea"/>
              </a:rPr>
              <a:t>    </a:t>
            </a:r>
            <a:r>
              <a:rPr lang="zh-CN" b="0">
                <a:latin typeface="+mn-ea"/>
                <a:cs typeface="+mn-ea"/>
              </a:rPr>
              <a:t>场景法就是模拟用户操作软件时的场景，主要用于测试系统的业务流程。通过运用场景来对系统的功能点或业务流程的描述，从而提高测试效果的一种方法。</a:t>
            </a:r>
            <a:endParaRPr lang="zh-CN" altLang="en-US">
              <a:latin typeface="+mn-ea"/>
              <a:cs typeface="+mn-ea"/>
            </a:endParaRPr>
          </a:p>
        </p:txBody>
      </p:sp>
      <p:sp>
        <p:nvSpPr>
          <p:cNvPr id="5" name="文本框 4"/>
          <p:cNvSpPr txBox="1"/>
          <p:nvPr/>
        </p:nvSpPr>
        <p:spPr>
          <a:xfrm>
            <a:off x="584200" y="2529205"/>
            <a:ext cx="9391650" cy="922020"/>
          </a:xfrm>
          <a:prstGeom prst="rect">
            <a:avLst/>
          </a:prstGeom>
          <a:noFill/>
          <a:ln w="9525">
            <a:noFill/>
          </a:ln>
        </p:spPr>
        <p:txBody>
          <a:bodyPr wrap="square">
            <a:spAutoFit/>
          </a:bodyPr>
          <a:p>
            <a:pPr indent="0"/>
            <a:r>
              <a:rPr lang="zh-CN" b="1">
                <a:latin typeface="微软雅黑" panose="020B0503020204020204" pitchFamily="34" charset="-122"/>
                <a:ea typeface="微软雅黑" panose="020B0503020204020204" pitchFamily="34" charset="-122"/>
                <a:cs typeface="微软雅黑" panose="020B0503020204020204" pitchFamily="34" charset="-122"/>
              </a:rPr>
              <a:t>二、场景法用在哪些地方？</a:t>
            </a:r>
            <a:r>
              <a:rPr lang="en-US" b="0">
                <a:latin typeface="微软雅黑" panose="020B0503020204020204" pitchFamily="34" charset="-122"/>
                <a:ea typeface="微软雅黑" panose="020B0503020204020204" pitchFamily="34" charset="-122"/>
                <a:cs typeface="微软雅黑" panose="020B0503020204020204" pitchFamily="34" charset="-122"/>
              </a:rPr>
              <a:t>	</a:t>
            </a:r>
            <a:r>
              <a:rPr lang="zh-CN" b="0">
                <a:latin typeface="微软雅黑" panose="020B0503020204020204" pitchFamily="34" charset="-122"/>
                <a:ea typeface="微软雅黑" panose="020B0503020204020204" pitchFamily="34" charset="-122"/>
                <a:cs typeface="微软雅黑" panose="020B0503020204020204" pitchFamily="34" charset="-122"/>
              </a:rPr>
              <a:t>场景法主要用来测试业务流程；</a:t>
            </a:r>
            <a:r>
              <a:rPr lang="en-US" b="0">
                <a:latin typeface="微软雅黑" panose="020B0503020204020204" pitchFamily="34" charset="-122"/>
                <a:ea typeface="微软雅黑" panose="020B0503020204020204" pitchFamily="34" charset="-122"/>
                <a:cs typeface="微软雅黑" panose="020B0503020204020204" pitchFamily="34" charset="-122"/>
              </a:rPr>
              <a:t>	</a:t>
            </a:r>
            <a:r>
              <a:rPr lang="zh-CN" b="0">
                <a:latin typeface="微软雅黑" panose="020B0503020204020204" pitchFamily="34" charset="-122"/>
                <a:ea typeface="微软雅黑" panose="020B0503020204020204" pitchFamily="34" charset="-122"/>
                <a:cs typeface="微软雅黑" panose="020B0503020204020204" pitchFamily="34" charset="-122"/>
              </a:rPr>
              <a:t>注意：还要补充一些异常情况；在冒烟测试中主要采用场景法来测试；</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431800" y="3858895"/>
            <a:ext cx="11206480" cy="2030095"/>
          </a:xfrm>
          <a:prstGeom prst="rect">
            <a:avLst/>
          </a:prstGeom>
          <a:noFill/>
          <a:ln w="9525">
            <a:noFill/>
          </a:ln>
        </p:spPr>
        <p:txBody>
          <a:bodyPr wrap="square">
            <a:spAutoFit/>
          </a:bodyPr>
          <a:p>
            <a:pPr indent="0"/>
            <a:r>
              <a:rPr lang="zh-CN" b="1">
                <a:latin typeface="微软雅黑" panose="020B0503020204020204" pitchFamily="34" charset="-122"/>
                <a:ea typeface="微软雅黑" panose="020B0503020204020204" pitchFamily="34" charset="-122"/>
                <a:cs typeface="+mn-ea"/>
              </a:rPr>
              <a:t>三、为什么要使用场景法？</a:t>
            </a:r>
            <a:endParaRPr lang="en-US" b="0">
              <a:latin typeface="+mn-ea"/>
              <a:cs typeface="+mn-ea"/>
            </a:endParaRPr>
          </a:p>
          <a:p>
            <a:pPr indent="0"/>
            <a:r>
              <a:rPr lang="en-US" altLang="zh-CN" b="0">
                <a:latin typeface="+mn-ea"/>
                <a:cs typeface="+mn-ea"/>
              </a:rPr>
              <a:t>    </a:t>
            </a:r>
            <a:r>
              <a:rPr lang="zh-CN" b="0">
                <a:latin typeface="+mn-ea"/>
                <a:cs typeface="+mn-ea"/>
              </a:rPr>
              <a:t>现在的软件几乎都是用事件触发来控制流程的，事件触发时的情景便形成了场景，而同一事件不同的触发顺序和处理结果就形成事件流。这种在软件设计方面的思想也可以引入到软件测试中，可以比较生动地描绘出事件触发时的情景，有利于测试设计者设计测试用例，同时使测试用例更容易理解和执行。如：有同学要请假，需先提交请假单，再由任课老师审批，审核通过后由班主任来最终审批，如果任课老师审核不通过，就直接退回。每个事件触发时的情景便形成了场景。而同一事件不同的触发顺序和处理结果形成事件流。这一系列的过程我们利用场景法可以清晰的描述清楚。</a:t>
            </a:r>
            <a:endParaRPr lang="zh-CN" altLang="en-US">
              <a:latin typeface="+mn-ea"/>
              <a:cs typeface="+mn-ea"/>
            </a:endParaRPr>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黑盒测试方法-场景设计方法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431800" y="1104265"/>
            <a:ext cx="2468880" cy="368300"/>
          </a:xfrm>
          <a:prstGeom prst="rect">
            <a:avLst/>
          </a:prstGeom>
          <a:noFill/>
        </p:spPr>
        <p:txBody>
          <a:bodyPr wrap="none" rtlCol="0" anchor="t">
            <a:spAutoFit/>
          </a:bodyPr>
          <a:p>
            <a:r>
              <a:rPr lang="zh-CN" b="1">
                <a:latin typeface="微软雅黑" panose="020B0503020204020204" pitchFamily="34" charset="-122"/>
                <a:ea typeface="微软雅黑" panose="020B0503020204020204" pitchFamily="34" charset="-122"/>
                <a:cs typeface="微软雅黑" panose="020B0503020204020204" pitchFamily="34" charset="-122"/>
                <a:sym typeface="+mn-ea"/>
              </a:rPr>
              <a:t>四、怎样使用场景法？</a:t>
            </a:r>
            <a:endParaRPr lang="zh-CN" altLang="en-US"/>
          </a:p>
        </p:txBody>
      </p:sp>
      <p:sp>
        <p:nvSpPr>
          <p:cNvPr id="101" name="文本框 100"/>
          <p:cNvSpPr txBox="1"/>
          <p:nvPr/>
        </p:nvSpPr>
        <p:spPr>
          <a:xfrm>
            <a:off x="746125" y="1550670"/>
            <a:ext cx="10821035" cy="2030095"/>
          </a:xfrm>
          <a:prstGeom prst="rect">
            <a:avLst/>
          </a:prstGeom>
          <a:noFill/>
          <a:ln w="9525">
            <a:noFill/>
          </a:ln>
        </p:spPr>
        <p:txBody>
          <a:bodyPr wrap="square">
            <a:spAutoFit/>
          </a:bodyPr>
          <a:p>
            <a:pPr indent="266700"/>
            <a:r>
              <a:rPr lang="zh-CN" b="1">
                <a:latin typeface="微软雅黑" panose="020B0503020204020204" pitchFamily="34" charset="-122"/>
                <a:ea typeface="微软雅黑" panose="020B0503020204020204" pitchFamily="34" charset="-122"/>
                <a:cs typeface="微软雅黑" panose="020B0503020204020204" pitchFamily="34" charset="-122"/>
              </a:rPr>
              <a:t>场景法中两个重要的概念</a:t>
            </a:r>
            <a:r>
              <a:rPr lang="en-US" b="1">
                <a:latin typeface="微软雅黑" panose="020B0503020204020204" pitchFamily="34" charset="-122"/>
                <a:ea typeface="微软雅黑" panose="020B0503020204020204" pitchFamily="34" charset="-122"/>
                <a:cs typeface="微软雅黑" panose="020B0503020204020204" pitchFamily="34" charset="-122"/>
              </a:rPr>
              <a:t>:</a:t>
            </a:r>
            <a:r>
              <a:rPr lang="en-US" b="0">
                <a:latin typeface="+mn-ea"/>
                <a:cs typeface="+mn-ea"/>
              </a:rPr>
              <a:t>1. </a:t>
            </a:r>
            <a:r>
              <a:rPr lang="zh-CN" b="0">
                <a:latin typeface="+mn-ea"/>
                <a:cs typeface="+mn-ea"/>
              </a:rPr>
              <a:t>基本流：按照正确的业务流程来实现的一条操作路径（模拟正确的操作流程）</a:t>
            </a:r>
            <a:r>
              <a:rPr lang="en-US" b="0">
                <a:latin typeface="+mn-ea"/>
                <a:cs typeface="+mn-ea"/>
              </a:rPr>
              <a:t>2. </a:t>
            </a:r>
            <a:r>
              <a:rPr lang="zh-CN" b="0">
                <a:latin typeface="+mn-ea"/>
                <a:cs typeface="+mn-ea"/>
              </a:rPr>
              <a:t>备选流：导致程序出现错误的操作流程（模拟错误的操作流程）如下图所示，图中经过用例的每条路径都用基本流和备选流来表示，直黑线表示基本流，是经过用例的最简单的路径。备选流用不同的色彩表示，一个备选流可能从基本流开始，在某个特定条件下执行，然后重新加入基本流中（如备选流</a:t>
            </a:r>
            <a:r>
              <a:rPr lang="en-US" b="0">
                <a:latin typeface="+mn-ea"/>
                <a:cs typeface="+mn-ea"/>
              </a:rPr>
              <a:t>1</a:t>
            </a:r>
            <a:r>
              <a:rPr lang="zh-CN" b="0">
                <a:latin typeface="+mn-ea"/>
                <a:cs typeface="+mn-ea"/>
              </a:rPr>
              <a:t>和</a:t>
            </a:r>
            <a:r>
              <a:rPr lang="en-US" b="0">
                <a:latin typeface="+mn-ea"/>
                <a:cs typeface="+mn-ea"/>
              </a:rPr>
              <a:t>3</a:t>
            </a:r>
            <a:r>
              <a:rPr lang="zh-CN" b="0">
                <a:latin typeface="+mn-ea"/>
                <a:cs typeface="+mn-ea"/>
              </a:rPr>
              <a:t>）；也可能起源于另一个备选流（如备选流</a:t>
            </a:r>
            <a:r>
              <a:rPr lang="en-US" b="0">
                <a:latin typeface="+mn-ea"/>
                <a:cs typeface="+mn-ea"/>
              </a:rPr>
              <a:t>2</a:t>
            </a:r>
            <a:r>
              <a:rPr lang="zh-CN" b="0">
                <a:latin typeface="+mn-ea"/>
                <a:cs typeface="+mn-ea"/>
              </a:rPr>
              <a:t>），或者终止用例而不再重新加入到某个流（如备选流</a:t>
            </a:r>
            <a:r>
              <a:rPr lang="en-US" b="0">
                <a:latin typeface="+mn-ea"/>
                <a:cs typeface="+mn-ea"/>
              </a:rPr>
              <a:t>2</a:t>
            </a:r>
            <a:r>
              <a:rPr lang="zh-CN" b="0">
                <a:latin typeface="+mn-ea"/>
                <a:cs typeface="+mn-ea"/>
              </a:rPr>
              <a:t>和</a:t>
            </a:r>
            <a:r>
              <a:rPr lang="en-US" b="0">
                <a:latin typeface="+mn-ea"/>
                <a:cs typeface="+mn-ea"/>
              </a:rPr>
              <a:t>4</a:t>
            </a:r>
            <a:r>
              <a:rPr lang="zh-CN" b="0">
                <a:latin typeface="+mn-ea"/>
                <a:cs typeface="+mn-ea"/>
              </a:rPr>
              <a:t>）。</a:t>
            </a:r>
            <a:endParaRPr lang="zh-CN" altLang="en-US">
              <a:latin typeface="+mn-ea"/>
              <a:cs typeface="+mn-ea"/>
            </a:endParaRPr>
          </a:p>
        </p:txBody>
      </p:sp>
      <p:pic>
        <p:nvPicPr>
          <p:cNvPr id="8" name="图片 7"/>
          <p:cNvPicPr>
            <a:picLocks noChangeAspect="1"/>
          </p:cNvPicPr>
          <p:nvPr/>
        </p:nvPicPr>
        <p:blipFill>
          <a:blip r:embed="rId1"/>
          <a:stretch>
            <a:fillRect/>
          </a:stretch>
        </p:blipFill>
        <p:spPr>
          <a:xfrm>
            <a:off x="4618990" y="3368040"/>
            <a:ext cx="3075305" cy="3289935"/>
          </a:xfrm>
          <a:prstGeom prst="rect">
            <a:avLst/>
          </a:prstGeom>
        </p:spPr>
      </p:pic>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黑盒测试方法-场景设计方法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447675" y="1026160"/>
            <a:ext cx="3611880" cy="368300"/>
          </a:xfrm>
          <a:prstGeom prst="rect">
            <a:avLst/>
          </a:prstGeom>
          <a:noFill/>
        </p:spPr>
        <p:txBody>
          <a:bodyPr wrap="none" rtlCol="0" anchor="t">
            <a:spAutoFit/>
          </a:bodyPr>
          <a:p>
            <a:r>
              <a:rPr lang="zh-CN" b="1">
                <a:latin typeface="微软雅黑" panose="020B0503020204020204" pitchFamily="34" charset="-122"/>
                <a:ea typeface="微软雅黑" panose="020B0503020204020204" pitchFamily="34" charset="-122"/>
                <a:cs typeface="微软雅黑" panose="020B0503020204020204" pitchFamily="34" charset="-122"/>
                <a:sym typeface="+mn-ea"/>
              </a:rPr>
              <a:t>四、场景法设计测试用例的步骤：</a:t>
            </a:r>
            <a:endParaRPr lang="zh-CN" altLang="en-US"/>
          </a:p>
        </p:txBody>
      </p:sp>
      <p:sp>
        <p:nvSpPr>
          <p:cNvPr id="3" name="文本框 2"/>
          <p:cNvSpPr txBox="1"/>
          <p:nvPr/>
        </p:nvSpPr>
        <p:spPr>
          <a:xfrm>
            <a:off x="661035" y="1394460"/>
            <a:ext cx="11318875" cy="1476375"/>
          </a:xfrm>
          <a:prstGeom prst="rect">
            <a:avLst/>
          </a:prstGeom>
          <a:noFill/>
          <a:ln w="9525">
            <a:noFill/>
          </a:ln>
        </p:spPr>
        <p:txBody>
          <a:bodyPr wrap="square">
            <a:spAutoFit/>
          </a:bodyPr>
          <a:p>
            <a:pPr indent="0"/>
            <a:r>
              <a:rPr lang="en-US" b="0">
                <a:latin typeface="+mn-ea"/>
                <a:cs typeface="+mn-ea"/>
              </a:rPr>
              <a:t>1.</a:t>
            </a:r>
            <a:r>
              <a:rPr lang="zh-CN" b="0">
                <a:latin typeface="+mn-ea"/>
                <a:cs typeface="+mn-ea"/>
              </a:rPr>
              <a:t>根据说明，描述出程序的基本流及各项备选流</a:t>
            </a:r>
            <a:r>
              <a:rPr lang="en-US" b="0">
                <a:latin typeface="+mn-ea"/>
                <a:cs typeface="+mn-ea"/>
              </a:rPr>
              <a:t>.2.</a:t>
            </a:r>
            <a:r>
              <a:rPr lang="zh-CN" b="0">
                <a:latin typeface="+mn-ea"/>
                <a:cs typeface="+mn-ea"/>
              </a:rPr>
              <a:t>根据基本流和各项备选流生成不同的场景</a:t>
            </a:r>
            <a:r>
              <a:rPr lang="en-US" b="0">
                <a:latin typeface="+mn-ea"/>
                <a:cs typeface="+mn-ea"/>
              </a:rPr>
              <a:t>.3.</a:t>
            </a:r>
            <a:r>
              <a:rPr lang="zh-CN" b="0">
                <a:latin typeface="+mn-ea"/>
                <a:cs typeface="+mn-ea"/>
              </a:rPr>
              <a:t>对每一个场景生成相应的测试用例矩阵</a:t>
            </a:r>
            <a:r>
              <a:rPr lang="en-US" b="0">
                <a:latin typeface="+mn-ea"/>
                <a:cs typeface="+mn-ea"/>
              </a:rPr>
              <a:t>.4.</a:t>
            </a:r>
            <a:r>
              <a:rPr lang="zh-CN" b="0">
                <a:latin typeface="+mn-ea"/>
                <a:cs typeface="+mn-ea"/>
              </a:rPr>
              <a:t>对生成的所有测试用例重新复审，去掉多余的测试用例，测试用例确定后，对每一个测试用例确定测试数据值</a:t>
            </a:r>
            <a:r>
              <a:rPr lang="en-US" b="0">
                <a:latin typeface="+mn-ea"/>
                <a:cs typeface="+mn-ea"/>
              </a:rPr>
              <a:t>.</a:t>
            </a:r>
            <a:endParaRPr lang="zh-CN" altLang="en-US">
              <a:latin typeface="+mn-ea"/>
              <a:cs typeface="+mn-ea"/>
            </a:endParaRPr>
          </a:p>
        </p:txBody>
      </p:sp>
      <p:sp>
        <p:nvSpPr>
          <p:cNvPr id="5" name="文本框 4"/>
          <p:cNvSpPr txBox="1"/>
          <p:nvPr/>
        </p:nvSpPr>
        <p:spPr>
          <a:xfrm>
            <a:off x="447675" y="2942590"/>
            <a:ext cx="1097280" cy="368300"/>
          </a:xfrm>
          <a:prstGeom prst="rect">
            <a:avLst/>
          </a:prstGeom>
          <a:noFill/>
        </p:spPr>
        <p:txBody>
          <a:bodyPr wrap="none" rtlCol="0" anchor="t">
            <a:spAutoFit/>
          </a:bodyPr>
          <a:p>
            <a:r>
              <a:rPr lang="zh-CN" b="1">
                <a:latin typeface="微软雅黑" panose="020B0503020204020204" pitchFamily="34" charset="-122"/>
                <a:ea typeface="微软雅黑" panose="020B0503020204020204" pitchFamily="34" charset="-122"/>
                <a:cs typeface="微软雅黑" panose="020B0503020204020204" pitchFamily="34" charset="-122"/>
                <a:sym typeface="+mn-ea"/>
              </a:rPr>
              <a:t>五、实例</a:t>
            </a:r>
            <a:endParaRPr lang="zh-CN"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1019810" y="3382645"/>
            <a:ext cx="10597515" cy="645160"/>
          </a:xfrm>
          <a:prstGeom prst="rect">
            <a:avLst/>
          </a:prstGeom>
          <a:noFill/>
          <a:ln w="9525">
            <a:noFill/>
          </a:ln>
        </p:spPr>
        <p:txBody>
          <a:bodyPr wrap="square">
            <a:spAutoFit/>
          </a:bodyPr>
          <a:p>
            <a:pPr indent="0"/>
            <a:r>
              <a:rPr lang="en-US" b="0">
                <a:latin typeface="+mn-ea"/>
                <a:cs typeface="+mn-ea"/>
              </a:rPr>
              <a:t>1.</a:t>
            </a:r>
            <a:r>
              <a:rPr lang="zh-CN" b="0">
                <a:latin typeface="+mn-ea"/>
                <a:cs typeface="+mn-ea"/>
              </a:rPr>
              <a:t>有一个在线购物的实例，用户进入一个在线购物网站进行购物，选购物品后，进行在线购买，这时需要使用帐号登录，登录成功后，进行付钱交易，交易成功后，生成订购单，完成整个购物过程。</a:t>
            </a:r>
            <a:endParaRPr lang="zh-CN" altLang="en-US">
              <a:latin typeface="+mn-ea"/>
              <a:cs typeface="+mn-ea"/>
            </a:endParaRPr>
          </a:p>
        </p:txBody>
      </p:sp>
      <p:sp>
        <p:nvSpPr>
          <p:cNvPr id="9" name="文本框 8"/>
          <p:cNvSpPr txBox="1"/>
          <p:nvPr/>
        </p:nvSpPr>
        <p:spPr>
          <a:xfrm>
            <a:off x="1141095" y="4027805"/>
            <a:ext cx="5080000" cy="368300"/>
          </a:xfrm>
          <a:prstGeom prst="rect">
            <a:avLst/>
          </a:prstGeom>
          <a:noFill/>
          <a:ln w="9525">
            <a:noFill/>
          </a:ln>
        </p:spPr>
        <p:txBody>
          <a:bodyPr>
            <a:spAutoFit/>
          </a:bodyPr>
          <a:p>
            <a:pPr indent="0"/>
            <a:r>
              <a:rPr lang="zh-CN" b="1">
                <a:latin typeface="微软雅黑" panose="020B0503020204020204" pitchFamily="34" charset="-122"/>
                <a:ea typeface="微软雅黑" panose="020B0503020204020204" pitchFamily="34" charset="-122"/>
              </a:rPr>
              <a:t>第一步：确定基本流和备选流</a:t>
            </a:r>
            <a:endParaRPr lang="zh-CN" altLang="en-US" b="1">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1141095" y="4396105"/>
            <a:ext cx="6995160" cy="2354580"/>
          </a:xfrm>
          <a:prstGeom prst="rect">
            <a:avLst/>
          </a:prstGeom>
        </p:spPr>
      </p:pic>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黑盒测试方法-场景设计方法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1" name="文本框 100"/>
          <p:cNvSpPr txBox="1"/>
          <p:nvPr/>
        </p:nvSpPr>
        <p:spPr>
          <a:xfrm>
            <a:off x="522605" y="1026160"/>
            <a:ext cx="4086225" cy="368300"/>
          </a:xfrm>
          <a:prstGeom prst="rect">
            <a:avLst/>
          </a:prstGeom>
          <a:noFill/>
          <a:ln w="9525">
            <a:noFill/>
          </a:ln>
        </p:spPr>
        <p:txBody>
          <a:bodyPr wrap="square">
            <a:spAutoFit/>
          </a:bodyPr>
          <a:p>
            <a:pPr indent="0"/>
            <a:r>
              <a:rPr lang="zh-CN" b="1">
                <a:latin typeface="微软雅黑" panose="020B0503020204020204" pitchFamily="34" charset="-122"/>
                <a:ea typeface="微软雅黑" panose="020B0503020204020204" pitchFamily="34" charset="-122"/>
              </a:rPr>
              <a:t>第二步：根据基本流和备选流形成场景</a:t>
            </a:r>
            <a:endParaRPr lang="zh-CN" altLang="en-US" b="1">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522605" y="1394460"/>
            <a:ext cx="5306695" cy="2277110"/>
          </a:xfrm>
          <a:prstGeom prst="rect">
            <a:avLst/>
          </a:prstGeom>
        </p:spPr>
      </p:pic>
      <p:sp>
        <p:nvSpPr>
          <p:cNvPr id="11" name="文本框 10"/>
          <p:cNvSpPr txBox="1"/>
          <p:nvPr/>
        </p:nvSpPr>
        <p:spPr>
          <a:xfrm>
            <a:off x="522605" y="3671570"/>
            <a:ext cx="5080000" cy="368300"/>
          </a:xfrm>
          <a:prstGeom prst="rect">
            <a:avLst/>
          </a:prstGeom>
          <a:noFill/>
          <a:ln w="9525">
            <a:noFill/>
          </a:ln>
        </p:spPr>
        <p:txBody>
          <a:bodyPr>
            <a:spAutoFit/>
          </a:bodyPr>
          <a:p>
            <a:pPr indent="0"/>
            <a:r>
              <a:rPr lang="zh-CN" b="1">
                <a:latin typeface="微软雅黑" panose="020B0503020204020204" pitchFamily="34" charset="-122"/>
                <a:ea typeface="微软雅黑" panose="020B0503020204020204" pitchFamily="34" charset="-122"/>
              </a:rPr>
              <a:t>第三步：生成测试用例矩阵</a:t>
            </a:r>
            <a:endParaRPr lang="zh-CN" altLang="en-US" b="1">
              <a:latin typeface="微软雅黑" panose="020B0503020204020204" pitchFamily="34" charset="-122"/>
              <a:ea typeface="微软雅黑" panose="020B0503020204020204" pitchFamily="34" charset="-122"/>
            </a:endParaRPr>
          </a:p>
        </p:txBody>
      </p:sp>
      <p:sp>
        <p:nvSpPr>
          <p:cNvPr id="12" name="文本框 11"/>
          <p:cNvSpPr txBox="1"/>
          <p:nvPr/>
        </p:nvSpPr>
        <p:spPr>
          <a:xfrm>
            <a:off x="522605" y="4039870"/>
            <a:ext cx="4288790" cy="368300"/>
          </a:xfrm>
          <a:prstGeom prst="rect">
            <a:avLst/>
          </a:prstGeom>
          <a:noFill/>
          <a:ln w="9525">
            <a:noFill/>
          </a:ln>
        </p:spPr>
        <p:txBody>
          <a:bodyPr wrap="square">
            <a:spAutoFit/>
          </a:bodyPr>
          <a:p>
            <a:pPr indent="0"/>
            <a:r>
              <a:rPr lang="en-US" b="1">
                <a:latin typeface="微软雅黑" panose="020B0503020204020204" pitchFamily="34" charset="-122"/>
                <a:ea typeface="微软雅黑" panose="020B0503020204020204" pitchFamily="34" charset="-122"/>
                <a:cs typeface="微软雅黑" panose="020B0503020204020204" pitchFamily="34" charset="-122"/>
              </a:rPr>
              <a:t>V</a:t>
            </a:r>
            <a:r>
              <a:rPr lang="zh-CN" b="1">
                <a:latin typeface="微软雅黑" panose="020B0503020204020204" pitchFamily="34" charset="-122"/>
                <a:ea typeface="微软雅黑" panose="020B0503020204020204" pitchFamily="34" charset="-122"/>
                <a:cs typeface="微软雅黑" panose="020B0503020204020204" pitchFamily="34" charset="-122"/>
              </a:rPr>
              <a:t>：有效</a:t>
            </a:r>
            <a:r>
              <a:rPr lang="en-US" b="1">
                <a:latin typeface="微软雅黑" panose="020B0503020204020204" pitchFamily="34" charset="-122"/>
                <a:ea typeface="微软雅黑" panose="020B0503020204020204" pitchFamily="34" charset="-122"/>
                <a:cs typeface="微软雅黑" panose="020B0503020204020204" pitchFamily="34" charset="-122"/>
              </a:rPr>
              <a:t>	I</a:t>
            </a:r>
            <a:r>
              <a:rPr lang="zh-CN" b="1">
                <a:latin typeface="微软雅黑" panose="020B0503020204020204" pitchFamily="34" charset="-122"/>
                <a:ea typeface="微软雅黑" panose="020B0503020204020204" pitchFamily="34" charset="-122"/>
                <a:cs typeface="微软雅黑" panose="020B0503020204020204" pitchFamily="34" charset="-122"/>
              </a:rPr>
              <a:t>：无效</a:t>
            </a:r>
            <a:r>
              <a:rPr lang="en-US" b="1">
                <a:latin typeface="微软雅黑" panose="020B0503020204020204" pitchFamily="34" charset="-122"/>
                <a:ea typeface="微软雅黑" panose="020B0503020204020204" pitchFamily="34" charset="-122"/>
                <a:cs typeface="微软雅黑" panose="020B0503020204020204" pitchFamily="34" charset="-122"/>
              </a:rPr>
              <a:t>	N/A</a:t>
            </a:r>
            <a:r>
              <a:rPr lang="zh-CN" b="1">
                <a:latin typeface="微软雅黑" panose="020B0503020204020204" pitchFamily="34" charset="-122"/>
                <a:ea typeface="微软雅黑" panose="020B0503020204020204" pitchFamily="34" charset="-122"/>
                <a:cs typeface="微软雅黑" panose="020B0503020204020204" pitchFamily="34" charset="-122"/>
              </a:rPr>
              <a:t>：不适用</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 name="图片 12"/>
          <p:cNvPicPr>
            <a:picLocks noChangeAspect="1"/>
          </p:cNvPicPr>
          <p:nvPr/>
        </p:nvPicPr>
        <p:blipFill>
          <a:blip r:embed="rId2"/>
          <a:stretch>
            <a:fillRect/>
          </a:stretch>
        </p:blipFill>
        <p:spPr>
          <a:xfrm>
            <a:off x="522605" y="4344670"/>
            <a:ext cx="8061960" cy="2369820"/>
          </a:xfrm>
          <a:prstGeom prst="rect">
            <a:avLst/>
          </a:prstGeom>
        </p:spPr>
      </p:pic>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黑盒测试方法-场景设计方法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563880" y="1026160"/>
            <a:ext cx="5080000" cy="368300"/>
          </a:xfrm>
          <a:prstGeom prst="rect">
            <a:avLst/>
          </a:prstGeom>
          <a:noFill/>
          <a:ln w="9525">
            <a:noFill/>
          </a:ln>
        </p:spPr>
        <p:txBody>
          <a:bodyPr>
            <a:spAutoFit/>
          </a:bodyPr>
          <a:p>
            <a:pPr indent="0"/>
            <a:r>
              <a:rPr lang="zh-CN" b="1">
                <a:latin typeface="微软雅黑" panose="020B0503020204020204" pitchFamily="34" charset="-122"/>
                <a:ea typeface="微软雅黑" panose="020B0503020204020204" pitchFamily="34" charset="-122"/>
              </a:rPr>
              <a:t>第四步：设计测试数据</a:t>
            </a:r>
            <a:endParaRPr lang="zh-CN" altLang="en-US" b="1">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563880" y="1319530"/>
            <a:ext cx="8069580" cy="2331720"/>
          </a:xfrm>
          <a:prstGeom prst="rect">
            <a:avLst/>
          </a:prstGeom>
        </p:spPr>
      </p:pic>
      <p:sp>
        <p:nvSpPr>
          <p:cNvPr id="6" name="文本框 5"/>
          <p:cNvSpPr txBox="1"/>
          <p:nvPr/>
        </p:nvSpPr>
        <p:spPr>
          <a:xfrm>
            <a:off x="563880" y="3651250"/>
            <a:ext cx="10161905" cy="922020"/>
          </a:xfrm>
          <a:prstGeom prst="rect">
            <a:avLst/>
          </a:prstGeom>
          <a:noFill/>
          <a:ln w="9525">
            <a:noFill/>
          </a:ln>
        </p:spPr>
        <p:txBody>
          <a:bodyPr wrap="square">
            <a:spAutoFit/>
          </a:bodyPr>
          <a:p>
            <a:pPr indent="266700"/>
            <a:r>
              <a:rPr lang="en-US" b="0">
                <a:latin typeface="+mn-ea"/>
                <a:cs typeface="+mn-ea"/>
              </a:rPr>
              <a:t>2.ATM</a:t>
            </a:r>
            <a:r>
              <a:rPr lang="zh-CN" b="0">
                <a:latin typeface="+mn-ea"/>
                <a:cs typeface="+mn-ea"/>
              </a:rPr>
              <a:t>机取款：</a:t>
            </a:r>
            <a:r>
              <a:rPr lang="en-US" b="0">
                <a:latin typeface="+mn-ea"/>
                <a:cs typeface="+mn-ea"/>
              </a:rPr>
              <a:t>	1</a:t>
            </a:r>
            <a:r>
              <a:rPr lang="zh-CN" b="0">
                <a:latin typeface="+mn-ea"/>
                <a:cs typeface="+mn-ea"/>
              </a:rPr>
              <a:t>）描述：面值</a:t>
            </a:r>
            <a:r>
              <a:rPr lang="en-US" b="0">
                <a:latin typeface="+mn-ea"/>
                <a:cs typeface="+mn-ea"/>
              </a:rPr>
              <a:t>100;</a:t>
            </a:r>
            <a:r>
              <a:rPr lang="zh-CN" b="0">
                <a:latin typeface="+mn-ea"/>
                <a:cs typeface="+mn-ea"/>
              </a:rPr>
              <a:t>单笔取款金额</a:t>
            </a:r>
            <a:r>
              <a:rPr lang="en-US" b="0">
                <a:latin typeface="+mn-ea"/>
                <a:cs typeface="+mn-ea"/>
              </a:rPr>
              <a:t>&lt;=2000;</a:t>
            </a:r>
            <a:r>
              <a:rPr lang="zh-CN" b="0">
                <a:latin typeface="+mn-ea"/>
                <a:cs typeface="+mn-ea"/>
              </a:rPr>
              <a:t>当天累计取款金额</a:t>
            </a:r>
            <a:r>
              <a:rPr lang="en-US" b="0">
                <a:latin typeface="+mn-ea"/>
                <a:cs typeface="+mn-ea"/>
              </a:rPr>
              <a:t>&lt;=20000;</a:t>
            </a:r>
            <a:r>
              <a:rPr lang="zh-CN" b="0">
                <a:latin typeface="+mn-ea"/>
                <a:cs typeface="+mn-ea"/>
              </a:rPr>
              <a:t>流程示意图：</a:t>
            </a:r>
            <a:endParaRPr lang="zh-CN" altLang="en-US">
              <a:latin typeface="+mn-ea"/>
              <a:cs typeface="+mn-ea"/>
            </a:endParaRPr>
          </a:p>
        </p:txBody>
      </p:sp>
      <p:pic>
        <p:nvPicPr>
          <p:cNvPr id="7" name="图片 6"/>
          <p:cNvPicPr>
            <a:picLocks noChangeAspect="1"/>
          </p:cNvPicPr>
          <p:nvPr/>
        </p:nvPicPr>
        <p:blipFill>
          <a:blip r:embed="rId2"/>
          <a:stretch>
            <a:fillRect/>
          </a:stretch>
        </p:blipFill>
        <p:spPr>
          <a:xfrm>
            <a:off x="2130425" y="4406900"/>
            <a:ext cx="5297170" cy="2073910"/>
          </a:xfrm>
          <a:prstGeom prst="rect">
            <a:avLst/>
          </a:prstGeom>
        </p:spPr>
      </p:pic>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4</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4" name="文本框 3"/>
          <p:cNvSpPr txBox="1"/>
          <p:nvPr/>
        </p:nvSpPr>
        <p:spPr>
          <a:xfrm>
            <a:off x="431800" y="627380"/>
            <a:ext cx="4557395" cy="398780"/>
          </a:xfrm>
          <a:prstGeom prst="rect">
            <a:avLst/>
          </a:prstGeom>
          <a:noFill/>
        </p:spPr>
        <p:txBody>
          <a:bodyPr wrap="none" rtlCol="0" anchor="t">
            <a:spAutoFit/>
          </a:bodyPr>
          <a:p>
            <a:pPr indent="0" algn="l">
              <a:buFont typeface="Wingdings" panose="05000000000000000000" charset="0"/>
              <a:buChar char="ü"/>
            </a:pPr>
            <a:r>
              <a:rPr lang="zh-CN" sz="2000" b="1">
                <a:latin typeface="微软雅黑" panose="020B0503020204020204" pitchFamily="34" charset="-122"/>
                <a:ea typeface="微软雅黑" panose="020B0503020204020204" pitchFamily="34" charset="-122"/>
                <a:cs typeface="微软雅黑" panose="020B0503020204020204" pitchFamily="34" charset="-122"/>
                <a:sym typeface="+mn-ea"/>
              </a:rPr>
              <a:t>黑盒测试方法</a:t>
            </a:r>
            <a:r>
              <a:rPr lang="en-US" sz="20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000" b="1">
                <a:latin typeface="微软雅黑" panose="020B0503020204020204" pitchFamily="34" charset="-122"/>
                <a:ea typeface="微软雅黑" panose="020B0503020204020204" pitchFamily="34" charset="-122"/>
                <a:cs typeface="微软雅黑" panose="020B0503020204020204" pitchFamily="34" charset="-122"/>
                <a:sym typeface="+mn-ea"/>
              </a:rPr>
              <a:t>测试用例设计综合策略</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1" name="文本框 100"/>
          <p:cNvSpPr txBox="1"/>
          <p:nvPr/>
        </p:nvSpPr>
        <p:spPr>
          <a:xfrm>
            <a:off x="603885" y="1026160"/>
            <a:ext cx="3336925" cy="368300"/>
          </a:xfrm>
          <a:prstGeom prst="rect">
            <a:avLst/>
          </a:prstGeom>
          <a:noFill/>
          <a:ln w="9525">
            <a:noFill/>
          </a:ln>
        </p:spPr>
        <p:txBody>
          <a:bodyPr wrap="square">
            <a:spAutoFit/>
          </a:bodyPr>
          <a:p>
            <a:pPr indent="0">
              <a:buFont typeface="Wingdings" panose="05000000000000000000" charset="0"/>
              <a:buChar char="ü"/>
            </a:pPr>
            <a:r>
              <a:rPr lang="en-US" altLang="zh-CN" b="1">
                <a:latin typeface="微软雅黑" panose="020B0503020204020204" pitchFamily="34" charset="-122"/>
                <a:ea typeface="微软雅黑" panose="020B0503020204020204" pitchFamily="34" charset="-122"/>
                <a:cs typeface="微软雅黑" panose="020B0503020204020204" pitchFamily="34" charset="-122"/>
              </a:rPr>
              <a:t> </a:t>
            </a:r>
            <a:r>
              <a:rPr lang="zh-CN" b="1">
                <a:latin typeface="微软雅黑" panose="020B0503020204020204" pitchFamily="34" charset="-122"/>
                <a:ea typeface="微软雅黑" panose="020B0503020204020204" pitchFamily="34" charset="-122"/>
                <a:cs typeface="微软雅黑" panose="020B0503020204020204" pitchFamily="34" charset="-122"/>
              </a:rPr>
              <a:t>什么时候用什么方法</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603885" y="1750060"/>
            <a:ext cx="11416665" cy="3415030"/>
          </a:xfrm>
          <a:prstGeom prst="rect">
            <a:avLst/>
          </a:prstGeom>
          <a:noFill/>
          <a:ln w="9525">
            <a:noFill/>
          </a:ln>
        </p:spPr>
        <p:txBody>
          <a:bodyPr wrap="square">
            <a:spAutoFit/>
          </a:bodyPr>
          <a:p>
            <a:pPr marL="266700" indent="-266700"/>
            <a:r>
              <a:rPr lang="zh-CN" altLang="en-US" b="1">
                <a:latin typeface="微软雅黑" panose="020B0503020204020204" pitchFamily="34" charset="-122"/>
                <a:ea typeface="微软雅黑" panose="020B0503020204020204" pitchFamily="34" charset="-122"/>
                <a:cs typeface="微软雅黑" panose="020B0503020204020204" pitchFamily="34" charset="-122"/>
              </a:rPr>
              <a:t>一、</a:t>
            </a:r>
            <a:r>
              <a:rPr lang="en-US" b="1">
                <a:latin typeface="微软雅黑" panose="020B0503020204020204" pitchFamily="34" charset="-122"/>
                <a:ea typeface="微软雅黑" panose="020B0503020204020204" pitchFamily="34" charset="-122"/>
                <a:cs typeface="微软雅黑" panose="020B0503020204020204" pitchFamily="34" charset="-122"/>
              </a:rPr>
              <a:t>Myers</a:t>
            </a:r>
            <a:r>
              <a:rPr lang="zh-CN" b="1">
                <a:latin typeface="微软雅黑" panose="020B0503020204020204" pitchFamily="34" charset="-122"/>
                <a:ea typeface="微软雅黑" panose="020B0503020204020204" pitchFamily="34" charset="-122"/>
                <a:cs typeface="微软雅黑" panose="020B0503020204020204" pitchFamily="34" charset="-122"/>
              </a:rPr>
              <a:t>提出了使用各种测试方法的综合策略：</a:t>
            </a:r>
            <a:endParaRPr lang="zh-CN" b="1">
              <a:latin typeface="微软雅黑" panose="020B0503020204020204" pitchFamily="34" charset="-122"/>
              <a:ea typeface="微软雅黑" panose="020B0503020204020204" pitchFamily="34" charset="-122"/>
              <a:cs typeface="微软雅黑" panose="020B0503020204020204" pitchFamily="34" charset="-122"/>
            </a:endParaRPr>
          </a:p>
          <a:p>
            <a:pPr marL="266700" indent="-266700"/>
            <a:r>
              <a:rPr lang="en-US" b="0">
                <a:latin typeface="+mn-ea"/>
                <a:cs typeface="+mn-ea"/>
              </a:rPr>
              <a:t>1)</a:t>
            </a:r>
            <a:r>
              <a:rPr lang="zh-CN" b="0">
                <a:latin typeface="+mn-ea"/>
                <a:cs typeface="+mn-ea"/>
              </a:rPr>
              <a:t>在任何情况下都必须使用边界值分析方法，经验表明用这种方法设计出测试用例发现程序错误的能力最强。</a:t>
            </a:r>
            <a:endParaRPr lang="zh-CN" b="0">
              <a:latin typeface="+mn-ea"/>
              <a:cs typeface="+mn-ea"/>
            </a:endParaRPr>
          </a:p>
          <a:p>
            <a:pPr marL="266700" indent="-266700"/>
            <a:r>
              <a:rPr lang="en-US" b="0">
                <a:latin typeface="+mn-ea"/>
                <a:cs typeface="+mn-ea"/>
              </a:rPr>
              <a:t>2)</a:t>
            </a:r>
            <a:r>
              <a:rPr lang="zh-CN" b="0">
                <a:latin typeface="+mn-ea"/>
                <a:cs typeface="+mn-ea"/>
              </a:rPr>
              <a:t>必要时用等价类划分方法补充一些测试用例。</a:t>
            </a:r>
            <a:endParaRPr lang="zh-CN" b="0">
              <a:latin typeface="+mn-ea"/>
              <a:cs typeface="+mn-ea"/>
            </a:endParaRPr>
          </a:p>
          <a:p>
            <a:pPr marL="266700" indent="-266700"/>
            <a:r>
              <a:rPr lang="en-US" b="0">
                <a:latin typeface="+mn-ea"/>
                <a:cs typeface="+mn-ea"/>
              </a:rPr>
              <a:t>3)</a:t>
            </a:r>
            <a:r>
              <a:rPr lang="zh-CN" b="0">
                <a:latin typeface="+mn-ea"/>
                <a:cs typeface="+mn-ea"/>
              </a:rPr>
              <a:t>用错误推测法再追加一些测试用例。</a:t>
            </a:r>
            <a:endParaRPr lang="zh-CN" b="0">
              <a:latin typeface="+mn-ea"/>
              <a:cs typeface="+mn-ea"/>
            </a:endParaRPr>
          </a:p>
          <a:p>
            <a:pPr marL="266700" indent="-266700"/>
            <a:r>
              <a:rPr lang="en-US" b="0">
                <a:latin typeface="+mn-ea"/>
                <a:cs typeface="+mn-ea"/>
              </a:rPr>
              <a:t>4)</a:t>
            </a:r>
            <a:r>
              <a:rPr lang="zh-CN" b="0">
                <a:latin typeface="+mn-ea"/>
                <a:cs typeface="+mn-ea"/>
              </a:rPr>
              <a:t>对照程序逻辑，检查已设计出的测试用例的逻辑覆盖程度，如果没有达到要求的覆盖标准，应当再补充足够的测试用例。</a:t>
            </a:r>
            <a:endParaRPr lang="zh-CN" b="0">
              <a:latin typeface="+mn-ea"/>
              <a:cs typeface="+mn-ea"/>
            </a:endParaRPr>
          </a:p>
          <a:p>
            <a:pPr marL="266700" indent="-266700"/>
            <a:r>
              <a:rPr lang="en-US" b="0">
                <a:latin typeface="+mn-ea"/>
                <a:cs typeface="+mn-ea"/>
              </a:rPr>
              <a:t>5)</a:t>
            </a:r>
            <a:r>
              <a:rPr lang="zh-CN" b="0">
                <a:latin typeface="+mn-ea"/>
                <a:cs typeface="+mn-ea"/>
              </a:rPr>
              <a:t>如果程序的功能说明中含有输入条件的组合情况，则一开始就可选用因果图法。</a:t>
            </a:r>
            <a:endParaRPr lang="zh-CN" altLang="en-US">
              <a:latin typeface="+mn-ea"/>
              <a:cs typeface="+mn-ea"/>
            </a:endParaRPr>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4" name="文本框 3"/>
          <p:cNvSpPr txBox="1"/>
          <p:nvPr/>
        </p:nvSpPr>
        <p:spPr>
          <a:xfrm>
            <a:off x="431800" y="627380"/>
            <a:ext cx="3287395" cy="398780"/>
          </a:xfrm>
          <a:prstGeom prst="rect">
            <a:avLst/>
          </a:prstGeom>
          <a:noFill/>
        </p:spPr>
        <p:txBody>
          <a:bodyPr wrap="none" rtlCol="0" anchor="t">
            <a:spAutoFit/>
          </a:bodyPr>
          <a:p>
            <a:pPr indent="0" algn="l">
              <a:buFont typeface="Wingdings" panose="05000000000000000000" charset="0"/>
              <a:buChar char="ü"/>
            </a:pPr>
            <a:r>
              <a:rPr lang="zh-CN" sz="2000" b="1">
                <a:latin typeface="微软雅黑" panose="020B0503020204020204" pitchFamily="34" charset="-122"/>
                <a:ea typeface="微软雅黑" panose="020B0503020204020204" pitchFamily="34" charset="-122"/>
                <a:cs typeface="微软雅黑" panose="020B0503020204020204" pitchFamily="34" charset="-122"/>
                <a:sym typeface="+mn-ea"/>
              </a:rPr>
              <a:t>白盒测试方法</a:t>
            </a:r>
            <a:r>
              <a:rPr lang="en-US" sz="20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000" b="1">
                <a:latin typeface="微软雅黑" panose="020B0503020204020204" pitchFamily="34" charset="-122"/>
                <a:ea typeface="微软雅黑" panose="020B0503020204020204" pitchFamily="34" charset="-122"/>
                <a:cs typeface="微软雅黑" panose="020B0503020204020204" pitchFamily="34" charset="-122"/>
                <a:sym typeface="+mn-ea"/>
              </a:rPr>
              <a:t>路径覆盖</a:t>
            </a:r>
            <a:r>
              <a:rPr lang="zh-CN" sz="2000" b="1">
                <a:latin typeface="微软雅黑" panose="020B0503020204020204" pitchFamily="34" charset="-122"/>
                <a:ea typeface="微软雅黑" panose="020B0503020204020204" pitchFamily="34" charset="-122"/>
                <a:cs typeface="微软雅黑" panose="020B0503020204020204" pitchFamily="34" charset="-122"/>
                <a:sym typeface="+mn-ea"/>
              </a:rPr>
              <a:t>法</a:t>
            </a:r>
            <a:endParaRPr lang="zh-CN" sz="20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1" name="文本框 100"/>
          <p:cNvSpPr txBox="1"/>
          <p:nvPr/>
        </p:nvSpPr>
        <p:spPr>
          <a:xfrm>
            <a:off x="603885" y="1026160"/>
            <a:ext cx="3336925" cy="368300"/>
          </a:xfrm>
          <a:prstGeom prst="rect">
            <a:avLst/>
          </a:prstGeom>
          <a:noFill/>
          <a:ln w="9525">
            <a:noFill/>
          </a:ln>
        </p:spPr>
        <p:txBody>
          <a:bodyPr wrap="square">
            <a:spAutoFit/>
          </a:bodyPr>
          <a:p>
            <a:pPr indent="0">
              <a:buFont typeface="Wingdings" panose="05000000000000000000" charset="0"/>
              <a:buChar char="ü"/>
            </a:pPr>
            <a:r>
              <a:rPr lang="en-US" altLang="zh-CN" b="1">
                <a:latin typeface="微软雅黑" panose="020B0503020204020204" pitchFamily="34" charset="-122"/>
                <a:ea typeface="微软雅黑" panose="020B0503020204020204" pitchFamily="34" charset="-122"/>
                <a:cs typeface="微软雅黑" panose="020B0503020204020204" pitchFamily="34" charset="-122"/>
              </a:rPr>
              <a:t> </a:t>
            </a:r>
            <a:r>
              <a:rPr lang="zh-CN" b="1">
                <a:latin typeface="微软雅黑" panose="020B0503020204020204" pitchFamily="34" charset="-122"/>
                <a:ea typeface="微软雅黑" panose="020B0503020204020204" pitchFamily="34" charset="-122"/>
                <a:cs typeface="微软雅黑" panose="020B0503020204020204" pitchFamily="34" charset="-122"/>
              </a:rPr>
              <a:t>什么是路径</a:t>
            </a:r>
            <a:r>
              <a:rPr lang="zh-CN" b="1">
                <a:latin typeface="微软雅黑" panose="020B0503020204020204" pitchFamily="34" charset="-122"/>
                <a:ea typeface="微软雅黑" panose="020B0503020204020204" pitchFamily="34" charset="-122"/>
                <a:cs typeface="微软雅黑" panose="020B0503020204020204" pitchFamily="34" charset="-122"/>
              </a:rPr>
              <a:t>覆盖</a:t>
            </a:r>
            <a:endParaRPr lang="zh-CN"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603885" y="1536065"/>
            <a:ext cx="8465820" cy="922020"/>
          </a:xfrm>
          <a:prstGeom prst="rect">
            <a:avLst/>
          </a:prstGeom>
          <a:noFill/>
          <a:ln w="9525">
            <a:noFill/>
          </a:ln>
        </p:spPr>
        <p:txBody>
          <a:bodyPr wrap="square">
            <a:spAutoFit/>
          </a:bodyPr>
          <a:p>
            <a:pPr marL="266700" indent="-266700"/>
            <a:r>
              <a:rPr lang="zh-CN" altLang="en-US" dirty="0">
                <a:solidFill>
                  <a:srgbClr val="333333"/>
                </a:solidFill>
                <a:latin typeface="+mn-ea"/>
                <a:sym typeface="+mn-ea"/>
              </a:rPr>
              <a:t>概念：取足够多的测试数据，使程序的每条可能路径都至少执行一次</a:t>
            </a:r>
            <a:endParaRPr lang="zh-CN" altLang="en-US" dirty="0">
              <a:solidFill>
                <a:srgbClr val="333333"/>
              </a:solidFill>
              <a:latin typeface="+mn-ea"/>
              <a:sym typeface="+mn-ea"/>
            </a:endParaRPr>
          </a:p>
          <a:p>
            <a:pPr marL="266700" indent="-266700"/>
            <a:endParaRPr lang="zh-CN" altLang="en-US" dirty="0">
              <a:latin typeface="+mn-ea"/>
              <a:sym typeface="+mn-ea"/>
            </a:endParaRPr>
          </a:p>
          <a:p>
            <a:pPr marL="266700" indent="-266700"/>
            <a:r>
              <a:rPr lang="zh-CN" altLang="en-US" dirty="0">
                <a:latin typeface="+mn-ea"/>
                <a:sym typeface="+mn-ea"/>
              </a:rPr>
              <a:t>一般用在白盒测试中，用于覆盖程序分支路径。单是在一些黑盒测试中也能使用。</a:t>
            </a:r>
            <a:endParaRPr lang="zh-CN" altLang="en-US">
              <a:latin typeface="+mn-ea"/>
              <a:cs typeface="+mn-ea"/>
            </a:endParaRPr>
          </a:p>
        </p:txBody>
      </p:sp>
      <p:pic>
        <p:nvPicPr>
          <p:cNvPr id="15362" name="图片 1"/>
          <p:cNvPicPr>
            <a:picLocks noChangeAspect="1"/>
          </p:cNvPicPr>
          <p:nvPr/>
        </p:nvPicPr>
        <p:blipFill>
          <a:blip r:embed="rId1"/>
          <a:stretch>
            <a:fillRect/>
          </a:stretch>
        </p:blipFill>
        <p:spPr>
          <a:xfrm>
            <a:off x="1504950" y="2538413"/>
            <a:ext cx="7564438" cy="3921125"/>
          </a:xfrm>
          <a:prstGeom prst="rect">
            <a:avLst/>
          </a:prstGeom>
          <a:noFill/>
          <a:ln w="9525">
            <a:noFill/>
          </a:ln>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3557270" cy="436245"/>
          </a:xfrm>
        </p:spPr>
        <p:txBody>
          <a:bodyPr/>
          <a:lstStyle/>
          <a:p>
            <a:r>
              <a:rPr lang="zh-CN" altLang="zh-CN" sz="1800" b="1" kern="100" dirty="0">
                <a:effectLst/>
              </a:rPr>
              <a:t>一、什么是判定表/决策表</a:t>
            </a:r>
            <a:endParaRPr lang="zh-CN" altLang="zh-CN" sz="1800" b="1" kern="100" dirty="0">
              <a:effectLst/>
            </a:endParaRPr>
          </a:p>
        </p:txBody>
      </p:sp>
      <p:sp>
        <p:nvSpPr>
          <p:cNvPr id="4" name="文本框 3"/>
          <p:cNvSpPr txBox="1"/>
          <p:nvPr/>
        </p:nvSpPr>
        <p:spPr>
          <a:xfrm>
            <a:off x="431800" y="627380"/>
            <a:ext cx="400177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黑盒测试方法-判定表/决策表法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1005840" y="1462405"/>
            <a:ext cx="10530205" cy="1198880"/>
          </a:xfrm>
          <a:prstGeom prst="rect">
            <a:avLst/>
          </a:prstGeom>
          <a:noFill/>
          <a:ln w="9525">
            <a:noFill/>
          </a:ln>
        </p:spPr>
        <p:txBody>
          <a:bodyPr wrap="square">
            <a:spAutoFit/>
          </a:bodyPr>
          <a:p>
            <a:pPr marL="285750" indent="-285750">
              <a:buFont typeface="Wingdings" panose="05000000000000000000" charset="0"/>
              <a:buChar char="ü"/>
            </a:pPr>
            <a:r>
              <a:rPr lang="en-US" altLang="zh-CN">
                <a:latin typeface="+mn-ea"/>
                <a:cs typeface="+mn-ea"/>
              </a:rPr>
              <a:t>判定表是分析和表达多逻辑条件下执行不同操作的情况的工具。</a:t>
            </a:r>
            <a:endParaRPr lang="en-US" altLang="zh-CN">
              <a:latin typeface="+mn-ea"/>
              <a:cs typeface="+mn-ea"/>
            </a:endParaRPr>
          </a:p>
          <a:p>
            <a:pPr marL="285750" indent="-285750">
              <a:buFont typeface="Wingdings" panose="05000000000000000000" charset="0"/>
              <a:buChar char="ü"/>
            </a:pPr>
            <a:r>
              <a:rPr lang="en-US" altLang="zh-CN">
                <a:latin typeface="+mn-ea"/>
                <a:cs typeface="+mn-ea"/>
              </a:rPr>
              <a:t>是一种呈表格状的图形工具，适用于描述处理判断条件较多，各条件又相互组合、有多种决策方案的情况。精确而简洁描述复杂逻辑的方式，将多个条件与这些条件满足后要执行的动作相对应。但不同于传统程序语言中的控制语句，判定表能将多个独立的条件和多个动作直接的联系清晰的表示出来。</a:t>
            </a:r>
            <a:endParaRPr lang="en-US" altLang="zh-CN">
              <a:latin typeface="+mn-ea"/>
              <a:cs typeface="+mn-ea"/>
            </a:endParaRPr>
          </a:p>
        </p:txBody>
      </p:sp>
      <p:sp>
        <p:nvSpPr>
          <p:cNvPr id="6" name="文本框 5"/>
          <p:cNvSpPr txBox="1"/>
          <p:nvPr/>
        </p:nvSpPr>
        <p:spPr>
          <a:xfrm>
            <a:off x="1005840" y="2661285"/>
            <a:ext cx="2239645" cy="368300"/>
          </a:xfrm>
          <a:prstGeom prst="rect">
            <a:avLst/>
          </a:prstGeom>
          <a:noFill/>
          <a:ln w="9525">
            <a:noFill/>
          </a:ln>
        </p:spPr>
        <p:txBody>
          <a:bodyPr wrap="square">
            <a:spAutoFit/>
          </a:bodyPr>
          <a:p>
            <a:pPr indent="0"/>
            <a:r>
              <a:rPr lang="en-US" b="1">
                <a:latin typeface="+mn-ea"/>
                <a:cs typeface="+mn-ea"/>
              </a:rPr>
              <a:t>“</a:t>
            </a:r>
            <a:r>
              <a:rPr lang="zh-CN" b="1">
                <a:latin typeface="微软雅黑" panose="020B0503020204020204" pitchFamily="34" charset="-122"/>
                <a:ea typeface="微软雅黑" panose="020B0503020204020204" pitchFamily="34" charset="-122"/>
                <a:cs typeface="微软雅黑" panose="020B0503020204020204" pitchFamily="34" charset="-122"/>
              </a:rPr>
              <a:t>阅读指南</a:t>
            </a:r>
            <a:r>
              <a:rPr lang="en-US" b="1">
                <a:latin typeface="微软雅黑" panose="020B0503020204020204" pitchFamily="34" charset="-122"/>
                <a:ea typeface="微软雅黑" panose="020B0503020204020204" pitchFamily="34" charset="-122"/>
                <a:cs typeface="微软雅黑" panose="020B0503020204020204" pitchFamily="34" charset="-122"/>
              </a:rPr>
              <a:t>”</a:t>
            </a:r>
            <a:r>
              <a:rPr lang="zh-CN" b="1">
                <a:latin typeface="微软雅黑" panose="020B0503020204020204" pitchFamily="34" charset="-122"/>
                <a:ea typeface="微软雅黑" panose="020B0503020204020204" pitchFamily="34" charset="-122"/>
                <a:cs typeface="微软雅黑" panose="020B0503020204020204" pitchFamily="34" charset="-122"/>
              </a:rPr>
              <a:t>判定表</a:t>
            </a:r>
            <a:r>
              <a:rPr lang="en-US"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231265" y="2948305"/>
            <a:ext cx="7755890" cy="2712085"/>
          </a:xfrm>
          <a:prstGeom prst="rect">
            <a:avLst/>
          </a:prstGeom>
        </p:spPr>
      </p:pic>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5</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4" name="文本框 3"/>
          <p:cNvSpPr txBox="1"/>
          <p:nvPr/>
        </p:nvSpPr>
        <p:spPr>
          <a:xfrm>
            <a:off x="431800" y="627380"/>
            <a:ext cx="3287395" cy="398780"/>
          </a:xfrm>
          <a:prstGeom prst="rect">
            <a:avLst/>
          </a:prstGeom>
          <a:noFill/>
        </p:spPr>
        <p:txBody>
          <a:bodyPr wrap="none" rtlCol="0" anchor="t">
            <a:spAutoFit/>
          </a:bodyPr>
          <a:p>
            <a:pPr indent="0" algn="l">
              <a:buFont typeface="Wingdings" panose="05000000000000000000" charset="0"/>
              <a:buChar char="ü"/>
            </a:pPr>
            <a:r>
              <a:rPr lang="zh-CN" sz="2000" b="1">
                <a:latin typeface="微软雅黑" panose="020B0503020204020204" pitchFamily="34" charset="-122"/>
                <a:ea typeface="微软雅黑" panose="020B0503020204020204" pitchFamily="34" charset="-122"/>
                <a:cs typeface="微软雅黑" panose="020B0503020204020204" pitchFamily="34" charset="-122"/>
                <a:sym typeface="+mn-ea"/>
              </a:rPr>
              <a:t>白盒测试方法</a:t>
            </a:r>
            <a:r>
              <a:rPr lang="en-US" sz="20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000" b="1">
                <a:latin typeface="微软雅黑" panose="020B0503020204020204" pitchFamily="34" charset="-122"/>
                <a:ea typeface="微软雅黑" panose="020B0503020204020204" pitchFamily="34" charset="-122"/>
                <a:cs typeface="微软雅黑" panose="020B0503020204020204" pitchFamily="34" charset="-122"/>
                <a:sym typeface="+mn-ea"/>
              </a:rPr>
              <a:t>路径覆盖</a:t>
            </a:r>
            <a:r>
              <a:rPr lang="zh-CN" sz="2000" b="1">
                <a:latin typeface="微软雅黑" panose="020B0503020204020204" pitchFamily="34" charset="-122"/>
                <a:ea typeface="微软雅黑" panose="020B0503020204020204" pitchFamily="34" charset="-122"/>
                <a:cs typeface="微软雅黑" panose="020B0503020204020204" pitchFamily="34" charset="-122"/>
                <a:sym typeface="+mn-ea"/>
              </a:rPr>
              <a:t>法</a:t>
            </a:r>
            <a:endParaRPr lang="zh-CN" sz="20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1" name="文本框 100"/>
          <p:cNvSpPr txBox="1"/>
          <p:nvPr/>
        </p:nvSpPr>
        <p:spPr>
          <a:xfrm>
            <a:off x="603885" y="1026160"/>
            <a:ext cx="3336925" cy="398780"/>
          </a:xfrm>
          <a:prstGeom prst="rect">
            <a:avLst/>
          </a:prstGeom>
          <a:noFill/>
          <a:ln w="9525">
            <a:noFill/>
          </a:ln>
        </p:spPr>
        <p:txBody>
          <a:bodyPr wrap="square">
            <a:spAutoFit/>
          </a:bodyPr>
          <a:p>
            <a:pPr indent="0">
              <a:buFont typeface="Wingdings" panose="05000000000000000000" charset="0"/>
              <a:buChar char="ü"/>
            </a:pPr>
            <a:r>
              <a:rPr lang="en-US" altLang="zh-CN"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基本路径分析法（续）</a:t>
            </a:r>
            <a:endPar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603885" y="1536065"/>
            <a:ext cx="10818495" cy="4523105"/>
          </a:xfrm>
          <a:prstGeom prst="rect">
            <a:avLst/>
          </a:prstGeom>
          <a:noFill/>
          <a:ln w="9525">
            <a:noFill/>
          </a:ln>
        </p:spPr>
        <p:txBody>
          <a:bodyPr wrap="square">
            <a:spAutoFit/>
          </a:bodyPr>
          <a:p>
            <a:pPr marL="266700" indent="-266700"/>
            <a:r>
              <a:rPr lang="zh-CN" altLang="en-US" b="1" dirty="0">
                <a:solidFill>
                  <a:schemeClr val="tx1"/>
                </a:solidFill>
                <a:latin typeface="微软雅黑" panose="020B0503020204020204" pitchFamily="34" charset="-122"/>
                <a:ea typeface="微软雅黑" panose="020B0503020204020204" pitchFamily="34" charset="-122"/>
                <a:cs typeface="+mn-ea"/>
                <a:sym typeface="+mn-ea"/>
              </a:rPr>
              <a:t>可以验证箭头的方向找到所有可能的路径</a:t>
            </a:r>
            <a:endParaRPr lang="en-US" altLang="zh-CN" b="1" dirty="0">
              <a:solidFill>
                <a:schemeClr val="tx1"/>
              </a:solidFill>
              <a:latin typeface="微软雅黑" panose="020B0503020204020204" pitchFamily="34" charset="-122"/>
              <a:ea typeface="微软雅黑" panose="020B0503020204020204" pitchFamily="34" charset="-122"/>
              <a:cs typeface="+mn-ea"/>
            </a:endParaRPr>
          </a:p>
          <a:p>
            <a:pPr marL="266700" indent="-266700"/>
            <a:endParaRPr lang="en-US" altLang="zh-CN" b="1" dirty="0">
              <a:solidFill>
                <a:schemeClr val="tx1"/>
              </a:solidFill>
              <a:latin typeface="+mn-ea"/>
              <a:cs typeface="+mn-ea"/>
            </a:endParaRPr>
          </a:p>
          <a:p>
            <a:pPr marL="266700" indent="-266700"/>
            <a:r>
              <a:rPr lang="en-US" altLang="zh-CN" dirty="0">
                <a:solidFill>
                  <a:schemeClr val="tx1"/>
                </a:solidFill>
                <a:latin typeface="+mn-ea"/>
                <a:cs typeface="+mn-ea"/>
                <a:sym typeface="+mn-ea"/>
              </a:rPr>
              <a:t>1</a:t>
            </a:r>
            <a:r>
              <a:rPr lang="zh-CN" altLang="en-US" dirty="0">
                <a:solidFill>
                  <a:schemeClr val="tx1"/>
                </a:solidFill>
                <a:latin typeface="+mn-ea"/>
                <a:cs typeface="+mn-ea"/>
                <a:sym typeface="+mn-ea"/>
              </a:rPr>
              <a:t>、编辑申请单</a:t>
            </a:r>
            <a:r>
              <a:rPr lang="en-US" altLang="zh-CN" dirty="0">
                <a:solidFill>
                  <a:schemeClr val="tx1"/>
                </a:solidFill>
                <a:latin typeface="+mn-ea"/>
                <a:cs typeface="+mn-ea"/>
                <a:sym typeface="+mn-ea"/>
              </a:rPr>
              <a:t>-》</a:t>
            </a:r>
            <a:r>
              <a:rPr lang="zh-CN" altLang="en-US" dirty="0">
                <a:solidFill>
                  <a:schemeClr val="tx1"/>
                </a:solidFill>
                <a:latin typeface="+mn-ea"/>
                <a:cs typeface="+mn-ea"/>
                <a:sym typeface="+mn-ea"/>
              </a:rPr>
              <a:t>确认</a:t>
            </a:r>
            <a:r>
              <a:rPr lang="en-US" altLang="zh-CN" dirty="0">
                <a:solidFill>
                  <a:schemeClr val="tx1"/>
                </a:solidFill>
                <a:latin typeface="+mn-ea"/>
                <a:cs typeface="+mn-ea"/>
                <a:sym typeface="+mn-ea"/>
              </a:rPr>
              <a:t>-》</a:t>
            </a:r>
            <a:r>
              <a:rPr lang="zh-CN" altLang="en-US" dirty="0">
                <a:solidFill>
                  <a:schemeClr val="tx1"/>
                </a:solidFill>
                <a:latin typeface="+mn-ea"/>
                <a:cs typeface="+mn-ea"/>
                <a:sym typeface="+mn-ea"/>
              </a:rPr>
              <a:t>审批通过</a:t>
            </a:r>
            <a:r>
              <a:rPr lang="en-US" altLang="zh-CN" dirty="0">
                <a:solidFill>
                  <a:schemeClr val="tx1"/>
                </a:solidFill>
                <a:latin typeface="+mn-ea"/>
                <a:cs typeface="+mn-ea"/>
                <a:sym typeface="+mn-ea"/>
              </a:rPr>
              <a:t>-》</a:t>
            </a:r>
            <a:r>
              <a:rPr lang="zh-CN" altLang="en-US" dirty="0">
                <a:solidFill>
                  <a:schemeClr val="tx1"/>
                </a:solidFill>
                <a:latin typeface="+mn-ea"/>
                <a:cs typeface="+mn-ea"/>
                <a:sym typeface="+mn-ea"/>
              </a:rPr>
              <a:t>生成申请报告</a:t>
            </a:r>
            <a:endParaRPr lang="en-US" altLang="zh-CN" dirty="0">
              <a:solidFill>
                <a:schemeClr val="tx1"/>
              </a:solidFill>
              <a:latin typeface="+mn-ea"/>
              <a:cs typeface="+mn-ea"/>
            </a:endParaRPr>
          </a:p>
          <a:p>
            <a:pPr marL="266700" indent="-266700"/>
            <a:r>
              <a:rPr lang="en-US" altLang="zh-CN" dirty="0">
                <a:solidFill>
                  <a:schemeClr val="tx1"/>
                </a:solidFill>
                <a:latin typeface="+mn-ea"/>
                <a:cs typeface="+mn-ea"/>
                <a:sym typeface="+mn-ea"/>
              </a:rPr>
              <a:t>2</a:t>
            </a:r>
            <a:r>
              <a:rPr lang="zh-CN" altLang="en-US" dirty="0">
                <a:solidFill>
                  <a:schemeClr val="tx1"/>
                </a:solidFill>
                <a:latin typeface="+mn-ea"/>
                <a:cs typeface="+mn-ea"/>
                <a:sym typeface="+mn-ea"/>
              </a:rPr>
              <a:t>、编辑申请单</a:t>
            </a:r>
            <a:r>
              <a:rPr lang="en-US" altLang="zh-CN" dirty="0">
                <a:solidFill>
                  <a:schemeClr val="tx1"/>
                </a:solidFill>
                <a:latin typeface="+mn-ea"/>
                <a:cs typeface="+mn-ea"/>
                <a:sym typeface="+mn-ea"/>
              </a:rPr>
              <a:t>-》</a:t>
            </a:r>
            <a:r>
              <a:rPr lang="zh-CN" altLang="en-US" dirty="0">
                <a:solidFill>
                  <a:schemeClr val="tx1"/>
                </a:solidFill>
                <a:latin typeface="+mn-ea"/>
                <a:cs typeface="+mn-ea"/>
                <a:sym typeface="+mn-ea"/>
              </a:rPr>
              <a:t>确认</a:t>
            </a:r>
            <a:r>
              <a:rPr lang="en-US" altLang="zh-CN" dirty="0">
                <a:solidFill>
                  <a:schemeClr val="tx1"/>
                </a:solidFill>
                <a:latin typeface="+mn-ea"/>
                <a:cs typeface="+mn-ea"/>
                <a:sym typeface="+mn-ea"/>
              </a:rPr>
              <a:t>-》</a:t>
            </a:r>
            <a:r>
              <a:rPr lang="zh-CN" altLang="en-US" dirty="0">
                <a:solidFill>
                  <a:schemeClr val="tx1"/>
                </a:solidFill>
                <a:latin typeface="+mn-ea"/>
                <a:cs typeface="+mn-ea"/>
                <a:sym typeface="+mn-ea"/>
              </a:rPr>
              <a:t>取消确认</a:t>
            </a:r>
            <a:r>
              <a:rPr lang="en-US" altLang="zh-CN" dirty="0">
                <a:solidFill>
                  <a:schemeClr val="tx1"/>
                </a:solidFill>
                <a:latin typeface="+mn-ea"/>
                <a:cs typeface="+mn-ea"/>
                <a:sym typeface="+mn-ea"/>
              </a:rPr>
              <a:t>-》</a:t>
            </a:r>
            <a:r>
              <a:rPr lang="zh-CN" altLang="en-US" dirty="0">
                <a:solidFill>
                  <a:schemeClr val="tx1"/>
                </a:solidFill>
                <a:latin typeface="+mn-ea"/>
                <a:cs typeface="+mn-ea"/>
                <a:sym typeface="+mn-ea"/>
              </a:rPr>
              <a:t>重新编辑</a:t>
            </a:r>
            <a:endParaRPr lang="en-US" altLang="zh-CN" dirty="0">
              <a:solidFill>
                <a:schemeClr val="tx1"/>
              </a:solidFill>
              <a:latin typeface="+mn-ea"/>
              <a:cs typeface="+mn-ea"/>
            </a:endParaRPr>
          </a:p>
          <a:p>
            <a:pPr marL="266700" indent="-266700"/>
            <a:r>
              <a:rPr lang="en-US" altLang="zh-CN" dirty="0">
                <a:solidFill>
                  <a:schemeClr val="tx1"/>
                </a:solidFill>
                <a:latin typeface="+mn-ea"/>
                <a:cs typeface="+mn-ea"/>
                <a:sym typeface="+mn-ea"/>
              </a:rPr>
              <a:t>3</a:t>
            </a:r>
            <a:r>
              <a:rPr lang="zh-CN" altLang="en-US" dirty="0">
                <a:solidFill>
                  <a:schemeClr val="tx1"/>
                </a:solidFill>
                <a:latin typeface="+mn-ea"/>
                <a:cs typeface="+mn-ea"/>
                <a:sym typeface="+mn-ea"/>
              </a:rPr>
              <a:t>、编辑申请单</a:t>
            </a:r>
            <a:r>
              <a:rPr lang="en-US" altLang="zh-CN" dirty="0">
                <a:solidFill>
                  <a:schemeClr val="tx1"/>
                </a:solidFill>
                <a:latin typeface="+mn-ea"/>
                <a:cs typeface="+mn-ea"/>
                <a:sym typeface="+mn-ea"/>
              </a:rPr>
              <a:t>-》</a:t>
            </a:r>
            <a:r>
              <a:rPr lang="zh-CN" altLang="en-US" dirty="0">
                <a:solidFill>
                  <a:schemeClr val="tx1"/>
                </a:solidFill>
                <a:latin typeface="+mn-ea"/>
                <a:cs typeface="+mn-ea"/>
                <a:sym typeface="+mn-ea"/>
              </a:rPr>
              <a:t>确认</a:t>
            </a:r>
            <a:r>
              <a:rPr lang="en-US" altLang="zh-CN" dirty="0">
                <a:solidFill>
                  <a:schemeClr val="tx1"/>
                </a:solidFill>
                <a:latin typeface="+mn-ea"/>
                <a:cs typeface="+mn-ea"/>
                <a:sym typeface="+mn-ea"/>
              </a:rPr>
              <a:t>-》</a:t>
            </a:r>
            <a:r>
              <a:rPr lang="zh-CN" altLang="en-US" dirty="0">
                <a:solidFill>
                  <a:schemeClr val="tx1"/>
                </a:solidFill>
                <a:latin typeface="+mn-ea"/>
                <a:cs typeface="+mn-ea"/>
                <a:sym typeface="+mn-ea"/>
              </a:rPr>
              <a:t>审批不通过</a:t>
            </a:r>
            <a:r>
              <a:rPr lang="en-US" altLang="zh-CN" dirty="0">
                <a:solidFill>
                  <a:schemeClr val="tx1"/>
                </a:solidFill>
                <a:latin typeface="+mn-ea"/>
                <a:cs typeface="+mn-ea"/>
                <a:sym typeface="+mn-ea"/>
              </a:rPr>
              <a:t>-》</a:t>
            </a:r>
            <a:r>
              <a:rPr lang="zh-CN" altLang="en-US" dirty="0">
                <a:solidFill>
                  <a:schemeClr val="tx1"/>
                </a:solidFill>
                <a:latin typeface="+mn-ea"/>
                <a:cs typeface="+mn-ea"/>
                <a:sym typeface="+mn-ea"/>
              </a:rPr>
              <a:t>重新编辑</a:t>
            </a:r>
            <a:endParaRPr lang="en-US" altLang="zh-CN" dirty="0">
              <a:solidFill>
                <a:schemeClr val="tx1"/>
              </a:solidFill>
              <a:latin typeface="+mn-ea"/>
              <a:cs typeface="+mn-ea"/>
            </a:endParaRPr>
          </a:p>
          <a:p>
            <a:pPr marL="266700" indent="-266700"/>
            <a:endParaRPr lang="en-US" altLang="zh-CN" dirty="0">
              <a:solidFill>
                <a:schemeClr val="tx1"/>
              </a:solidFill>
              <a:latin typeface="+mn-ea"/>
              <a:cs typeface="+mn-ea"/>
            </a:endParaRPr>
          </a:p>
          <a:p>
            <a:pPr marL="266700" indent="-266700"/>
            <a:endParaRPr lang="en-US" altLang="zh-CN" dirty="0">
              <a:solidFill>
                <a:schemeClr val="tx1"/>
              </a:solidFill>
              <a:latin typeface="+mn-ea"/>
              <a:cs typeface="+mn-ea"/>
            </a:endParaRPr>
          </a:p>
          <a:p>
            <a:pPr marL="266700" indent="-266700"/>
            <a:r>
              <a:rPr lang="zh-CN" altLang="en-US" dirty="0">
                <a:solidFill>
                  <a:schemeClr val="tx1"/>
                </a:solidFill>
                <a:latin typeface="+mn-ea"/>
                <a:cs typeface="+mn-ea"/>
                <a:sym typeface="+mn-ea"/>
              </a:rPr>
              <a:t>基本路径分析法的重点在于：</a:t>
            </a:r>
            <a:r>
              <a:rPr lang="zh-CN" altLang="en-US" b="1" u="sng" dirty="0">
                <a:solidFill>
                  <a:schemeClr val="tx1"/>
                </a:solidFill>
                <a:latin typeface="微软雅黑" panose="020B0503020204020204" pitchFamily="34" charset="-122"/>
                <a:ea typeface="微软雅黑" panose="020B0503020204020204" pitchFamily="34" charset="-122"/>
                <a:cs typeface="+mn-ea"/>
                <a:sym typeface="+mn-ea"/>
              </a:rPr>
              <a:t>覆盖流程、确保让程序体现所有可能的逻辑</a:t>
            </a:r>
            <a:r>
              <a:rPr lang="zh-CN" altLang="en-US" dirty="0">
                <a:solidFill>
                  <a:schemeClr val="tx1"/>
                </a:solidFill>
                <a:latin typeface="微软雅黑" panose="020B0503020204020204" pitchFamily="34" charset="-122"/>
                <a:ea typeface="微软雅黑" panose="020B0503020204020204" pitchFamily="34" charset="-122"/>
                <a:cs typeface="+mn-ea"/>
                <a:sym typeface="+mn-ea"/>
              </a:rPr>
              <a:t>。</a:t>
            </a:r>
            <a:endParaRPr lang="en-US" altLang="zh-CN" dirty="0">
              <a:solidFill>
                <a:schemeClr val="tx1"/>
              </a:solidFill>
              <a:latin typeface="微软雅黑" panose="020B0503020204020204" pitchFamily="34" charset="-122"/>
              <a:ea typeface="微软雅黑" panose="020B0503020204020204" pitchFamily="34" charset="-122"/>
              <a:cs typeface="+mn-ea"/>
            </a:endParaRPr>
          </a:p>
          <a:p>
            <a:pPr marL="266700" indent="-266700"/>
            <a:endParaRPr lang="en-US" altLang="zh-CN" dirty="0">
              <a:solidFill>
                <a:schemeClr val="tx1"/>
              </a:solidFill>
              <a:latin typeface="+mn-ea"/>
              <a:cs typeface="+mn-ea"/>
            </a:endParaRPr>
          </a:p>
          <a:p>
            <a:pPr marL="266700" indent="-266700"/>
            <a:r>
              <a:rPr lang="zh-CN" altLang="en-US" dirty="0">
                <a:solidFill>
                  <a:schemeClr val="tx1"/>
                </a:solidFill>
                <a:latin typeface="+mn-ea"/>
                <a:cs typeface="+mn-ea"/>
                <a:sym typeface="+mn-ea"/>
              </a:rPr>
              <a:t>缺点：</a:t>
            </a:r>
            <a:r>
              <a:rPr lang="zh-CN" altLang="en-US" u="sng" dirty="0">
                <a:solidFill>
                  <a:schemeClr val="tx1"/>
                </a:solidFill>
                <a:latin typeface="+mn-ea"/>
                <a:cs typeface="+mn-ea"/>
                <a:sym typeface="+mn-ea"/>
              </a:rPr>
              <a:t>只覆盖一次流程，对于一些存在循环的流程没有考虑</a:t>
            </a:r>
            <a:r>
              <a:rPr lang="zh-CN" altLang="en-US" dirty="0">
                <a:solidFill>
                  <a:schemeClr val="tx1"/>
                </a:solidFill>
                <a:latin typeface="+mn-ea"/>
                <a:cs typeface="+mn-ea"/>
                <a:sym typeface="+mn-ea"/>
              </a:rPr>
              <a:t>。</a:t>
            </a:r>
            <a:endParaRPr lang="en-US" altLang="zh-CN" dirty="0">
              <a:solidFill>
                <a:schemeClr val="tx1"/>
              </a:solidFill>
              <a:latin typeface="+mn-ea"/>
              <a:cs typeface="+mn-ea"/>
            </a:endParaRPr>
          </a:p>
          <a:p>
            <a:pPr marL="266700" indent="-266700"/>
            <a:endParaRPr lang="en-US" altLang="zh-CN" dirty="0">
              <a:solidFill>
                <a:schemeClr val="tx1"/>
              </a:solidFill>
              <a:latin typeface="+mn-ea"/>
              <a:cs typeface="+mn-ea"/>
            </a:endParaRPr>
          </a:p>
          <a:p>
            <a:pPr marL="266700" indent="-266700"/>
            <a:endParaRPr lang="en-US" altLang="zh-CN" dirty="0">
              <a:solidFill>
                <a:schemeClr val="tx1"/>
              </a:solidFill>
              <a:latin typeface="+mn-ea"/>
              <a:cs typeface="+mn-ea"/>
            </a:endParaRPr>
          </a:p>
          <a:p>
            <a:pPr marL="266700" indent="-266700"/>
            <a:endParaRPr lang="en-US" altLang="zh-CN" dirty="0">
              <a:solidFill>
                <a:schemeClr val="tx1"/>
              </a:solidFill>
              <a:latin typeface="+mn-ea"/>
              <a:cs typeface="+mn-ea"/>
            </a:endParaRPr>
          </a:p>
          <a:p>
            <a:pPr marL="266700" indent="-266700"/>
            <a:r>
              <a:rPr lang="zh-CN" altLang="en-US" dirty="0">
                <a:solidFill>
                  <a:schemeClr val="tx1"/>
                </a:solidFill>
                <a:latin typeface="+mn-ea"/>
                <a:cs typeface="+mn-ea"/>
                <a:sym typeface="+mn-ea"/>
              </a:rPr>
              <a:t>例如：如果确认申请单后取消确认回到编辑申请单重新编辑后再次确认然后再次取消时才出错；或者在审批退回后虽然可以再次编辑和确认但是再次审批时由于单据号没有更新程序没有很好地判断单据号重复的情况也可能出错。</a:t>
            </a:r>
            <a:endParaRPr lang="zh-CN" altLang="en-US" dirty="0">
              <a:solidFill>
                <a:schemeClr val="tx1"/>
              </a:solidFill>
              <a:latin typeface="+mn-ea"/>
              <a:cs typeface="+mn-ea"/>
              <a:sym typeface="+mn-ea"/>
            </a:endParaRPr>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1443" y="135374"/>
            <a:ext cx="6097904" cy="521970"/>
          </a:xfrm>
          <a:prstGeom prst="rect">
            <a:avLst/>
          </a:prstGeom>
          <a:noFill/>
        </p:spPr>
        <p:txBody>
          <a:bodyPr wrap="square">
            <a:spAutoFit/>
          </a:bodyPr>
          <a:lstStyle/>
          <a:p>
            <a:r>
              <a:rPr lang="zh-CN" altLang="en-US" sz="2800" b="1" dirty="0">
                <a:latin typeface="微软雅黑" panose="020B0503020204020204" pitchFamily="34" charset="-122"/>
                <a:ea typeface="微软雅黑" panose="020B0503020204020204" pitchFamily="34" charset="-122"/>
              </a:rPr>
              <a:t>第</a:t>
            </a:r>
            <a:r>
              <a:rPr lang="en-US" altLang="zh-CN" sz="2800" b="1" dirty="0">
                <a:latin typeface="微软雅黑" panose="020B0503020204020204" pitchFamily="34" charset="-122"/>
                <a:ea typeface="微软雅黑" panose="020B0503020204020204" pitchFamily="34" charset="-122"/>
              </a:rPr>
              <a:t>6</a:t>
            </a:r>
            <a:r>
              <a:rPr lang="zh-CN" altLang="en-US" sz="2800" b="1" dirty="0">
                <a:latin typeface="微软雅黑" panose="020B0503020204020204" pitchFamily="34" charset="-122"/>
                <a:ea typeface="微软雅黑" panose="020B0503020204020204" pitchFamily="34" charset="-122"/>
              </a:rPr>
              <a:t>节：课程总结与作业</a:t>
            </a:r>
            <a:endParaRPr lang="zh-CN" altLang="en-US" sz="28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136650" y="1115695"/>
            <a:ext cx="8397240" cy="3271520"/>
          </a:xfrm>
          <a:prstGeom prst="rect">
            <a:avLst/>
          </a:prstGeom>
          <a:noFill/>
        </p:spPr>
        <p:txBody>
          <a:bodyPr wrap="square">
            <a:spAutoFit/>
          </a:bodyPr>
          <a:lstStyle/>
          <a:p>
            <a:pPr marL="914400" marR="133350" lvl="1" indent="-45720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一、重点</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等价类划分</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边界值分析</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错误推测法</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正交试验法</a:t>
            </a:r>
            <a:r>
              <a:rPr lang="en-US" altLang="zh-CN" sz="1400" b="1" kern="100" dirty="0">
                <a:effectLst/>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400" kern="100" dirty="0">
              <a:effectLst/>
              <a:latin typeface="+mn-ea"/>
            </a:endParaRPr>
          </a:p>
        </p:txBody>
      </p:sp>
      <p:sp>
        <p:nvSpPr>
          <p:cNvPr id="2" name="文本框 1"/>
          <p:cNvSpPr txBox="1"/>
          <p:nvPr/>
        </p:nvSpPr>
        <p:spPr>
          <a:xfrm>
            <a:off x="5723255" y="993775"/>
            <a:ext cx="2974975" cy="3271520"/>
          </a:xfrm>
          <a:prstGeom prst="rect">
            <a:avLst/>
          </a:prstGeom>
          <a:noFill/>
        </p:spPr>
        <p:txBody>
          <a:bodyPr wrap="square">
            <a:spAutoFit/>
          </a:bodyPr>
          <a:p>
            <a:pPr marR="133350" lvl="1" indent="0" algn="just">
              <a:lnSpc>
                <a:spcPct val="120000"/>
              </a:lnSpc>
              <a:spcBef>
                <a:spcPts val="1300"/>
              </a:spcBef>
              <a:spcAft>
                <a:spcPts val="1300"/>
              </a:spcAft>
              <a:buFont typeface="Wingdings" panose="05000000000000000000" pitchFamily="2" charset="2"/>
              <a:buChar char="ü"/>
            </a:pP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二、难点</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rPr>
              <a:t>因果图法</a:t>
            </a:r>
            <a:endParaRPr lang="zh-CN" altLang="en-US" sz="2000" b="1" kern="100" dirty="0">
              <a:effectLst/>
              <a:latin typeface="微软雅黑" panose="020B0503020204020204" pitchFamily="34" charset="-122"/>
              <a:ea typeface="微软雅黑" panose="020B0503020204020204" pitchFamily="34" charset="-122"/>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rPr>
              <a:t>判定表法</a:t>
            </a:r>
            <a:endParaRPr lang="zh-CN" altLang="en-US" sz="2000" b="1" kern="100" dirty="0">
              <a:effectLst/>
              <a:latin typeface="微软雅黑" panose="020B0503020204020204" pitchFamily="34" charset="-122"/>
              <a:ea typeface="微软雅黑" panose="020B0503020204020204" pitchFamily="34" charset="-122"/>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rPr>
              <a:t>正交试验法</a:t>
            </a:r>
            <a:endParaRPr lang="zh-CN" altLang="en-US" sz="2000" b="1" kern="100" dirty="0">
              <a:effectLst/>
              <a:latin typeface="微软雅黑" panose="020B0503020204020204" pitchFamily="34" charset="-122"/>
              <a:ea typeface="微软雅黑" panose="020B0503020204020204" pitchFamily="34" charset="-122"/>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rPr>
              <a:t>路径</a:t>
            </a:r>
            <a:r>
              <a:rPr lang="zh-CN" altLang="en-US" sz="2000" b="1" kern="100" dirty="0">
                <a:effectLst/>
                <a:latin typeface="微软雅黑" panose="020B0503020204020204" pitchFamily="34" charset="-122"/>
                <a:ea typeface="微软雅黑" panose="020B0503020204020204" pitchFamily="34" charset="-122"/>
              </a:rPr>
              <a:t>覆盖</a:t>
            </a:r>
            <a:endParaRPr lang="zh-CN" altLang="en-US" sz="2000" b="1" kern="100" dirty="0">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136650" y="4743450"/>
            <a:ext cx="10323830" cy="645160"/>
          </a:xfrm>
          <a:prstGeom prst="rect">
            <a:avLst/>
          </a:prstGeom>
          <a:noFill/>
        </p:spPr>
        <p:txBody>
          <a:bodyPr wrap="square" rtlCol="0" anchor="t">
            <a:spAutoFit/>
          </a:bodyPr>
          <a:p>
            <a:pPr marR="0" lvl="1" indent="0" algn="just">
              <a:spcBef>
                <a:spcPts val="0"/>
              </a:spcBef>
              <a:spcAft>
                <a:spcPts val="0"/>
              </a:spcAft>
              <a:buFont typeface="Times New Roman" panose="02020603050405020304" pitchFamily="18" charset="0"/>
              <a:buNone/>
            </a:pPr>
            <a:r>
              <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三、编写淘宝购物流程测试用例（运用场景分析法、路径覆盖、等价类、边界值、错误推测法、因果图法</a:t>
            </a:r>
            <a:r>
              <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等）。</a:t>
            </a:r>
            <a:endParaRPr lang="zh-CN" altLang="en-US"/>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二、判定表法用在哪些地方？</a:t>
            </a:r>
            <a:endParaRPr lang="zh-CN" altLang="zh-CN" sz="1800" b="1" kern="100" dirty="0">
              <a:effectLst/>
            </a:endParaRPr>
          </a:p>
        </p:txBody>
      </p:sp>
      <p:sp>
        <p:nvSpPr>
          <p:cNvPr id="4" name="文本框 3"/>
          <p:cNvSpPr txBox="1"/>
          <p:nvPr/>
        </p:nvSpPr>
        <p:spPr>
          <a:xfrm>
            <a:off x="431800" y="627380"/>
            <a:ext cx="400177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黑盒测试方法-判定表/决策表法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1046480" y="1462405"/>
            <a:ext cx="10287000" cy="1476375"/>
          </a:xfrm>
          <a:prstGeom prst="rect">
            <a:avLst/>
          </a:prstGeom>
          <a:noFill/>
          <a:ln w="9525">
            <a:noFill/>
          </a:ln>
        </p:spPr>
        <p:txBody>
          <a:bodyPr wrap="square">
            <a:spAutoFit/>
          </a:bodyPr>
          <a:p>
            <a:pPr indent="0">
              <a:buFont typeface="Wingdings" panose="05000000000000000000" charset="0"/>
              <a:buChar char="ü"/>
            </a:pPr>
            <a:r>
              <a:rPr lang="en-US" altLang="zh-CN">
                <a:latin typeface="+mn-ea"/>
                <a:cs typeface="+mn-ea"/>
              </a:rPr>
              <a:t>   一些软件的功能需求用判定表表达得非常清楚，在检验程序的功能时判定表也就成为一个不错的工具。</a:t>
            </a:r>
            <a:endParaRPr lang="en-US" altLang="zh-CN">
              <a:latin typeface="+mn-ea"/>
              <a:cs typeface="+mn-ea"/>
            </a:endParaRPr>
          </a:p>
          <a:p>
            <a:pPr indent="0">
              <a:buFont typeface="Wingdings" panose="05000000000000000000" charset="0"/>
              <a:buNone/>
            </a:pPr>
            <a:endParaRPr lang="en-US" altLang="zh-CN">
              <a:latin typeface="+mn-ea"/>
              <a:cs typeface="+mn-ea"/>
            </a:endParaRPr>
          </a:p>
          <a:p>
            <a:pPr indent="0">
              <a:buFont typeface="Wingdings" panose="05000000000000000000" charset="0"/>
              <a:buChar char="ü"/>
            </a:pPr>
            <a:r>
              <a:rPr lang="en-US" altLang="zh-CN">
                <a:latin typeface="+mn-ea"/>
                <a:cs typeface="+mn-ea"/>
              </a:rPr>
              <a:t>   在一些数据处理问题当中，某些操作的实施依赖于多个逻辑条件的组合，即：针对不同逻辑条件的组合值，分别执行不同的操作。判定表很适合于处理这类问题。</a:t>
            </a:r>
            <a:endParaRPr lang="en-US" altLang="zh-CN">
              <a:latin typeface="+mn-ea"/>
              <a:cs typeface="+mn-ea"/>
            </a:endParaRPr>
          </a:p>
        </p:txBody>
      </p:sp>
      <p:sp>
        <p:nvSpPr>
          <p:cNvPr id="5" name="文本框 4"/>
          <p:cNvSpPr txBox="1"/>
          <p:nvPr/>
        </p:nvSpPr>
        <p:spPr>
          <a:xfrm>
            <a:off x="431800" y="3375025"/>
            <a:ext cx="5080000" cy="368300"/>
          </a:xfrm>
          <a:prstGeom prst="rect">
            <a:avLst/>
          </a:prstGeom>
          <a:noFill/>
          <a:ln w="9525">
            <a:noFill/>
          </a:ln>
        </p:spPr>
        <p:txBody>
          <a:bodyPr>
            <a:spAutoFit/>
          </a:bodyPr>
          <a:p>
            <a:pPr indent="0"/>
            <a:r>
              <a:rPr lang="zh-CN" b="1">
                <a:latin typeface="微软雅黑" panose="020B0503020204020204" pitchFamily="34" charset="-122"/>
                <a:ea typeface="微软雅黑" panose="020B0503020204020204" pitchFamily="34" charset="-122"/>
              </a:rPr>
              <a:t>三、为什么要使用判定表法？</a:t>
            </a:r>
            <a:endParaRPr lang="zh-CN" altLang="en-US" b="1">
              <a:latin typeface="微软雅黑" panose="020B0503020204020204" pitchFamily="34" charset="-122"/>
              <a:ea typeface="微软雅黑" panose="020B0503020204020204" pitchFamily="34" charset="-122"/>
            </a:endParaRPr>
          </a:p>
        </p:txBody>
      </p:sp>
      <p:sp>
        <p:nvSpPr>
          <p:cNvPr id="8" name="文本框 7"/>
          <p:cNvSpPr txBox="1"/>
          <p:nvPr/>
        </p:nvSpPr>
        <p:spPr>
          <a:xfrm>
            <a:off x="850265" y="3968115"/>
            <a:ext cx="10679430" cy="922020"/>
          </a:xfrm>
          <a:prstGeom prst="rect">
            <a:avLst/>
          </a:prstGeom>
          <a:noFill/>
          <a:ln w="9525">
            <a:noFill/>
          </a:ln>
        </p:spPr>
        <p:txBody>
          <a:bodyPr wrap="square">
            <a:spAutoFit/>
          </a:bodyPr>
          <a:p>
            <a:pPr indent="0"/>
            <a:r>
              <a:rPr lang="en-US" altLang="zh-CN" b="0">
                <a:latin typeface="+mn-ea"/>
              </a:rPr>
              <a:t>   </a:t>
            </a:r>
            <a:r>
              <a:rPr lang="zh-CN" b="0">
                <a:latin typeface="+mn-ea"/>
              </a:rPr>
              <a:t>能够将复杂的问题按照各种可能的情况全部列举出来，简明并避免遗漏。因此，利用判定表能够设计出完整的测试用例集合。在一些数据处理问题当中，某些操作的实施依赖于多个逻辑条件的组合，即：针对不同逻辑条件的组合值，分别执行不同的操作。判定表很适合于处理这类问题。</a:t>
            </a:r>
            <a:endParaRPr lang="zh-CN" altLang="en-US">
              <a:latin typeface="+mn-ea"/>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四、怎么使用判定表？</a:t>
            </a:r>
            <a:endParaRPr lang="zh-CN" altLang="zh-CN" sz="1800" b="1" kern="100" dirty="0">
              <a:effectLst/>
            </a:endParaRPr>
          </a:p>
        </p:txBody>
      </p:sp>
      <p:sp>
        <p:nvSpPr>
          <p:cNvPr id="4" name="文本框 3"/>
          <p:cNvSpPr txBox="1"/>
          <p:nvPr/>
        </p:nvSpPr>
        <p:spPr>
          <a:xfrm>
            <a:off x="431800" y="627380"/>
            <a:ext cx="400177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黑盒测试方法-判定表/决策表法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1046480" y="1462405"/>
            <a:ext cx="10287000" cy="368300"/>
          </a:xfrm>
          <a:prstGeom prst="rect">
            <a:avLst/>
          </a:prstGeom>
          <a:noFill/>
          <a:ln w="9525">
            <a:noFill/>
          </a:ln>
        </p:spPr>
        <p:txBody>
          <a:bodyPr wrap="square">
            <a:spAutoFit/>
          </a:bodyPr>
          <a:p>
            <a:pPr indent="0">
              <a:buFont typeface="Wingdings" panose="05000000000000000000" charset="0"/>
              <a:buChar char="ü"/>
            </a:pPr>
            <a:r>
              <a:rPr lang="en-US" altLang="zh-CN">
                <a:latin typeface="+mn-ea"/>
                <a:cs typeface="+mn-ea"/>
              </a:rPr>
              <a:t>1.“阅读指南”判定表,Y表示为真  N表示为假</a:t>
            </a:r>
            <a:endParaRPr lang="en-US" altLang="zh-CN">
              <a:latin typeface="+mn-ea"/>
              <a:cs typeface="+mn-ea"/>
            </a:endParaRPr>
          </a:p>
        </p:txBody>
      </p:sp>
      <p:pic>
        <p:nvPicPr>
          <p:cNvPr id="6" name="图片 5"/>
          <p:cNvPicPr>
            <a:picLocks noChangeAspect="1"/>
          </p:cNvPicPr>
          <p:nvPr/>
        </p:nvPicPr>
        <p:blipFill>
          <a:blip r:embed="rId1"/>
          <a:stretch>
            <a:fillRect/>
          </a:stretch>
        </p:blipFill>
        <p:spPr>
          <a:xfrm>
            <a:off x="1046480" y="1830705"/>
            <a:ext cx="6937375" cy="2408555"/>
          </a:xfrm>
          <a:prstGeom prst="rect">
            <a:avLst/>
          </a:prstGeom>
        </p:spPr>
      </p:pic>
      <p:sp>
        <p:nvSpPr>
          <p:cNvPr id="7" name="文本框 6"/>
          <p:cNvSpPr txBox="1"/>
          <p:nvPr/>
        </p:nvSpPr>
        <p:spPr>
          <a:xfrm>
            <a:off x="1046480" y="4239260"/>
            <a:ext cx="5080000" cy="368300"/>
          </a:xfrm>
          <a:prstGeom prst="rect">
            <a:avLst/>
          </a:prstGeom>
          <a:noFill/>
          <a:ln w="9525">
            <a:noFill/>
          </a:ln>
        </p:spPr>
        <p:txBody>
          <a:bodyPr>
            <a:spAutoFit/>
          </a:bodyPr>
          <a:p>
            <a:pPr marL="266700" indent="-266700"/>
            <a:r>
              <a:rPr lang="en-US" b="1">
                <a:latin typeface="微软雅黑" panose="020B0503020204020204" pitchFamily="34" charset="-122"/>
                <a:ea typeface="微软雅黑" panose="020B0503020204020204" pitchFamily="34" charset="-122"/>
                <a:cs typeface="微软雅黑" panose="020B0503020204020204" pitchFamily="34" charset="-122"/>
              </a:rPr>
              <a:t>2.  </a:t>
            </a:r>
            <a:r>
              <a:rPr lang="zh-CN" b="1">
                <a:latin typeface="微软雅黑" panose="020B0503020204020204" pitchFamily="34" charset="-122"/>
                <a:ea typeface="微软雅黑" panose="020B0503020204020204" pitchFamily="34" charset="-122"/>
                <a:cs typeface="微软雅黑" panose="020B0503020204020204" pitchFamily="34" charset="-122"/>
              </a:rPr>
              <a:t>判定表通常由四个部分组成如下图所示。</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1435100" y="4819650"/>
            <a:ext cx="3192145" cy="1635760"/>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四、怎么使用判定表？</a:t>
            </a:r>
            <a:endParaRPr lang="zh-CN" altLang="zh-CN" sz="1800" b="1" kern="100" dirty="0">
              <a:effectLst/>
            </a:endParaRPr>
          </a:p>
        </p:txBody>
      </p:sp>
      <p:sp>
        <p:nvSpPr>
          <p:cNvPr id="4" name="文本框 3"/>
          <p:cNvSpPr txBox="1"/>
          <p:nvPr/>
        </p:nvSpPr>
        <p:spPr>
          <a:xfrm>
            <a:off x="431800" y="627380"/>
            <a:ext cx="400177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黑盒测试方法-判定表/决策表法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755650" y="1401445"/>
            <a:ext cx="10739120" cy="1198880"/>
          </a:xfrm>
          <a:prstGeom prst="rect">
            <a:avLst/>
          </a:prstGeom>
          <a:noFill/>
          <a:ln w="9525">
            <a:noFill/>
          </a:ln>
        </p:spPr>
        <p:txBody>
          <a:bodyPr wrap="square">
            <a:spAutoFit/>
          </a:bodyPr>
          <a:p>
            <a:pPr marL="285750" indent="-285750">
              <a:buFont typeface="Wingdings" panose="05000000000000000000" charset="0"/>
              <a:buChar char="ü"/>
            </a:pPr>
            <a:r>
              <a:rPr lang="en-US" b="0">
                <a:latin typeface="+mn-ea"/>
                <a:cs typeface="+mn-ea"/>
              </a:rPr>
              <a:t>1)</a:t>
            </a:r>
            <a:r>
              <a:rPr lang="zh-CN" b="0">
                <a:latin typeface="+mn-ea"/>
                <a:cs typeface="+mn-ea"/>
              </a:rPr>
              <a:t>条件桩（</a:t>
            </a:r>
            <a:r>
              <a:rPr lang="en-US" b="0">
                <a:latin typeface="+mn-ea"/>
                <a:cs typeface="+mn-ea"/>
              </a:rPr>
              <a:t>Condition Stub</a:t>
            </a:r>
            <a:r>
              <a:rPr lang="zh-CN" b="0">
                <a:latin typeface="+mn-ea"/>
                <a:cs typeface="+mn-ea"/>
              </a:rPr>
              <a:t>）：列出了问题得所有条件。通常认为列出的条件的次序无关紧要</a:t>
            </a:r>
            <a:endParaRPr lang="zh-CN" b="0">
              <a:latin typeface="+mn-ea"/>
              <a:cs typeface="+mn-ea"/>
            </a:endParaRPr>
          </a:p>
          <a:p>
            <a:pPr marL="285750" indent="-285750">
              <a:buFont typeface="Wingdings" panose="05000000000000000000" charset="0"/>
              <a:buChar char="ü"/>
            </a:pPr>
            <a:r>
              <a:rPr lang="en-US" b="0">
                <a:latin typeface="+mn-ea"/>
                <a:cs typeface="+mn-ea"/>
              </a:rPr>
              <a:t>2)</a:t>
            </a:r>
            <a:r>
              <a:rPr lang="zh-CN" b="0">
                <a:latin typeface="+mn-ea"/>
                <a:cs typeface="+mn-ea"/>
              </a:rPr>
              <a:t>动作桩（</a:t>
            </a:r>
            <a:r>
              <a:rPr lang="en-US" b="0">
                <a:latin typeface="+mn-ea"/>
                <a:cs typeface="+mn-ea"/>
              </a:rPr>
              <a:t>Action Stub</a:t>
            </a:r>
            <a:r>
              <a:rPr lang="zh-CN" b="0">
                <a:latin typeface="+mn-ea"/>
                <a:cs typeface="+mn-ea"/>
              </a:rPr>
              <a:t>）：列出了问题规定可能采取的操作。这些操作的排列顺序没有约束。</a:t>
            </a:r>
            <a:endParaRPr lang="zh-CN" b="0">
              <a:latin typeface="+mn-ea"/>
              <a:cs typeface="+mn-ea"/>
            </a:endParaRPr>
          </a:p>
          <a:p>
            <a:pPr marL="285750" indent="-285750">
              <a:buFont typeface="Wingdings" panose="05000000000000000000" charset="0"/>
              <a:buChar char="ü"/>
            </a:pPr>
            <a:r>
              <a:rPr lang="en-US" b="0">
                <a:latin typeface="+mn-ea"/>
                <a:cs typeface="+mn-ea"/>
              </a:rPr>
              <a:t>3)</a:t>
            </a:r>
            <a:r>
              <a:rPr lang="zh-CN" b="0">
                <a:latin typeface="+mn-ea"/>
                <a:cs typeface="+mn-ea"/>
              </a:rPr>
              <a:t>条件项（</a:t>
            </a:r>
            <a:r>
              <a:rPr lang="en-US" b="0">
                <a:latin typeface="+mn-ea"/>
                <a:cs typeface="+mn-ea"/>
              </a:rPr>
              <a:t>Condition Entry</a:t>
            </a:r>
            <a:r>
              <a:rPr lang="zh-CN" b="0">
                <a:latin typeface="+mn-ea"/>
                <a:cs typeface="+mn-ea"/>
              </a:rPr>
              <a:t>）：列出针对它左列条件的取值。在所有可能情况下的真假值。</a:t>
            </a:r>
            <a:endParaRPr lang="zh-CN" b="0">
              <a:latin typeface="+mn-ea"/>
              <a:cs typeface="+mn-ea"/>
            </a:endParaRPr>
          </a:p>
          <a:p>
            <a:pPr marL="285750" indent="-285750">
              <a:buFont typeface="Wingdings" panose="05000000000000000000" charset="0"/>
              <a:buChar char="ü"/>
            </a:pPr>
            <a:r>
              <a:rPr lang="en-US" b="0">
                <a:latin typeface="+mn-ea"/>
                <a:cs typeface="+mn-ea"/>
              </a:rPr>
              <a:t>4)</a:t>
            </a:r>
            <a:r>
              <a:rPr lang="zh-CN" b="0">
                <a:latin typeface="+mn-ea"/>
                <a:cs typeface="+mn-ea"/>
              </a:rPr>
              <a:t>动作项（</a:t>
            </a:r>
            <a:r>
              <a:rPr lang="en-US" b="0">
                <a:latin typeface="+mn-ea"/>
                <a:cs typeface="+mn-ea"/>
              </a:rPr>
              <a:t>Action Entry</a:t>
            </a:r>
            <a:r>
              <a:rPr lang="zh-CN" b="0">
                <a:latin typeface="+mn-ea"/>
                <a:cs typeface="+mn-ea"/>
              </a:rPr>
              <a:t>）：列出在条件项的各种取值情况下应该采取的动作。</a:t>
            </a:r>
            <a:endParaRPr lang="zh-CN" altLang="en-US">
              <a:latin typeface="+mn-ea"/>
              <a:cs typeface="+mn-ea"/>
            </a:endParaRPr>
          </a:p>
        </p:txBody>
      </p:sp>
      <p:sp>
        <p:nvSpPr>
          <p:cNvPr id="8" name="文本框 7"/>
          <p:cNvSpPr txBox="1"/>
          <p:nvPr/>
        </p:nvSpPr>
        <p:spPr>
          <a:xfrm>
            <a:off x="473075" y="2600325"/>
            <a:ext cx="11245215" cy="1753235"/>
          </a:xfrm>
          <a:prstGeom prst="rect">
            <a:avLst/>
          </a:prstGeom>
          <a:noFill/>
          <a:ln w="9525">
            <a:noFill/>
          </a:ln>
        </p:spPr>
        <p:txBody>
          <a:bodyPr wrap="square">
            <a:spAutoFit/>
          </a:bodyPr>
          <a:p>
            <a:pPr marL="266700" indent="-266700"/>
            <a:r>
              <a:rPr lang="en-US" b="1">
                <a:latin typeface="微软雅黑" panose="020B0503020204020204" pitchFamily="34" charset="-122"/>
                <a:ea typeface="微软雅黑" panose="020B0503020204020204" pitchFamily="34" charset="-122"/>
                <a:cs typeface="微软雅黑" panose="020B0503020204020204" pitchFamily="34" charset="-122"/>
              </a:rPr>
              <a:t>3.</a:t>
            </a:r>
            <a:r>
              <a:rPr lang="zh-CN" b="1">
                <a:latin typeface="微软雅黑" panose="020B0503020204020204" pitchFamily="34" charset="-122"/>
                <a:ea typeface="微软雅黑" panose="020B0503020204020204" pitchFamily="34" charset="-122"/>
                <a:cs typeface="微软雅黑" panose="020B0503020204020204" pitchFamily="34" charset="-122"/>
              </a:rPr>
              <a:t>规则及规则合并</a:t>
            </a:r>
            <a:endParaRPr lang="zh-CN" b="1">
              <a:latin typeface="微软雅黑" panose="020B0503020204020204" pitchFamily="34" charset="-122"/>
              <a:ea typeface="微软雅黑" panose="020B0503020204020204" pitchFamily="34" charset="-122"/>
              <a:cs typeface="微软雅黑" panose="020B0503020204020204" pitchFamily="34" charset="-122"/>
            </a:endParaRPr>
          </a:p>
          <a:p>
            <a:pPr marL="266700" indent="-266700"/>
            <a:r>
              <a:rPr lang="en-US" b="0">
                <a:latin typeface="+mn-ea"/>
                <a:cs typeface="+mn-ea"/>
              </a:rPr>
              <a:t>1)</a:t>
            </a:r>
            <a:r>
              <a:rPr lang="zh-CN" b="0">
                <a:latin typeface="+mn-ea"/>
                <a:cs typeface="+mn-ea"/>
              </a:rPr>
              <a:t>规则：任何一个条件组合的特定取值及其相应要执行的操作称为规则。在判定表中贯穿条件项和动作项的一列就是一条规则。显然</a:t>
            </a:r>
            <a:r>
              <a:rPr lang="en-US" b="0">
                <a:latin typeface="+mn-ea"/>
                <a:cs typeface="+mn-ea"/>
              </a:rPr>
              <a:t>,</a:t>
            </a:r>
            <a:r>
              <a:rPr lang="zh-CN" b="0">
                <a:latin typeface="+mn-ea"/>
                <a:cs typeface="+mn-ea"/>
              </a:rPr>
              <a:t>判定表中列出多少组条件取值</a:t>
            </a:r>
            <a:r>
              <a:rPr lang="en-US" b="0">
                <a:latin typeface="+mn-ea"/>
                <a:cs typeface="+mn-ea"/>
              </a:rPr>
              <a:t>,</a:t>
            </a:r>
            <a:r>
              <a:rPr lang="zh-CN" b="0">
                <a:latin typeface="+mn-ea"/>
                <a:cs typeface="+mn-ea"/>
              </a:rPr>
              <a:t>也就有多少条规则</a:t>
            </a:r>
            <a:r>
              <a:rPr lang="en-US" b="0">
                <a:latin typeface="+mn-ea"/>
                <a:cs typeface="+mn-ea"/>
              </a:rPr>
              <a:t>,</a:t>
            </a:r>
            <a:r>
              <a:rPr lang="zh-CN" b="0">
                <a:latin typeface="+mn-ea"/>
                <a:cs typeface="+mn-ea"/>
              </a:rPr>
              <a:t>既条件项和动作项有多少列。</a:t>
            </a:r>
            <a:endParaRPr lang="zh-CN" b="0">
              <a:latin typeface="+mn-ea"/>
              <a:cs typeface="+mn-ea"/>
            </a:endParaRPr>
          </a:p>
          <a:p>
            <a:pPr marL="266700" indent="-266700"/>
            <a:r>
              <a:rPr lang="en-US" b="0">
                <a:latin typeface="+mn-ea"/>
                <a:cs typeface="+mn-ea"/>
              </a:rPr>
              <a:t>2)</a:t>
            </a:r>
            <a:r>
              <a:rPr lang="zh-CN" b="0">
                <a:latin typeface="+mn-ea"/>
                <a:cs typeface="+mn-ea"/>
              </a:rPr>
              <a:t>化简：规则合并就是有两条或多条规则具有相同的动作，并且其条件项之间存在着极为相似的关系。</a:t>
            </a:r>
            <a:endParaRPr lang="zh-CN" altLang="en-US">
              <a:latin typeface="+mn-ea"/>
              <a:cs typeface="+mn-ea"/>
            </a:endParaRPr>
          </a:p>
        </p:txBody>
      </p:sp>
      <p:sp>
        <p:nvSpPr>
          <p:cNvPr id="10" name="文本框 9"/>
          <p:cNvSpPr txBox="1"/>
          <p:nvPr/>
        </p:nvSpPr>
        <p:spPr>
          <a:xfrm>
            <a:off x="431800" y="4472305"/>
            <a:ext cx="3152140" cy="368300"/>
          </a:xfrm>
          <a:prstGeom prst="rect">
            <a:avLst/>
          </a:prstGeom>
          <a:noFill/>
          <a:ln w="9525">
            <a:noFill/>
          </a:ln>
        </p:spPr>
        <p:txBody>
          <a:bodyPr wrap="square">
            <a:spAutoFit/>
          </a:bodyPr>
          <a:p>
            <a:pPr marL="266700" indent="-266700">
              <a:buFont typeface="Wingdings" panose="05000000000000000000" charset="0"/>
              <a:buChar char="ü"/>
            </a:pPr>
            <a:r>
              <a:rPr lang="zh-CN" b="1">
                <a:latin typeface="微软雅黑" panose="020B0503020204020204" pitchFamily="34" charset="-122"/>
                <a:ea typeface="微软雅黑" panose="020B0503020204020204" pitchFamily="34" charset="-122"/>
                <a:cs typeface="微软雅黑" panose="020B0503020204020204" pitchFamily="34" charset="-122"/>
              </a:rPr>
              <a:t>规则及规则合并举例</a:t>
            </a:r>
            <a:r>
              <a:rPr lang="en-US"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1010285" y="4840605"/>
            <a:ext cx="10737215" cy="645160"/>
          </a:xfrm>
          <a:prstGeom prst="rect">
            <a:avLst/>
          </a:prstGeom>
          <a:noFill/>
          <a:ln w="9525">
            <a:noFill/>
          </a:ln>
        </p:spPr>
        <p:txBody>
          <a:bodyPr wrap="square">
            <a:spAutoFit/>
          </a:bodyPr>
          <a:p>
            <a:pPr indent="0"/>
            <a:r>
              <a:rPr lang="zh-CN" b="0">
                <a:latin typeface="+mn-ea"/>
                <a:cs typeface="+mn-ea"/>
              </a:rPr>
              <a:t>如下图左端，两规则动作项一样，条件项类似，在</a:t>
            </a:r>
            <a:r>
              <a:rPr lang="en-US" b="0">
                <a:latin typeface="+mn-ea"/>
                <a:cs typeface="+mn-ea"/>
              </a:rPr>
              <a:t>1</a:t>
            </a:r>
            <a:r>
              <a:rPr lang="zh-CN" b="0">
                <a:latin typeface="+mn-ea"/>
                <a:cs typeface="+mn-ea"/>
              </a:rPr>
              <a:t>、</a:t>
            </a:r>
            <a:r>
              <a:rPr lang="en-US" b="0">
                <a:latin typeface="+mn-ea"/>
                <a:cs typeface="+mn-ea"/>
              </a:rPr>
              <a:t>2</a:t>
            </a:r>
            <a:r>
              <a:rPr lang="zh-CN" b="0">
                <a:latin typeface="+mn-ea"/>
                <a:cs typeface="+mn-ea"/>
              </a:rPr>
              <a:t>条件项分别取</a:t>
            </a:r>
            <a:r>
              <a:rPr lang="en-US" b="0">
                <a:latin typeface="+mn-ea"/>
                <a:cs typeface="+mn-ea"/>
              </a:rPr>
              <a:t>Y</a:t>
            </a:r>
            <a:r>
              <a:rPr lang="zh-CN" b="0">
                <a:latin typeface="+mn-ea"/>
                <a:cs typeface="+mn-ea"/>
              </a:rPr>
              <a:t>、</a:t>
            </a:r>
            <a:r>
              <a:rPr lang="en-US" b="0">
                <a:latin typeface="+mn-ea"/>
                <a:cs typeface="+mn-ea"/>
              </a:rPr>
              <a:t>N</a:t>
            </a:r>
            <a:r>
              <a:rPr lang="zh-CN" b="0">
                <a:latin typeface="+mn-ea"/>
                <a:cs typeface="+mn-ea"/>
              </a:rPr>
              <a:t>时，无论条件</a:t>
            </a:r>
            <a:r>
              <a:rPr lang="en-US" b="0">
                <a:latin typeface="+mn-ea"/>
                <a:cs typeface="+mn-ea"/>
              </a:rPr>
              <a:t>3</a:t>
            </a:r>
            <a:r>
              <a:rPr lang="zh-CN" b="0">
                <a:latin typeface="+mn-ea"/>
                <a:cs typeface="+mn-ea"/>
              </a:rPr>
              <a:t>取何值，都执行同一操作。即要执行的动作与条件</a:t>
            </a:r>
            <a:r>
              <a:rPr lang="en-US" b="0">
                <a:latin typeface="+mn-ea"/>
                <a:cs typeface="+mn-ea"/>
              </a:rPr>
              <a:t>3</a:t>
            </a:r>
            <a:r>
              <a:rPr lang="zh-CN" b="0">
                <a:latin typeface="+mn-ea"/>
                <a:cs typeface="+mn-ea"/>
              </a:rPr>
              <a:t>无关。于是可合并。</a:t>
            </a:r>
            <a:r>
              <a:rPr lang="en-US" b="0">
                <a:latin typeface="+mn-ea"/>
                <a:cs typeface="+mn-ea"/>
              </a:rPr>
              <a:t>“</a:t>
            </a:r>
            <a:r>
              <a:rPr lang="zh-CN" b="0">
                <a:latin typeface="+mn-ea"/>
                <a:cs typeface="+mn-ea"/>
              </a:rPr>
              <a:t>－</a:t>
            </a:r>
            <a:r>
              <a:rPr lang="en-US" b="0">
                <a:latin typeface="+mn-ea"/>
                <a:cs typeface="+mn-ea"/>
              </a:rPr>
              <a:t>”</a:t>
            </a:r>
            <a:r>
              <a:rPr lang="zh-CN" b="0">
                <a:latin typeface="+mn-ea"/>
                <a:cs typeface="+mn-ea"/>
              </a:rPr>
              <a:t>表示与取值无关。</a:t>
            </a:r>
            <a:endParaRPr lang="zh-CN" altLang="en-US">
              <a:latin typeface="+mn-ea"/>
              <a:cs typeface="+mn-ea"/>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四、怎么使用判定表？</a:t>
            </a:r>
            <a:endParaRPr lang="zh-CN" altLang="zh-CN" sz="1800" b="1" kern="100" dirty="0">
              <a:effectLst/>
            </a:endParaRPr>
          </a:p>
        </p:txBody>
      </p:sp>
      <p:sp>
        <p:nvSpPr>
          <p:cNvPr id="4" name="文本框 3"/>
          <p:cNvSpPr txBox="1"/>
          <p:nvPr/>
        </p:nvSpPr>
        <p:spPr>
          <a:xfrm>
            <a:off x="431800" y="627380"/>
            <a:ext cx="400177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黑盒测试方法-判定表/决策表法</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1328420" y="1349375"/>
            <a:ext cx="5295900" cy="2232660"/>
          </a:xfrm>
          <a:prstGeom prst="rect">
            <a:avLst/>
          </a:prstGeom>
        </p:spPr>
      </p:pic>
      <p:sp>
        <p:nvSpPr>
          <p:cNvPr id="100" name="文本框 99"/>
          <p:cNvSpPr txBox="1"/>
          <p:nvPr/>
        </p:nvSpPr>
        <p:spPr>
          <a:xfrm>
            <a:off x="786765" y="3582035"/>
            <a:ext cx="5080000" cy="368300"/>
          </a:xfrm>
          <a:prstGeom prst="rect">
            <a:avLst/>
          </a:prstGeom>
          <a:noFill/>
          <a:ln w="9525">
            <a:noFill/>
          </a:ln>
        </p:spPr>
        <p:txBody>
          <a:bodyPr>
            <a:spAutoFit/>
          </a:bodyPr>
          <a:p>
            <a:pPr marL="266700" indent="-266700"/>
            <a:r>
              <a:rPr lang="en-US" b="1">
                <a:latin typeface="微软雅黑" panose="020B0503020204020204" pitchFamily="34" charset="-122"/>
                <a:ea typeface="微软雅黑" panose="020B0503020204020204" pitchFamily="34" charset="-122"/>
                <a:cs typeface="微软雅黑" panose="020B0503020204020204" pitchFamily="34" charset="-122"/>
              </a:rPr>
              <a:t>3)</a:t>
            </a:r>
            <a:r>
              <a:rPr lang="zh-CN" b="1">
                <a:latin typeface="微软雅黑" panose="020B0503020204020204" pitchFamily="34" charset="-122"/>
                <a:ea typeface="微软雅黑" panose="020B0503020204020204" pitchFamily="34" charset="-122"/>
                <a:cs typeface="微软雅黑" panose="020B0503020204020204" pitchFamily="34" charset="-122"/>
              </a:rPr>
              <a:t>化简后的读书指南判定表</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1339850" y="4028440"/>
            <a:ext cx="3914775" cy="2487930"/>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1</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4631690" cy="436245"/>
          </a:xfrm>
        </p:spPr>
        <p:txBody>
          <a:bodyPr/>
          <a:lstStyle/>
          <a:p>
            <a:r>
              <a:rPr lang="zh-CN" altLang="zh-CN" sz="1800" b="1" kern="100" dirty="0">
                <a:effectLst/>
              </a:rPr>
              <a:t>四、怎么使用判定表？</a:t>
            </a:r>
            <a:endParaRPr lang="zh-CN" altLang="zh-CN" sz="1800" b="1" kern="100" dirty="0">
              <a:effectLst/>
            </a:endParaRPr>
          </a:p>
        </p:txBody>
      </p:sp>
      <p:sp>
        <p:nvSpPr>
          <p:cNvPr id="4" name="文本框 3"/>
          <p:cNvSpPr txBox="1"/>
          <p:nvPr/>
        </p:nvSpPr>
        <p:spPr>
          <a:xfrm>
            <a:off x="431800" y="627380"/>
            <a:ext cx="400177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黑盒测试方法-判定表/决策表法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695325" y="1462405"/>
            <a:ext cx="9298305" cy="1753235"/>
          </a:xfrm>
          <a:prstGeom prst="rect">
            <a:avLst/>
          </a:prstGeom>
          <a:noFill/>
          <a:ln w="9525">
            <a:noFill/>
          </a:ln>
        </p:spPr>
        <p:txBody>
          <a:bodyPr wrap="square">
            <a:spAutoFit/>
          </a:bodyPr>
          <a:p>
            <a:pPr marL="285750" indent="-285750">
              <a:buFont typeface="Wingdings" panose="05000000000000000000" charset="0"/>
              <a:buChar char="ü"/>
            </a:pPr>
            <a:r>
              <a:rPr lang="en-US" b="0">
                <a:latin typeface="+mn-ea"/>
                <a:cs typeface="+mn-ea"/>
              </a:rPr>
              <a:t>4.</a:t>
            </a:r>
            <a:r>
              <a:rPr lang="zh-CN" b="0">
                <a:latin typeface="+mn-ea"/>
                <a:cs typeface="+mn-ea"/>
              </a:rPr>
              <a:t>判定表的建立步骤：</a:t>
            </a:r>
            <a:endParaRPr lang="zh-CN" b="0">
              <a:latin typeface="+mn-ea"/>
              <a:cs typeface="+mn-ea"/>
            </a:endParaRPr>
          </a:p>
          <a:p>
            <a:pPr marL="285750" indent="-285750">
              <a:buFont typeface="Wingdings" panose="05000000000000000000" charset="0"/>
              <a:buChar char="ü"/>
            </a:pPr>
            <a:r>
              <a:rPr lang="en-US" b="0">
                <a:latin typeface="+mn-ea"/>
                <a:cs typeface="+mn-ea"/>
              </a:rPr>
              <a:t>   1)</a:t>
            </a:r>
            <a:r>
              <a:rPr lang="zh-CN" b="0">
                <a:latin typeface="+mn-ea"/>
                <a:cs typeface="+mn-ea"/>
              </a:rPr>
              <a:t>确定规则的个数</a:t>
            </a:r>
            <a:r>
              <a:rPr lang="en-US" b="0">
                <a:latin typeface="+mn-ea"/>
                <a:cs typeface="+mn-ea"/>
              </a:rPr>
              <a:t>.</a:t>
            </a:r>
            <a:r>
              <a:rPr lang="zh-CN" b="0">
                <a:latin typeface="+mn-ea"/>
                <a:cs typeface="+mn-ea"/>
              </a:rPr>
              <a:t>假如有</a:t>
            </a:r>
            <a:r>
              <a:rPr lang="en-US" b="0">
                <a:latin typeface="+mn-ea"/>
                <a:cs typeface="+mn-ea"/>
              </a:rPr>
              <a:t>n</a:t>
            </a:r>
            <a:r>
              <a:rPr lang="zh-CN" b="0">
                <a:latin typeface="+mn-ea"/>
                <a:cs typeface="+mn-ea"/>
              </a:rPr>
              <a:t>个条件。每个条件有两个取值（</a:t>
            </a:r>
            <a:r>
              <a:rPr lang="en-US" b="0">
                <a:latin typeface="+mn-ea"/>
                <a:cs typeface="+mn-ea"/>
              </a:rPr>
              <a:t>0,1</a:t>
            </a:r>
            <a:r>
              <a:rPr lang="zh-CN" b="0">
                <a:latin typeface="+mn-ea"/>
                <a:cs typeface="+mn-ea"/>
              </a:rPr>
              <a:t>）</a:t>
            </a:r>
            <a:r>
              <a:rPr lang="en-US" b="0">
                <a:latin typeface="+mn-ea"/>
                <a:cs typeface="+mn-ea"/>
              </a:rPr>
              <a:t>,</a:t>
            </a:r>
            <a:r>
              <a:rPr lang="zh-CN" b="0">
                <a:latin typeface="+mn-ea"/>
                <a:cs typeface="+mn-ea"/>
              </a:rPr>
              <a:t>故有</a:t>
            </a:r>
            <a:r>
              <a:rPr lang="en-US" b="0">
                <a:latin typeface="+mn-ea"/>
                <a:cs typeface="+mn-ea"/>
              </a:rPr>
              <a:t>2^n</a:t>
            </a:r>
            <a:r>
              <a:rPr lang="zh-CN" b="0">
                <a:latin typeface="+mn-ea"/>
                <a:cs typeface="+mn-ea"/>
              </a:rPr>
              <a:t>种规则。</a:t>
            </a:r>
            <a:endParaRPr lang="zh-CN" b="0">
              <a:latin typeface="+mn-ea"/>
              <a:cs typeface="+mn-ea"/>
            </a:endParaRPr>
          </a:p>
          <a:p>
            <a:pPr marL="285750" indent="-285750">
              <a:buFont typeface="Wingdings" panose="05000000000000000000" charset="0"/>
              <a:buChar char="ü"/>
            </a:pPr>
            <a:r>
              <a:rPr lang="en-US" b="0">
                <a:latin typeface="+mn-ea"/>
                <a:cs typeface="+mn-ea"/>
              </a:rPr>
              <a:t>   2)</a:t>
            </a:r>
            <a:r>
              <a:rPr lang="zh-CN" b="0">
                <a:latin typeface="+mn-ea"/>
                <a:cs typeface="+mn-ea"/>
              </a:rPr>
              <a:t>列出所有的条件桩和动作桩。</a:t>
            </a:r>
            <a:endParaRPr lang="zh-CN" b="0">
              <a:latin typeface="+mn-ea"/>
              <a:cs typeface="+mn-ea"/>
            </a:endParaRPr>
          </a:p>
          <a:p>
            <a:pPr marL="285750" indent="-285750">
              <a:buFont typeface="Wingdings" panose="05000000000000000000" charset="0"/>
              <a:buChar char="ü"/>
            </a:pPr>
            <a:r>
              <a:rPr lang="en-US" b="0">
                <a:latin typeface="+mn-ea"/>
                <a:cs typeface="+mn-ea"/>
              </a:rPr>
              <a:t>   3)</a:t>
            </a:r>
            <a:r>
              <a:rPr lang="zh-CN" b="0">
                <a:latin typeface="+mn-ea"/>
                <a:cs typeface="+mn-ea"/>
              </a:rPr>
              <a:t>填入条件项。</a:t>
            </a:r>
            <a:endParaRPr lang="zh-CN" b="0">
              <a:latin typeface="+mn-ea"/>
              <a:cs typeface="+mn-ea"/>
            </a:endParaRPr>
          </a:p>
          <a:p>
            <a:pPr marL="285750" indent="-285750">
              <a:buFont typeface="Wingdings" panose="05000000000000000000" charset="0"/>
              <a:buChar char="ü"/>
            </a:pPr>
            <a:r>
              <a:rPr lang="en-US" b="0">
                <a:latin typeface="+mn-ea"/>
                <a:cs typeface="+mn-ea"/>
              </a:rPr>
              <a:t>   4)</a:t>
            </a:r>
            <a:r>
              <a:rPr lang="zh-CN" b="0">
                <a:latin typeface="+mn-ea"/>
                <a:cs typeface="+mn-ea"/>
              </a:rPr>
              <a:t>填入动作项，得到初始判定表。</a:t>
            </a:r>
            <a:endParaRPr lang="zh-CN" b="0">
              <a:latin typeface="+mn-ea"/>
              <a:cs typeface="+mn-ea"/>
            </a:endParaRPr>
          </a:p>
          <a:p>
            <a:pPr marL="285750" indent="-285750">
              <a:buFont typeface="Wingdings" panose="05000000000000000000" charset="0"/>
              <a:buChar char="ü"/>
            </a:pPr>
            <a:r>
              <a:rPr lang="en-US" b="0">
                <a:latin typeface="+mn-ea"/>
                <a:cs typeface="+mn-ea"/>
              </a:rPr>
              <a:t>   5)</a:t>
            </a:r>
            <a:r>
              <a:rPr lang="zh-CN" b="0">
                <a:latin typeface="+mn-ea"/>
                <a:cs typeface="+mn-ea"/>
              </a:rPr>
              <a:t>合并相似规则。</a:t>
            </a:r>
            <a:endParaRPr lang="zh-CN" altLang="en-US">
              <a:latin typeface="+mn-ea"/>
              <a:cs typeface="+mn-ea"/>
            </a:endParaRPr>
          </a:p>
        </p:txBody>
      </p:sp>
      <p:sp>
        <p:nvSpPr>
          <p:cNvPr id="6" name="内容占位符 2"/>
          <p:cNvSpPr>
            <a:spLocks noGrp="1"/>
          </p:cNvSpPr>
          <p:nvPr/>
        </p:nvSpPr>
        <p:spPr>
          <a:xfrm>
            <a:off x="502285" y="3215640"/>
            <a:ext cx="4631690" cy="436245"/>
          </a:xfrm>
          <a:prstGeom prst="rect">
            <a:avLst/>
          </a:prstGeom>
        </p:spPr>
        <p:txBody>
          <a:bodyPr/>
          <a:lstStyle>
            <a:lvl1pPr marL="228600" indent="-228600" algn="l" defTabSz="914400" rtl="0" eaLnBrk="1" latinLnBrk="0" hangingPunct="1">
              <a:lnSpc>
                <a:spcPct val="100000"/>
              </a:lnSpc>
              <a:spcBef>
                <a:spcPts val="1000"/>
              </a:spcBef>
              <a:buFont typeface="Wingdings" panose="05000000000000000000" pitchFamily="2" charset="2"/>
              <a:buChar char="ü"/>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b="1" kern="100" dirty="0">
                <a:effectLst/>
              </a:rPr>
              <a:t>五、</a:t>
            </a:r>
            <a:r>
              <a:rPr lang="zh-CN" altLang="zh-CN" sz="1800" b="1" kern="100" dirty="0">
                <a:effectLst/>
              </a:rPr>
              <a:t>案例</a:t>
            </a:r>
            <a:endParaRPr lang="zh-CN" altLang="zh-CN" sz="1800" b="1" kern="100" dirty="0">
              <a:effectLst/>
            </a:endParaRPr>
          </a:p>
        </p:txBody>
      </p:sp>
      <p:sp>
        <p:nvSpPr>
          <p:cNvPr id="100" name="文本框 99"/>
          <p:cNvSpPr txBox="1"/>
          <p:nvPr/>
        </p:nvSpPr>
        <p:spPr>
          <a:xfrm>
            <a:off x="918845" y="3651885"/>
            <a:ext cx="11052175" cy="1753235"/>
          </a:xfrm>
          <a:prstGeom prst="rect">
            <a:avLst/>
          </a:prstGeom>
          <a:noFill/>
          <a:ln w="9525">
            <a:noFill/>
          </a:ln>
        </p:spPr>
        <p:txBody>
          <a:bodyPr wrap="square">
            <a:spAutoFit/>
          </a:bodyPr>
          <a:p>
            <a:pPr marL="266700" indent="-266700"/>
            <a:r>
              <a:rPr lang="en-US" b="0">
                <a:latin typeface="+mn-ea"/>
                <a:cs typeface="+mn-ea"/>
              </a:rPr>
              <a:t>1.</a:t>
            </a:r>
            <a:r>
              <a:rPr lang="zh-CN" b="0">
                <a:latin typeface="+mn-ea"/>
                <a:cs typeface="+mn-ea"/>
              </a:rPr>
              <a:t>问题要求：</a:t>
            </a:r>
            <a:r>
              <a:rPr lang="en-US" b="0">
                <a:latin typeface="+mn-ea"/>
                <a:cs typeface="+mn-ea"/>
              </a:rPr>
              <a:t>”……</a:t>
            </a:r>
            <a:r>
              <a:rPr lang="zh-CN" b="0">
                <a:latin typeface="+mn-ea"/>
                <a:cs typeface="+mn-ea"/>
              </a:rPr>
              <a:t>对功率大于</a:t>
            </a:r>
            <a:r>
              <a:rPr lang="en-US" b="0">
                <a:latin typeface="+mn-ea"/>
                <a:cs typeface="+mn-ea"/>
              </a:rPr>
              <a:t>50</a:t>
            </a:r>
            <a:r>
              <a:rPr lang="zh-CN" b="0">
                <a:latin typeface="+mn-ea"/>
                <a:cs typeface="+mn-ea"/>
              </a:rPr>
              <a:t>马力的机器</a:t>
            </a:r>
            <a:r>
              <a:rPr lang="zh-CN" b="0">
                <a:solidFill>
                  <a:srgbClr val="FF0000"/>
                </a:solidFill>
                <a:latin typeface="+mn-ea"/>
                <a:cs typeface="+mn-ea"/>
              </a:rPr>
              <a:t>且</a:t>
            </a:r>
            <a:r>
              <a:rPr lang="zh-CN" b="0">
                <a:latin typeface="+mn-ea"/>
                <a:cs typeface="+mn-ea"/>
              </a:rPr>
              <a:t>维修记录不全</a:t>
            </a:r>
            <a:r>
              <a:rPr lang="zh-CN" b="0">
                <a:solidFill>
                  <a:srgbClr val="FF0000"/>
                </a:solidFill>
                <a:latin typeface="+mn-ea"/>
                <a:cs typeface="+mn-ea"/>
              </a:rPr>
              <a:t>或</a:t>
            </a:r>
            <a:r>
              <a:rPr lang="zh-CN" b="0">
                <a:latin typeface="+mn-ea"/>
                <a:cs typeface="+mn-ea"/>
              </a:rPr>
              <a:t>已运行</a:t>
            </a:r>
            <a:r>
              <a:rPr lang="en-US" b="0">
                <a:latin typeface="+mn-ea"/>
                <a:cs typeface="+mn-ea"/>
              </a:rPr>
              <a:t>10</a:t>
            </a:r>
            <a:r>
              <a:rPr lang="zh-CN" b="0">
                <a:latin typeface="+mn-ea"/>
                <a:cs typeface="+mn-ea"/>
              </a:rPr>
              <a:t>年以上的机器，应给予优先的维修处理</a:t>
            </a:r>
            <a:r>
              <a:rPr lang="en-US" b="0">
                <a:latin typeface="+mn-ea"/>
                <a:cs typeface="+mn-ea"/>
              </a:rPr>
              <a:t>……” </a:t>
            </a:r>
            <a:r>
              <a:rPr lang="zh-CN" b="0">
                <a:latin typeface="+mn-ea"/>
                <a:cs typeface="+mn-ea"/>
              </a:rPr>
              <a:t>。这里假定，</a:t>
            </a:r>
            <a:r>
              <a:rPr lang="en-US" b="0">
                <a:latin typeface="+mn-ea"/>
                <a:cs typeface="+mn-ea"/>
              </a:rPr>
              <a:t>“</a:t>
            </a:r>
            <a:r>
              <a:rPr lang="zh-CN" b="0">
                <a:latin typeface="+mn-ea"/>
                <a:cs typeface="+mn-ea"/>
              </a:rPr>
              <a:t>维修记录不全</a:t>
            </a:r>
            <a:r>
              <a:rPr lang="en-US" b="0">
                <a:latin typeface="+mn-ea"/>
                <a:cs typeface="+mn-ea"/>
              </a:rPr>
              <a:t>”</a:t>
            </a:r>
            <a:r>
              <a:rPr lang="zh-CN" b="0">
                <a:latin typeface="+mn-ea"/>
                <a:cs typeface="+mn-ea"/>
              </a:rPr>
              <a:t>和</a:t>
            </a:r>
            <a:r>
              <a:rPr lang="en-US" b="0">
                <a:latin typeface="+mn-ea"/>
                <a:cs typeface="+mn-ea"/>
              </a:rPr>
              <a:t>“</a:t>
            </a:r>
            <a:r>
              <a:rPr lang="zh-CN" b="0">
                <a:latin typeface="+mn-ea"/>
                <a:cs typeface="+mn-ea"/>
              </a:rPr>
              <a:t>优先维修处理</a:t>
            </a:r>
            <a:r>
              <a:rPr lang="en-US" b="0">
                <a:latin typeface="+mn-ea"/>
                <a:cs typeface="+mn-ea"/>
              </a:rPr>
              <a:t>”</a:t>
            </a:r>
            <a:r>
              <a:rPr lang="zh-CN" b="0">
                <a:latin typeface="+mn-ea"/>
                <a:cs typeface="+mn-ea"/>
              </a:rPr>
              <a:t>均已在别处有更严格的定义</a:t>
            </a:r>
            <a:r>
              <a:rPr lang="en-US" b="0">
                <a:latin typeface="+mn-ea"/>
                <a:cs typeface="+mn-ea"/>
              </a:rPr>
              <a:t> </a:t>
            </a:r>
            <a:r>
              <a:rPr lang="zh-CN" b="0">
                <a:latin typeface="+mn-ea"/>
                <a:cs typeface="+mn-ea"/>
              </a:rPr>
              <a:t>。请建立判定表。解答：①确定规则的个数：这里有</a:t>
            </a:r>
            <a:r>
              <a:rPr lang="en-US" b="0">
                <a:latin typeface="+mn-ea"/>
                <a:cs typeface="+mn-ea"/>
              </a:rPr>
              <a:t>3</a:t>
            </a:r>
            <a:r>
              <a:rPr lang="zh-CN" b="0">
                <a:latin typeface="+mn-ea"/>
                <a:cs typeface="+mn-ea"/>
              </a:rPr>
              <a:t>个条件，每个条件有两个取值，故应有</a:t>
            </a:r>
            <a:r>
              <a:rPr lang="en-US" b="0">
                <a:latin typeface="+mn-ea"/>
                <a:cs typeface="+mn-ea"/>
              </a:rPr>
              <a:t>2*2*2=8</a:t>
            </a:r>
            <a:r>
              <a:rPr lang="zh-CN" b="0">
                <a:latin typeface="+mn-ea"/>
                <a:cs typeface="+mn-ea"/>
              </a:rPr>
              <a:t>种规则。②列出所有的条件桩和动作桩：</a:t>
            </a:r>
            <a:endParaRPr lang="zh-CN" b="0">
              <a:latin typeface="+mn-ea"/>
              <a:cs typeface="+mn-ea"/>
            </a:endParaRPr>
          </a:p>
          <a:p>
            <a:pPr marL="266700" indent="-266700"/>
            <a:endParaRPr lang="zh-CN" altLang="en-US">
              <a:latin typeface="+mn-ea"/>
              <a:cs typeface="+mn-ea"/>
            </a:endParaRPr>
          </a:p>
        </p:txBody>
      </p:sp>
      <p:sp>
        <p:nvSpPr>
          <p:cNvPr id="8" name="文本框 7"/>
          <p:cNvSpPr txBox="1"/>
          <p:nvPr/>
        </p:nvSpPr>
        <p:spPr>
          <a:xfrm>
            <a:off x="1090930" y="5310505"/>
            <a:ext cx="3528060" cy="922020"/>
          </a:xfrm>
          <a:prstGeom prst="rect">
            <a:avLst/>
          </a:prstGeom>
          <a:noFill/>
          <a:ln w="9525">
            <a:noFill/>
          </a:ln>
        </p:spPr>
        <p:txBody>
          <a:bodyPr wrap="square">
            <a:spAutoFit/>
          </a:bodyPr>
          <a:p>
            <a:pPr marL="266700" indent="-266700"/>
            <a:r>
              <a:rPr lang="zh-CN" b="0">
                <a:latin typeface="+mn-ea"/>
                <a:cs typeface="+mn-ea"/>
              </a:rPr>
              <a:t>条件：</a:t>
            </a:r>
            <a:r>
              <a:rPr lang="en-US" b="0">
                <a:latin typeface="+mn-ea"/>
                <a:cs typeface="+mn-ea"/>
              </a:rPr>
              <a:t>	</a:t>
            </a:r>
            <a:r>
              <a:rPr lang="zh-CN" b="0">
                <a:latin typeface="+mn-ea"/>
                <a:cs typeface="+mn-ea"/>
              </a:rPr>
              <a:t>功率大于</a:t>
            </a:r>
            <a:r>
              <a:rPr lang="en-US" b="0">
                <a:latin typeface="+mn-ea"/>
                <a:cs typeface="+mn-ea"/>
              </a:rPr>
              <a:t>50</a:t>
            </a:r>
            <a:r>
              <a:rPr lang="zh-CN" b="0">
                <a:latin typeface="+mn-ea"/>
                <a:cs typeface="+mn-ea"/>
              </a:rPr>
              <a:t>马力吗？</a:t>
            </a:r>
            <a:endParaRPr lang="zh-CN" b="0">
              <a:latin typeface="+mn-ea"/>
              <a:cs typeface="+mn-ea"/>
            </a:endParaRPr>
          </a:p>
          <a:p>
            <a:pPr marL="266700" indent="-266700"/>
            <a:r>
              <a:rPr lang="en-US" altLang="zh-CN" b="0">
                <a:latin typeface="+mn-ea"/>
                <a:cs typeface="+mn-ea"/>
              </a:rPr>
              <a:t>      </a:t>
            </a:r>
            <a:r>
              <a:rPr lang="zh-CN" b="0">
                <a:latin typeface="+mn-ea"/>
                <a:cs typeface="+mn-ea"/>
              </a:rPr>
              <a:t>维修记录不全吗？</a:t>
            </a:r>
            <a:endParaRPr lang="zh-CN" b="0">
              <a:latin typeface="+mn-ea"/>
              <a:cs typeface="+mn-ea"/>
            </a:endParaRPr>
          </a:p>
          <a:p>
            <a:pPr marL="266700" indent="-266700"/>
            <a:r>
              <a:rPr lang="en-US" altLang="zh-CN" b="0">
                <a:latin typeface="+mn-ea"/>
                <a:cs typeface="+mn-ea"/>
              </a:rPr>
              <a:t>      </a:t>
            </a:r>
            <a:r>
              <a:rPr lang="zh-CN" b="0">
                <a:latin typeface="+mn-ea"/>
                <a:cs typeface="+mn-ea"/>
              </a:rPr>
              <a:t>运行超过</a:t>
            </a:r>
            <a:r>
              <a:rPr lang="en-US" b="0">
                <a:latin typeface="+mn-ea"/>
                <a:cs typeface="+mn-ea"/>
              </a:rPr>
              <a:t>10</a:t>
            </a:r>
            <a:r>
              <a:rPr lang="zh-CN" b="0">
                <a:latin typeface="+mn-ea"/>
                <a:cs typeface="+mn-ea"/>
              </a:rPr>
              <a:t>年吗？</a:t>
            </a:r>
            <a:endParaRPr lang="zh-CN" altLang="en-US">
              <a:latin typeface="+mn-ea"/>
              <a:cs typeface="+mn-ea"/>
            </a:endParaRPr>
          </a:p>
        </p:txBody>
      </p:sp>
      <p:sp>
        <p:nvSpPr>
          <p:cNvPr id="9" name="文本框 8"/>
          <p:cNvSpPr txBox="1"/>
          <p:nvPr/>
        </p:nvSpPr>
        <p:spPr>
          <a:xfrm>
            <a:off x="5746750" y="5405120"/>
            <a:ext cx="2788920" cy="645160"/>
          </a:xfrm>
          <a:prstGeom prst="rect">
            <a:avLst/>
          </a:prstGeom>
          <a:noFill/>
          <a:ln w="9525">
            <a:noFill/>
          </a:ln>
        </p:spPr>
        <p:txBody>
          <a:bodyPr wrap="square">
            <a:spAutoFit/>
          </a:bodyPr>
          <a:p>
            <a:pPr marL="266700" indent="-266700"/>
            <a:r>
              <a:rPr lang="zh-CN" b="0">
                <a:latin typeface="+mn-ea"/>
                <a:cs typeface="+mn-ea"/>
              </a:rPr>
              <a:t>动作：</a:t>
            </a:r>
            <a:r>
              <a:rPr lang="en-US" b="0">
                <a:latin typeface="+mn-ea"/>
                <a:cs typeface="+mn-ea"/>
              </a:rPr>
              <a:t>	</a:t>
            </a:r>
            <a:r>
              <a:rPr lang="zh-CN" b="0">
                <a:latin typeface="+mn-ea"/>
                <a:cs typeface="+mn-ea"/>
              </a:rPr>
              <a:t>进行优先处理</a:t>
            </a:r>
            <a:endParaRPr lang="zh-CN" b="0">
              <a:latin typeface="+mn-ea"/>
              <a:cs typeface="+mn-ea"/>
            </a:endParaRPr>
          </a:p>
          <a:p>
            <a:pPr marL="266700" indent="-266700"/>
            <a:r>
              <a:rPr lang="en-US" altLang="zh-CN" b="0">
                <a:latin typeface="+mn-ea"/>
                <a:cs typeface="+mn-ea"/>
              </a:rPr>
              <a:t>      </a:t>
            </a:r>
            <a:r>
              <a:rPr lang="zh-CN" b="0">
                <a:latin typeface="+mn-ea"/>
                <a:cs typeface="+mn-ea"/>
              </a:rPr>
              <a:t>作其他处理</a:t>
            </a:r>
            <a:endParaRPr lang="zh-CN" altLang="en-US">
              <a:latin typeface="+mn-ea"/>
              <a:cs typeface="+mn-ea"/>
            </a:endParaRPr>
          </a:p>
        </p:txBody>
      </p:sp>
    </p:spTree>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8625</Words>
  <Application>WPS 演示</Application>
  <PresentationFormat>宽屏</PresentationFormat>
  <Paragraphs>584</Paragraphs>
  <Slides>41</Slides>
  <Notes>51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Arial</vt:lpstr>
      <vt:lpstr>宋体</vt:lpstr>
      <vt:lpstr>Wingdings</vt:lpstr>
      <vt:lpstr>微软雅黑</vt:lpstr>
      <vt:lpstr>微软雅黑 Light</vt:lpstr>
      <vt:lpstr>Wingdings</vt:lpstr>
      <vt:lpstr>Arial Unicode MS</vt:lpstr>
      <vt:lpstr>Calibri</vt:lpstr>
      <vt:lpstr>Verdana</vt:lpstr>
      <vt:lpstr>Times New Roman</vt:lpstr>
      <vt:lpstr>等线</vt:lpstr>
      <vt:lpstr>Office 主题</vt:lpstr>
      <vt:lpstr>软件测试基础</vt:lpstr>
      <vt:lpstr>内容提要</vt:lpstr>
      <vt:lpstr>本章学习目标</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第4节-测试用例设计方法</vt:lpstr>
      <vt:lpstr>第5节-测试用例设计方法</vt:lpstr>
      <vt:lpstr>PowerPoint 演示文稿</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Kitty.Kuang</cp:lastModifiedBy>
  <cp:revision>1576</cp:revision>
  <dcterms:created xsi:type="dcterms:W3CDTF">2014-03-19T14:07:00Z</dcterms:created>
  <dcterms:modified xsi:type="dcterms:W3CDTF">2021-08-03T02:27:48Z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00840E2CC90B4E2E8339810C63937D35</vt:lpwstr>
  </property>
</Properties>
</file>