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4"/>
  </p:handoutMasterIdLst>
  <p:sldIdLst>
    <p:sldId id="588" r:id="rId3"/>
    <p:sldId id="589" r:id="rId4"/>
    <p:sldId id="590" r:id="rId6"/>
    <p:sldId id="793" r:id="rId7"/>
    <p:sldId id="794" r:id="rId8"/>
    <p:sldId id="795" r:id="rId9"/>
    <p:sldId id="796" r:id="rId10"/>
    <p:sldId id="910" r:id="rId11"/>
    <p:sldId id="911" r:id="rId12"/>
    <p:sldId id="912" r:id="rId13"/>
    <p:sldId id="913" r:id="rId14"/>
    <p:sldId id="914" r:id="rId15"/>
    <p:sldId id="915" r:id="rId16"/>
    <p:sldId id="916" r:id="rId17"/>
    <p:sldId id="917" r:id="rId18"/>
    <p:sldId id="918" r:id="rId19"/>
    <p:sldId id="840" r:id="rId20"/>
    <p:sldId id="919" r:id="rId21"/>
    <p:sldId id="920" r:id="rId22"/>
    <p:sldId id="921" r:id="rId23"/>
    <p:sldId id="922" r:id="rId24"/>
    <p:sldId id="923" r:id="rId25"/>
    <p:sldId id="924" r:id="rId26"/>
    <p:sldId id="925" r:id="rId27"/>
    <p:sldId id="926" r:id="rId28"/>
    <p:sldId id="927" r:id="rId29"/>
    <p:sldId id="928" r:id="rId30"/>
    <p:sldId id="929" r:id="rId31"/>
    <p:sldId id="841" r:id="rId32"/>
    <p:sldId id="931" r:id="rId33"/>
    <p:sldId id="932" r:id="rId34"/>
    <p:sldId id="933" r:id="rId35"/>
    <p:sldId id="934" r:id="rId36"/>
    <p:sldId id="935" r:id="rId37"/>
    <p:sldId id="936" r:id="rId38"/>
    <p:sldId id="937" r:id="rId39"/>
    <p:sldId id="938" r:id="rId40"/>
    <p:sldId id="939" r:id="rId41"/>
    <p:sldId id="940" r:id="rId42"/>
    <p:sldId id="941" r:id="rId43"/>
    <p:sldId id="942" r:id="rId44"/>
    <p:sldId id="944" r:id="rId45"/>
    <p:sldId id="943" r:id="rId46"/>
    <p:sldId id="945" r:id="rId47"/>
    <p:sldId id="946" r:id="rId48"/>
    <p:sldId id="947" r:id="rId49"/>
    <p:sldId id="948" r:id="rId50"/>
    <p:sldId id="949" r:id="rId51"/>
    <p:sldId id="950" r:id="rId52"/>
    <p:sldId id="476"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990000"/>
    <a:srgbClr val="CC6600"/>
    <a:srgbClr val="CC3300"/>
    <a:srgbClr val="AE0B0B"/>
    <a:srgbClr val="3D3D3D"/>
    <a:srgbClr val="393939"/>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0655" autoAdjust="0"/>
  </p:normalViewPr>
  <p:slideViewPr>
    <p:cSldViewPr snapToGrid="0">
      <p:cViewPr varScale="1">
        <p:scale>
          <a:sx n="60" d="100"/>
          <a:sy n="60" d="100"/>
        </p:scale>
        <p:origin x="1531"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r>
              <a:rPr lang="en-US" altLang="zh-CN" sz="1200" kern="1200" dirty="0">
                <a:solidFill>
                  <a:schemeClr val="tx1"/>
                </a:solidFill>
                <a:effectLst/>
                <a:latin typeface="+mn-lt"/>
                <a:ea typeface="+mn-ea"/>
                <a:cs typeface="+mn-cs"/>
              </a:rPr>
              <a:t>局域网中怎么获取对方的Mac地址：</a:t>
            </a:r>
            <a:endParaRPr lang="en-US" altLang="zh-CN" sz="1200" kern="1200" dirty="0">
              <a:solidFill>
                <a:schemeClr val="tx1"/>
              </a:solidFill>
              <a:effectLst/>
              <a:latin typeface="+mn-lt"/>
              <a:ea typeface="+mn-ea"/>
              <a:cs typeface="+mn-cs"/>
            </a:endParaRPr>
          </a:p>
          <a:p>
            <a:pPr indent="266700"/>
            <a:r>
              <a:rPr lang="en-US" altLang="zh-CN" sz="1200" kern="1200" dirty="0">
                <a:solidFill>
                  <a:schemeClr val="tx1"/>
                </a:solidFill>
                <a:effectLst/>
                <a:latin typeface="+mn-lt"/>
                <a:ea typeface="+mn-ea"/>
                <a:cs typeface="+mn-cs"/>
              </a:rPr>
              <a:t>肯定要知道对方的IP地址，这是最基本的，就像你要访问百度，肯定得知道百度的域名，域名就是百度的IP地址。</a:t>
            </a:r>
            <a:endParaRPr lang="en-US" altLang="zh-CN" sz="1200" kern="1200" dirty="0">
              <a:solidFill>
                <a:schemeClr val="tx1"/>
              </a:solidFill>
              <a:effectLst/>
              <a:latin typeface="+mn-lt"/>
              <a:ea typeface="+mn-ea"/>
              <a:cs typeface="+mn-cs"/>
            </a:endParaRPr>
          </a:p>
          <a:p>
            <a:pPr indent="266700"/>
            <a:r>
              <a:rPr lang="en-US" altLang="zh-CN" sz="1200" kern="1200" dirty="0">
                <a:solidFill>
                  <a:schemeClr val="tx1"/>
                </a:solidFill>
                <a:effectLst/>
                <a:latin typeface="+mn-lt"/>
                <a:ea typeface="+mn-ea"/>
                <a:cs typeface="+mn-cs"/>
              </a:rPr>
              <a:t>自己的IP可以轻松获得，自己的Mac也轻松获取，目标Mac为12个F，我们叫广播地址，表达的意思是我想要获取这个目标IP地址172.16.10.11的机器的Mac地址。</a:t>
            </a:r>
            <a:endParaRPr lang="en-US" altLang="zh-CN" sz="1200" kern="1200" dirty="0">
              <a:solidFill>
                <a:schemeClr val="tx1"/>
              </a:solidFill>
              <a:effectLst/>
              <a:latin typeface="+mn-lt"/>
              <a:ea typeface="+mn-ea"/>
              <a:cs typeface="+mn-cs"/>
            </a:endParaRPr>
          </a:p>
          <a:p>
            <a:pPr indent="266700"/>
            <a:r>
              <a:rPr lang="en-US" altLang="zh-CN" sz="1200" kern="1200" dirty="0">
                <a:solidFill>
                  <a:schemeClr val="tx1"/>
                </a:solidFill>
                <a:effectLst/>
                <a:latin typeface="+mn-lt"/>
                <a:ea typeface="+mn-ea"/>
                <a:cs typeface="+mn-cs"/>
              </a:rPr>
              <a:t>Mac为12个F代表的是一种功能，这个功能就是获取对方的MAC地址，计算机的Mac永远不可能是12个F。假设是在本教室广播，一嗓子吼出去了，所有人开始解包，只有IP地址是172.16.10.11的这个人才会返回他的Mac地址，其他人全部丢弃。发回来源Mac改成张三自己的Mac地址，同时把张三的Mac地址放在数据部分。</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r>
              <a:rPr lang="en-US" altLang="zh-CN" sz="1200" kern="1200" dirty="0">
                <a:solidFill>
                  <a:schemeClr val="tx1"/>
                </a:solidFill>
                <a:effectLst/>
                <a:latin typeface="+mn-lt"/>
                <a:ea typeface="+mn-ea"/>
                <a:cs typeface="+mn-cs"/>
              </a:rPr>
              <a:t>发送端经过每一层添加首部,接收端经过每一层删除首部</a:t>
            </a:r>
            <a:endParaRPr lang="en-US" altLang="zh-CN" sz="1200" kern="1200" dirty="0">
              <a:solidFill>
                <a:schemeClr val="tx1"/>
              </a:solidFill>
              <a:effectLst/>
              <a:latin typeface="+mn-lt"/>
              <a:ea typeface="+mn-ea"/>
              <a:cs typeface="+mn-cs"/>
            </a:endParaRPr>
          </a:p>
          <a:p>
            <a:pPr indent="266700"/>
            <a:r>
              <a:rPr lang="en-US" altLang="zh-CN" sz="1200" kern="1200" dirty="0">
                <a:solidFill>
                  <a:schemeClr val="tx1"/>
                </a:solidFill>
                <a:effectLst/>
                <a:latin typeface="+mn-lt"/>
                <a:ea typeface="+mn-ea"/>
                <a:cs typeface="+mn-cs"/>
              </a:rPr>
              <a:t>数据先由上往下将数据装包，然后由下往上拆包;在装包的时候，每一层都会增加一些信息用于传输，这部分信息就叫报头，当上层的数据到达本层的时候，会将数据加上本层的报头打包在一起，继续往下传递．在拆包的时候，每一层将本层需要的报头读取后，就将剩下的数据往上传．</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Data：数据，不定长度，为上层协议封装好的数据</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最大报文段长度MSS（Maximum Segment Size）</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指明自己期望对方发送TCP报文段时那个数据字段的长度。比如：1460字节。数据字段的长度加上TCP首部的长度才等于整个TCP报文段的长度。MSS不宜设的太大也不宜设的太小。若选择太小，极端情况下，TCP报文段只含有1字节数据，在IP层传输的数据报的开销至少有40字节（包括TCP报文段的首部和IP数据报的首部）。这样，网络的利用率就不会超过1/41。若TCP报文段非常长，那么在IP层传输时就有可能要分解成多个短数据报片。在终点要把收到的各个短数据报片装配成原来的TCP报文段。当传输出错时还要进行重传，这些也都会使开销增大。因此MSS应尽可能大，只要在IP层传输时不需要再分片就行。在连接建立过程中，双方都把自己能够支持的MSS写入这一字段。MSS只出现在SYN报文中。即：MSS出现在SYN=1的报文段中</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MTU和MSS值的关系：MTU=MSS+IP Header+TCPHeader</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通信双方最终的MSS值=较小MTU-IP Header-TCP Header</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3.B端应用层处理完数据后，通知关闭连接，B向A发送关闭连接的消息，这时TCP头部中的FIN和ACK标识位值均为1，确认号ack=u+1，自己的序号为seq=w，（B发出确认消息后有发送了一段数据，此处存疑），消息发送后B进入LACK_ACK状态。</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收到B的断开连接的消息后，需要发送确认消息，这是这时TCP头部中的ACK标识位值为1，确认号ack=w+1，序号为u+1（因为A向B发送断开连接的消息时消耗了一个消息号），然后A进入TIME_WAIT状态，若等待时间经过2MSL后，没有收到B的重传请求，则表明B收到了自己的确认，A进入CLOSED状态，B收到A的确认消息后则直接进入CLOSED状态。至此TCP成功断开连接。</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pPr marL="266700" indent="-266700"/>
            <a:r>
              <a:rPr>
                <a:latin typeface="+mn-ea"/>
                <a:cs typeface="+mn-ea"/>
                <a:sym typeface="+mn-ea"/>
              </a:rPr>
              <a:t>7</a:t>
            </a:r>
            <a:r>
              <a:rPr lang="zh-CN">
                <a:latin typeface="+mn-ea"/>
                <a:cs typeface="+mn-ea"/>
                <a:sym typeface="+mn-ea"/>
              </a:rPr>
              <a:t>、</a:t>
            </a:r>
            <a:r>
              <a:rPr>
                <a:latin typeface="+mn-ea"/>
                <a:cs typeface="+mn-ea"/>
                <a:sym typeface="+mn-ea"/>
              </a:rPr>
              <a:t>简单网络管理协议（SNMP）: SNMP模型的4个组件：被管理结点、管理站、管理信息、管理协议</a:t>
            </a:r>
            <a:endParaRPr b="0">
              <a:latin typeface="+mn-ea"/>
              <a:cs typeface="+mn-ea"/>
            </a:endParaRPr>
          </a:p>
          <a:p>
            <a:pPr marL="266700" indent="-266700"/>
            <a:r>
              <a:rPr>
                <a:latin typeface="+mn-ea"/>
                <a:cs typeface="+mn-ea"/>
                <a:sym typeface="+mn-ea"/>
              </a:rPr>
              <a:t>   SNMP代理：运行SNMP管理进程的被管理结点</a:t>
            </a:r>
            <a:endParaRPr b="0">
              <a:latin typeface="+mn-ea"/>
              <a:cs typeface="+mn-ea"/>
            </a:endParaRPr>
          </a:p>
          <a:p>
            <a:pPr marL="266700" indent="-266700"/>
            <a:r>
              <a:rPr>
                <a:latin typeface="+mn-ea"/>
                <a:cs typeface="+mn-ea"/>
                <a:sym typeface="+mn-ea"/>
              </a:rPr>
              <a:t>   对象：描述设备的变量</a:t>
            </a:r>
            <a:endParaRPr b="0">
              <a:latin typeface="+mn-ea"/>
              <a:cs typeface="+mn-ea"/>
            </a:endParaRPr>
          </a:p>
          <a:p>
            <a:pPr marL="266700" indent="-266700"/>
            <a:r>
              <a:rPr>
                <a:latin typeface="+mn-ea"/>
                <a:cs typeface="+mn-ea"/>
                <a:sym typeface="+mn-ea"/>
              </a:rPr>
              <a:t>   管理信息库（MIB）：保存所有对象的数据结构</a:t>
            </a:r>
            <a:endParaRPr b="0">
              <a:latin typeface="+mn-ea"/>
              <a:cs typeface="+mn-ea"/>
            </a:endParaRPr>
          </a:p>
          <a:p>
            <a:pPr marL="266700" indent="-266700"/>
            <a:r>
              <a:rPr>
                <a:latin typeface="+mn-ea"/>
                <a:cs typeface="+mn-ea"/>
                <a:sym typeface="+mn-ea"/>
              </a:rPr>
              <a:t>8</a:t>
            </a:r>
            <a:r>
              <a:rPr lang="zh-CN">
                <a:latin typeface="+mn-ea"/>
                <a:cs typeface="+mn-ea"/>
                <a:sym typeface="+mn-ea"/>
              </a:rPr>
              <a:t>、</a:t>
            </a:r>
            <a:r>
              <a:rPr>
                <a:latin typeface="+mn-ea"/>
                <a:cs typeface="+mn-ea"/>
                <a:sym typeface="+mn-ea"/>
              </a:rPr>
              <a:t>DHCP动态主机配置协议: 发现协议中的引导文件名、空终止符、属名或者空,DHCP供应协议中的受限目录路径名 Options –可选参数字段，参考定义选择列表中的选择文件</a:t>
            </a:r>
            <a:endParaRPr b="0">
              <a:latin typeface="+mn-ea"/>
              <a:cs typeface="+mn-ea"/>
            </a:endParaRPr>
          </a:p>
          <a:p>
            <a:pPr marL="266700" indent="-266700"/>
            <a:r>
              <a:rPr>
                <a:latin typeface="+mn-ea"/>
                <a:cs typeface="+mn-ea"/>
                <a:sym typeface="+mn-ea"/>
              </a:rPr>
              <a:t>9</a:t>
            </a:r>
            <a:r>
              <a:rPr lang="zh-CN">
                <a:latin typeface="+mn-ea"/>
                <a:cs typeface="+mn-ea"/>
                <a:sym typeface="+mn-ea"/>
              </a:rPr>
              <a:t>、</a:t>
            </a:r>
            <a:r>
              <a:rPr>
                <a:latin typeface="+mn-ea"/>
                <a:cs typeface="+mn-ea"/>
                <a:sym typeface="+mn-ea"/>
              </a:rPr>
              <a:t>TCP：传输控制协议，传输效率低，可靠性强</a:t>
            </a:r>
            <a:endParaRPr b="0">
              <a:latin typeface="+mn-ea"/>
              <a:cs typeface="+mn-ea"/>
            </a:endParaRPr>
          </a:p>
          <a:p>
            <a:pPr marL="266700" indent="-266700"/>
            <a:r>
              <a:rPr>
                <a:latin typeface="+mn-ea"/>
                <a:cs typeface="+mn-ea"/>
                <a:sym typeface="+mn-ea"/>
              </a:rPr>
              <a:t>10</a:t>
            </a:r>
            <a:r>
              <a:rPr lang="zh-CN">
                <a:latin typeface="+mn-ea"/>
                <a:cs typeface="+mn-ea"/>
                <a:sym typeface="+mn-ea"/>
              </a:rPr>
              <a:t>、</a:t>
            </a:r>
            <a:r>
              <a:rPr>
                <a:latin typeface="+mn-ea"/>
                <a:cs typeface="+mn-ea"/>
                <a:sym typeface="+mn-ea"/>
              </a:rPr>
              <a:t>UDP：用户数据报协议，适用于传输可靠性要求不高，数据量小的数据（比如QQ）</a:t>
            </a:r>
            <a:endParaRPr b="0">
              <a:latin typeface="+mn-ea"/>
              <a:cs typeface="+mn-ea"/>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5.文件名部分：从域名后的最后一个“/”开始到“？”为止，是文件名部分，如果没有“?”,则是从域名后的最后一个“/”开始到“#”为止，是文件部分，如果没有“？”和“#”，那么从域名后的最后一个“/”开始到结束，都是文件名部分。本例中的文件名是“index.asp”。文件名部分也不是一个URL必须的部分，如果省略该部分，则使用默认的文件名</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6.锚部分：从“#”开始到最后，都是锚部分。本例中的锚部分是“name”。锚部分也不是一个URL必须的部分</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7.参数部分：从“？”开始到“#”为止之间的部分为参数部分，又称搜索部分、查询部分。本例中的参数部分为“boardID=5&amp;ID=24618&amp;page=1”。参数可以允许有多个参数，参数与参数之间用“&amp;”作为分隔符。</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第一部分：请求行，第一行明了是post请求，以及http1.1版本;</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第二部分：请求头部</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第三部分：空行;</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第四部分：请求数据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第一部分：状态行，由HTTP协议版本号， 状态码， 状态消息 三部分组成。</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第一行为状态行，（HTTP/1.1）表明HTTP版本为1.1版本，状态码为200，状态消息为（ok）</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第二部分：消息报头，用来说明客户端要使用的一些附加信息</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第二行和第三行为消息报头，</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Date:生成响应的日期和时间；Content-Type:指定了MIME类型的HTML(text/html),编码类型是UTF-8</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第三部分：空行，消息报头后面的空行是必须的</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第四部分：响应正文，服务器返回给客户端的文本信息。</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空行后面的html部分为响应正文。</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底层传输的010010101001...这些二级制位怎么才能让它有意义呢？</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要让这些010010101001...有意思，人为的分组再适合不过了，8位一组，发送及接收都按照8位一组来划分。接收到8位为一组的话，那么就可以按照这8位数来做运算。如果没有分组，对方接收的计算机根本就不知道从哪一位开始来做计算，也解析不了收到的数据。我发了16位你就按照16位来做计算吗？我发100位你就按照100位做计算吗？没什么意义是吧。因此要想让底层的电信号有意义，必须要把底层的电信号做分组。我做好8位一组，那么我收到数据，我就知道这几个8位做一组，这几个8位做一组。那么每个8位就可以得到一个确定的数。分组是谁干的活呢？物理层干不了，这个是数据链路层干的。</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网卡，网线，集线器，中继器，调制解调器</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注:怎样查看电脑的Mac地址</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方式一:cmd输入ipconfig /all</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方式二:控制面板-网络共享中心-更改适配器设置-选择需要查看的网卡-右键状态-详细信息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r>
              <a:rPr lang="en-US">
                <a:latin typeface="+mn-ea"/>
                <a:cs typeface="+mn-ea"/>
                <a:sym typeface="+mn-ea"/>
              </a:rPr>
              <a:t> </a:t>
            </a:r>
            <a:r>
              <a:rPr>
                <a:latin typeface="+mn-ea"/>
                <a:cs typeface="+mn-ea"/>
                <a:sym typeface="+mn-ea"/>
              </a:rPr>
              <a:t>这个数据包封装好以后就往外发，到物理层以后就全部转成二</a:t>
            </a:r>
            <a:r>
              <a:rPr lang="zh-CN">
                <a:latin typeface="+mn-ea"/>
                <a:cs typeface="+mn-ea"/>
                <a:sym typeface="+mn-ea"/>
              </a:rPr>
              <a:t>进</a:t>
            </a:r>
            <a:r>
              <a:rPr>
                <a:latin typeface="+mn-ea"/>
                <a:cs typeface="+mn-ea"/>
                <a:sym typeface="+mn-ea"/>
              </a:rPr>
              <a:t>制，往外发是怎么发的呢？就是靠吼。即“我是</a:t>
            </a:r>
            <a:r>
              <a:rPr lang="en-US">
                <a:latin typeface="+mn-ea"/>
                <a:cs typeface="+mn-ea"/>
                <a:sym typeface="+mn-ea"/>
              </a:rPr>
              <a:t>Kitty</a:t>
            </a:r>
            <a:r>
              <a:rPr>
                <a:latin typeface="+mn-ea"/>
                <a:cs typeface="+mn-ea"/>
                <a:sym typeface="+mn-ea"/>
              </a:rPr>
              <a:t>，我要找XX</a:t>
            </a:r>
            <a:r>
              <a:rPr lang="zh-CN">
                <a:latin typeface="+mn-ea"/>
                <a:cs typeface="+mn-ea"/>
                <a:sym typeface="+mn-ea"/>
              </a:rPr>
              <a:t>数据的</a:t>
            </a:r>
            <a:r>
              <a:rPr>
                <a:latin typeface="+mn-ea"/>
                <a:cs typeface="+mn-ea"/>
                <a:sym typeface="+mn-ea"/>
              </a:rPr>
              <a:t>XXX资料”。这么吼了一嗓子以后，全屋子的人都能听到，这就是广播。</a:t>
            </a:r>
            <a:endParaRPr>
              <a:latin typeface="+mn-ea"/>
              <a:cs typeface="+mn-ea"/>
            </a:endParaRPr>
          </a:p>
          <a:p>
            <a:pPr indent="266700"/>
            <a:r>
              <a:rPr>
                <a:latin typeface="+mn-ea"/>
                <a:cs typeface="+mn-ea"/>
                <a:sym typeface="+mn-ea"/>
              </a:rPr>
              <a:t>计算机底层，只要在一个教室里（一个局域网），都是靠广播的方式，吼。</a:t>
            </a:r>
            <a:endParaRPr>
              <a:latin typeface="+mn-ea"/>
              <a:cs typeface="+mn-ea"/>
            </a:endParaRPr>
          </a:p>
          <a:p>
            <a:pPr indent="266700"/>
            <a:endParaRPr>
              <a:latin typeface="+mn-ea"/>
              <a:cs typeface="+mn-ea"/>
            </a:endParaRPr>
          </a:p>
          <a:p>
            <a:pPr indent="266700"/>
            <a:r>
              <a:rPr>
                <a:latin typeface="+mn-ea"/>
                <a:cs typeface="+mn-ea"/>
                <a:sym typeface="+mn-ea"/>
              </a:rPr>
              <a:t>局域网的理解：什么是互联网，互联网就是由一个个局域网组成，局域网内的计算机不管是对内还是对外都是靠吼，这就是数据链路层的工作方式-----广播。</a:t>
            </a:r>
            <a:endParaRPr>
              <a:latin typeface="+mn-ea"/>
              <a:cs typeface="+mn-ea"/>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广播出去以后，所有人都听得见，所有人都会拆开这个包，读发送者是谁，接收者是谁，只要接收者不是自己就丢弃掉。对计算机来说，它会看自己的Mac地址，XXX收到以后，他就会把资料发给我，发送回来同样采用广播的方式了，靠吼。</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同一个教室（同一个局域网）的计算机靠吼来通信，那不同教室的计算机又如何？</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比如说局域网1的pc1与局域网2的pc10如何通信？你在教室1（局域网1）吼，教室2（局域网2）的人肯定是听不见的。这就是跨网络进行通信，数据链路层就解决不了这个问题了，这就得靠网络层出面了。</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r>
              <a:rPr lang="en-US" altLang="zh-CN" sz="1200" kern="1200" dirty="0">
                <a:solidFill>
                  <a:schemeClr val="tx1"/>
                </a:solidFill>
                <a:effectLst/>
                <a:latin typeface="+mn-lt"/>
                <a:ea typeface="+mn-ea"/>
                <a:cs typeface="+mn-cs"/>
              </a:rPr>
              <a:t>Mac地址是用来标识你这个教室的某个位置，IP地址是用来标识你在哪个教室（哪个局域网）。你要跨网络发包你是不是要知道对方的IP地址，比如你要访问百度，你肯定得知道百度服务器的IP地址。计算机在发包前，会判断你在哪个教室，对方在哪个教室，如果在一个教室，基于mac地址的广播发包就OK了；如果不在一个教室，即跨网络发包，那么就会把你的包交给教室负责人（网关）来转发。Mac地址及IP地址唯一标识了你在互联网中的位置。</a:t>
            </a:r>
            <a:endParaRPr lang="en-US" altLang="zh-CN" sz="1200" kern="1200" dirty="0">
              <a:solidFill>
                <a:schemeClr val="tx1"/>
              </a:solidFill>
              <a:effectLst/>
              <a:latin typeface="+mn-lt"/>
              <a:ea typeface="+mn-ea"/>
              <a:cs typeface="+mn-cs"/>
            </a:endParaRPr>
          </a:p>
          <a:p>
            <a:pPr indent="266700"/>
            <a:r>
              <a:rPr lang="en-US" altLang="zh-CN" sz="1200" kern="1200" dirty="0">
                <a:solidFill>
                  <a:schemeClr val="tx1"/>
                </a:solidFill>
                <a:effectLst/>
                <a:latin typeface="+mn-lt"/>
                <a:ea typeface="+mn-ea"/>
                <a:cs typeface="+mn-cs"/>
              </a:rPr>
              <a:t>数据链路层中会把网络层的数据包封装到数数据链路层的数据位置，然后再添加上自己的包头，再发给物理层，物理层发给网关，网关再发给对方教室的网关，对方教室的网关收到后在那个教室做广播。</a:t>
            </a:r>
            <a:endParaRPr lang="en-US" altLang="zh-CN" sz="1200" kern="1200" dirty="0">
              <a:solidFill>
                <a:schemeClr val="tx1"/>
              </a:solidFill>
              <a:effectLst/>
              <a:latin typeface="+mn-lt"/>
              <a:ea typeface="+mn-ea"/>
              <a:cs typeface="+mn-cs"/>
            </a:endParaRPr>
          </a:p>
          <a:p>
            <a:pPr indent="266700"/>
            <a:r>
              <a:rPr lang="en-US" altLang="zh-CN" sz="1200" kern="1200" dirty="0">
                <a:solidFill>
                  <a:schemeClr val="tx1"/>
                </a:solidFill>
                <a:effectLst/>
                <a:latin typeface="+mn-lt"/>
                <a:ea typeface="+mn-ea"/>
                <a:cs typeface="+mn-cs"/>
              </a:rPr>
              <a:t>在数据链路层看，数据封装了两层，跟玩俄罗斯套娃有点类似，一层套了一层。</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3508" y="123119"/>
            <a:ext cx="11573813" cy="598099"/>
          </a:xfrm>
          <a:prstGeom prst="rect">
            <a:avLst/>
          </a:prstGeom>
        </p:spPr>
        <p:txBody>
          <a:bodyPr anchor="ctr">
            <a:normAutofit/>
          </a:bodyPr>
          <a:lstStyle>
            <a:lvl1pPr>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31799" y="1010881"/>
            <a:ext cx="11315521" cy="5280382"/>
          </a:xfrm>
          <a:prstGeom prst="rect">
            <a:avLst/>
          </a:prstGeom>
        </p:spPr>
        <p:txBody>
          <a:bodyPr/>
          <a:lstStyle>
            <a:lvl1pPr marL="228600" indent="-228600">
              <a:lnSpc>
                <a:spcPct val="100000"/>
              </a:lnSpc>
              <a:buFont typeface="Wingdings" panose="05000000000000000000" pitchFamily="2" charset="2"/>
              <a:buChar char="ü"/>
              <a:defRPr sz="2400">
                <a:latin typeface="微软雅黑" panose="020B0503020204020204" pitchFamily="34" charset="-122"/>
                <a:ea typeface="微软雅黑" panose="020B0503020204020204" pitchFamily="34" charset="-122"/>
              </a:defRPr>
            </a:lvl1pPr>
            <a:lvl2pPr>
              <a:lnSpc>
                <a:spcPct val="100000"/>
              </a:lnSpc>
              <a:defRPr sz="20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sz="1800">
                <a:latin typeface="微软雅黑" panose="020B0503020204020204" pitchFamily="34" charset="-122"/>
                <a:ea typeface="微软雅黑" panose="020B0503020204020204" pitchFamily="34" charset="-122"/>
              </a:defRPr>
            </a:lvl4pPr>
            <a:lvl5pPr>
              <a:lnSpc>
                <a:spcPct val="100000"/>
              </a:lnSpc>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normAutofit/>
          </a:bodyPr>
          <a:lstStyle>
            <a:lvl1pPr algn="ctr">
              <a:defRPr sz="40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hyperlink" Target="http://www.2cto.com/os/linux/" TargetMode="External"/><Relationship Id="rId1" Type="http://schemas.openxmlformats.org/officeDocument/2006/relationships/hyperlink" Target="http://www.2cto.com/o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4.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接口</a:t>
            </a:r>
            <a:r>
              <a:rPr lang="zh-CN" altLang="en-US" dirty="0"/>
              <a:t>测试</a:t>
            </a:r>
            <a:endParaRPr lang="zh-CN" altLang="en-US" dirty="0"/>
          </a:p>
        </p:txBody>
      </p:sp>
      <p:sp>
        <p:nvSpPr>
          <p:cNvPr id="3" name="副标题 2"/>
          <p:cNvSpPr>
            <a:spLocks noGrp="1"/>
          </p:cNvSpPr>
          <p:nvPr>
            <p:ph type="subTitle" idx="1"/>
          </p:nvPr>
        </p:nvSpPr>
        <p:spPr/>
        <p:txBody>
          <a:bodyPr/>
          <a:lstStyle/>
          <a:p>
            <a:r>
              <a:rPr lang="zh-CN" altLang="en-US" dirty="0"/>
              <a:t>第01章-接口网络协议</a:t>
            </a:r>
            <a:endParaRPr lang="zh-CN" altLang="en-US"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1.2 </a:t>
            </a:r>
            <a:r>
              <a:rPr lang="zh-CN" altLang="zh-CN" sz="2000" b="1" kern="100" dirty="0">
                <a:latin typeface="微软雅黑" panose="020B0503020204020204" pitchFamily="34" charset="-122"/>
                <a:ea typeface="微软雅黑" panose="020B0503020204020204" pitchFamily="34" charset="-122"/>
                <a:sym typeface="+mn-ea"/>
              </a:rPr>
              <a:t>数据链路层</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2147482579" name="图片 1"/>
          <p:cNvPicPr>
            <a:picLocks noChangeAspect="1"/>
          </p:cNvPicPr>
          <p:nvPr/>
        </p:nvPicPr>
        <p:blipFill>
          <a:blip r:embed="rId1"/>
          <a:stretch>
            <a:fillRect/>
          </a:stretch>
        </p:blipFill>
        <p:spPr>
          <a:xfrm>
            <a:off x="3048000" y="627380"/>
            <a:ext cx="4229100" cy="3112770"/>
          </a:xfrm>
          <a:prstGeom prst="rect">
            <a:avLst/>
          </a:prstGeom>
          <a:noFill/>
          <a:ln w="9525">
            <a:noFill/>
          </a:ln>
        </p:spPr>
      </p:pic>
      <p:sp>
        <p:nvSpPr>
          <p:cNvPr id="5" name="文本框 4"/>
          <p:cNvSpPr txBox="1"/>
          <p:nvPr/>
        </p:nvSpPr>
        <p:spPr>
          <a:xfrm>
            <a:off x="876935" y="4341495"/>
            <a:ext cx="10966450" cy="1198880"/>
          </a:xfrm>
          <a:prstGeom prst="rect">
            <a:avLst/>
          </a:prstGeom>
          <a:noFill/>
          <a:ln w="9525">
            <a:noFill/>
          </a:ln>
        </p:spPr>
        <p:txBody>
          <a:bodyPr wrap="square">
            <a:spAutoFit/>
          </a:bodyPr>
          <a:p>
            <a:pPr indent="266700"/>
            <a:r>
              <a:rPr lang="zh-CN" b="0">
                <a:latin typeface="+mn-ea"/>
              </a:rPr>
              <a:t>在讲网络层之前，其实基于广播的这种通信就可以实现全世界通信了，你吼一声，如果全世界是一个局域网，全世界的计算机肯定可以听得见，从理论上似乎行得通，如果全世界的计算机都在吼，你想一想，这是不是一个灾难。因此，全世界不能是一个局域网。于是就有了网络层。</a:t>
            </a:r>
            <a:r>
              <a:rPr lang="zh-CN" b="0">
                <a:solidFill>
                  <a:srgbClr val="FF0000"/>
                </a:solidFill>
                <a:latin typeface="+mn-ea"/>
              </a:rPr>
              <a:t>网桥，交换机</a:t>
            </a:r>
            <a:endParaRPr lang="zh-CN" altLang="en-US">
              <a:latin typeface="+mn-ea"/>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69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1.3 </a:t>
            </a:r>
            <a:r>
              <a:rPr lang="zh-CN" altLang="zh-CN" sz="2000" b="1" kern="100" dirty="0">
                <a:latin typeface="微软雅黑" panose="020B0503020204020204" pitchFamily="34" charset="-122"/>
                <a:ea typeface="微软雅黑" panose="020B0503020204020204" pitchFamily="34" charset="-122"/>
                <a:sym typeface="+mn-ea"/>
              </a:rPr>
              <a:t>网络层</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custDataLst>
              <p:tags r:id="rId1"/>
            </p:custDataLst>
          </p:nvPr>
        </p:nvPicPr>
        <p:blipFill>
          <a:blip r:embed="rId2"/>
          <a:stretch>
            <a:fillRect/>
          </a:stretch>
        </p:blipFill>
        <p:spPr>
          <a:xfrm>
            <a:off x="5905500" y="1306195"/>
            <a:ext cx="4126865" cy="4817110"/>
          </a:xfrm>
          <a:prstGeom prst="rect">
            <a:avLst/>
          </a:prstGeom>
        </p:spPr>
      </p:pic>
      <p:sp>
        <p:nvSpPr>
          <p:cNvPr id="7" name="文本框 6"/>
          <p:cNvSpPr txBox="1"/>
          <p:nvPr/>
        </p:nvSpPr>
        <p:spPr>
          <a:xfrm>
            <a:off x="530860" y="1306195"/>
            <a:ext cx="4102100" cy="4523105"/>
          </a:xfrm>
          <a:prstGeom prst="rect">
            <a:avLst/>
          </a:prstGeom>
          <a:noFill/>
        </p:spPr>
        <p:txBody>
          <a:bodyPr wrap="square" rtlCol="0" anchor="t">
            <a:spAutoFit/>
          </a:bodyPr>
          <a:p>
            <a:pPr indent="266700"/>
            <a:r>
              <a:rPr lang="zh-CN">
                <a:latin typeface="+mn-ea"/>
                <a:cs typeface="+mn-ea"/>
                <a:sym typeface="+mn-ea"/>
              </a:rPr>
              <a:t>网络层定义了一个</a:t>
            </a:r>
            <a:r>
              <a:rPr lang="en-US">
                <a:latin typeface="+mn-ea"/>
                <a:cs typeface="+mn-ea"/>
                <a:sym typeface="+mn-ea"/>
              </a:rPr>
              <a:t>IP</a:t>
            </a:r>
            <a:r>
              <a:rPr lang="zh-CN">
                <a:latin typeface="+mn-ea"/>
                <a:cs typeface="+mn-ea"/>
                <a:sym typeface="+mn-ea"/>
              </a:rPr>
              <a:t>协议你想，我是这个教室的一个学生，我想找隔壁教室一个叫老王的学生，我也不认识老王，那怎么办，我吼？老王在另外一个教室肯定是听不到的。</a:t>
            </a:r>
            <a:endParaRPr lang="zh-CN" b="0">
              <a:latin typeface="+mn-ea"/>
              <a:cs typeface="+mn-ea"/>
            </a:endParaRPr>
          </a:p>
          <a:p>
            <a:pPr indent="266700"/>
            <a:endParaRPr lang="zh-CN" b="0">
              <a:latin typeface="+mn-ea"/>
              <a:cs typeface="+mn-ea"/>
            </a:endParaRPr>
          </a:p>
          <a:p>
            <a:pPr indent="266700"/>
            <a:r>
              <a:rPr lang="zh-CN">
                <a:latin typeface="+mn-ea"/>
                <a:cs typeface="+mn-ea"/>
                <a:sym typeface="+mn-ea"/>
              </a:rPr>
              <a:t> 找教室的负责人，这个教室的负责人就负责和隔壁教室的负责人说话，说我们教室的有个学生要找你们教室的老王。</a:t>
            </a:r>
            <a:endParaRPr lang="zh-CN" b="0">
              <a:latin typeface="+mn-ea"/>
              <a:cs typeface="+mn-ea"/>
            </a:endParaRPr>
          </a:p>
          <a:p>
            <a:pPr indent="266700"/>
            <a:endParaRPr lang="zh-CN" b="0">
              <a:latin typeface="+mn-ea"/>
              <a:cs typeface="+mn-ea"/>
            </a:endParaRPr>
          </a:p>
          <a:p>
            <a:pPr indent="266700"/>
            <a:r>
              <a:rPr lang="zh-CN">
                <a:latin typeface="+mn-ea"/>
                <a:cs typeface="+mn-ea"/>
                <a:sym typeface="+mn-ea"/>
              </a:rPr>
              <a:t>往外传的东西交给负责人就可以了，内部的话上面已经提到，通过广播的方式，对外的东西广播失效。</a:t>
            </a:r>
            <a:endParaRPr lang="zh-CN" b="0">
              <a:latin typeface="+mn-ea"/>
              <a:cs typeface="+mn-ea"/>
            </a:endParaRPr>
          </a:p>
          <a:p>
            <a:pPr indent="266700"/>
            <a:r>
              <a:rPr lang="zh-CN">
                <a:latin typeface="+mn-ea"/>
                <a:cs typeface="+mn-ea"/>
                <a:sym typeface="+mn-ea"/>
              </a:rPr>
              <a:t>教室的负责人就是网关，</a:t>
            </a:r>
            <a:r>
              <a:rPr lang="zh-CN" b="1">
                <a:latin typeface="+mn-ea"/>
                <a:cs typeface="+mn-ea"/>
                <a:sym typeface="+mn-ea"/>
              </a:rPr>
              <a:t>网关即网络关口的意思</a:t>
            </a:r>
            <a:r>
              <a:rPr lang="zh-CN">
                <a:latin typeface="+mn-ea"/>
                <a:cs typeface="+mn-ea"/>
                <a:sym typeface="+mn-ea"/>
              </a:rPr>
              <a:t>。</a:t>
            </a:r>
            <a:endParaRPr lang="zh-CN" altLang="en-US"/>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69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1.3 </a:t>
            </a:r>
            <a:r>
              <a:rPr lang="zh-CN" altLang="zh-CN" sz="2000" b="1" kern="100" dirty="0">
                <a:latin typeface="微软雅黑" panose="020B0503020204020204" pitchFamily="34" charset="-122"/>
                <a:ea typeface="微软雅黑" panose="020B0503020204020204" pitchFamily="34" charset="-122"/>
                <a:sym typeface="+mn-ea"/>
              </a:rPr>
              <a:t>网络层</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851535" y="1122045"/>
            <a:ext cx="6582410" cy="1146175"/>
          </a:xfrm>
          <a:prstGeom prst="rect">
            <a:avLst/>
          </a:prstGeom>
        </p:spPr>
      </p:pic>
      <p:sp>
        <p:nvSpPr>
          <p:cNvPr id="100" name="文本框 99"/>
          <p:cNvSpPr txBox="1"/>
          <p:nvPr/>
        </p:nvSpPr>
        <p:spPr>
          <a:xfrm>
            <a:off x="499110" y="2364105"/>
            <a:ext cx="1014095" cy="368300"/>
          </a:xfrm>
          <a:prstGeom prst="rect">
            <a:avLst/>
          </a:prstGeom>
          <a:noFill/>
          <a:ln w="9525">
            <a:noFill/>
          </a:ln>
        </p:spPr>
        <p:txBody>
          <a:bodyPr wrap="square">
            <a:spAutoFit/>
          </a:bodyPr>
          <a:p>
            <a:pPr indent="266700"/>
            <a:r>
              <a:rPr lang="zh-CN" b="1">
                <a:latin typeface="微软雅黑" panose="020B0503020204020204" pitchFamily="34" charset="-122"/>
                <a:ea typeface="微软雅黑" panose="020B0503020204020204" pitchFamily="34" charset="-122"/>
              </a:rPr>
              <a:t>变成</a:t>
            </a:r>
            <a:endParaRPr lang="zh-CN" altLang="en-US" b="1">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51535" y="2720340"/>
            <a:ext cx="4564380" cy="312420"/>
          </a:xfrm>
          <a:prstGeom prst="rect">
            <a:avLst/>
          </a:prstGeom>
        </p:spPr>
      </p:pic>
      <p:sp>
        <p:nvSpPr>
          <p:cNvPr id="8" name="文本框 7"/>
          <p:cNvSpPr txBox="1"/>
          <p:nvPr/>
        </p:nvSpPr>
        <p:spPr>
          <a:xfrm>
            <a:off x="851535" y="3317875"/>
            <a:ext cx="10895965" cy="922020"/>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现在来看另一个问题，在吼之前怎么知道对方的</a:t>
            </a:r>
            <a:r>
              <a:rPr lang="en-US" b="0">
                <a:latin typeface="+mn-ea"/>
                <a:cs typeface="+mn-ea"/>
              </a:rPr>
              <a:t>Mac</a:t>
            </a:r>
            <a:r>
              <a:rPr lang="zh-CN" b="0">
                <a:latin typeface="+mn-ea"/>
                <a:cs typeface="+mn-ea"/>
              </a:rPr>
              <a:t>地址？这就得靠</a:t>
            </a:r>
            <a:r>
              <a:rPr lang="en-US" b="0">
                <a:latin typeface="+mn-ea"/>
                <a:cs typeface="+mn-ea"/>
              </a:rPr>
              <a:t>ARP</a:t>
            </a:r>
            <a:r>
              <a:rPr lang="zh-CN" b="0">
                <a:latin typeface="+mn-ea"/>
                <a:cs typeface="+mn-ea"/>
              </a:rPr>
              <a:t>协议。</a:t>
            </a:r>
            <a:r>
              <a:rPr lang="en-US" b="1">
                <a:latin typeface="+mn-ea"/>
                <a:cs typeface="+mn-ea"/>
              </a:rPr>
              <a:t>ARP</a:t>
            </a:r>
            <a:r>
              <a:rPr lang="zh-CN" b="1">
                <a:latin typeface="+mn-ea"/>
                <a:cs typeface="+mn-ea"/>
              </a:rPr>
              <a:t>协议的由来</a:t>
            </a:r>
            <a:r>
              <a:rPr lang="zh-CN" b="0">
                <a:latin typeface="+mn-ea"/>
                <a:cs typeface="+mn-ea"/>
              </a:rPr>
              <a:t>：在你找张三要资料之前，你的先干一件事，想办法知道张三的</a:t>
            </a:r>
            <a:r>
              <a:rPr lang="en-US" b="0">
                <a:latin typeface="+mn-ea"/>
                <a:cs typeface="+mn-ea"/>
              </a:rPr>
              <a:t>Mac</a:t>
            </a:r>
            <a:r>
              <a:rPr lang="zh-CN" b="0">
                <a:latin typeface="+mn-ea"/>
                <a:cs typeface="+mn-ea"/>
              </a:rPr>
              <a:t>地址。即你的机器必须先发一个</a:t>
            </a:r>
            <a:r>
              <a:rPr lang="en-US" b="0">
                <a:latin typeface="+mn-ea"/>
                <a:cs typeface="+mn-ea"/>
              </a:rPr>
              <a:t>ARP</a:t>
            </a:r>
            <a:r>
              <a:rPr lang="zh-CN" b="0">
                <a:latin typeface="+mn-ea"/>
                <a:cs typeface="+mn-ea"/>
              </a:rPr>
              <a:t>包出去，</a:t>
            </a:r>
            <a:r>
              <a:rPr lang="en-US" b="0">
                <a:latin typeface="+mn-ea"/>
                <a:cs typeface="+mn-ea"/>
              </a:rPr>
              <a:t>ARP</a:t>
            </a:r>
            <a:r>
              <a:rPr lang="zh-CN" b="0">
                <a:latin typeface="+mn-ea"/>
                <a:cs typeface="+mn-ea"/>
              </a:rPr>
              <a:t>也是靠广播的方式发，</a:t>
            </a:r>
            <a:r>
              <a:rPr lang="en-US" b="0">
                <a:latin typeface="+mn-ea"/>
                <a:cs typeface="+mn-ea"/>
              </a:rPr>
              <a:t>ARP</a:t>
            </a:r>
            <a:r>
              <a:rPr lang="zh-CN" b="0">
                <a:latin typeface="+mn-ea"/>
                <a:cs typeface="+mn-ea"/>
              </a:rPr>
              <a:t>发送广播包的方式如下</a:t>
            </a:r>
            <a:r>
              <a:rPr lang="zh-CN" sz="1050" b="0">
                <a:latin typeface="Courier New" panose="02070309020205020404" charset="0"/>
                <a:ea typeface="宋体" panose="02010600030101010101" pitchFamily="2" charset="-122"/>
              </a:rPr>
              <a:t>：</a:t>
            </a:r>
            <a:endParaRPr lang="zh-CN" altLang="en-US"/>
          </a:p>
        </p:txBody>
      </p:sp>
      <p:pic>
        <p:nvPicPr>
          <p:cNvPr id="9" name="图片 8"/>
          <p:cNvPicPr>
            <a:picLocks noChangeAspect="1"/>
          </p:cNvPicPr>
          <p:nvPr/>
        </p:nvPicPr>
        <p:blipFill>
          <a:blip r:embed="rId3"/>
          <a:stretch>
            <a:fillRect/>
          </a:stretch>
        </p:blipFill>
        <p:spPr>
          <a:xfrm>
            <a:off x="851535" y="4375150"/>
            <a:ext cx="6038850" cy="817880"/>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69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1.3 </a:t>
            </a:r>
            <a:r>
              <a:rPr lang="zh-CN" altLang="zh-CN" sz="2000" b="1" kern="100" dirty="0">
                <a:latin typeface="微软雅黑" panose="020B0503020204020204" pitchFamily="34" charset="-122"/>
                <a:ea typeface="微软雅黑" panose="020B0503020204020204" pitchFamily="34" charset="-122"/>
                <a:sym typeface="+mn-ea"/>
              </a:rPr>
              <a:t>网络层</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754380" y="1143000"/>
            <a:ext cx="10776585" cy="922020"/>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跨网络怎么获取对方的</a:t>
            </a:r>
            <a:r>
              <a:rPr lang="en-US" b="0">
                <a:latin typeface="+mn-ea"/>
                <a:cs typeface="+mn-ea"/>
              </a:rPr>
              <a:t>Mac</a:t>
            </a:r>
            <a:r>
              <a:rPr lang="zh-CN" b="0">
                <a:latin typeface="+mn-ea"/>
                <a:cs typeface="+mn-ea"/>
              </a:rPr>
              <a:t>地址：通过</a:t>
            </a:r>
            <a:r>
              <a:rPr lang="en-US" b="0">
                <a:latin typeface="+mn-ea"/>
                <a:cs typeface="+mn-ea"/>
              </a:rPr>
              <a:t>IP</a:t>
            </a:r>
            <a:r>
              <a:rPr lang="zh-CN" b="0">
                <a:latin typeface="+mn-ea"/>
                <a:cs typeface="+mn-ea"/>
              </a:rPr>
              <a:t>地址区分，计算机运算判断出张三不在同一个教室，目标</a:t>
            </a:r>
            <a:r>
              <a:rPr lang="en-US" b="0">
                <a:latin typeface="+mn-ea"/>
                <a:cs typeface="+mn-ea"/>
              </a:rPr>
              <a:t>IP</a:t>
            </a:r>
            <a:r>
              <a:rPr lang="zh-CN" b="0">
                <a:latin typeface="+mn-ea"/>
                <a:cs typeface="+mn-ea"/>
              </a:rPr>
              <a:t>就变成了网关的</a:t>
            </a:r>
            <a:r>
              <a:rPr lang="en-US" b="0">
                <a:latin typeface="+mn-ea"/>
                <a:cs typeface="+mn-ea"/>
              </a:rPr>
              <a:t>IP</a:t>
            </a:r>
            <a:r>
              <a:rPr lang="zh-CN" b="0">
                <a:latin typeface="+mn-ea"/>
                <a:cs typeface="+mn-ea"/>
              </a:rPr>
              <a:t>了。网关的</a:t>
            </a:r>
            <a:r>
              <a:rPr lang="en-US" b="0">
                <a:latin typeface="+mn-ea"/>
                <a:cs typeface="+mn-ea"/>
              </a:rPr>
              <a:t>IP</a:t>
            </a:r>
            <a:r>
              <a:rPr lang="zh-CN" b="0">
                <a:latin typeface="+mn-ea"/>
                <a:cs typeface="+mn-ea"/>
              </a:rPr>
              <a:t>在计算机上配死了，可以轻松获取。</a:t>
            </a:r>
            <a:endParaRPr lang="zh-CN" altLang="en-US">
              <a:latin typeface="+mn-ea"/>
              <a:cs typeface="+mn-ea"/>
            </a:endParaRPr>
          </a:p>
        </p:txBody>
      </p:sp>
      <p:pic>
        <p:nvPicPr>
          <p:cNvPr id="7" name="图片 6"/>
          <p:cNvPicPr>
            <a:picLocks noChangeAspect="1"/>
          </p:cNvPicPr>
          <p:nvPr/>
        </p:nvPicPr>
        <p:blipFill>
          <a:blip r:embed="rId1"/>
          <a:stretch>
            <a:fillRect/>
          </a:stretch>
        </p:blipFill>
        <p:spPr>
          <a:xfrm>
            <a:off x="840105" y="2181860"/>
            <a:ext cx="5768340" cy="772795"/>
          </a:xfrm>
          <a:prstGeom prst="rect">
            <a:avLst/>
          </a:prstGeom>
        </p:spPr>
      </p:pic>
      <p:sp>
        <p:nvSpPr>
          <p:cNvPr id="10" name="文本框 9"/>
          <p:cNvSpPr txBox="1"/>
          <p:nvPr/>
        </p:nvSpPr>
        <p:spPr>
          <a:xfrm>
            <a:off x="446405" y="3145790"/>
            <a:ext cx="6161405" cy="368300"/>
          </a:xfrm>
          <a:prstGeom prst="rect">
            <a:avLst/>
          </a:prstGeom>
          <a:noFill/>
          <a:ln w="9525">
            <a:noFill/>
          </a:ln>
        </p:spPr>
        <p:txBody>
          <a:bodyPr wrap="square">
            <a:spAutoFit/>
          </a:bodyPr>
          <a:p>
            <a:pPr indent="266700"/>
            <a:r>
              <a:rPr lang="zh-CN" b="0">
                <a:latin typeface="+mn-ea"/>
                <a:cs typeface="+mn-ea"/>
              </a:rPr>
              <a:t>这样网关就会把它的</a:t>
            </a:r>
            <a:r>
              <a:rPr lang="en-US" b="0">
                <a:latin typeface="+mn-ea"/>
                <a:cs typeface="+mn-ea"/>
              </a:rPr>
              <a:t>Mac</a:t>
            </a:r>
            <a:r>
              <a:rPr lang="zh-CN" b="0">
                <a:latin typeface="+mn-ea"/>
                <a:cs typeface="+mn-ea"/>
              </a:rPr>
              <a:t>地址返回给你，然后正常发包</a:t>
            </a:r>
            <a:endParaRPr lang="zh-CN" altLang="en-US">
              <a:latin typeface="+mn-ea"/>
              <a:cs typeface="+mn-ea"/>
            </a:endParaRPr>
          </a:p>
        </p:txBody>
      </p:sp>
      <p:pic>
        <p:nvPicPr>
          <p:cNvPr id="11" name="图片 10"/>
          <p:cNvPicPr>
            <a:picLocks noChangeAspect="1"/>
          </p:cNvPicPr>
          <p:nvPr/>
        </p:nvPicPr>
        <p:blipFill>
          <a:blip r:embed="rId2"/>
          <a:stretch>
            <a:fillRect/>
          </a:stretch>
        </p:blipFill>
        <p:spPr>
          <a:xfrm>
            <a:off x="754380" y="3647440"/>
            <a:ext cx="6095365" cy="813435"/>
          </a:xfrm>
          <a:prstGeom prst="rect">
            <a:avLst/>
          </a:prstGeom>
        </p:spPr>
      </p:pic>
      <p:sp>
        <p:nvSpPr>
          <p:cNvPr id="12" name="文本框 11"/>
          <p:cNvSpPr txBox="1"/>
          <p:nvPr/>
        </p:nvSpPr>
        <p:spPr>
          <a:xfrm>
            <a:off x="592455" y="4594225"/>
            <a:ext cx="8898255" cy="645160"/>
          </a:xfrm>
          <a:prstGeom prst="rect">
            <a:avLst/>
          </a:prstGeom>
          <a:noFill/>
          <a:ln w="9525">
            <a:noFill/>
          </a:ln>
        </p:spPr>
        <p:txBody>
          <a:bodyPr wrap="square">
            <a:spAutoFit/>
          </a:bodyPr>
          <a:p>
            <a:pPr indent="266700"/>
            <a:r>
              <a:rPr lang="en-US" altLang="zh-CN" b="0">
                <a:latin typeface="+mn-ea"/>
              </a:rPr>
              <a:t> </a:t>
            </a:r>
            <a:r>
              <a:rPr lang="zh-CN" b="0">
                <a:latin typeface="+mn-ea"/>
              </a:rPr>
              <a:t>网关帮你去找收件人，但对用户来说，我们根本就感觉不到网关的存在。</a:t>
            </a:r>
            <a:r>
              <a:rPr lang="zh-CN" b="0">
                <a:solidFill>
                  <a:srgbClr val="FF0000"/>
                </a:solidFill>
                <a:latin typeface="+mn-ea"/>
              </a:rPr>
              <a:t>路由器</a:t>
            </a:r>
            <a:endParaRPr lang="zh-CN" altLang="en-US">
              <a:latin typeface="+mn-ea"/>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69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1.4 </a:t>
            </a:r>
            <a:r>
              <a:rPr lang="zh-CN" altLang="zh-CN" sz="2000" b="1" kern="100" dirty="0">
                <a:latin typeface="微软雅黑" panose="020B0503020204020204" pitchFamily="34" charset="-122"/>
                <a:ea typeface="微软雅黑" panose="020B0503020204020204" pitchFamily="34" charset="-122"/>
                <a:sym typeface="+mn-ea"/>
              </a:rPr>
              <a:t>传输层</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879475" y="1026160"/>
            <a:ext cx="11031855" cy="2306955"/>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传输层的由来：网络层的</a:t>
            </a:r>
            <a:r>
              <a:rPr lang="en-US" b="0">
                <a:latin typeface="+mn-ea"/>
                <a:cs typeface="+mn-ea"/>
              </a:rPr>
              <a:t>ip</a:t>
            </a:r>
            <a:r>
              <a:rPr lang="zh-CN" b="0">
                <a:latin typeface="+mn-ea"/>
                <a:cs typeface="+mn-ea"/>
              </a:rPr>
              <a:t>帮我们区分子网，以太网层的</a:t>
            </a:r>
            <a:r>
              <a:rPr lang="en-US" b="0">
                <a:latin typeface="+mn-ea"/>
                <a:cs typeface="+mn-ea"/>
              </a:rPr>
              <a:t>mac</a:t>
            </a:r>
            <a:r>
              <a:rPr lang="zh-CN" b="0">
                <a:latin typeface="+mn-ea"/>
                <a:cs typeface="+mn-ea"/>
              </a:rPr>
              <a:t>帮我们找到主机，然后大家使用的都是应用程序，你的电脑上可能同时开启</a:t>
            </a:r>
            <a:r>
              <a:rPr lang="en-US" b="0">
                <a:latin typeface="+mn-ea"/>
                <a:cs typeface="+mn-ea"/>
              </a:rPr>
              <a:t>qq</a:t>
            </a:r>
            <a:r>
              <a:rPr lang="zh-CN" b="0">
                <a:latin typeface="+mn-ea"/>
                <a:cs typeface="+mn-ea"/>
              </a:rPr>
              <a:t>，暴风影音，等多个应用程序，那么我们通过</a:t>
            </a:r>
            <a:r>
              <a:rPr lang="en-US" b="0">
                <a:latin typeface="+mn-ea"/>
                <a:cs typeface="+mn-ea"/>
              </a:rPr>
              <a:t>ip</a:t>
            </a:r>
            <a:r>
              <a:rPr lang="zh-CN" b="0">
                <a:latin typeface="+mn-ea"/>
                <a:cs typeface="+mn-ea"/>
              </a:rPr>
              <a:t>和</a:t>
            </a:r>
            <a:r>
              <a:rPr lang="en-US" b="0">
                <a:latin typeface="+mn-ea"/>
                <a:cs typeface="+mn-ea"/>
              </a:rPr>
              <a:t>mac</a:t>
            </a:r>
            <a:r>
              <a:rPr lang="zh-CN" b="0">
                <a:latin typeface="+mn-ea"/>
                <a:cs typeface="+mn-ea"/>
              </a:rPr>
              <a:t>找到了一台特定的主机，如何标识这台主机上的应用程序，答案就是端口，端口即应用程序与网卡关联的编号。</a:t>
            </a:r>
            <a:r>
              <a:rPr lang="zh-CN" b="1">
                <a:latin typeface="+mn-ea"/>
                <a:cs typeface="+mn-ea"/>
              </a:rPr>
              <a:t>传输层功能：建立端口到端口的通信补充：端口范围</a:t>
            </a:r>
            <a:r>
              <a:rPr lang="en-US" b="1">
                <a:latin typeface="+mn-ea"/>
                <a:cs typeface="+mn-ea"/>
              </a:rPr>
              <a:t>0-65535</a:t>
            </a:r>
            <a:r>
              <a:rPr lang="zh-CN" b="1">
                <a:latin typeface="+mn-ea"/>
                <a:cs typeface="+mn-ea"/>
              </a:rPr>
              <a:t>，</a:t>
            </a:r>
            <a:r>
              <a:rPr lang="en-US" b="1">
                <a:latin typeface="+mn-ea"/>
                <a:cs typeface="+mn-ea"/>
              </a:rPr>
              <a:t>0-1023</a:t>
            </a:r>
            <a:r>
              <a:rPr lang="zh-CN" b="1">
                <a:latin typeface="+mn-ea"/>
                <a:cs typeface="+mn-ea"/>
              </a:rPr>
              <a:t>为系统占用端口</a:t>
            </a:r>
            <a:r>
              <a:rPr lang="en-US" b="1">
                <a:latin typeface="+mn-ea"/>
                <a:cs typeface="+mn-ea"/>
              </a:rPr>
              <a:t>Tcp</a:t>
            </a:r>
            <a:r>
              <a:rPr lang="zh-CN" b="1">
                <a:latin typeface="+mn-ea"/>
                <a:cs typeface="+mn-ea"/>
              </a:rPr>
              <a:t>协议</a:t>
            </a:r>
            <a:r>
              <a:rPr lang="zh-CN" b="0">
                <a:latin typeface="+mn-ea"/>
                <a:cs typeface="+mn-ea"/>
              </a:rPr>
              <a:t>可靠传输，</a:t>
            </a:r>
            <a:r>
              <a:rPr lang="en-US" b="0">
                <a:latin typeface="+mn-ea"/>
                <a:cs typeface="+mn-ea"/>
              </a:rPr>
              <a:t>TCP</a:t>
            </a:r>
            <a:r>
              <a:rPr lang="zh-CN" b="0">
                <a:latin typeface="+mn-ea"/>
                <a:cs typeface="+mn-ea"/>
              </a:rPr>
              <a:t>数据包没有长度限制，理论上可以无限长，但是为了保证网络的效率，通常</a:t>
            </a:r>
            <a:r>
              <a:rPr lang="en-US" b="0">
                <a:latin typeface="+mn-ea"/>
                <a:cs typeface="+mn-ea"/>
              </a:rPr>
              <a:t>TCP</a:t>
            </a:r>
            <a:r>
              <a:rPr lang="zh-CN" b="0">
                <a:latin typeface="+mn-ea"/>
                <a:cs typeface="+mn-ea"/>
              </a:rPr>
              <a:t>数据包的长度不会超过</a:t>
            </a:r>
            <a:r>
              <a:rPr lang="en-US" b="0">
                <a:latin typeface="+mn-ea"/>
                <a:cs typeface="+mn-ea"/>
              </a:rPr>
              <a:t>IP</a:t>
            </a:r>
            <a:r>
              <a:rPr lang="zh-CN" b="0">
                <a:latin typeface="+mn-ea"/>
                <a:cs typeface="+mn-ea"/>
              </a:rPr>
              <a:t>数据包的长度，以确保单个</a:t>
            </a:r>
            <a:r>
              <a:rPr lang="en-US" b="0">
                <a:latin typeface="+mn-ea"/>
                <a:cs typeface="+mn-ea"/>
              </a:rPr>
              <a:t>TCP</a:t>
            </a:r>
            <a:r>
              <a:rPr lang="zh-CN" b="0">
                <a:latin typeface="+mn-ea"/>
                <a:cs typeface="+mn-ea"/>
              </a:rPr>
              <a:t>数据包不必再分割。</a:t>
            </a:r>
            <a:endParaRPr lang="zh-CN" altLang="en-US">
              <a:latin typeface="+mn-ea"/>
              <a:cs typeface="+mn-ea"/>
            </a:endParaRPr>
          </a:p>
        </p:txBody>
      </p:sp>
      <p:pic>
        <p:nvPicPr>
          <p:cNvPr id="-2147482609" name="图片 1"/>
          <p:cNvPicPr>
            <a:picLocks noChangeAspect="1"/>
          </p:cNvPicPr>
          <p:nvPr/>
        </p:nvPicPr>
        <p:blipFill>
          <a:blip r:embed="rId1"/>
          <a:stretch>
            <a:fillRect/>
          </a:stretch>
        </p:blipFill>
        <p:spPr>
          <a:xfrm>
            <a:off x="974725" y="3333115"/>
            <a:ext cx="9815195" cy="591185"/>
          </a:xfrm>
          <a:prstGeom prst="rect">
            <a:avLst/>
          </a:prstGeom>
          <a:noFill/>
          <a:ln w="9525">
            <a:noFill/>
          </a:ln>
        </p:spPr>
      </p:pic>
      <p:sp>
        <p:nvSpPr>
          <p:cNvPr id="3" name="文本框 2"/>
          <p:cNvSpPr txBox="1"/>
          <p:nvPr/>
        </p:nvSpPr>
        <p:spPr>
          <a:xfrm>
            <a:off x="974725" y="4036060"/>
            <a:ext cx="10251440" cy="645160"/>
          </a:xfrm>
          <a:prstGeom prst="rect">
            <a:avLst/>
          </a:prstGeom>
          <a:noFill/>
          <a:ln w="9525">
            <a:noFill/>
          </a:ln>
        </p:spPr>
        <p:txBody>
          <a:bodyPr wrap="square">
            <a:spAutoFit/>
          </a:bodyPr>
          <a:p>
            <a:pPr indent="267970"/>
            <a:r>
              <a:rPr lang="en-US" b="1">
                <a:latin typeface="+mn-ea"/>
                <a:cs typeface="+mn-ea"/>
              </a:rPr>
              <a:t>Udp</a:t>
            </a:r>
            <a:r>
              <a:rPr lang="zh-CN" b="1">
                <a:latin typeface="+mn-ea"/>
                <a:cs typeface="+mn-ea"/>
              </a:rPr>
              <a:t>协议</a:t>
            </a:r>
            <a:r>
              <a:rPr lang="zh-CN" b="0">
                <a:latin typeface="+mn-ea"/>
                <a:cs typeface="+mn-ea"/>
              </a:rPr>
              <a:t>不可靠传输，”报头”部分一共只有</a:t>
            </a:r>
            <a:r>
              <a:rPr lang="en-US" b="0">
                <a:latin typeface="+mn-ea"/>
                <a:cs typeface="+mn-ea"/>
              </a:rPr>
              <a:t>8</a:t>
            </a:r>
            <a:r>
              <a:rPr lang="zh-CN" b="0">
                <a:latin typeface="+mn-ea"/>
                <a:cs typeface="+mn-ea"/>
              </a:rPr>
              <a:t>个字节，总长度不超过</a:t>
            </a:r>
            <a:r>
              <a:rPr lang="en-US" b="0">
                <a:latin typeface="+mn-ea"/>
                <a:cs typeface="+mn-ea"/>
              </a:rPr>
              <a:t>65,535</a:t>
            </a:r>
            <a:r>
              <a:rPr lang="zh-CN" b="0">
                <a:latin typeface="+mn-ea"/>
                <a:cs typeface="+mn-ea"/>
              </a:rPr>
              <a:t>字节，正好放进一个</a:t>
            </a:r>
            <a:r>
              <a:rPr lang="en-US" b="0">
                <a:latin typeface="+mn-ea"/>
                <a:cs typeface="+mn-ea"/>
              </a:rPr>
              <a:t>IP</a:t>
            </a:r>
            <a:r>
              <a:rPr lang="zh-CN" b="0">
                <a:latin typeface="+mn-ea"/>
                <a:cs typeface="+mn-ea"/>
              </a:rPr>
              <a:t>数据包。</a:t>
            </a:r>
            <a:endParaRPr lang="zh-CN" altLang="en-US">
              <a:latin typeface="+mn-ea"/>
              <a:cs typeface="+mn-ea"/>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69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1.5 </a:t>
            </a:r>
            <a:r>
              <a:rPr lang="zh-CN" altLang="zh-CN" sz="2000" b="1" kern="100" dirty="0">
                <a:latin typeface="微软雅黑" panose="020B0503020204020204" pitchFamily="34" charset="-122"/>
                <a:ea typeface="微软雅黑" panose="020B0503020204020204" pitchFamily="34" charset="-122"/>
                <a:sym typeface="+mn-ea"/>
              </a:rPr>
              <a:t>会话层</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98855" y="1110615"/>
            <a:ext cx="10193655" cy="645160"/>
          </a:xfrm>
          <a:prstGeom prst="rect">
            <a:avLst/>
          </a:prstGeom>
          <a:noFill/>
          <a:ln w="9525">
            <a:noFill/>
          </a:ln>
        </p:spPr>
        <p:txBody>
          <a:bodyPr wrap="square">
            <a:spAutoFit/>
          </a:bodyPr>
          <a:p>
            <a:pPr indent="266700"/>
            <a:r>
              <a:rPr lang="en-US">
                <a:latin typeface="+mn-ea"/>
                <a:cs typeface="+mn-ea"/>
              </a:rPr>
              <a:t>  </a:t>
            </a:r>
            <a:r>
              <a:rPr>
                <a:latin typeface="+mn-ea"/>
                <a:cs typeface="+mn-ea"/>
              </a:rPr>
              <a:t>在得到需要连接对象的信息之后（mac、ip、端口号）负责对两个不同实体的表示层之间建立连接。</a:t>
            </a:r>
            <a:endParaRPr>
              <a:latin typeface="+mn-ea"/>
              <a:cs typeface="+mn-ea"/>
            </a:endParaRPr>
          </a:p>
        </p:txBody>
      </p:sp>
      <p:sp>
        <p:nvSpPr>
          <p:cNvPr id="6" name="文本框 5"/>
          <p:cNvSpPr txBox="1"/>
          <p:nvPr/>
        </p:nvSpPr>
        <p:spPr>
          <a:xfrm>
            <a:off x="498475" y="2249170"/>
            <a:ext cx="169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1.6 </a:t>
            </a:r>
            <a:r>
              <a:rPr lang="zh-CN" altLang="en-US" sz="2000" b="1" kern="100" dirty="0">
                <a:latin typeface="微软雅黑" panose="020B0503020204020204" pitchFamily="34" charset="-122"/>
                <a:ea typeface="微软雅黑" panose="020B0503020204020204" pitchFamily="34" charset="-122"/>
                <a:sym typeface="+mn-ea"/>
              </a:rPr>
              <a:t>表示</a:t>
            </a:r>
            <a:r>
              <a:rPr lang="zh-CN" altLang="zh-CN" sz="2000" b="1" kern="100" dirty="0">
                <a:latin typeface="微软雅黑" panose="020B0503020204020204" pitchFamily="34" charset="-122"/>
                <a:ea typeface="微软雅黑" panose="020B0503020204020204" pitchFamily="34" charset="-122"/>
                <a:sym typeface="+mn-ea"/>
              </a:rPr>
              <a:t>层</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231900" y="2741295"/>
            <a:ext cx="9888855" cy="368300"/>
          </a:xfrm>
          <a:prstGeom prst="rect">
            <a:avLst/>
          </a:prstGeom>
          <a:noFill/>
          <a:ln w="9525">
            <a:noFill/>
          </a:ln>
        </p:spPr>
        <p:txBody>
          <a:bodyPr wrap="square">
            <a:spAutoFit/>
          </a:bodyPr>
          <a:p>
            <a:pPr indent="266700"/>
            <a:r>
              <a:rPr lang="zh-CN" b="0">
                <a:latin typeface="+mn-ea"/>
              </a:rPr>
              <a:t>将用户传来的信息（应用层的命令或数据）进行翻译，如编码、数据格式转换、加密解密等。</a:t>
            </a:r>
            <a:endParaRPr lang="zh-CN" altLang="en-US">
              <a:latin typeface="+mn-ea"/>
            </a:endParaRPr>
          </a:p>
        </p:txBody>
      </p:sp>
      <p:sp>
        <p:nvSpPr>
          <p:cNvPr id="8" name="文本框 7"/>
          <p:cNvSpPr txBox="1"/>
          <p:nvPr/>
        </p:nvSpPr>
        <p:spPr>
          <a:xfrm>
            <a:off x="431800" y="3528695"/>
            <a:ext cx="169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1.7 </a:t>
            </a:r>
            <a:r>
              <a:rPr lang="zh-CN" altLang="en-US" sz="2000" b="1" kern="100" dirty="0">
                <a:latin typeface="微软雅黑" panose="020B0503020204020204" pitchFamily="34" charset="-122"/>
                <a:ea typeface="微软雅黑" panose="020B0503020204020204" pitchFamily="34" charset="-122"/>
                <a:sym typeface="+mn-ea"/>
              </a:rPr>
              <a:t>应用</a:t>
            </a:r>
            <a:r>
              <a:rPr lang="zh-CN" altLang="zh-CN" sz="2000" b="1" kern="100" dirty="0">
                <a:latin typeface="微软雅黑" panose="020B0503020204020204" pitchFamily="34" charset="-122"/>
                <a:ea typeface="微软雅黑" panose="020B0503020204020204" pitchFamily="34" charset="-122"/>
                <a:sym typeface="+mn-ea"/>
              </a:rPr>
              <a:t>层</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146175" y="4024630"/>
            <a:ext cx="9565640" cy="922020"/>
          </a:xfrm>
          <a:prstGeom prst="rect">
            <a:avLst/>
          </a:prstGeom>
          <a:noFill/>
          <a:ln w="9525">
            <a:noFill/>
          </a:ln>
        </p:spPr>
        <p:txBody>
          <a:bodyPr wrap="square">
            <a:spAutoFit/>
          </a:bodyPr>
          <a:p>
            <a:pPr indent="266700"/>
            <a:r>
              <a:rPr lang="zh-CN" b="0">
                <a:latin typeface="+mn-ea"/>
                <a:cs typeface="+mn-ea"/>
              </a:rPr>
              <a:t>应用层由来：用户使用的都是应用程序，均工作于应用层，互联网是开发的，大家都可以开发自己的应用程序，数据多种多样，必须规定好数据的组织形式</a:t>
            </a:r>
            <a:r>
              <a:rPr lang="en-US" b="0">
                <a:latin typeface="+mn-ea"/>
                <a:cs typeface="+mn-ea"/>
              </a:rPr>
              <a:t> </a:t>
            </a:r>
            <a:r>
              <a:rPr lang="zh-CN" b="0">
                <a:latin typeface="+mn-ea"/>
                <a:cs typeface="+mn-ea"/>
              </a:rPr>
              <a:t>。</a:t>
            </a:r>
            <a:endParaRPr lang="zh-CN" b="0">
              <a:latin typeface="+mn-ea"/>
              <a:cs typeface="+mn-ea"/>
            </a:endParaRPr>
          </a:p>
          <a:p>
            <a:pPr indent="266700"/>
            <a:endParaRPr lang="zh-CN" altLang="en-US">
              <a:latin typeface="+mn-ea"/>
              <a:cs typeface="+mn-ea"/>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69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1.7 </a:t>
            </a:r>
            <a:r>
              <a:rPr lang="zh-CN" altLang="en-US" sz="2000" b="1" kern="100" dirty="0">
                <a:latin typeface="微软雅黑" panose="020B0503020204020204" pitchFamily="34" charset="-122"/>
                <a:ea typeface="微软雅黑" panose="020B0503020204020204" pitchFamily="34" charset="-122"/>
                <a:sym typeface="+mn-ea"/>
              </a:rPr>
              <a:t>应用</a:t>
            </a:r>
            <a:r>
              <a:rPr lang="zh-CN" altLang="zh-CN" sz="2000" b="1" kern="100" dirty="0">
                <a:latin typeface="微软雅黑" panose="020B0503020204020204" pitchFamily="34" charset="-122"/>
                <a:ea typeface="微软雅黑" panose="020B0503020204020204" pitchFamily="34" charset="-122"/>
                <a:sym typeface="+mn-ea"/>
              </a:rPr>
              <a:t>层</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146175" y="1026160"/>
            <a:ext cx="10193655" cy="922020"/>
          </a:xfrm>
          <a:prstGeom prst="rect">
            <a:avLst/>
          </a:prstGeom>
          <a:noFill/>
          <a:ln w="9525">
            <a:noFill/>
          </a:ln>
        </p:spPr>
        <p:txBody>
          <a:bodyPr wrap="square">
            <a:spAutoFit/>
          </a:bodyPr>
          <a:p>
            <a:pPr indent="266700"/>
            <a:r>
              <a:rPr lang="zh-CN" b="1">
                <a:latin typeface="+mn-ea"/>
                <a:cs typeface="+mn-ea"/>
                <a:sym typeface="+mn-ea"/>
              </a:rPr>
              <a:t>应用层功能：规定应用程序的数据格式。</a:t>
            </a:r>
            <a:r>
              <a:rPr lang="zh-CN">
                <a:latin typeface="+mn-ea"/>
                <a:cs typeface="+mn-ea"/>
                <a:sym typeface="+mn-ea"/>
              </a:rPr>
              <a:t>例：</a:t>
            </a:r>
            <a:r>
              <a:rPr lang="en-US">
                <a:latin typeface="+mn-ea"/>
                <a:cs typeface="+mn-ea"/>
                <a:sym typeface="+mn-ea"/>
              </a:rPr>
              <a:t>TCP</a:t>
            </a:r>
            <a:r>
              <a:rPr lang="zh-CN">
                <a:latin typeface="+mn-ea"/>
                <a:cs typeface="+mn-ea"/>
                <a:sym typeface="+mn-ea"/>
              </a:rPr>
              <a:t>协议可以为各种各样的程序传递数据，比如</a:t>
            </a:r>
            <a:r>
              <a:rPr lang="en-US">
                <a:latin typeface="+mn-ea"/>
                <a:cs typeface="+mn-ea"/>
                <a:sym typeface="+mn-ea"/>
              </a:rPr>
              <a:t>Email</a:t>
            </a:r>
            <a:r>
              <a:rPr lang="zh-CN">
                <a:latin typeface="+mn-ea"/>
                <a:cs typeface="+mn-ea"/>
                <a:sym typeface="+mn-ea"/>
              </a:rPr>
              <a:t>、</a:t>
            </a:r>
            <a:r>
              <a:rPr lang="en-US">
                <a:latin typeface="+mn-ea"/>
                <a:cs typeface="+mn-ea"/>
                <a:sym typeface="+mn-ea"/>
              </a:rPr>
              <a:t>WWW</a:t>
            </a:r>
            <a:r>
              <a:rPr lang="zh-CN">
                <a:latin typeface="+mn-ea"/>
                <a:cs typeface="+mn-ea"/>
                <a:sym typeface="+mn-ea"/>
              </a:rPr>
              <a:t>、</a:t>
            </a:r>
            <a:r>
              <a:rPr lang="en-US">
                <a:latin typeface="+mn-ea"/>
                <a:cs typeface="+mn-ea"/>
                <a:sym typeface="+mn-ea"/>
              </a:rPr>
              <a:t>FTP</a:t>
            </a:r>
            <a:r>
              <a:rPr lang="zh-CN">
                <a:latin typeface="+mn-ea"/>
                <a:cs typeface="+mn-ea"/>
                <a:sym typeface="+mn-ea"/>
              </a:rPr>
              <a:t>等等。那么，必须有不同协议规定电子邮件、网页、</a:t>
            </a:r>
            <a:r>
              <a:rPr lang="en-US">
                <a:latin typeface="+mn-ea"/>
                <a:cs typeface="+mn-ea"/>
                <a:sym typeface="+mn-ea"/>
              </a:rPr>
              <a:t>FTP</a:t>
            </a:r>
            <a:r>
              <a:rPr lang="zh-CN">
                <a:latin typeface="+mn-ea"/>
                <a:cs typeface="+mn-ea"/>
                <a:sym typeface="+mn-ea"/>
              </a:rPr>
              <a:t>数据的格式，这些应用程序协议就构成了”应用层”。</a:t>
            </a:r>
            <a:endParaRPr>
              <a:latin typeface="+mn-ea"/>
              <a:cs typeface="+mn-ea"/>
            </a:endParaRPr>
          </a:p>
        </p:txBody>
      </p:sp>
      <p:pic>
        <p:nvPicPr>
          <p:cNvPr id="-2147482607" name="图片 1"/>
          <p:cNvPicPr>
            <a:picLocks noChangeAspect="1"/>
          </p:cNvPicPr>
          <p:nvPr/>
        </p:nvPicPr>
        <p:blipFill>
          <a:blip r:embed="rId1"/>
          <a:stretch>
            <a:fillRect/>
          </a:stretch>
        </p:blipFill>
        <p:spPr>
          <a:xfrm>
            <a:off x="2124075" y="2033270"/>
            <a:ext cx="5516245" cy="3705860"/>
          </a:xfrm>
          <a:prstGeom prst="rect">
            <a:avLst/>
          </a:prstGeom>
          <a:noFill/>
          <a:ln w="9525">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380492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OSI</a:t>
            </a:r>
            <a:r>
              <a:rPr lang="zh-CN" altLang="en-US" sz="2000" b="1" kern="100" dirty="0">
                <a:latin typeface="微软雅黑" panose="020B0503020204020204" pitchFamily="34" charset="-122"/>
                <a:ea typeface="微软雅黑" panose="020B0503020204020204" pitchFamily="34" charset="-122"/>
                <a:sym typeface="+mn-ea"/>
              </a:rPr>
              <a:t>层与</a:t>
            </a:r>
            <a:r>
              <a:rPr lang="en-US" altLang="zh-CN" sz="2000" b="1" kern="100" dirty="0">
                <a:latin typeface="微软雅黑" panose="020B0503020204020204" pitchFamily="34" charset="-122"/>
                <a:ea typeface="微软雅黑" panose="020B0503020204020204" pitchFamily="34" charset="-122"/>
                <a:sym typeface="+mn-ea"/>
              </a:rPr>
              <a:t>TCP/IP</a:t>
            </a:r>
            <a:r>
              <a:rPr lang="zh-CN" altLang="en-US" sz="2000" b="1" kern="100" dirty="0">
                <a:latin typeface="微软雅黑" panose="020B0503020204020204" pitchFamily="34" charset="-122"/>
                <a:ea typeface="微软雅黑" panose="020B0503020204020204" pitchFamily="34" charset="-122"/>
                <a:sym typeface="+mn-ea"/>
              </a:rPr>
              <a:t>协议</a:t>
            </a:r>
            <a:r>
              <a:rPr lang="zh-CN" altLang="en-US" sz="2000" b="1" kern="100" dirty="0">
                <a:latin typeface="微软雅黑" panose="020B0503020204020204" pitchFamily="34" charset="-122"/>
                <a:ea typeface="微软雅黑" panose="020B0503020204020204" pitchFamily="34" charset="-122"/>
                <a:sym typeface="+mn-ea"/>
              </a:rPr>
              <a:t>对应关系</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1"/>
          <a:stretch>
            <a:fillRect/>
          </a:stretch>
        </p:blipFill>
        <p:spPr>
          <a:xfrm>
            <a:off x="1373505" y="1137285"/>
            <a:ext cx="8133715" cy="3843655"/>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83515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TCP/IP</a:t>
            </a:r>
            <a:r>
              <a:rPr lang="zh-CN" altLang="en-US" sz="2000" b="1" kern="100" dirty="0">
                <a:latin typeface="微软雅黑" panose="020B0503020204020204" pitchFamily="34" charset="-122"/>
                <a:ea typeface="微软雅黑" panose="020B0503020204020204" pitchFamily="34" charset="-122"/>
                <a:sym typeface="+mn-ea"/>
              </a:rPr>
              <a:t>协议</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08050" y="1102360"/>
            <a:ext cx="2441575" cy="368300"/>
          </a:xfrm>
          <a:prstGeom prst="rect">
            <a:avLst/>
          </a:prstGeom>
          <a:noFill/>
          <a:ln w="9525">
            <a:noFill/>
          </a:ln>
        </p:spPr>
        <p:txBody>
          <a:bodyPr wrap="square">
            <a:spAutoFit/>
          </a:bodyPr>
          <a:p>
            <a:pPr marL="450215" indent="-450215"/>
            <a:r>
              <a:rPr lang="en-US" b="1">
                <a:latin typeface="微软雅黑" panose="020B0503020204020204" pitchFamily="34" charset="-122"/>
                <a:ea typeface="微软雅黑" panose="020B0503020204020204" pitchFamily="34" charset="-122"/>
                <a:cs typeface="微软雅黑" panose="020B0503020204020204" pitchFamily="34" charset="-122"/>
              </a:rPr>
              <a:t>2.1 </a:t>
            </a:r>
            <a:r>
              <a:rPr lang="zh-CN" b="1">
                <a:latin typeface="微软雅黑" panose="020B0503020204020204" pitchFamily="34" charset="-122"/>
                <a:ea typeface="微软雅黑" panose="020B0503020204020204" pitchFamily="34" charset="-122"/>
                <a:cs typeface="微软雅黑" panose="020B0503020204020204" pitchFamily="34" charset="-122"/>
              </a:rPr>
              <a:t>什么是</a:t>
            </a:r>
            <a:r>
              <a:rPr lang="en-US" b="1">
                <a:latin typeface="微软雅黑" panose="020B0503020204020204" pitchFamily="34" charset="-122"/>
                <a:ea typeface="微软雅黑" panose="020B0503020204020204" pitchFamily="34" charset="-122"/>
                <a:cs typeface="微软雅黑" panose="020B0503020204020204" pitchFamily="34" charset="-122"/>
              </a:rPr>
              <a:t>TCP</a:t>
            </a:r>
            <a:r>
              <a:rPr lang="zh-CN" b="1">
                <a:latin typeface="微软雅黑" panose="020B0503020204020204" pitchFamily="34" charset="-122"/>
                <a:ea typeface="微软雅黑" panose="020B0503020204020204" pitchFamily="34" charset="-122"/>
                <a:cs typeface="微软雅黑" panose="020B0503020204020204" pitchFamily="34" charset="-122"/>
              </a:rPr>
              <a:t>协议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908050" y="1579880"/>
            <a:ext cx="3441700" cy="3969385"/>
          </a:xfrm>
          <a:prstGeom prst="rect">
            <a:avLst/>
          </a:prstGeom>
          <a:noFill/>
          <a:ln w="9525">
            <a:noFill/>
          </a:ln>
        </p:spPr>
        <p:txBody>
          <a:bodyPr wrap="square">
            <a:spAutoFit/>
          </a:bodyPr>
          <a:p>
            <a:pPr indent="266700"/>
            <a:r>
              <a:rPr lang="en-US" b="0">
                <a:latin typeface="+mn-ea"/>
                <a:cs typeface="+mn-ea"/>
              </a:rPr>
              <a:t>   TCP</a:t>
            </a:r>
            <a:r>
              <a:rPr lang="zh-CN" b="0">
                <a:latin typeface="+mn-ea"/>
                <a:cs typeface="+mn-ea"/>
              </a:rPr>
              <a:t>（</a:t>
            </a:r>
            <a:r>
              <a:rPr lang="en-US" b="0">
                <a:latin typeface="+mn-ea"/>
                <a:cs typeface="+mn-ea"/>
              </a:rPr>
              <a:t>Transmission Control Protocol </a:t>
            </a:r>
            <a:r>
              <a:rPr lang="zh-CN" b="0">
                <a:latin typeface="+mn-ea"/>
                <a:cs typeface="+mn-ea"/>
              </a:rPr>
              <a:t>传输控制协议）是一种面向连接的、可靠的、基于字节流的传输层通信协议。</a:t>
            </a:r>
            <a:endParaRPr lang="zh-CN" b="0">
              <a:latin typeface="+mn-ea"/>
              <a:cs typeface="+mn-ea"/>
            </a:endParaRPr>
          </a:p>
          <a:p>
            <a:pPr indent="266700"/>
            <a:r>
              <a:rPr lang="zh-CN" b="0">
                <a:latin typeface="+mn-ea"/>
                <a:cs typeface="+mn-ea"/>
              </a:rPr>
              <a:t> 当应用层向</a:t>
            </a:r>
            <a:r>
              <a:rPr lang="en-US" b="0">
                <a:latin typeface="+mn-ea"/>
                <a:cs typeface="+mn-ea"/>
              </a:rPr>
              <a:t>TCP</a:t>
            </a:r>
            <a:r>
              <a:rPr lang="zh-CN" b="0">
                <a:latin typeface="+mn-ea"/>
                <a:cs typeface="+mn-ea"/>
              </a:rPr>
              <a:t>层发送用于网间传输的、用</a:t>
            </a:r>
            <a:r>
              <a:rPr lang="en-US" b="0">
                <a:latin typeface="+mn-ea"/>
                <a:cs typeface="+mn-ea"/>
              </a:rPr>
              <a:t>8</a:t>
            </a:r>
            <a:r>
              <a:rPr lang="zh-CN" b="0">
                <a:latin typeface="+mn-ea"/>
                <a:cs typeface="+mn-ea"/>
              </a:rPr>
              <a:t>位字节表示的数据流，</a:t>
            </a:r>
            <a:r>
              <a:rPr lang="en-US" b="0">
                <a:latin typeface="+mn-ea"/>
                <a:cs typeface="+mn-ea"/>
              </a:rPr>
              <a:t>TCP</a:t>
            </a:r>
            <a:r>
              <a:rPr lang="zh-CN" b="0">
                <a:latin typeface="+mn-ea"/>
                <a:cs typeface="+mn-ea"/>
              </a:rPr>
              <a:t>则把数据流分割成适当长度的报文段，最大传输段大小（</a:t>
            </a:r>
            <a:r>
              <a:rPr lang="en-US" b="0">
                <a:latin typeface="+mn-ea"/>
                <a:cs typeface="+mn-ea"/>
              </a:rPr>
              <a:t>MSS</a:t>
            </a:r>
            <a:r>
              <a:rPr lang="zh-CN" b="0">
                <a:latin typeface="+mn-ea"/>
                <a:cs typeface="+mn-ea"/>
              </a:rPr>
              <a:t>）通常受该计算机连接的网络的数据链路层的最大传送单元（</a:t>
            </a:r>
            <a:r>
              <a:rPr lang="en-US" b="0">
                <a:latin typeface="+mn-ea"/>
                <a:cs typeface="+mn-ea"/>
              </a:rPr>
              <a:t>MTU</a:t>
            </a:r>
            <a:r>
              <a:rPr lang="zh-CN" b="0">
                <a:latin typeface="+mn-ea"/>
                <a:cs typeface="+mn-ea"/>
              </a:rPr>
              <a:t>）限制。之后</a:t>
            </a:r>
            <a:r>
              <a:rPr lang="en-US" b="0">
                <a:latin typeface="+mn-ea"/>
                <a:cs typeface="+mn-ea"/>
              </a:rPr>
              <a:t>TCP</a:t>
            </a:r>
            <a:r>
              <a:rPr lang="zh-CN" b="0">
                <a:latin typeface="+mn-ea"/>
                <a:cs typeface="+mn-ea"/>
              </a:rPr>
              <a:t>把数据包传给</a:t>
            </a:r>
            <a:r>
              <a:rPr lang="en-US" b="0">
                <a:latin typeface="+mn-ea"/>
                <a:cs typeface="+mn-ea"/>
              </a:rPr>
              <a:t>IP</a:t>
            </a:r>
            <a:r>
              <a:rPr lang="zh-CN" b="0">
                <a:latin typeface="+mn-ea"/>
                <a:cs typeface="+mn-ea"/>
              </a:rPr>
              <a:t>层，由它来通过网络将包传送给接收端实体的</a:t>
            </a:r>
            <a:r>
              <a:rPr lang="en-US" b="0">
                <a:latin typeface="+mn-ea"/>
                <a:cs typeface="+mn-ea"/>
              </a:rPr>
              <a:t>TCP</a:t>
            </a:r>
            <a:r>
              <a:rPr lang="zh-CN" b="0">
                <a:latin typeface="+mn-ea"/>
                <a:cs typeface="+mn-ea"/>
              </a:rPr>
              <a:t>层。</a:t>
            </a:r>
            <a:endParaRPr lang="zh-CN" altLang="en-US">
              <a:latin typeface="+mn-ea"/>
              <a:cs typeface="+mn-ea"/>
            </a:endParaRPr>
          </a:p>
        </p:txBody>
      </p:sp>
      <p:sp>
        <p:nvSpPr>
          <p:cNvPr id="7" name="文本框 6"/>
          <p:cNvSpPr txBox="1"/>
          <p:nvPr/>
        </p:nvSpPr>
        <p:spPr>
          <a:xfrm>
            <a:off x="5289550" y="1026160"/>
            <a:ext cx="2661285" cy="368300"/>
          </a:xfrm>
          <a:prstGeom prst="rect">
            <a:avLst/>
          </a:prstGeom>
          <a:noFill/>
          <a:ln w="9525">
            <a:noFill/>
          </a:ln>
        </p:spPr>
        <p:txBody>
          <a:bodyPr wrap="square">
            <a:spAutoFit/>
          </a:bodyPr>
          <a:p>
            <a:pPr indent="266700"/>
            <a:r>
              <a:rPr lang="en-US" b="0">
                <a:latin typeface="+mn-ea"/>
                <a:cs typeface="+mn-ea"/>
              </a:rPr>
              <a:t>Tcp</a:t>
            </a:r>
            <a:r>
              <a:rPr lang="zh-CN" b="0">
                <a:latin typeface="+mn-ea"/>
                <a:cs typeface="+mn-ea"/>
              </a:rPr>
              <a:t>协议包头</a:t>
            </a:r>
            <a:r>
              <a:rPr lang="en-US" b="0">
                <a:latin typeface="+mn-ea"/>
                <a:cs typeface="+mn-ea"/>
              </a:rPr>
              <a:t>:</a:t>
            </a:r>
            <a:endParaRPr lang="zh-CN" altLang="en-US">
              <a:latin typeface="+mn-ea"/>
              <a:cs typeface="+mn-ea"/>
            </a:endParaRPr>
          </a:p>
        </p:txBody>
      </p:sp>
      <p:pic>
        <p:nvPicPr>
          <p:cNvPr id="9" name="图片 8"/>
          <p:cNvPicPr>
            <a:picLocks noChangeAspect="1"/>
          </p:cNvPicPr>
          <p:nvPr/>
        </p:nvPicPr>
        <p:blipFill>
          <a:blip r:embed="rId1"/>
          <a:stretch>
            <a:fillRect/>
          </a:stretch>
        </p:blipFill>
        <p:spPr>
          <a:xfrm>
            <a:off x="5651500" y="1394460"/>
            <a:ext cx="4967605" cy="433959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83515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TCP/IP</a:t>
            </a:r>
            <a:r>
              <a:rPr lang="zh-CN" altLang="en-US" sz="2000" b="1" kern="100" dirty="0">
                <a:latin typeface="微软雅黑" panose="020B0503020204020204" pitchFamily="34" charset="-122"/>
                <a:ea typeface="微软雅黑" panose="020B0503020204020204" pitchFamily="34" charset="-122"/>
                <a:sym typeface="+mn-ea"/>
              </a:rPr>
              <a:t>协议</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612775" y="1026160"/>
            <a:ext cx="11134090" cy="4799965"/>
          </a:xfrm>
          <a:prstGeom prst="rect">
            <a:avLst/>
          </a:prstGeom>
          <a:noFill/>
          <a:ln w="9525">
            <a:noFill/>
          </a:ln>
        </p:spPr>
        <p:txBody>
          <a:bodyPr wrap="square">
            <a:spAutoFit/>
          </a:bodyPr>
          <a:p>
            <a:pPr indent="267970"/>
            <a:r>
              <a:rPr lang="en-US" b="1">
                <a:solidFill>
                  <a:srgbClr val="3D464D"/>
                </a:solidFill>
                <a:latin typeface="+mn-ea"/>
                <a:cs typeface="+mn-ea"/>
              </a:rPr>
              <a:t>src port</a:t>
            </a:r>
            <a:r>
              <a:rPr lang="zh-CN" b="0">
                <a:latin typeface="+mn-ea"/>
                <a:cs typeface="+mn-ea"/>
              </a:rPr>
              <a:t>：源端口，</a:t>
            </a:r>
            <a:r>
              <a:rPr lang="en-US" b="0">
                <a:latin typeface="+mn-ea"/>
                <a:cs typeface="+mn-ea"/>
              </a:rPr>
              <a:t>2</a:t>
            </a:r>
            <a:r>
              <a:rPr lang="zh-CN" b="0">
                <a:latin typeface="+mn-ea"/>
                <a:cs typeface="+mn-ea"/>
              </a:rPr>
              <a:t>个字节，是一个大于</a:t>
            </a:r>
            <a:r>
              <a:rPr lang="en-US" b="0">
                <a:latin typeface="+mn-ea"/>
                <a:cs typeface="+mn-ea"/>
              </a:rPr>
              <a:t>1023</a:t>
            </a:r>
            <a:r>
              <a:rPr lang="zh-CN" b="0">
                <a:latin typeface="+mn-ea"/>
                <a:cs typeface="+mn-ea"/>
              </a:rPr>
              <a:t>的</a:t>
            </a:r>
            <a:r>
              <a:rPr lang="en-US" b="0">
                <a:latin typeface="+mn-ea"/>
                <a:cs typeface="+mn-ea"/>
              </a:rPr>
              <a:t>16</a:t>
            </a:r>
            <a:r>
              <a:rPr lang="zh-CN" b="0">
                <a:latin typeface="+mn-ea"/>
                <a:cs typeface="+mn-ea"/>
              </a:rPr>
              <a:t>位数字，由基于</a:t>
            </a:r>
            <a:r>
              <a:rPr lang="en-US" b="0">
                <a:latin typeface="+mn-ea"/>
                <a:cs typeface="+mn-ea"/>
              </a:rPr>
              <a:t>TCP</a:t>
            </a:r>
            <a:r>
              <a:rPr lang="zh-CN" b="0">
                <a:latin typeface="+mn-ea"/>
                <a:cs typeface="+mn-ea"/>
              </a:rPr>
              <a:t>应用程序的用户进程随机选择</a:t>
            </a:r>
            <a:r>
              <a:rPr lang="en-US" b="1">
                <a:solidFill>
                  <a:srgbClr val="3D464D"/>
                </a:solidFill>
                <a:latin typeface="+mn-ea"/>
                <a:cs typeface="+mn-ea"/>
              </a:rPr>
              <a:t>    dst port</a:t>
            </a:r>
            <a:r>
              <a:rPr lang="zh-CN" b="0">
                <a:latin typeface="+mn-ea"/>
                <a:cs typeface="+mn-ea"/>
              </a:rPr>
              <a:t>：</a:t>
            </a:r>
            <a:r>
              <a:rPr lang="en-US" altLang="zh-CN" b="0">
                <a:latin typeface="+mn-ea"/>
                <a:cs typeface="+mn-ea"/>
              </a:rPr>
              <a:t>  </a:t>
            </a:r>
            <a:r>
              <a:rPr lang="zh-CN" b="0">
                <a:latin typeface="+mn-ea"/>
                <a:cs typeface="+mn-ea"/>
              </a:rPr>
              <a:t>目的端口，</a:t>
            </a:r>
            <a:r>
              <a:rPr lang="en-US" b="0">
                <a:latin typeface="+mn-ea"/>
                <a:cs typeface="+mn-ea"/>
              </a:rPr>
              <a:t>2</a:t>
            </a:r>
            <a:r>
              <a:rPr lang="zh-CN" b="0">
                <a:latin typeface="+mn-ea"/>
                <a:cs typeface="+mn-ea"/>
              </a:rPr>
              <a:t>个字节，指明接收者所用的端口号，一般由应用程序来指定</a:t>
            </a:r>
            <a:r>
              <a:rPr lang="en-US" b="1">
                <a:solidFill>
                  <a:srgbClr val="3D464D"/>
                </a:solidFill>
                <a:latin typeface="+mn-ea"/>
                <a:cs typeface="+mn-ea"/>
              </a:rPr>
              <a:t>Sequence number</a:t>
            </a:r>
            <a:r>
              <a:rPr lang="zh-CN" b="0">
                <a:latin typeface="+mn-ea"/>
                <a:cs typeface="+mn-ea"/>
              </a:rPr>
              <a:t>：顺序号，</a:t>
            </a:r>
            <a:r>
              <a:rPr lang="en-US" b="0">
                <a:latin typeface="+mn-ea"/>
                <a:cs typeface="+mn-ea"/>
              </a:rPr>
              <a:t>4</a:t>
            </a:r>
            <a:r>
              <a:rPr lang="zh-CN" b="0">
                <a:latin typeface="+mn-ea"/>
                <a:cs typeface="+mn-ea"/>
              </a:rPr>
              <a:t>个字节，用来标识从 </a:t>
            </a:r>
            <a:r>
              <a:rPr lang="en-US" b="0">
                <a:latin typeface="+mn-ea"/>
                <a:cs typeface="+mn-ea"/>
              </a:rPr>
              <a:t>TCP </a:t>
            </a:r>
            <a:r>
              <a:rPr lang="zh-CN" b="0">
                <a:latin typeface="+mn-ea"/>
                <a:cs typeface="+mn-ea"/>
              </a:rPr>
              <a:t>源端向 </a:t>
            </a:r>
            <a:r>
              <a:rPr lang="en-US" b="0">
                <a:latin typeface="+mn-ea"/>
                <a:cs typeface="+mn-ea"/>
              </a:rPr>
              <a:t>TCP </a:t>
            </a:r>
            <a:r>
              <a:rPr lang="zh-CN" b="0">
                <a:latin typeface="+mn-ea"/>
                <a:cs typeface="+mn-ea"/>
              </a:rPr>
              <a:t>目的端发送的数据字节流，它表示在这个报文段中的</a:t>
            </a:r>
            <a:r>
              <a:rPr lang="zh-CN" b="1">
                <a:solidFill>
                  <a:srgbClr val="3D464D"/>
                </a:solidFill>
                <a:latin typeface="+mn-ea"/>
                <a:cs typeface="+mn-ea"/>
              </a:rPr>
              <a:t>第一个数据字节</a:t>
            </a:r>
            <a:r>
              <a:rPr lang="zh-CN" b="0">
                <a:latin typeface="+mn-ea"/>
                <a:cs typeface="+mn-ea"/>
              </a:rPr>
              <a:t>的顺序号。如果将字节流看作在两个应用程序间的单向流动，则</a:t>
            </a:r>
            <a:r>
              <a:rPr lang="en-US" b="0">
                <a:latin typeface="+mn-ea"/>
                <a:cs typeface="+mn-ea"/>
              </a:rPr>
              <a:t> TCP </a:t>
            </a:r>
            <a:r>
              <a:rPr lang="zh-CN" b="0">
                <a:latin typeface="+mn-ea"/>
                <a:cs typeface="+mn-ea"/>
              </a:rPr>
              <a:t>用顺序号对每个字节进行计数。序号是 </a:t>
            </a:r>
            <a:r>
              <a:rPr lang="en-US" b="0">
                <a:latin typeface="+mn-ea"/>
                <a:cs typeface="+mn-ea"/>
              </a:rPr>
              <a:t>32bit </a:t>
            </a:r>
            <a:r>
              <a:rPr lang="zh-CN" b="0">
                <a:latin typeface="+mn-ea"/>
                <a:cs typeface="+mn-ea"/>
              </a:rPr>
              <a:t>的无符号数，</a:t>
            </a:r>
            <a:r>
              <a:rPr lang="zh-CN" b="1">
                <a:solidFill>
                  <a:srgbClr val="3D464D"/>
                </a:solidFill>
                <a:latin typeface="+mn-ea"/>
                <a:cs typeface="+mn-ea"/>
              </a:rPr>
              <a:t>序号到达</a:t>
            </a:r>
            <a:r>
              <a:rPr lang="en-US" b="1">
                <a:solidFill>
                  <a:srgbClr val="3D464D"/>
                </a:solidFill>
                <a:latin typeface="+mn-ea"/>
                <a:cs typeface="+mn-ea"/>
              </a:rPr>
              <a:t> (2^32) </a:t>
            </a:r>
            <a:r>
              <a:rPr lang="zh-CN" b="1">
                <a:solidFill>
                  <a:srgbClr val="3D464D"/>
                </a:solidFill>
                <a:latin typeface="+mn-ea"/>
                <a:cs typeface="+mn-ea"/>
              </a:rPr>
              <a:t>－ </a:t>
            </a:r>
            <a:r>
              <a:rPr lang="en-US" b="1">
                <a:solidFill>
                  <a:srgbClr val="3D464D"/>
                </a:solidFill>
                <a:latin typeface="+mn-ea"/>
                <a:cs typeface="+mn-ea"/>
              </a:rPr>
              <a:t>1 </a:t>
            </a:r>
            <a:r>
              <a:rPr lang="zh-CN" b="1">
                <a:solidFill>
                  <a:srgbClr val="3D464D"/>
                </a:solidFill>
                <a:latin typeface="+mn-ea"/>
                <a:cs typeface="+mn-ea"/>
              </a:rPr>
              <a:t>后又从 </a:t>
            </a:r>
            <a:r>
              <a:rPr lang="en-US" b="1">
                <a:solidFill>
                  <a:srgbClr val="3D464D"/>
                </a:solidFill>
                <a:latin typeface="+mn-ea"/>
                <a:cs typeface="+mn-ea"/>
              </a:rPr>
              <a:t>0 </a:t>
            </a:r>
            <a:r>
              <a:rPr lang="zh-CN" b="1">
                <a:solidFill>
                  <a:srgbClr val="3D464D"/>
                </a:solidFill>
                <a:latin typeface="+mn-ea"/>
                <a:cs typeface="+mn-ea"/>
              </a:rPr>
              <a:t>开始。</a:t>
            </a:r>
            <a:r>
              <a:rPr lang="zh-CN" b="0">
                <a:latin typeface="+mn-ea"/>
                <a:cs typeface="+mn-ea"/>
              </a:rPr>
              <a:t>当建立一个新的连接时，</a:t>
            </a:r>
            <a:r>
              <a:rPr lang="en-US" b="0">
                <a:latin typeface="+mn-ea"/>
                <a:cs typeface="+mn-ea"/>
              </a:rPr>
              <a:t> SYN </a:t>
            </a:r>
            <a:r>
              <a:rPr lang="zh-CN" b="0">
                <a:latin typeface="+mn-ea"/>
                <a:cs typeface="+mn-ea"/>
              </a:rPr>
              <a:t>标志变 </a:t>
            </a:r>
            <a:r>
              <a:rPr lang="en-US" b="0">
                <a:latin typeface="+mn-ea"/>
                <a:cs typeface="+mn-ea"/>
              </a:rPr>
              <a:t>1 </a:t>
            </a:r>
            <a:r>
              <a:rPr lang="zh-CN" b="0">
                <a:latin typeface="+mn-ea"/>
                <a:cs typeface="+mn-ea"/>
              </a:rPr>
              <a:t>，顺序号字段包含由这个主机选择的该连接的初始顺序号 </a:t>
            </a:r>
            <a:r>
              <a:rPr lang="en-US" b="0">
                <a:latin typeface="+mn-ea"/>
                <a:cs typeface="+mn-ea"/>
              </a:rPr>
              <a:t>ISN </a:t>
            </a:r>
            <a:r>
              <a:rPr lang="zh-CN" b="0">
                <a:latin typeface="+mn-ea"/>
                <a:cs typeface="+mn-ea"/>
              </a:rPr>
              <a:t>（ </a:t>
            </a:r>
            <a:r>
              <a:rPr lang="en-US" b="0">
                <a:latin typeface="+mn-ea"/>
                <a:cs typeface="+mn-ea"/>
              </a:rPr>
              <a:t>Initial Sequence Number </a:t>
            </a:r>
            <a:r>
              <a:rPr lang="zh-CN" b="0">
                <a:latin typeface="+mn-ea"/>
                <a:cs typeface="+mn-ea"/>
              </a:rPr>
              <a:t>）</a:t>
            </a:r>
            <a:r>
              <a:rPr lang="en-US" b="1">
                <a:solidFill>
                  <a:srgbClr val="3D464D"/>
                </a:solidFill>
                <a:latin typeface="+mn-ea"/>
                <a:cs typeface="+mn-ea"/>
              </a:rPr>
              <a:t>Acknowledgement number</a:t>
            </a:r>
            <a:r>
              <a:rPr lang="zh-CN" b="0">
                <a:latin typeface="+mn-ea"/>
                <a:cs typeface="+mn-ea"/>
              </a:rPr>
              <a:t>：确认号，</a:t>
            </a:r>
            <a:r>
              <a:rPr lang="en-US" b="0">
                <a:latin typeface="+mn-ea"/>
                <a:cs typeface="+mn-ea"/>
              </a:rPr>
              <a:t>4</a:t>
            </a:r>
            <a:r>
              <a:rPr lang="zh-CN" b="0">
                <a:latin typeface="+mn-ea"/>
                <a:cs typeface="+mn-ea"/>
              </a:rPr>
              <a:t>个字节，包含发送确认的一端</a:t>
            </a:r>
            <a:r>
              <a:rPr lang="zh-CN" b="1">
                <a:solidFill>
                  <a:srgbClr val="3D464D"/>
                </a:solidFill>
                <a:latin typeface="+mn-ea"/>
                <a:cs typeface="+mn-ea"/>
              </a:rPr>
              <a:t>所期望收到</a:t>
            </a:r>
            <a:r>
              <a:rPr lang="zh-CN" b="0">
                <a:latin typeface="+mn-ea"/>
                <a:cs typeface="+mn-ea"/>
              </a:rPr>
              <a:t>的下一个顺序号。因此，确认序号应当是上次已成功收到数据字节顺序号加</a:t>
            </a:r>
            <a:r>
              <a:rPr lang="en-US" b="0">
                <a:latin typeface="+mn-ea"/>
                <a:cs typeface="+mn-ea"/>
              </a:rPr>
              <a:t> 1 </a:t>
            </a:r>
            <a:r>
              <a:rPr lang="zh-CN" b="0">
                <a:latin typeface="+mn-ea"/>
                <a:cs typeface="+mn-ea"/>
              </a:rPr>
              <a:t>。只有 </a:t>
            </a:r>
            <a:r>
              <a:rPr lang="en-US" b="0">
                <a:latin typeface="+mn-ea"/>
                <a:cs typeface="+mn-ea"/>
              </a:rPr>
              <a:t>ACK </a:t>
            </a:r>
            <a:r>
              <a:rPr lang="zh-CN" b="0">
                <a:latin typeface="+mn-ea"/>
                <a:cs typeface="+mn-ea"/>
              </a:rPr>
              <a:t>标志为 </a:t>
            </a:r>
            <a:r>
              <a:rPr lang="en-US" b="0">
                <a:latin typeface="+mn-ea"/>
                <a:cs typeface="+mn-ea"/>
              </a:rPr>
              <a:t>1 </a:t>
            </a:r>
            <a:r>
              <a:rPr lang="zh-CN" b="0">
                <a:latin typeface="+mn-ea"/>
                <a:cs typeface="+mn-ea"/>
              </a:rPr>
              <a:t>时确认序号字段才有效</a:t>
            </a:r>
            <a:r>
              <a:rPr lang="en-US" b="1">
                <a:solidFill>
                  <a:srgbClr val="3D464D"/>
                </a:solidFill>
                <a:latin typeface="+mn-ea"/>
                <a:cs typeface="+mn-ea"/>
              </a:rPr>
              <a:t>Offset</a:t>
            </a:r>
            <a:r>
              <a:rPr lang="zh-CN" b="0">
                <a:latin typeface="+mn-ea"/>
                <a:cs typeface="+mn-ea"/>
              </a:rPr>
              <a:t>：报头长度，</a:t>
            </a:r>
            <a:r>
              <a:rPr lang="en-US" b="0">
                <a:latin typeface="+mn-ea"/>
                <a:cs typeface="+mn-ea"/>
              </a:rPr>
              <a:t>4</a:t>
            </a:r>
            <a:r>
              <a:rPr lang="zh-CN" b="0">
                <a:latin typeface="+mn-ea"/>
                <a:cs typeface="+mn-ea"/>
              </a:rPr>
              <a:t>位，给出报头中 </a:t>
            </a:r>
            <a:r>
              <a:rPr lang="en-US" b="0">
                <a:latin typeface="+mn-ea"/>
                <a:cs typeface="+mn-ea"/>
              </a:rPr>
              <a:t>32bit </a:t>
            </a:r>
            <a:r>
              <a:rPr lang="zh-CN" b="0">
                <a:latin typeface="+mn-ea"/>
                <a:cs typeface="+mn-ea"/>
              </a:rPr>
              <a:t>字的数目。需要这个值是因为任选字段的长度是可变的。这个字段占 </a:t>
            </a:r>
            <a:r>
              <a:rPr lang="en-US" b="0">
                <a:latin typeface="+mn-ea"/>
                <a:cs typeface="+mn-ea"/>
              </a:rPr>
              <a:t>4bit </a:t>
            </a:r>
            <a:r>
              <a:rPr lang="zh-CN" b="0">
                <a:latin typeface="+mn-ea"/>
                <a:cs typeface="+mn-ea"/>
              </a:rPr>
              <a:t>， 即</a:t>
            </a:r>
            <a:r>
              <a:rPr lang="en-US" b="0">
                <a:latin typeface="+mn-ea"/>
                <a:cs typeface="+mn-ea"/>
              </a:rPr>
              <a:t>TCP </a:t>
            </a:r>
            <a:r>
              <a:rPr lang="zh-CN" b="0">
                <a:latin typeface="+mn-ea"/>
                <a:cs typeface="+mn-ea"/>
              </a:rPr>
              <a:t>最多有 </a:t>
            </a:r>
            <a:r>
              <a:rPr lang="en-US" b="0">
                <a:latin typeface="+mn-ea"/>
                <a:cs typeface="+mn-ea"/>
              </a:rPr>
              <a:t>60</a:t>
            </a:r>
            <a:r>
              <a:rPr lang="zh-CN" b="0">
                <a:latin typeface="+mn-ea"/>
                <a:cs typeface="+mn-ea"/>
              </a:rPr>
              <a:t>（</a:t>
            </a:r>
            <a:r>
              <a:rPr lang="en-US" b="0">
                <a:latin typeface="+mn-ea"/>
                <a:cs typeface="+mn-ea"/>
              </a:rPr>
              <a:t>15*4</a:t>
            </a:r>
            <a:r>
              <a:rPr lang="zh-CN" b="0">
                <a:latin typeface="+mn-ea"/>
                <a:cs typeface="+mn-ea"/>
              </a:rPr>
              <a:t>） 字节的首部</a:t>
            </a:r>
            <a:r>
              <a:rPr lang="en-US" b="1">
                <a:solidFill>
                  <a:srgbClr val="3D464D"/>
                </a:solidFill>
                <a:latin typeface="+mn-ea"/>
                <a:cs typeface="+mn-ea"/>
              </a:rPr>
              <a:t>Resrvd</a:t>
            </a:r>
            <a:r>
              <a:rPr lang="zh-CN" b="0">
                <a:latin typeface="+mn-ea"/>
                <a:cs typeface="+mn-ea"/>
              </a:rPr>
              <a:t>：保留区域，</a:t>
            </a:r>
            <a:r>
              <a:rPr lang="en-US" b="0">
                <a:latin typeface="+mn-ea"/>
                <a:cs typeface="+mn-ea"/>
              </a:rPr>
              <a:t>6</a:t>
            </a:r>
            <a:r>
              <a:rPr lang="zh-CN" b="0">
                <a:latin typeface="+mn-ea"/>
                <a:cs typeface="+mn-ea"/>
              </a:rPr>
              <a:t>位，保留给将来使用，目前必须置为 </a:t>
            </a:r>
            <a:r>
              <a:rPr lang="en-US" b="0">
                <a:latin typeface="+mn-ea"/>
                <a:cs typeface="+mn-ea"/>
              </a:rPr>
              <a:t>0</a:t>
            </a:r>
            <a:r>
              <a:rPr lang="en-US" b="1">
                <a:solidFill>
                  <a:srgbClr val="3D464D"/>
                </a:solidFill>
                <a:latin typeface="+mn-ea"/>
                <a:cs typeface="+mn-ea"/>
              </a:rPr>
              <a:t>Control Flags</a:t>
            </a:r>
            <a:r>
              <a:rPr lang="zh-CN" b="0">
                <a:latin typeface="+mn-ea"/>
                <a:cs typeface="+mn-ea"/>
              </a:rPr>
              <a:t>（</a:t>
            </a:r>
            <a:r>
              <a:rPr lang="en-US" b="0">
                <a:latin typeface="+mn-ea"/>
                <a:cs typeface="+mn-ea"/>
              </a:rPr>
              <a:t>6</a:t>
            </a:r>
            <a:r>
              <a:rPr lang="zh-CN" b="0">
                <a:latin typeface="+mn-ea"/>
                <a:cs typeface="+mn-ea"/>
              </a:rPr>
              <a:t>位）控制位包括</a:t>
            </a:r>
            <a:r>
              <a:rPr lang="en-US" b="1">
                <a:solidFill>
                  <a:srgbClr val="333333"/>
                </a:solidFill>
                <a:latin typeface="+mn-ea"/>
                <a:cs typeface="+mn-ea"/>
              </a:rPr>
              <a:t>**URG**</a:t>
            </a:r>
            <a:r>
              <a:rPr lang="zh-CN" b="0">
                <a:solidFill>
                  <a:srgbClr val="333333"/>
                </a:solidFill>
                <a:latin typeface="+mn-ea"/>
                <a:cs typeface="+mn-ea"/>
              </a:rPr>
              <a:t>：为</a:t>
            </a:r>
            <a:r>
              <a:rPr lang="en-US" b="0">
                <a:solidFill>
                  <a:srgbClr val="333333"/>
                </a:solidFill>
                <a:latin typeface="+mn-ea"/>
                <a:cs typeface="+mn-ea"/>
              </a:rPr>
              <a:t> 1 </a:t>
            </a:r>
            <a:r>
              <a:rPr lang="zh-CN" b="0">
                <a:solidFill>
                  <a:srgbClr val="333333"/>
                </a:solidFill>
                <a:latin typeface="+mn-ea"/>
                <a:cs typeface="+mn-ea"/>
              </a:rPr>
              <a:t>表示紧急指针有效，为 </a:t>
            </a:r>
            <a:r>
              <a:rPr lang="en-US" b="0">
                <a:solidFill>
                  <a:srgbClr val="333333"/>
                </a:solidFill>
                <a:latin typeface="+mn-ea"/>
                <a:cs typeface="+mn-ea"/>
              </a:rPr>
              <a:t>0 </a:t>
            </a:r>
            <a:r>
              <a:rPr lang="zh-CN" b="0">
                <a:solidFill>
                  <a:srgbClr val="333333"/>
                </a:solidFill>
                <a:latin typeface="+mn-ea"/>
                <a:cs typeface="+mn-ea"/>
              </a:rPr>
              <a:t>则忽略紧急指针值</a:t>
            </a:r>
            <a:r>
              <a:rPr lang="en-US" b="1">
                <a:solidFill>
                  <a:srgbClr val="333333"/>
                </a:solidFill>
                <a:latin typeface="+mn-ea"/>
                <a:cs typeface="+mn-ea"/>
              </a:rPr>
              <a:t>**ACK**</a:t>
            </a:r>
            <a:r>
              <a:rPr lang="zh-CN" b="0">
                <a:solidFill>
                  <a:srgbClr val="333333"/>
                </a:solidFill>
                <a:latin typeface="+mn-ea"/>
                <a:cs typeface="+mn-ea"/>
              </a:rPr>
              <a:t>：为</a:t>
            </a:r>
            <a:r>
              <a:rPr lang="en-US" b="0">
                <a:solidFill>
                  <a:srgbClr val="333333"/>
                </a:solidFill>
                <a:latin typeface="+mn-ea"/>
                <a:cs typeface="+mn-ea"/>
              </a:rPr>
              <a:t> 1 </a:t>
            </a:r>
            <a:r>
              <a:rPr lang="zh-CN" b="0">
                <a:solidFill>
                  <a:srgbClr val="333333"/>
                </a:solidFill>
                <a:latin typeface="+mn-ea"/>
                <a:cs typeface="+mn-ea"/>
              </a:rPr>
              <a:t>表示确认号有效，为 </a:t>
            </a:r>
            <a:r>
              <a:rPr lang="en-US" b="0">
                <a:solidFill>
                  <a:srgbClr val="333333"/>
                </a:solidFill>
                <a:latin typeface="+mn-ea"/>
                <a:cs typeface="+mn-ea"/>
              </a:rPr>
              <a:t>0 </a:t>
            </a:r>
            <a:r>
              <a:rPr lang="zh-CN" b="0">
                <a:solidFill>
                  <a:srgbClr val="333333"/>
                </a:solidFill>
                <a:latin typeface="+mn-ea"/>
                <a:cs typeface="+mn-ea"/>
              </a:rPr>
              <a:t>表示报文中不包含确认信息，忽略确认号字段</a:t>
            </a:r>
            <a:r>
              <a:rPr lang="en-US" b="1">
                <a:solidFill>
                  <a:srgbClr val="333333"/>
                </a:solidFill>
                <a:latin typeface="+mn-ea"/>
                <a:cs typeface="+mn-ea"/>
              </a:rPr>
              <a:t>**PSH**</a:t>
            </a:r>
            <a:r>
              <a:rPr lang="zh-CN" b="0">
                <a:solidFill>
                  <a:srgbClr val="333333"/>
                </a:solidFill>
                <a:latin typeface="+mn-ea"/>
                <a:cs typeface="+mn-ea"/>
              </a:rPr>
              <a:t>：为</a:t>
            </a:r>
            <a:r>
              <a:rPr lang="en-US" b="0">
                <a:solidFill>
                  <a:srgbClr val="333333"/>
                </a:solidFill>
                <a:latin typeface="+mn-ea"/>
                <a:cs typeface="+mn-ea"/>
              </a:rPr>
              <a:t> 1 </a:t>
            </a:r>
            <a:r>
              <a:rPr lang="zh-CN" b="0">
                <a:solidFill>
                  <a:srgbClr val="333333"/>
                </a:solidFill>
                <a:latin typeface="+mn-ea"/>
                <a:cs typeface="+mn-ea"/>
              </a:rPr>
              <a:t>表示是带有 </a:t>
            </a:r>
            <a:r>
              <a:rPr lang="en-US" b="0">
                <a:solidFill>
                  <a:srgbClr val="333333"/>
                </a:solidFill>
                <a:latin typeface="+mn-ea"/>
                <a:cs typeface="+mn-ea"/>
              </a:rPr>
              <a:t>PUSH </a:t>
            </a:r>
            <a:r>
              <a:rPr lang="zh-CN" b="0">
                <a:solidFill>
                  <a:srgbClr val="333333"/>
                </a:solidFill>
                <a:latin typeface="+mn-ea"/>
                <a:cs typeface="+mn-ea"/>
              </a:rPr>
              <a:t>标志的数据，指示接收方应该尽快将这个报文段交给应用层而不用等待缓冲区装满</a:t>
            </a:r>
            <a:endParaRPr lang="zh-CN" altLang="en-US">
              <a:latin typeface="+mn-ea"/>
              <a:cs typeface="+mn-ea"/>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endParaRPr lang="zh-CN" altLang="en-US" dirty="0"/>
          </a:p>
        </p:txBody>
      </p:sp>
      <p:sp>
        <p:nvSpPr>
          <p:cNvPr id="3" name="内容占位符 2"/>
          <p:cNvSpPr>
            <a:spLocks noGrp="1"/>
          </p:cNvSpPr>
          <p:nvPr>
            <p:ph idx="1"/>
          </p:nvPr>
        </p:nvSpPr>
        <p:spPr>
          <a:xfrm>
            <a:off x="593062" y="1430902"/>
            <a:ext cx="9519930" cy="3441349"/>
          </a:xfrm>
        </p:spPr>
        <p:txBody>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en-US" altLang="zh-CN" dirty="0">
                <a:sym typeface="+mn-ea"/>
              </a:rPr>
              <a:t>OSI</a:t>
            </a:r>
            <a:r>
              <a:rPr lang="zh-CN" altLang="en-US" dirty="0">
                <a:sym typeface="+mn-ea"/>
              </a:rPr>
              <a:t>七层</a:t>
            </a:r>
            <a:r>
              <a:rPr lang="zh-CN" altLang="en-US" dirty="0">
                <a:sym typeface="+mn-ea"/>
              </a:rPr>
              <a:t>模型（了</a:t>
            </a:r>
            <a:r>
              <a:rPr lang="zh-CN" altLang="en-US" dirty="0">
                <a:sym typeface="+mn-ea"/>
              </a:rPr>
              <a:t>解）</a:t>
            </a:r>
            <a:endParaRPr lang="zh-CN" altLang="en-US"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en-US" altLang="zh-CN" dirty="0">
                <a:sym typeface="+mn-ea"/>
              </a:rPr>
              <a:t>TCP/IP</a:t>
            </a:r>
            <a:r>
              <a:rPr lang="zh-CN" altLang="en-US" dirty="0">
                <a:sym typeface="+mn-ea"/>
              </a:rPr>
              <a:t>协议（掌握）</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-Http</a:t>
            </a:r>
            <a:r>
              <a:rPr lang="zh-CN" altLang="en-US" dirty="0">
                <a:solidFill>
                  <a:schemeClr val="tx1">
                    <a:lumMod val="75000"/>
                    <a:lumOff val="25000"/>
                  </a:schemeClr>
                </a:solidFill>
              </a:rPr>
              <a:t>协议</a:t>
            </a:r>
            <a:r>
              <a:rPr lang="zh-CN" altLang="en-US" dirty="0">
                <a:sym typeface="+mn-ea"/>
              </a:rPr>
              <a:t>（</a:t>
            </a:r>
            <a:r>
              <a:rPr lang="zh-CN" altLang="en-US" dirty="0">
                <a:sym typeface="+mn-ea"/>
              </a:rPr>
              <a:t>掌握）</a:t>
            </a:r>
            <a:endParaRPr lang="zh-CN" altLang="en-US" dirty="0">
              <a:sym typeface="+mn-ea"/>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4</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课程总结与作业</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83515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TCP/IP</a:t>
            </a:r>
            <a:r>
              <a:rPr lang="zh-CN" altLang="en-US" sz="2000" b="1" kern="100" dirty="0">
                <a:latin typeface="微软雅黑" panose="020B0503020204020204" pitchFamily="34" charset="-122"/>
                <a:ea typeface="微软雅黑" panose="020B0503020204020204" pitchFamily="34" charset="-122"/>
                <a:sym typeface="+mn-ea"/>
              </a:rPr>
              <a:t>协议</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17245" y="1026160"/>
            <a:ext cx="10777855" cy="5354320"/>
          </a:xfrm>
          <a:prstGeom prst="rect">
            <a:avLst/>
          </a:prstGeom>
          <a:noFill/>
          <a:ln w="9525">
            <a:noFill/>
          </a:ln>
        </p:spPr>
        <p:txBody>
          <a:bodyPr wrap="square">
            <a:spAutoFit/>
          </a:bodyPr>
          <a:p>
            <a:pPr indent="267970"/>
            <a:r>
              <a:rPr lang="en-US" b="1">
                <a:solidFill>
                  <a:srgbClr val="333333"/>
                </a:solidFill>
                <a:latin typeface="+mn-ea"/>
                <a:cs typeface="+mn-ea"/>
              </a:rPr>
              <a:t>**RST**</a:t>
            </a:r>
            <a:r>
              <a:rPr lang="zh-CN" b="0">
                <a:solidFill>
                  <a:srgbClr val="333333"/>
                </a:solidFill>
                <a:latin typeface="+mn-ea"/>
                <a:cs typeface="+mn-ea"/>
              </a:rPr>
              <a:t>：用于复位由于主机崩溃或其他原因而出现错误的连接。它还可以用于拒绝非法的报文段和拒绝连接请求。一般情况下，如果收到一个</a:t>
            </a:r>
            <a:r>
              <a:rPr lang="en-US" b="0">
                <a:solidFill>
                  <a:srgbClr val="333333"/>
                </a:solidFill>
                <a:latin typeface="+mn-ea"/>
                <a:cs typeface="+mn-ea"/>
              </a:rPr>
              <a:t> RST </a:t>
            </a:r>
            <a:r>
              <a:rPr lang="zh-CN" b="0">
                <a:solidFill>
                  <a:srgbClr val="333333"/>
                </a:solidFill>
                <a:latin typeface="+mn-ea"/>
                <a:cs typeface="+mn-ea"/>
              </a:rPr>
              <a:t>为 </a:t>
            </a:r>
            <a:r>
              <a:rPr lang="en-US" b="0">
                <a:solidFill>
                  <a:srgbClr val="333333"/>
                </a:solidFill>
                <a:latin typeface="+mn-ea"/>
                <a:cs typeface="+mn-ea"/>
              </a:rPr>
              <a:t>1 </a:t>
            </a:r>
            <a:r>
              <a:rPr lang="zh-CN" b="0">
                <a:solidFill>
                  <a:srgbClr val="333333"/>
                </a:solidFill>
                <a:latin typeface="+mn-ea"/>
                <a:cs typeface="+mn-ea"/>
              </a:rPr>
              <a:t>的报文，那么一定发生了某些问题</a:t>
            </a:r>
            <a:r>
              <a:rPr lang="en-US" b="1">
                <a:solidFill>
                  <a:srgbClr val="333333"/>
                </a:solidFill>
                <a:latin typeface="+mn-ea"/>
                <a:cs typeface="+mn-ea"/>
              </a:rPr>
              <a:t>**SYN**</a:t>
            </a:r>
            <a:r>
              <a:rPr lang="zh-CN" b="0">
                <a:solidFill>
                  <a:srgbClr val="333333"/>
                </a:solidFill>
                <a:latin typeface="+mn-ea"/>
                <a:cs typeface="+mn-ea"/>
              </a:rPr>
              <a:t>：同步序号，为</a:t>
            </a:r>
            <a:r>
              <a:rPr lang="en-US" b="0">
                <a:solidFill>
                  <a:srgbClr val="333333"/>
                </a:solidFill>
                <a:latin typeface="+mn-ea"/>
                <a:cs typeface="+mn-ea"/>
              </a:rPr>
              <a:t> 1 </a:t>
            </a:r>
            <a:r>
              <a:rPr lang="zh-CN" b="0">
                <a:solidFill>
                  <a:srgbClr val="333333"/>
                </a:solidFill>
                <a:latin typeface="+mn-ea"/>
                <a:cs typeface="+mn-ea"/>
              </a:rPr>
              <a:t>表示连接请求，用于建立连接和使顺序号同步（ </a:t>
            </a:r>
            <a:r>
              <a:rPr lang="en-US" b="0">
                <a:solidFill>
                  <a:srgbClr val="333333"/>
                </a:solidFill>
                <a:latin typeface="+mn-ea"/>
                <a:cs typeface="+mn-ea"/>
              </a:rPr>
              <a:t>synchronize </a:t>
            </a:r>
            <a:r>
              <a:rPr lang="zh-CN" b="0">
                <a:solidFill>
                  <a:srgbClr val="333333"/>
                </a:solidFill>
                <a:latin typeface="+mn-ea"/>
                <a:cs typeface="+mn-ea"/>
              </a:rPr>
              <a:t>）</a:t>
            </a:r>
            <a:r>
              <a:rPr lang="en-US" b="1">
                <a:solidFill>
                  <a:srgbClr val="333333"/>
                </a:solidFill>
                <a:latin typeface="+mn-ea"/>
                <a:cs typeface="+mn-ea"/>
              </a:rPr>
              <a:t>**FIN**</a:t>
            </a:r>
            <a:r>
              <a:rPr lang="zh-CN" b="0">
                <a:solidFill>
                  <a:srgbClr val="333333"/>
                </a:solidFill>
                <a:latin typeface="+mn-ea"/>
                <a:cs typeface="+mn-ea"/>
              </a:rPr>
              <a:t>：用于释放连接，为</a:t>
            </a:r>
            <a:r>
              <a:rPr lang="en-US" b="0">
                <a:solidFill>
                  <a:srgbClr val="333333"/>
                </a:solidFill>
                <a:latin typeface="+mn-ea"/>
                <a:cs typeface="+mn-ea"/>
              </a:rPr>
              <a:t> 1 </a:t>
            </a:r>
            <a:r>
              <a:rPr lang="zh-CN" b="0">
                <a:solidFill>
                  <a:srgbClr val="333333"/>
                </a:solidFill>
                <a:latin typeface="+mn-ea"/>
                <a:cs typeface="+mn-ea"/>
              </a:rPr>
              <a:t>表示发送方已经没有数据发送了，即关闭本方数据流。</a:t>
            </a:r>
            <a:r>
              <a:rPr lang="en-US" b="0">
                <a:solidFill>
                  <a:srgbClr val="567482"/>
                </a:solidFill>
                <a:latin typeface="+mn-ea"/>
                <a:cs typeface="+mn-ea"/>
              </a:rPr>
              <a:t> </a:t>
            </a:r>
            <a:r>
              <a:rPr lang="en-US" b="1">
                <a:solidFill>
                  <a:srgbClr val="3D464D"/>
                </a:solidFill>
                <a:latin typeface="+mn-ea"/>
                <a:cs typeface="+mn-ea"/>
              </a:rPr>
              <a:t>Window Size</a:t>
            </a:r>
            <a:r>
              <a:rPr lang="zh-CN" b="0">
                <a:latin typeface="+mn-ea"/>
                <a:cs typeface="+mn-ea"/>
              </a:rPr>
              <a:t>：窗口大小，</a:t>
            </a:r>
            <a:r>
              <a:rPr lang="en-US" b="0">
                <a:latin typeface="+mn-ea"/>
                <a:cs typeface="+mn-ea"/>
              </a:rPr>
              <a:t>2</a:t>
            </a:r>
            <a:r>
              <a:rPr lang="zh-CN" b="0">
                <a:latin typeface="+mn-ea"/>
                <a:cs typeface="+mn-ea"/>
              </a:rPr>
              <a:t>个字节，表示</a:t>
            </a:r>
            <a:r>
              <a:rPr lang="zh-CN" b="1">
                <a:solidFill>
                  <a:srgbClr val="3D464D"/>
                </a:solidFill>
                <a:latin typeface="+mn-ea"/>
                <a:cs typeface="+mn-ea"/>
              </a:rPr>
              <a:t>从确认号开始</a:t>
            </a:r>
            <a:r>
              <a:rPr lang="zh-CN" b="0">
                <a:latin typeface="+mn-ea"/>
                <a:cs typeface="+mn-ea"/>
              </a:rPr>
              <a:t>，本报文的源方可以接收的字节数，即源方接收窗口大小。窗口大小是一个</a:t>
            </a:r>
            <a:r>
              <a:rPr lang="en-US" b="0">
                <a:latin typeface="+mn-ea"/>
                <a:cs typeface="+mn-ea"/>
              </a:rPr>
              <a:t> 16bit </a:t>
            </a:r>
            <a:r>
              <a:rPr lang="zh-CN" b="0">
                <a:latin typeface="+mn-ea"/>
                <a:cs typeface="+mn-ea"/>
              </a:rPr>
              <a:t>字段，因而窗口大小最大为 </a:t>
            </a:r>
            <a:r>
              <a:rPr lang="en-US" b="0">
                <a:latin typeface="+mn-ea"/>
                <a:cs typeface="+mn-ea"/>
              </a:rPr>
              <a:t>65535</a:t>
            </a:r>
            <a:r>
              <a:rPr lang="zh-CN" b="0">
                <a:latin typeface="+mn-ea"/>
                <a:cs typeface="+mn-ea"/>
              </a:rPr>
              <a:t>（</a:t>
            </a:r>
            <a:r>
              <a:rPr lang="en-US" b="0">
                <a:latin typeface="+mn-ea"/>
                <a:cs typeface="+mn-ea"/>
              </a:rPr>
              <a:t>2^16 - 1</a:t>
            </a:r>
            <a:r>
              <a:rPr lang="zh-CN" b="0">
                <a:latin typeface="+mn-ea"/>
                <a:cs typeface="+mn-ea"/>
              </a:rPr>
              <a:t>）</a:t>
            </a:r>
            <a:endParaRPr lang="zh-CN" b="0">
              <a:latin typeface="+mn-ea"/>
              <a:cs typeface="+mn-ea"/>
            </a:endParaRPr>
          </a:p>
          <a:p>
            <a:pPr indent="267970"/>
            <a:r>
              <a:rPr lang="en-US" b="1">
                <a:solidFill>
                  <a:srgbClr val="3D464D"/>
                </a:solidFill>
                <a:latin typeface="+mn-ea"/>
                <a:cs typeface="+mn-ea"/>
              </a:rPr>
              <a:t>Checksum</a:t>
            </a:r>
            <a:r>
              <a:rPr lang="zh-CN" b="0">
                <a:latin typeface="+mn-ea"/>
                <a:cs typeface="+mn-ea"/>
              </a:rPr>
              <a:t>：校验和，</a:t>
            </a:r>
            <a:r>
              <a:rPr lang="en-US" b="0">
                <a:latin typeface="+mn-ea"/>
                <a:cs typeface="+mn-ea"/>
              </a:rPr>
              <a:t>2</a:t>
            </a:r>
            <a:r>
              <a:rPr lang="zh-CN" b="0">
                <a:latin typeface="+mn-ea"/>
                <a:cs typeface="+mn-ea"/>
              </a:rPr>
              <a:t>个字节，对整个的 </a:t>
            </a:r>
            <a:r>
              <a:rPr lang="en-US" b="0">
                <a:latin typeface="+mn-ea"/>
                <a:cs typeface="+mn-ea"/>
              </a:rPr>
              <a:t>TCP </a:t>
            </a:r>
            <a:r>
              <a:rPr lang="zh-CN" b="0">
                <a:latin typeface="+mn-ea"/>
                <a:cs typeface="+mn-ea"/>
              </a:rPr>
              <a:t>报文段</a:t>
            </a:r>
            <a:r>
              <a:rPr lang="zh-CN" b="1">
                <a:solidFill>
                  <a:srgbClr val="3D464D"/>
                </a:solidFill>
                <a:latin typeface="+mn-ea"/>
                <a:cs typeface="+mn-ea"/>
              </a:rPr>
              <a:t>（包括</a:t>
            </a:r>
            <a:r>
              <a:rPr lang="en-US" b="1">
                <a:solidFill>
                  <a:srgbClr val="3D464D"/>
                </a:solidFill>
                <a:latin typeface="+mn-ea"/>
                <a:cs typeface="+mn-ea"/>
              </a:rPr>
              <a:t> TCP </a:t>
            </a:r>
            <a:r>
              <a:rPr lang="zh-CN" b="1">
                <a:solidFill>
                  <a:srgbClr val="3D464D"/>
                </a:solidFill>
                <a:latin typeface="+mn-ea"/>
                <a:cs typeface="+mn-ea"/>
              </a:rPr>
              <a:t>头部和 </a:t>
            </a:r>
            <a:r>
              <a:rPr lang="en-US" b="1">
                <a:solidFill>
                  <a:srgbClr val="3D464D"/>
                </a:solidFill>
                <a:latin typeface="+mn-ea"/>
                <a:cs typeface="+mn-ea"/>
              </a:rPr>
              <a:t>TCP </a:t>
            </a:r>
            <a:r>
              <a:rPr lang="zh-CN" b="1">
                <a:solidFill>
                  <a:srgbClr val="3D464D"/>
                </a:solidFill>
                <a:latin typeface="+mn-ea"/>
                <a:cs typeface="+mn-ea"/>
              </a:rPr>
              <a:t>数据）</a:t>
            </a:r>
            <a:r>
              <a:rPr lang="zh-CN" b="0">
                <a:latin typeface="+mn-ea"/>
                <a:cs typeface="+mn-ea"/>
              </a:rPr>
              <a:t>，以</a:t>
            </a:r>
            <a:r>
              <a:rPr lang="en-US" b="0">
                <a:latin typeface="+mn-ea"/>
                <a:cs typeface="+mn-ea"/>
              </a:rPr>
              <a:t> 16 </a:t>
            </a:r>
            <a:r>
              <a:rPr lang="zh-CN" b="0">
                <a:latin typeface="+mn-ea"/>
                <a:cs typeface="+mn-ea"/>
              </a:rPr>
              <a:t>位字进行计算所得。这是一个强制性的字段，要求由发送端计算和存储，并由接收端进行验证。</a:t>
            </a:r>
            <a:endParaRPr lang="zh-CN" b="0">
              <a:latin typeface="+mn-ea"/>
              <a:cs typeface="+mn-ea"/>
            </a:endParaRPr>
          </a:p>
          <a:p>
            <a:pPr indent="267970"/>
            <a:r>
              <a:rPr lang="en-US" b="1">
                <a:solidFill>
                  <a:srgbClr val="3D464D"/>
                </a:solidFill>
                <a:latin typeface="+mn-ea"/>
                <a:cs typeface="+mn-ea"/>
              </a:rPr>
              <a:t>Urgent Pointer</a:t>
            </a:r>
            <a:r>
              <a:rPr lang="zh-CN" b="0">
                <a:latin typeface="+mn-ea"/>
                <a:cs typeface="+mn-ea"/>
              </a:rPr>
              <a:t>：紧急指针，</a:t>
            </a:r>
            <a:r>
              <a:rPr lang="en-US" b="0">
                <a:latin typeface="+mn-ea"/>
                <a:cs typeface="+mn-ea"/>
              </a:rPr>
              <a:t>2</a:t>
            </a:r>
            <a:r>
              <a:rPr lang="zh-CN" b="0">
                <a:latin typeface="+mn-ea"/>
                <a:cs typeface="+mn-ea"/>
              </a:rPr>
              <a:t>个字节，是一个正的偏移量，和顺序号字段中的值相加表示紧急数据最后一个字节的序号。 </a:t>
            </a:r>
            <a:r>
              <a:rPr lang="en-US" b="0">
                <a:latin typeface="+mn-ea"/>
                <a:cs typeface="+mn-ea"/>
              </a:rPr>
              <a:t>TCP </a:t>
            </a:r>
            <a:r>
              <a:rPr lang="zh-CN" b="0">
                <a:latin typeface="+mn-ea"/>
                <a:cs typeface="+mn-ea"/>
              </a:rPr>
              <a:t>的紧急方式是发送端向另一端发送紧急数据的一种方式。 只有当</a:t>
            </a:r>
            <a:r>
              <a:rPr lang="en-US" b="0">
                <a:latin typeface="+mn-ea"/>
                <a:cs typeface="+mn-ea"/>
              </a:rPr>
              <a:t>URG </a:t>
            </a:r>
            <a:r>
              <a:rPr lang="zh-CN" b="0">
                <a:latin typeface="+mn-ea"/>
                <a:cs typeface="+mn-ea"/>
              </a:rPr>
              <a:t>标志置 </a:t>
            </a:r>
            <a:r>
              <a:rPr lang="en-US" b="0">
                <a:latin typeface="+mn-ea"/>
                <a:cs typeface="+mn-ea"/>
              </a:rPr>
              <a:t>1 </a:t>
            </a:r>
            <a:r>
              <a:rPr lang="zh-CN" b="0">
                <a:latin typeface="+mn-ea"/>
                <a:cs typeface="+mn-ea"/>
              </a:rPr>
              <a:t>时紧急指针才有效</a:t>
            </a:r>
            <a:endParaRPr lang="zh-CN" b="0">
              <a:latin typeface="+mn-ea"/>
              <a:cs typeface="+mn-ea"/>
            </a:endParaRPr>
          </a:p>
          <a:p>
            <a:pPr indent="267970"/>
            <a:r>
              <a:rPr lang="en-US" b="1">
                <a:solidFill>
                  <a:srgbClr val="3D464D"/>
                </a:solidFill>
                <a:latin typeface="+mn-ea"/>
                <a:cs typeface="+mn-ea"/>
              </a:rPr>
              <a:t>Option and Pad</a:t>
            </a:r>
            <a:r>
              <a:rPr lang="zh-CN" b="0">
                <a:latin typeface="+mn-ea"/>
                <a:cs typeface="+mn-ea"/>
              </a:rPr>
              <a:t>：选项和填充，</a:t>
            </a:r>
            <a:r>
              <a:rPr lang="en-US" b="0">
                <a:latin typeface="+mn-ea"/>
                <a:cs typeface="+mn-ea"/>
              </a:rPr>
              <a:t>n*4</a:t>
            </a:r>
            <a:r>
              <a:rPr lang="zh-CN" b="0">
                <a:latin typeface="+mn-ea"/>
                <a:cs typeface="+mn-ea"/>
              </a:rPr>
              <a:t>字节，常见的可选字段是最长报文大小 </a:t>
            </a:r>
            <a:r>
              <a:rPr lang="en-US" b="0">
                <a:latin typeface="+mn-ea"/>
                <a:cs typeface="+mn-ea"/>
              </a:rPr>
              <a:t>MSS(Maximum Segment Size) </a:t>
            </a:r>
            <a:r>
              <a:rPr lang="zh-CN" b="0">
                <a:latin typeface="+mn-ea"/>
                <a:cs typeface="+mn-ea"/>
              </a:rPr>
              <a:t>。每个连接方通常都在通信的第一个报文段（为建立连接而设置 </a:t>
            </a:r>
            <a:r>
              <a:rPr lang="en-US" b="0">
                <a:latin typeface="+mn-ea"/>
                <a:cs typeface="+mn-ea"/>
              </a:rPr>
              <a:t>SYN </a:t>
            </a:r>
            <a:r>
              <a:rPr lang="zh-CN" b="0">
                <a:latin typeface="+mn-ea"/>
                <a:cs typeface="+mn-ea"/>
              </a:rPr>
              <a:t>标志的那个段）中指明这个选项，它指明本端所能接收的最大长度的报文段。选项长度不一定是 </a:t>
            </a:r>
            <a:r>
              <a:rPr lang="en-US" b="0">
                <a:latin typeface="+mn-ea"/>
                <a:cs typeface="+mn-ea"/>
              </a:rPr>
              <a:t>32 </a:t>
            </a:r>
            <a:r>
              <a:rPr lang="zh-CN" b="0">
                <a:latin typeface="+mn-ea"/>
                <a:cs typeface="+mn-ea"/>
              </a:rPr>
              <a:t>位字的整数倍，所以要加填充位，使得报头长度成为整字数。</a:t>
            </a:r>
            <a:endParaRPr lang="zh-CN" altLang="en-US">
              <a:latin typeface="+mn-ea"/>
              <a:cs typeface="+mn-ea"/>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42595" y="627380"/>
            <a:ext cx="407670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2.2 TCP/IP</a:t>
            </a:r>
            <a:r>
              <a:rPr lang="zh-CN" altLang="en-US" sz="2000" b="1" kern="100" dirty="0">
                <a:latin typeface="微软雅黑" panose="020B0503020204020204" pitchFamily="34" charset="-122"/>
                <a:ea typeface="微软雅黑" panose="020B0503020204020204" pitchFamily="34" charset="-122"/>
                <a:sym typeface="+mn-ea"/>
              </a:rPr>
              <a:t>三次握手（建立连接）</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2147482568" name="图片 1"/>
          <p:cNvPicPr>
            <a:picLocks noChangeAspect="1"/>
          </p:cNvPicPr>
          <p:nvPr/>
        </p:nvPicPr>
        <p:blipFill>
          <a:blip r:embed="rId1"/>
          <a:stretch>
            <a:fillRect/>
          </a:stretch>
        </p:blipFill>
        <p:spPr>
          <a:xfrm>
            <a:off x="6330315" y="1026160"/>
            <a:ext cx="5770880" cy="4623435"/>
          </a:xfrm>
          <a:prstGeom prst="rect">
            <a:avLst/>
          </a:prstGeom>
          <a:noFill/>
          <a:ln w="9525">
            <a:noFill/>
          </a:ln>
        </p:spPr>
      </p:pic>
      <p:sp>
        <p:nvSpPr>
          <p:cNvPr id="100" name="文本框 99"/>
          <p:cNvSpPr txBox="1"/>
          <p:nvPr/>
        </p:nvSpPr>
        <p:spPr>
          <a:xfrm>
            <a:off x="552450" y="1026160"/>
            <a:ext cx="5598795" cy="5631180"/>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第一次握手：客户端首先向服务器发起连接，这时</a:t>
            </a:r>
            <a:r>
              <a:rPr lang="en-US" b="0">
                <a:latin typeface="+mn-ea"/>
                <a:cs typeface="+mn-ea"/>
              </a:rPr>
              <a:t>TCP</a:t>
            </a:r>
            <a:r>
              <a:rPr lang="zh-CN" b="0">
                <a:latin typeface="+mn-ea"/>
                <a:cs typeface="+mn-ea"/>
              </a:rPr>
              <a:t>头部中的</a:t>
            </a:r>
            <a:r>
              <a:rPr lang="en-US" b="0">
                <a:latin typeface="+mn-ea"/>
                <a:cs typeface="+mn-ea"/>
              </a:rPr>
              <a:t>SYN</a:t>
            </a:r>
            <a:r>
              <a:rPr lang="zh-CN" b="0">
                <a:latin typeface="+mn-ea"/>
                <a:cs typeface="+mn-ea"/>
              </a:rPr>
              <a:t>标识位值为</a:t>
            </a:r>
            <a:r>
              <a:rPr lang="en-US" b="0">
                <a:latin typeface="+mn-ea"/>
                <a:cs typeface="+mn-ea"/>
              </a:rPr>
              <a:t>1</a:t>
            </a:r>
            <a:r>
              <a:rPr lang="zh-CN" b="0">
                <a:latin typeface="+mn-ea"/>
                <a:cs typeface="+mn-ea"/>
              </a:rPr>
              <a:t>，然后选定一个初始序号</a:t>
            </a:r>
            <a:r>
              <a:rPr lang="en-US" b="0">
                <a:latin typeface="+mn-ea"/>
                <a:cs typeface="+mn-ea"/>
              </a:rPr>
              <a:t>seq=x</a:t>
            </a:r>
            <a:r>
              <a:rPr lang="zh-CN" b="0">
                <a:latin typeface="+mn-ea"/>
                <a:cs typeface="+mn-ea"/>
              </a:rPr>
              <a:t>（一般是随机的），消息发送后，客户端进入</a:t>
            </a:r>
            <a:r>
              <a:rPr lang="en-US" b="0">
                <a:latin typeface="+mn-ea"/>
                <a:cs typeface="+mn-ea"/>
              </a:rPr>
              <a:t>SYN_SENT</a:t>
            </a:r>
            <a:r>
              <a:rPr lang="zh-CN" b="0">
                <a:latin typeface="+mn-ea"/>
                <a:cs typeface="+mn-ea"/>
              </a:rPr>
              <a:t>状态，</a:t>
            </a:r>
            <a:r>
              <a:rPr lang="en-US" b="0">
                <a:latin typeface="+mn-ea"/>
                <a:cs typeface="+mn-ea"/>
              </a:rPr>
              <a:t>SYN=1</a:t>
            </a:r>
            <a:r>
              <a:rPr lang="zh-CN" b="0">
                <a:latin typeface="+mn-ea"/>
                <a:cs typeface="+mn-ea"/>
              </a:rPr>
              <a:t>的报文段不能携带数据，但要消耗一个序号。第二次握手</a:t>
            </a:r>
            <a:r>
              <a:rPr lang="en-US" b="0">
                <a:latin typeface="+mn-ea"/>
                <a:cs typeface="+mn-ea"/>
              </a:rPr>
              <a:t>:</a:t>
            </a:r>
            <a:r>
              <a:rPr lang="zh-CN" b="0">
                <a:latin typeface="+mn-ea"/>
                <a:cs typeface="+mn-ea"/>
              </a:rPr>
              <a:t>服务器收到客户端的连接请求后，同意建立连接，向客户端发送确认数据，这时</a:t>
            </a:r>
            <a:r>
              <a:rPr lang="en-US" b="0">
                <a:latin typeface="+mn-ea"/>
                <a:cs typeface="+mn-ea"/>
              </a:rPr>
              <a:t>TCP</a:t>
            </a:r>
            <a:r>
              <a:rPr lang="zh-CN" b="0">
                <a:latin typeface="+mn-ea"/>
                <a:cs typeface="+mn-ea"/>
              </a:rPr>
              <a:t>头部中的</a:t>
            </a:r>
            <a:r>
              <a:rPr lang="en-US" b="0">
                <a:latin typeface="+mn-ea"/>
                <a:cs typeface="+mn-ea"/>
              </a:rPr>
              <a:t>SYN</a:t>
            </a:r>
            <a:r>
              <a:rPr lang="zh-CN" b="0">
                <a:latin typeface="+mn-ea"/>
                <a:cs typeface="+mn-ea"/>
              </a:rPr>
              <a:t>和</a:t>
            </a:r>
            <a:r>
              <a:rPr lang="en-US" b="0">
                <a:latin typeface="+mn-ea"/>
                <a:cs typeface="+mn-ea"/>
              </a:rPr>
              <a:t>ACK</a:t>
            </a:r>
            <a:r>
              <a:rPr lang="zh-CN" b="0">
                <a:latin typeface="+mn-ea"/>
                <a:cs typeface="+mn-ea"/>
              </a:rPr>
              <a:t>标识位值均为</a:t>
            </a:r>
            <a:r>
              <a:rPr lang="en-US" b="0">
                <a:latin typeface="+mn-ea"/>
                <a:cs typeface="+mn-ea"/>
              </a:rPr>
              <a:t>1</a:t>
            </a:r>
            <a:r>
              <a:rPr lang="zh-CN" b="0">
                <a:latin typeface="+mn-ea"/>
                <a:cs typeface="+mn-ea"/>
              </a:rPr>
              <a:t>，确认序号为</a:t>
            </a:r>
            <a:r>
              <a:rPr lang="en-US" b="0">
                <a:latin typeface="+mn-ea"/>
                <a:cs typeface="+mn-ea"/>
              </a:rPr>
              <a:t>ack=x+1</a:t>
            </a:r>
            <a:r>
              <a:rPr lang="zh-CN" b="0">
                <a:latin typeface="+mn-ea"/>
                <a:cs typeface="+mn-ea"/>
              </a:rPr>
              <a:t>，然后选定自己的初始序号</a:t>
            </a:r>
            <a:r>
              <a:rPr lang="en-US" b="0">
                <a:latin typeface="+mn-ea"/>
                <a:cs typeface="+mn-ea"/>
              </a:rPr>
              <a:t>seq=y</a:t>
            </a:r>
            <a:r>
              <a:rPr lang="zh-CN" b="0">
                <a:latin typeface="+mn-ea"/>
                <a:cs typeface="+mn-ea"/>
              </a:rPr>
              <a:t>（一般是随机的），确认消息发送后，服务器进入</a:t>
            </a:r>
            <a:r>
              <a:rPr lang="en-US" b="0">
                <a:latin typeface="+mn-ea"/>
                <a:cs typeface="+mn-ea"/>
              </a:rPr>
              <a:t>SYN_RCVD</a:t>
            </a:r>
            <a:r>
              <a:rPr lang="zh-CN" b="0">
                <a:latin typeface="+mn-ea"/>
                <a:cs typeface="+mn-ea"/>
              </a:rPr>
              <a:t>状态，与连接消息一样，这条消息也不能携带数据，同时消耗一个序号。第三次握手：客户端收到服务器的确认消息后，需要给服务器</a:t>
            </a:r>
            <a:r>
              <a:rPr lang="en-US" b="0">
                <a:latin typeface="+mn-ea"/>
                <a:cs typeface="+mn-ea"/>
              </a:rPr>
              <a:t> </a:t>
            </a:r>
            <a:r>
              <a:rPr lang="zh-CN" b="0">
                <a:latin typeface="+mn-ea"/>
                <a:cs typeface="+mn-ea"/>
              </a:rPr>
              <a:t>回复确认数据，这时</a:t>
            </a:r>
            <a:r>
              <a:rPr lang="en-US" b="0">
                <a:latin typeface="+mn-ea"/>
                <a:cs typeface="+mn-ea"/>
              </a:rPr>
              <a:t>TCP</a:t>
            </a:r>
            <a:r>
              <a:rPr lang="zh-CN" b="0">
                <a:latin typeface="+mn-ea"/>
                <a:cs typeface="+mn-ea"/>
              </a:rPr>
              <a:t>头部中的</a:t>
            </a:r>
            <a:r>
              <a:rPr lang="en-US" b="0">
                <a:latin typeface="+mn-ea"/>
                <a:cs typeface="+mn-ea"/>
              </a:rPr>
              <a:t>ACK</a:t>
            </a:r>
            <a:r>
              <a:rPr lang="zh-CN" b="0">
                <a:latin typeface="+mn-ea"/>
                <a:cs typeface="+mn-ea"/>
              </a:rPr>
              <a:t>标识位值为</a:t>
            </a:r>
            <a:r>
              <a:rPr lang="en-US" b="0">
                <a:latin typeface="+mn-ea"/>
                <a:cs typeface="+mn-ea"/>
              </a:rPr>
              <a:t>1</a:t>
            </a:r>
            <a:r>
              <a:rPr lang="zh-CN" b="0">
                <a:latin typeface="+mn-ea"/>
                <a:cs typeface="+mn-ea"/>
              </a:rPr>
              <a:t>，确认序号是</a:t>
            </a:r>
            <a:r>
              <a:rPr lang="en-US" b="0">
                <a:latin typeface="+mn-ea"/>
                <a:cs typeface="+mn-ea"/>
              </a:rPr>
              <a:t>ack=y+1</a:t>
            </a:r>
            <a:r>
              <a:rPr lang="zh-CN" b="0">
                <a:latin typeface="+mn-ea"/>
                <a:cs typeface="+mn-ea"/>
              </a:rPr>
              <a:t>，自己的序号在连接请求的序号上加</a:t>
            </a:r>
            <a:r>
              <a:rPr lang="en-US" b="0">
                <a:latin typeface="+mn-ea"/>
                <a:cs typeface="+mn-ea"/>
              </a:rPr>
              <a:t>1</a:t>
            </a:r>
            <a:r>
              <a:rPr lang="zh-CN" b="0">
                <a:latin typeface="+mn-ea"/>
                <a:cs typeface="+mn-ea"/>
              </a:rPr>
              <a:t>，也就是</a:t>
            </a:r>
            <a:r>
              <a:rPr lang="en-US" b="0">
                <a:latin typeface="+mn-ea"/>
                <a:cs typeface="+mn-ea"/>
              </a:rPr>
              <a:t>seq=x+1</a:t>
            </a:r>
            <a:r>
              <a:rPr lang="zh-CN" b="0">
                <a:latin typeface="+mn-ea"/>
                <a:cs typeface="+mn-ea"/>
              </a:rPr>
              <a:t>，此时</a:t>
            </a:r>
            <a:r>
              <a:rPr lang="en-US" b="0">
                <a:latin typeface="+mn-ea"/>
                <a:cs typeface="+mn-ea"/>
              </a:rPr>
              <a:t>A</a:t>
            </a:r>
            <a:r>
              <a:rPr lang="zh-CN" b="0">
                <a:latin typeface="+mn-ea"/>
                <a:cs typeface="+mn-ea"/>
              </a:rPr>
              <a:t>进入</a:t>
            </a:r>
            <a:r>
              <a:rPr lang="en-US" b="0">
                <a:latin typeface="+mn-ea"/>
                <a:cs typeface="+mn-ea"/>
              </a:rPr>
              <a:t>ESTABLISHED</a:t>
            </a:r>
            <a:r>
              <a:rPr lang="zh-CN" b="0">
                <a:latin typeface="+mn-ea"/>
                <a:cs typeface="+mn-ea"/>
              </a:rPr>
              <a:t>状态，当服务器收到客户端的确认回复后，服务器也进入</a:t>
            </a:r>
            <a:r>
              <a:rPr lang="en-US" b="0">
                <a:latin typeface="+mn-ea"/>
                <a:cs typeface="+mn-ea"/>
              </a:rPr>
              <a:t>ESTABLISHED</a:t>
            </a:r>
            <a:r>
              <a:rPr lang="zh-CN" b="0">
                <a:latin typeface="+mn-ea"/>
                <a:cs typeface="+mn-ea"/>
              </a:rPr>
              <a:t>状态，至此</a:t>
            </a:r>
            <a:r>
              <a:rPr lang="en-US" b="0">
                <a:latin typeface="+mn-ea"/>
                <a:cs typeface="+mn-ea"/>
              </a:rPr>
              <a:t>TCP</a:t>
            </a:r>
            <a:r>
              <a:rPr lang="zh-CN" b="0">
                <a:latin typeface="+mn-ea"/>
                <a:cs typeface="+mn-ea"/>
              </a:rPr>
              <a:t>成功建立连接，客户端和服务器之间就可以通过这个连接互相发送数据了。</a:t>
            </a:r>
            <a:endParaRPr lang="zh-CN" altLang="en-US">
              <a:latin typeface="+mn-ea"/>
              <a:cs typeface="+mn-ea"/>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42595" y="627380"/>
            <a:ext cx="407670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2.2 TCP/IP</a:t>
            </a:r>
            <a:r>
              <a:rPr lang="zh-CN" altLang="en-US" sz="2000" b="1" kern="100" dirty="0">
                <a:latin typeface="微软雅黑" panose="020B0503020204020204" pitchFamily="34" charset="-122"/>
                <a:ea typeface="微软雅黑" panose="020B0503020204020204" pitchFamily="34" charset="-122"/>
                <a:sym typeface="+mn-ea"/>
              </a:rPr>
              <a:t>四次挥手（释放连接）</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2147482565" name="图片 1"/>
          <p:cNvPicPr>
            <a:picLocks noChangeAspect="1"/>
          </p:cNvPicPr>
          <p:nvPr/>
        </p:nvPicPr>
        <p:blipFill>
          <a:blip r:embed="rId1"/>
          <a:stretch>
            <a:fillRect/>
          </a:stretch>
        </p:blipFill>
        <p:spPr>
          <a:xfrm>
            <a:off x="6433820" y="1026160"/>
            <a:ext cx="5313680" cy="4387215"/>
          </a:xfrm>
          <a:prstGeom prst="rect">
            <a:avLst/>
          </a:prstGeom>
          <a:noFill/>
          <a:ln w="9525">
            <a:noFill/>
          </a:ln>
        </p:spPr>
      </p:pic>
      <p:sp>
        <p:nvSpPr>
          <p:cNvPr id="7" name="文本框 6"/>
          <p:cNvSpPr txBox="1"/>
          <p:nvPr/>
        </p:nvSpPr>
        <p:spPr>
          <a:xfrm>
            <a:off x="607060" y="1025843"/>
            <a:ext cx="5080000" cy="5354320"/>
          </a:xfrm>
          <a:prstGeom prst="rect">
            <a:avLst/>
          </a:prstGeom>
          <a:noFill/>
          <a:ln w="9525">
            <a:noFill/>
          </a:ln>
        </p:spPr>
        <p:txBody>
          <a:bodyPr>
            <a:spAutoFit/>
          </a:bodyPr>
          <a:p>
            <a:pPr indent="266700"/>
            <a:r>
              <a:rPr lang="zh-CN" b="0">
                <a:latin typeface="+mn-ea"/>
                <a:cs typeface="+mn-ea"/>
              </a:rPr>
              <a:t>初始状态：客户端</a:t>
            </a:r>
            <a:r>
              <a:rPr lang="en-US" b="0">
                <a:latin typeface="+mn-ea"/>
                <a:cs typeface="+mn-ea"/>
              </a:rPr>
              <a:t>A</a:t>
            </a:r>
            <a:r>
              <a:rPr lang="zh-CN" b="0">
                <a:latin typeface="+mn-ea"/>
                <a:cs typeface="+mn-ea"/>
              </a:rPr>
              <a:t>和服务器</a:t>
            </a:r>
            <a:r>
              <a:rPr lang="en-US" b="0">
                <a:latin typeface="+mn-ea"/>
                <a:cs typeface="+mn-ea"/>
              </a:rPr>
              <a:t>B</a:t>
            </a:r>
            <a:r>
              <a:rPr lang="zh-CN" b="0">
                <a:latin typeface="+mn-ea"/>
                <a:cs typeface="+mn-ea"/>
              </a:rPr>
              <a:t>之间已经建立了</a:t>
            </a:r>
            <a:r>
              <a:rPr lang="en-US" b="0">
                <a:latin typeface="+mn-ea"/>
                <a:cs typeface="+mn-ea"/>
              </a:rPr>
              <a:t>TCP</a:t>
            </a:r>
            <a:r>
              <a:rPr lang="zh-CN" b="0">
                <a:latin typeface="+mn-ea"/>
                <a:cs typeface="+mn-ea"/>
              </a:rPr>
              <a:t>连接，并且数据发送完成，打算断开连接，此时客户端</a:t>
            </a:r>
            <a:r>
              <a:rPr lang="en-US" b="0">
                <a:latin typeface="+mn-ea"/>
                <a:cs typeface="+mn-ea"/>
              </a:rPr>
              <a:t>A</a:t>
            </a:r>
            <a:r>
              <a:rPr lang="zh-CN" b="0">
                <a:latin typeface="+mn-ea"/>
                <a:cs typeface="+mn-ea"/>
              </a:rPr>
              <a:t>和服务器</a:t>
            </a:r>
            <a:r>
              <a:rPr lang="en-US" b="0">
                <a:latin typeface="+mn-ea"/>
                <a:cs typeface="+mn-ea"/>
              </a:rPr>
              <a:t>B</a:t>
            </a:r>
            <a:r>
              <a:rPr lang="zh-CN" b="0">
                <a:latin typeface="+mn-ea"/>
                <a:cs typeface="+mn-ea"/>
              </a:rPr>
              <a:t>是等价的，双方都可以发送断开请求，下面以客户端</a:t>
            </a:r>
            <a:r>
              <a:rPr lang="en-US" b="0">
                <a:latin typeface="+mn-ea"/>
                <a:cs typeface="+mn-ea"/>
              </a:rPr>
              <a:t>A</a:t>
            </a:r>
            <a:r>
              <a:rPr lang="zh-CN" b="0">
                <a:latin typeface="+mn-ea"/>
                <a:cs typeface="+mn-ea"/>
              </a:rPr>
              <a:t>主动发起断开请求为例。（后续内容用</a:t>
            </a:r>
            <a:r>
              <a:rPr lang="en-US" b="0">
                <a:latin typeface="+mn-ea"/>
                <a:cs typeface="+mn-ea"/>
              </a:rPr>
              <a:t>A</a:t>
            </a:r>
            <a:r>
              <a:rPr lang="zh-CN" b="0">
                <a:latin typeface="+mn-ea"/>
                <a:cs typeface="+mn-ea"/>
              </a:rPr>
              <a:t>，</a:t>
            </a:r>
            <a:r>
              <a:rPr lang="en-US" b="0">
                <a:latin typeface="+mn-ea"/>
                <a:cs typeface="+mn-ea"/>
              </a:rPr>
              <a:t>B</a:t>
            </a:r>
            <a:r>
              <a:rPr lang="zh-CN" b="0">
                <a:latin typeface="+mn-ea"/>
                <a:cs typeface="+mn-ea"/>
              </a:rPr>
              <a:t>简称代替）</a:t>
            </a:r>
            <a:r>
              <a:rPr lang="en-US" b="0">
                <a:latin typeface="+mn-ea"/>
                <a:cs typeface="+mn-ea"/>
              </a:rPr>
              <a:t>1.A</a:t>
            </a:r>
            <a:r>
              <a:rPr lang="zh-CN" b="0">
                <a:latin typeface="+mn-ea"/>
                <a:cs typeface="+mn-ea"/>
              </a:rPr>
              <a:t>首先向</a:t>
            </a:r>
            <a:r>
              <a:rPr lang="en-US" b="0">
                <a:latin typeface="+mn-ea"/>
                <a:cs typeface="+mn-ea"/>
              </a:rPr>
              <a:t>B</a:t>
            </a:r>
            <a:r>
              <a:rPr lang="zh-CN" b="0">
                <a:latin typeface="+mn-ea"/>
                <a:cs typeface="+mn-ea"/>
              </a:rPr>
              <a:t>发送断开连接消息，这时</a:t>
            </a:r>
            <a:r>
              <a:rPr lang="en-US" b="0">
                <a:latin typeface="+mn-ea"/>
                <a:cs typeface="+mn-ea"/>
              </a:rPr>
              <a:t>TCP</a:t>
            </a:r>
            <a:r>
              <a:rPr lang="zh-CN" b="0">
                <a:latin typeface="+mn-ea"/>
                <a:cs typeface="+mn-ea"/>
              </a:rPr>
              <a:t>头部中的</a:t>
            </a:r>
            <a:r>
              <a:rPr lang="en-US" b="0">
                <a:latin typeface="+mn-ea"/>
                <a:cs typeface="+mn-ea"/>
              </a:rPr>
              <a:t>FIN</a:t>
            </a:r>
            <a:r>
              <a:rPr lang="zh-CN" b="0">
                <a:latin typeface="+mn-ea"/>
                <a:cs typeface="+mn-ea"/>
              </a:rPr>
              <a:t>标识位值为</a:t>
            </a:r>
            <a:r>
              <a:rPr lang="en-US" b="0">
                <a:latin typeface="+mn-ea"/>
                <a:cs typeface="+mn-ea"/>
              </a:rPr>
              <a:t>1</a:t>
            </a:r>
            <a:r>
              <a:rPr lang="zh-CN" b="0">
                <a:latin typeface="+mn-ea"/>
                <a:cs typeface="+mn-ea"/>
              </a:rPr>
              <a:t>，序号是</a:t>
            </a:r>
            <a:r>
              <a:rPr lang="en-US" b="0">
                <a:latin typeface="+mn-ea"/>
                <a:cs typeface="+mn-ea"/>
              </a:rPr>
              <a:t>seq=u</a:t>
            </a:r>
            <a:r>
              <a:rPr lang="zh-CN" b="0">
                <a:latin typeface="+mn-ea"/>
                <a:cs typeface="+mn-ea"/>
              </a:rPr>
              <a:t>，</a:t>
            </a:r>
            <a:r>
              <a:rPr lang="en-US" altLang="zh-CN" b="0">
                <a:latin typeface="+mn-ea"/>
                <a:cs typeface="+mn-ea"/>
              </a:rPr>
              <a:t>u</a:t>
            </a:r>
            <a:r>
              <a:rPr lang="zh-CN" b="0">
                <a:latin typeface="+mn-ea"/>
                <a:cs typeface="+mn-ea"/>
              </a:rPr>
              <a:t>为</a:t>
            </a:r>
            <a:r>
              <a:rPr lang="en-US" b="0">
                <a:latin typeface="+mn-ea"/>
                <a:cs typeface="+mn-ea"/>
              </a:rPr>
              <a:t>A</a:t>
            </a:r>
            <a:r>
              <a:rPr lang="zh-CN" b="0">
                <a:latin typeface="+mn-ea"/>
                <a:cs typeface="+mn-ea"/>
              </a:rPr>
              <a:t>前面正常发送数据最后一个字节序号加</a:t>
            </a:r>
            <a:r>
              <a:rPr lang="en-US" b="0">
                <a:latin typeface="+mn-ea"/>
                <a:cs typeface="+mn-ea"/>
              </a:rPr>
              <a:t>1</a:t>
            </a:r>
            <a:r>
              <a:rPr lang="zh-CN" b="0">
                <a:latin typeface="+mn-ea"/>
                <a:cs typeface="+mn-ea"/>
              </a:rPr>
              <a:t>得到的，消息发送后</a:t>
            </a:r>
            <a:r>
              <a:rPr lang="en-US" b="0">
                <a:latin typeface="+mn-ea"/>
                <a:cs typeface="+mn-ea"/>
              </a:rPr>
              <a:t>A</a:t>
            </a:r>
            <a:r>
              <a:rPr lang="zh-CN" b="0">
                <a:latin typeface="+mn-ea"/>
                <a:cs typeface="+mn-ea"/>
              </a:rPr>
              <a:t>进入</a:t>
            </a:r>
            <a:r>
              <a:rPr lang="en-US" b="0">
                <a:latin typeface="+mn-ea"/>
                <a:cs typeface="+mn-ea"/>
              </a:rPr>
              <a:t>FNI_WAIT_1</a:t>
            </a:r>
            <a:r>
              <a:rPr lang="zh-CN" b="0">
                <a:latin typeface="+mn-ea"/>
                <a:cs typeface="+mn-ea"/>
              </a:rPr>
              <a:t>状态，</a:t>
            </a:r>
            <a:r>
              <a:rPr lang="en-US" b="0">
                <a:latin typeface="+mn-ea"/>
                <a:cs typeface="+mn-ea"/>
              </a:rPr>
              <a:t>FIN=1</a:t>
            </a:r>
            <a:r>
              <a:rPr lang="zh-CN" b="0">
                <a:latin typeface="+mn-ea"/>
                <a:cs typeface="+mn-ea"/>
              </a:rPr>
              <a:t>的报文段不能携带数据，但要消耗一个序号。</a:t>
            </a:r>
            <a:r>
              <a:rPr lang="en-US" b="0">
                <a:latin typeface="+mn-ea"/>
                <a:cs typeface="+mn-ea"/>
              </a:rPr>
              <a:t>2.B</a:t>
            </a:r>
            <a:r>
              <a:rPr lang="zh-CN" b="0">
                <a:latin typeface="+mn-ea"/>
                <a:cs typeface="+mn-ea"/>
              </a:rPr>
              <a:t>收到</a:t>
            </a:r>
            <a:r>
              <a:rPr lang="en-US" b="0">
                <a:latin typeface="+mn-ea"/>
                <a:cs typeface="+mn-ea"/>
              </a:rPr>
              <a:t>A</a:t>
            </a:r>
            <a:r>
              <a:rPr lang="zh-CN" b="0">
                <a:latin typeface="+mn-ea"/>
                <a:cs typeface="+mn-ea"/>
              </a:rPr>
              <a:t>的断开连接请求需要发出确认消息，这时</a:t>
            </a:r>
            <a:r>
              <a:rPr lang="en-US" b="0">
                <a:latin typeface="+mn-ea"/>
                <a:cs typeface="+mn-ea"/>
              </a:rPr>
              <a:t>TCP</a:t>
            </a:r>
            <a:r>
              <a:rPr lang="zh-CN" b="0">
                <a:latin typeface="+mn-ea"/>
                <a:cs typeface="+mn-ea"/>
              </a:rPr>
              <a:t>头部中的</a:t>
            </a:r>
            <a:r>
              <a:rPr lang="en-US" b="0">
                <a:latin typeface="+mn-ea"/>
                <a:cs typeface="+mn-ea"/>
              </a:rPr>
              <a:t>ACK</a:t>
            </a:r>
            <a:r>
              <a:rPr lang="zh-CN" b="0">
                <a:latin typeface="+mn-ea"/>
                <a:cs typeface="+mn-ea"/>
              </a:rPr>
              <a:t>标识位值为</a:t>
            </a:r>
            <a:r>
              <a:rPr lang="en-US" b="0">
                <a:latin typeface="+mn-ea"/>
                <a:cs typeface="+mn-ea"/>
              </a:rPr>
              <a:t>1</a:t>
            </a:r>
            <a:r>
              <a:rPr lang="zh-CN" b="0">
                <a:latin typeface="+mn-ea"/>
                <a:cs typeface="+mn-ea"/>
              </a:rPr>
              <a:t>，确认号为</a:t>
            </a:r>
            <a:r>
              <a:rPr lang="en-US" b="0">
                <a:latin typeface="+mn-ea"/>
                <a:cs typeface="+mn-ea"/>
              </a:rPr>
              <a:t>ack=u+1</a:t>
            </a:r>
            <a:r>
              <a:rPr lang="zh-CN" b="0">
                <a:latin typeface="+mn-ea"/>
                <a:cs typeface="+mn-ea"/>
              </a:rPr>
              <a:t>，而自己的序号为</a:t>
            </a:r>
            <a:r>
              <a:rPr lang="en-US" b="0">
                <a:latin typeface="+mn-ea"/>
                <a:cs typeface="+mn-ea"/>
              </a:rPr>
              <a:t>seq=v,v</a:t>
            </a:r>
            <a:r>
              <a:rPr lang="zh-CN" b="0">
                <a:latin typeface="+mn-ea"/>
                <a:cs typeface="+mn-ea"/>
              </a:rPr>
              <a:t>为</a:t>
            </a:r>
            <a:r>
              <a:rPr lang="en-US" b="0">
                <a:latin typeface="+mn-ea"/>
                <a:cs typeface="+mn-ea"/>
              </a:rPr>
              <a:t>B</a:t>
            </a:r>
            <a:r>
              <a:rPr lang="zh-CN" b="0">
                <a:latin typeface="+mn-ea"/>
                <a:cs typeface="+mn-ea"/>
              </a:rPr>
              <a:t>前面正常发送数据最后一个字节序号加</a:t>
            </a:r>
            <a:r>
              <a:rPr lang="en-US" b="0">
                <a:latin typeface="+mn-ea"/>
                <a:cs typeface="+mn-ea"/>
              </a:rPr>
              <a:t>1</a:t>
            </a:r>
            <a:r>
              <a:rPr lang="zh-CN" b="0">
                <a:latin typeface="+mn-ea"/>
                <a:cs typeface="+mn-ea"/>
              </a:rPr>
              <a:t>得到的，然后</a:t>
            </a:r>
            <a:r>
              <a:rPr lang="en-US" b="0">
                <a:latin typeface="+mn-ea"/>
                <a:cs typeface="+mn-ea"/>
              </a:rPr>
              <a:t>B</a:t>
            </a:r>
            <a:r>
              <a:rPr lang="zh-CN" b="0">
                <a:latin typeface="+mn-ea"/>
                <a:cs typeface="+mn-ea"/>
              </a:rPr>
              <a:t>进入</a:t>
            </a:r>
            <a:r>
              <a:rPr lang="en-US" b="0">
                <a:latin typeface="+mn-ea"/>
                <a:cs typeface="+mn-ea"/>
              </a:rPr>
              <a:t>CLOSE_WAIT</a:t>
            </a:r>
            <a:r>
              <a:rPr lang="zh-CN" b="0">
                <a:latin typeface="+mn-ea"/>
                <a:cs typeface="+mn-ea"/>
              </a:rPr>
              <a:t>状态，此时就关闭了</a:t>
            </a:r>
            <a:r>
              <a:rPr lang="en-US" b="0">
                <a:latin typeface="+mn-ea"/>
                <a:cs typeface="+mn-ea"/>
              </a:rPr>
              <a:t>A</a:t>
            </a:r>
            <a:r>
              <a:rPr lang="zh-CN" b="0">
                <a:latin typeface="+mn-ea"/>
                <a:cs typeface="+mn-ea"/>
              </a:rPr>
              <a:t>到</a:t>
            </a:r>
            <a:r>
              <a:rPr lang="en-US" b="0">
                <a:latin typeface="+mn-ea"/>
                <a:cs typeface="+mn-ea"/>
              </a:rPr>
              <a:t>B</a:t>
            </a:r>
            <a:r>
              <a:rPr lang="zh-CN" b="0">
                <a:latin typeface="+mn-ea"/>
                <a:cs typeface="+mn-ea"/>
              </a:rPr>
              <a:t>的连接，</a:t>
            </a:r>
            <a:r>
              <a:rPr lang="en-US" b="0">
                <a:latin typeface="+mn-ea"/>
                <a:cs typeface="+mn-ea"/>
              </a:rPr>
              <a:t>A</a:t>
            </a:r>
            <a:r>
              <a:rPr lang="zh-CN" b="0">
                <a:latin typeface="+mn-ea"/>
                <a:cs typeface="+mn-ea"/>
              </a:rPr>
              <a:t>无法再给</a:t>
            </a:r>
            <a:r>
              <a:rPr lang="en-US" b="0">
                <a:latin typeface="+mn-ea"/>
                <a:cs typeface="+mn-ea"/>
              </a:rPr>
              <a:t>B</a:t>
            </a:r>
            <a:r>
              <a:rPr lang="zh-CN" b="0">
                <a:latin typeface="+mn-ea"/>
                <a:cs typeface="+mn-ea"/>
              </a:rPr>
              <a:t>发数据，但是</a:t>
            </a:r>
            <a:r>
              <a:rPr lang="en-US" b="0">
                <a:latin typeface="+mn-ea"/>
                <a:cs typeface="+mn-ea"/>
              </a:rPr>
              <a:t>B</a:t>
            </a:r>
            <a:r>
              <a:rPr lang="zh-CN" b="0">
                <a:latin typeface="+mn-ea"/>
                <a:cs typeface="+mn-ea"/>
              </a:rPr>
              <a:t>仍然可以给</a:t>
            </a:r>
            <a:r>
              <a:rPr lang="en-US" b="0">
                <a:latin typeface="+mn-ea"/>
                <a:cs typeface="+mn-ea"/>
              </a:rPr>
              <a:t>A</a:t>
            </a:r>
            <a:r>
              <a:rPr lang="zh-CN" b="0">
                <a:latin typeface="+mn-ea"/>
                <a:cs typeface="+mn-ea"/>
              </a:rPr>
              <a:t>发数据（此处存疑），同时</a:t>
            </a:r>
            <a:r>
              <a:rPr lang="en-US" b="0">
                <a:latin typeface="+mn-ea"/>
                <a:cs typeface="+mn-ea"/>
              </a:rPr>
              <a:t>B</a:t>
            </a:r>
            <a:r>
              <a:rPr lang="zh-CN" b="0">
                <a:latin typeface="+mn-ea"/>
                <a:cs typeface="+mn-ea"/>
              </a:rPr>
              <a:t>端通知上方应用层，处理完成后被动关闭连接。然后</a:t>
            </a:r>
            <a:r>
              <a:rPr lang="en-US" b="0">
                <a:latin typeface="+mn-ea"/>
                <a:cs typeface="+mn-ea"/>
              </a:rPr>
              <a:t>A</a:t>
            </a:r>
            <a:r>
              <a:rPr lang="zh-CN" b="0">
                <a:latin typeface="+mn-ea"/>
                <a:cs typeface="+mn-ea"/>
              </a:rPr>
              <a:t>收到</a:t>
            </a:r>
            <a:r>
              <a:rPr lang="en-US" b="0">
                <a:latin typeface="+mn-ea"/>
                <a:cs typeface="+mn-ea"/>
              </a:rPr>
              <a:t>B</a:t>
            </a:r>
            <a:r>
              <a:rPr lang="zh-CN" b="0">
                <a:latin typeface="+mn-ea"/>
                <a:cs typeface="+mn-ea"/>
              </a:rPr>
              <a:t>的确认信息后，就进入了</a:t>
            </a:r>
            <a:r>
              <a:rPr lang="en-US" b="0">
                <a:latin typeface="+mn-ea"/>
                <a:cs typeface="+mn-ea"/>
              </a:rPr>
              <a:t>FIN_WAIT_2</a:t>
            </a:r>
            <a:r>
              <a:rPr lang="zh-CN" b="0">
                <a:latin typeface="+mn-ea"/>
                <a:cs typeface="+mn-ea"/>
              </a:rPr>
              <a:t>状态。</a:t>
            </a:r>
            <a:endParaRPr lang="zh-CN" altLang="en-US">
              <a:latin typeface="+mn-ea"/>
              <a:cs typeface="+mn-ea"/>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42595" y="627380"/>
            <a:ext cx="439674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2.3 </a:t>
            </a:r>
            <a:r>
              <a:rPr sz="2000" b="1" kern="100" dirty="0">
                <a:latin typeface="微软雅黑" panose="020B0503020204020204" pitchFamily="34" charset="-122"/>
                <a:ea typeface="微软雅黑" panose="020B0503020204020204" pitchFamily="34" charset="-122"/>
                <a:sym typeface="+mn-ea"/>
              </a:rPr>
              <a:t>Syn攻击</a:t>
            </a:r>
            <a:endParaRPr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551815" y="1147445"/>
            <a:ext cx="10943590" cy="3692525"/>
          </a:xfrm>
          <a:prstGeom prst="rect">
            <a:avLst/>
          </a:prstGeom>
          <a:noFill/>
          <a:ln w="9525">
            <a:noFill/>
          </a:ln>
        </p:spPr>
        <p:txBody>
          <a:bodyPr wrap="square">
            <a:spAutoFit/>
          </a:bodyPr>
          <a:p>
            <a:pPr indent="266700"/>
            <a:r>
              <a:rPr lang="en-US" altLang="zh-CN" b="1">
                <a:solidFill>
                  <a:srgbClr val="333333"/>
                </a:solidFill>
                <a:latin typeface="+mn-ea"/>
                <a:cs typeface="+mn-ea"/>
              </a:rPr>
              <a:t>  </a:t>
            </a:r>
            <a:r>
              <a:rPr lang="zh-CN" b="1">
                <a:solidFill>
                  <a:srgbClr val="333333"/>
                </a:solidFill>
                <a:latin typeface="+mn-ea"/>
                <a:cs typeface="+mn-ea"/>
              </a:rPr>
              <a:t>在三次握手过程中，服务器发送SYN-ACK之后，收到客户端的ACK之前的TCP连接称为半连接(half-open connect)</a:t>
            </a:r>
            <a:r>
              <a:rPr lang="en-US" b="0">
                <a:latin typeface="+mn-ea"/>
                <a:cs typeface="+mn-ea"/>
              </a:rPr>
              <a:t>.</a:t>
            </a:r>
            <a:r>
              <a:rPr lang="zh-CN" b="0">
                <a:latin typeface="+mn-ea"/>
                <a:cs typeface="+mn-ea"/>
              </a:rPr>
              <a:t>此时服务器处于</a:t>
            </a:r>
            <a:r>
              <a:rPr lang="en-US" b="0">
                <a:latin typeface="+mn-ea"/>
                <a:cs typeface="+mn-ea"/>
              </a:rPr>
              <a:t>Syn_RCVD</a:t>
            </a:r>
            <a:r>
              <a:rPr lang="zh-CN" b="0">
                <a:latin typeface="+mn-ea"/>
                <a:cs typeface="+mn-ea"/>
              </a:rPr>
              <a:t>状态</a:t>
            </a:r>
            <a:r>
              <a:rPr lang="en-US" b="0">
                <a:latin typeface="+mn-ea"/>
                <a:cs typeface="+mn-ea"/>
              </a:rPr>
              <a:t>.</a:t>
            </a:r>
            <a:r>
              <a:rPr lang="zh-CN" b="0">
                <a:latin typeface="+mn-ea"/>
                <a:cs typeface="+mn-ea"/>
              </a:rPr>
              <a:t>当收到</a:t>
            </a:r>
            <a:r>
              <a:rPr lang="en-US" b="0">
                <a:latin typeface="+mn-ea"/>
                <a:cs typeface="+mn-ea"/>
              </a:rPr>
              <a:t>ACK</a:t>
            </a:r>
            <a:r>
              <a:rPr lang="zh-CN" b="0">
                <a:latin typeface="+mn-ea"/>
                <a:cs typeface="+mn-ea"/>
              </a:rPr>
              <a:t>后，服务器转入</a:t>
            </a:r>
            <a:r>
              <a:rPr lang="en-US" b="0">
                <a:latin typeface="+mn-ea"/>
                <a:cs typeface="+mn-ea"/>
              </a:rPr>
              <a:t>ESTABLISHED</a:t>
            </a:r>
            <a:r>
              <a:rPr lang="zh-CN" b="0">
                <a:latin typeface="+mn-ea"/>
                <a:cs typeface="+mn-ea"/>
              </a:rPr>
              <a:t>状态</a:t>
            </a:r>
            <a:r>
              <a:rPr lang="en-US" b="0">
                <a:latin typeface="+mn-ea"/>
                <a:cs typeface="+mn-ea"/>
              </a:rPr>
              <a:t>.Syn</a:t>
            </a:r>
            <a:r>
              <a:rPr lang="zh-CN" b="0">
                <a:latin typeface="+mn-ea"/>
                <a:cs typeface="+mn-ea"/>
              </a:rPr>
              <a:t>攻击就是攻击客户端在短时间内伪造大量不存在的</a:t>
            </a:r>
            <a:r>
              <a:rPr lang="en-US" b="0">
                <a:latin typeface="+mn-ea"/>
                <a:cs typeface="+mn-ea"/>
              </a:rPr>
              <a:t>IP</a:t>
            </a:r>
            <a:r>
              <a:rPr lang="zh-CN" b="0">
                <a:latin typeface="+mn-ea"/>
                <a:cs typeface="+mn-ea"/>
              </a:rPr>
              <a:t>地址，向服务器不断地发送</a:t>
            </a:r>
            <a:r>
              <a:rPr lang="en-US" b="0">
                <a:latin typeface="+mn-ea"/>
                <a:cs typeface="+mn-ea"/>
              </a:rPr>
              <a:t>syn</a:t>
            </a:r>
            <a:r>
              <a:rPr lang="zh-CN" b="0">
                <a:latin typeface="+mn-ea"/>
                <a:cs typeface="+mn-ea"/>
              </a:rPr>
              <a:t>包，服务器回复确认包，并等待客户的确认，由于源地址是不存在的，服务器需要不断的重发直至超时，这些伪造的</a:t>
            </a:r>
            <a:r>
              <a:rPr lang="en-US" b="0">
                <a:latin typeface="+mn-ea"/>
                <a:cs typeface="+mn-ea"/>
              </a:rPr>
              <a:t>SYN</a:t>
            </a:r>
            <a:r>
              <a:rPr lang="zh-CN" b="0">
                <a:latin typeface="+mn-ea"/>
                <a:cs typeface="+mn-ea"/>
              </a:rPr>
              <a:t>包将长时间占用未连接队列，正常的</a:t>
            </a:r>
            <a:r>
              <a:rPr lang="en-US" b="0">
                <a:latin typeface="+mn-ea"/>
                <a:cs typeface="+mn-ea"/>
              </a:rPr>
              <a:t>SYN</a:t>
            </a:r>
            <a:r>
              <a:rPr lang="zh-CN" b="0">
                <a:latin typeface="+mn-ea"/>
                <a:cs typeface="+mn-ea"/>
              </a:rPr>
              <a:t>请求被丢弃，目标</a:t>
            </a:r>
            <a:r>
              <a:rPr lang="zh-CN" b="0" u="sng">
                <a:solidFill>
                  <a:srgbClr val="000000"/>
                </a:solidFill>
                <a:latin typeface="+mn-ea"/>
                <a:cs typeface="+mn-ea"/>
                <a:hlinkClick r:id="rId1"/>
              </a:rPr>
              <a:t>系统</a:t>
            </a:r>
            <a:r>
              <a:rPr lang="zh-CN" b="0">
                <a:latin typeface="+mn-ea"/>
                <a:cs typeface="+mn-ea"/>
              </a:rPr>
              <a:t>运行缓慢，严重者引起网络堵塞甚至系统瘫痪。</a:t>
            </a:r>
            <a:endParaRPr lang="zh-CN" b="0">
              <a:latin typeface="+mn-ea"/>
              <a:cs typeface="+mn-ea"/>
            </a:endParaRPr>
          </a:p>
          <a:p>
            <a:pPr indent="266700"/>
            <a:r>
              <a:rPr lang="en-US" b="0">
                <a:latin typeface="+mn-ea"/>
                <a:cs typeface="+mn-ea"/>
              </a:rPr>
              <a:t>Syn</a:t>
            </a:r>
            <a:r>
              <a:rPr lang="zh-CN" b="0">
                <a:latin typeface="+mn-ea"/>
                <a:cs typeface="+mn-ea"/>
              </a:rPr>
              <a:t>攻击是一个典型的</a:t>
            </a:r>
            <a:r>
              <a:rPr lang="en-US" b="0">
                <a:latin typeface="+mn-ea"/>
                <a:cs typeface="+mn-ea"/>
              </a:rPr>
              <a:t>DDOS</a:t>
            </a:r>
            <a:r>
              <a:rPr lang="zh-CN" b="0">
                <a:latin typeface="+mn-ea"/>
                <a:cs typeface="+mn-ea"/>
              </a:rPr>
              <a:t>攻击。检测</a:t>
            </a:r>
            <a:r>
              <a:rPr lang="en-US" b="0">
                <a:latin typeface="+mn-ea"/>
                <a:cs typeface="+mn-ea"/>
              </a:rPr>
              <a:t>SYN</a:t>
            </a:r>
            <a:r>
              <a:rPr lang="zh-CN" b="0">
                <a:latin typeface="+mn-ea"/>
                <a:cs typeface="+mn-ea"/>
              </a:rPr>
              <a:t>攻击非常的方便，当你在服务器上看到大量的半连接状态时，特别是源</a:t>
            </a:r>
            <a:r>
              <a:rPr lang="en-US" b="0">
                <a:latin typeface="+mn-ea"/>
                <a:cs typeface="+mn-ea"/>
              </a:rPr>
              <a:t>IP</a:t>
            </a:r>
            <a:r>
              <a:rPr lang="zh-CN" b="0">
                <a:latin typeface="+mn-ea"/>
                <a:cs typeface="+mn-ea"/>
              </a:rPr>
              <a:t>地址是随机的，基本上可以断定这是一次</a:t>
            </a:r>
            <a:r>
              <a:rPr lang="en-US" b="0">
                <a:latin typeface="+mn-ea"/>
                <a:cs typeface="+mn-ea"/>
              </a:rPr>
              <a:t>SYN</a:t>
            </a:r>
            <a:r>
              <a:rPr lang="zh-CN" b="0">
                <a:latin typeface="+mn-ea"/>
                <a:cs typeface="+mn-ea"/>
              </a:rPr>
              <a:t>攻击</a:t>
            </a:r>
            <a:r>
              <a:rPr lang="en-US" b="0">
                <a:latin typeface="+mn-ea"/>
                <a:cs typeface="+mn-ea"/>
              </a:rPr>
              <a:t>.</a:t>
            </a:r>
            <a:r>
              <a:rPr lang="zh-CN" b="0">
                <a:latin typeface="+mn-ea"/>
                <a:cs typeface="+mn-ea"/>
              </a:rPr>
              <a:t>在</a:t>
            </a:r>
            <a:r>
              <a:rPr lang="en-US" b="0" u="sng">
                <a:solidFill>
                  <a:srgbClr val="000000"/>
                </a:solidFill>
                <a:latin typeface="+mn-ea"/>
                <a:cs typeface="+mn-ea"/>
                <a:hlinkClick r:id="rId2"/>
              </a:rPr>
              <a:t>Linux</a:t>
            </a:r>
            <a:r>
              <a:rPr lang="zh-CN" b="0">
                <a:latin typeface="+mn-ea"/>
                <a:cs typeface="+mn-ea"/>
              </a:rPr>
              <a:t>下可以如下命令检测是否被</a:t>
            </a:r>
            <a:r>
              <a:rPr lang="en-US" b="0">
                <a:latin typeface="+mn-ea"/>
                <a:cs typeface="+mn-ea"/>
              </a:rPr>
              <a:t>Syn</a:t>
            </a:r>
            <a:r>
              <a:rPr lang="zh-CN" b="0">
                <a:latin typeface="+mn-ea"/>
                <a:cs typeface="+mn-ea"/>
              </a:rPr>
              <a:t>攻击</a:t>
            </a:r>
            <a:r>
              <a:rPr lang="en-US" b="0">
                <a:latin typeface="+mn-ea"/>
                <a:cs typeface="+mn-ea"/>
              </a:rPr>
              <a:t>netstat -n -p TCP | grep SYN_RCVD.</a:t>
            </a:r>
            <a:endParaRPr lang="en-US" b="0">
              <a:latin typeface="+mn-ea"/>
              <a:cs typeface="+mn-ea"/>
            </a:endParaRPr>
          </a:p>
          <a:p>
            <a:pPr indent="266700"/>
            <a:r>
              <a:rPr lang="zh-CN" b="0">
                <a:latin typeface="+mn-ea"/>
                <a:cs typeface="+mn-ea"/>
              </a:rPr>
              <a:t>一般较新的</a:t>
            </a:r>
            <a:r>
              <a:rPr lang="en-US" b="0">
                <a:latin typeface="+mn-ea"/>
                <a:cs typeface="+mn-ea"/>
              </a:rPr>
              <a:t>TCP/IP</a:t>
            </a:r>
            <a:r>
              <a:rPr lang="zh-CN" b="0">
                <a:latin typeface="+mn-ea"/>
                <a:cs typeface="+mn-ea"/>
              </a:rPr>
              <a:t>协议栈都对这一过程进行修正来防范</a:t>
            </a:r>
            <a:r>
              <a:rPr lang="en-US" b="0">
                <a:latin typeface="+mn-ea"/>
                <a:cs typeface="+mn-ea"/>
              </a:rPr>
              <a:t>Syn</a:t>
            </a:r>
            <a:r>
              <a:rPr lang="zh-CN" b="0">
                <a:latin typeface="+mn-ea"/>
                <a:cs typeface="+mn-ea"/>
              </a:rPr>
              <a:t>攻击，修改</a:t>
            </a:r>
            <a:r>
              <a:rPr lang="en-US" b="0">
                <a:latin typeface="+mn-ea"/>
                <a:cs typeface="+mn-ea"/>
              </a:rPr>
              <a:t>tcp</a:t>
            </a:r>
            <a:r>
              <a:rPr lang="zh-CN" b="0">
                <a:latin typeface="+mn-ea"/>
                <a:cs typeface="+mn-ea"/>
              </a:rPr>
              <a:t>协议实现。</a:t>
            </a:r>
            <a:endParaRPr lang="zh-CN" b="0">
              <a:latin typeface="+mn-ea"/>
              <a:cs typeface="+mn-ea"/>
            </a:endParaRPr>
          </a:p>
          <a:p>
            <a:pPr indent="266700"/>
            <a:r>
              <a:rPr lang="zh-CN" b="0">
                <a:latin typeface="+mn-ea"/>
                <a:cs typeface="+mn-ea"/>
              </a:rPr>
              <a:t>主要方法有</a:t>
            </a:r>
            <a:r>
              <a:rPr lang="en-US" b="0">
                <a:latin typeface="+mn-ea"/>
                <a:cs typeface="+mn-ea"/>
              </a:rPr>
              <a:t>SynAttackProtect</a:t>
            </a:r>
            <a:r>
              <a:rPr lang="zh-CN" b="0">
                <a:latin typeface="+mn-ea"/>
                <a:cs typeface="+mn-ea"/>
              </a:rPr>
              <a:t>保护机制、</a:t>
            </a:r>
            <a:r>
              <a:rPr lang="en-US" b="0">
                <a:latin typeface="+mn-ea"/>
                <a:cs typeface="+mn-ea"/>
              </a:rPr>
              <a:t>SYN cookies</a:t>
            </a:r>
            <a:r>
              <a:rPr lang="zh-CN" b="0">
                <a:latin typeface="+mn-ea"/>
                <a:cs typeface="+mn-ea"/>
              </a:rPr>
              <a:t>技术、</a:t>
            </a:r>
            <a:r>
              <a:rPr lang="zh-CN" b="0">
                <a:solidFill>
                  <a:srgbClr val="800000"/>
                </a:solidFill>
                <a:latin typeface="+mn-ea"/>
                <a:cs typeface="+mn-ea"/>
              </a:rPr>
              <a:t>增加最大半连接和缩短超时时间等</a:t>
            </a:r>
            <a:r>
              <a:rPr lang="en-US" b="0">
                <a:latin typeface="+mn-ea"/>
                <a:cs typeface="+mn-ea"/>
              </a:rPr>
              <a:t>.</a:t>
            </a:r>
            <a:r>
              <a:rPr lang="zh-CN" b="0">
                <a:latin typeface="+mn-ea"/>
                <a:cs typeface="+mn-ea"/>
              </a:rPr>
              <a:t>但是不能完全防范</a:t>
            </a:r>
            <a:r>
              <a:rPr lang="en-US" b="0">
                <a:latin typeface="+mn-ea"/>
                <a:cs typeface="+mn-ea"/>
              </a:rPr>
              <a:t>syn</a:t>
            </a:r>
            <a:r>
              <a:rPr lang="zh-CN" b="0">
                <a:latin typeface="+mn-ea"/>
                <a:cs typeface="+mn-ea"/>
              </a:rPr>
              <a:t>攻击。</a:t>
            </a:r>
            <a:endParaRPr lang="zh-CN" altLang="en-US">
              <a:latin typeface="+mn-ea"/>
              <a:cs typeface="+mn-ea"/>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42595" y="627380"/>
            <a:ext cx="439674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 </a:t>
            </a:r>
            <a:r>
              <a:rPr lang="zh-CN" altLang="en-US" sz="2000" b="1" kern="100" dirty="0">
                <a:latin typeface="微软雅黑" panose="020B0503020204020204" pitchFamily="34" charset="-122"/>
                <a:ea typeface="微软雅黑" panose="020B0503020204020204" pitchFamily="34" charset="-122"/>
                <a:sym typeface="+mn-ea"/>
              </a:rPr>
              <a:t>常见问题</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22605" y="1167130"/>
            <a:ext cx="11225530" cy="4523105"/>
          </a:xfrm>
          <a:prstGeom prst="rect">
            <a:avLst/>
          </a:prstGeom>
          <a:noFill/>
          <a:ln w="9525">
            <a:noFill/>
          </a:ln>
        </p:spPr>
        <p:txBody>
          <a:bodyPr wrap="square">
            <a:spAutoFit/>
          </a:bodyPr>
          <a:p>
            <a:pPr indent="267970"/>
            <a:r>
              <a:rPr lang="en-US" b="1">
                <a:latin typeface="+mn-ea"/>
                <a:cs typeface="+mn-ea"/>
              </a:rPr>
              <a:t>1</a:t>
            </a:r>
            <a:r>
              <a:rPr lang="zh-CN" b="1">
                <a:latin typeface="+mn-ea"/>
                <a:cs typeface="+mn-ea"/>
              </a:rPr>
              <a:t>、 为什么建立连接协议是三次握手，而关闭连接却是四次</a:t>
            </a:r>
            <a:r>
              <a:rPr lang="zh-CN" b="1">
                <a:latin typeface="+mn-ea"/>
                <a:cs typeface="+mn-ea"/>
              </a:rPr>
              <a:t>挥手呢？</a:t>
            </a:r>
            <a:r>
              <a:rPr lang="zh-CN" b="0">
                <a:latin typeface="+mn-ea"/>
                <a:cs typeface="+mn-ea"/>
              </a:rPr>
              <a:t>这是因为服务端的</a:t>
            </a:r>
            <a:r>
              <a:rPr lang="en-US" b="0">
                <a:latin typeface="+mn-ea"/>
                <a:cs typeface="+mn-ea"/>
              </a:rPr>
              <a:t>LISTEN</a:t>
            </a:r>
            <a:r>
              <a:rPr lang="zh-CN" b="0">
                <a:latin typeface="+mn-ea"/>
                <a:cs typeface="+mn-ea"/>
              </a:rPr>
              <a:t>状态下的</a:t>
            </a:r>
            <a:r>
              <a:rPr lang="en-US" b="0">
                <a:latin typeface="+mn-ea"/>
                <a:cs typeface="+mn-ea"/>
              </a:rPr>
              <a:t>SOCKET</a:t>
            </a:r>
            <a:r>
              <a:rPr lang="zh-CN" b="0">
                <a:latin typeface="+mn-ea"/>
                <a:cs typeface="+mn-ea"/>
              </a:rPr>
              <a:t>当收到</a:t>
            </a:r>
            <a:r>
              <a:rPr lang="en-US" b="0">
                <a:latin typeface="+mn-ea"/>
                <a:cs typeface="+mn-ea"/>
              </a:rPr>
              <a:t>SYN</a:t>
            </a:r>
            <a:r>
              <a:rPr lang="zh-CN" b="0">
                <a:latin typeface="+mn-ea"/>
                <a:cs typeface="+mn-ea"/>
              </a:rPr>
              <a:t>报文的建连请求后，它可以把</a:t>
            </a:r>
            <a:r>
              <a:rPr lang="en-US" b="0">
                <a:latin typeface="+mn-ea"/>
                <a:cs typeface="+mn-ea"/>
              </a:rPr>
              <a:t>ACK</a:t>
            </a:r>
            <a:r>
              <a:rPr lang="zh-CN" b="0">
                <a:latin typeface="+mn-ea"/>
                <a:cs typeface="+mn-ea"/>
              </a:rPr>
              <a:t>和</a:t>
            </a:r>
            <a:r>
              <a:rPr lang="en-US" b="0">
                <a:latin typeface="+mn-ea"/>
                <a:cs typeface="+mn-ea"/>
              </a:rPr>
              <a:t>SYN</a:t>
            </a:r>
            <a:r>
              <a:rPr lang="zh-CN" b="0">
                <a:latin typeface="+mn-ea"/>
                <a:cs typeface="+mn-ea"/>
              </a:rPr>
              <a:t>（</a:t>
            </a:r>
            <a:r>
              <a:rPr lang="en-US" b="0">
                <a:latin typeface="+mn-ea"/>
                <a:cs typeface="+mn-ea"/>
              </a:rPr>
              <a:t>ACK</a:t>
            </a:r>
            <a:r>
              <a:rPr lang="zh-CN" b="0">
                <a:latin typeface="+mn-ea"/>
                <a:cs typeface="+mn-ea"/>
              </a:rPr>
              <a:t>起应答作用，而</a:t>
            </a:r>
            <a:r>
              <a:rPr lang="en-US" b="0">
                <a:latin typeface="+mn-ea"/>
                <a:cs typeface="+mn-ea"/>
              </a:rPr>
              <a:t>SYN</a:t>
            </a:r>
            <a:r>
              <a:rPr lang="zh-CN" b="0">
                <a:latin typeface="+mn-ea"/>
                <a:cs typeface="+mn-ea"/>
              </a:rPr>
              <a:t>起同步 作用）放在一个报文里来发送。</a:t>
            </a:r>
            <a:endParaRPr lang="zh-CN" b="0">
              <a:latin typeface="+mn-ea"/>
              <a:cs typeface="+mn-ea"/>
            </a:endParaRPr>
          </a:p>
          <a:p>
            <a:pPr indent="267970"/>
            <a:endParaRPr lang="zh-CN" b="0">
              <a:latin typeface="+mn-ea"/>
              <a:cs typeface="+mn-ea"/>
            </a:endParaRPr>
          </a:p>
          <a:p>
            <a:pPr indent="267970"/>
            <a:r>
              <a:rPr lang="zh-CN" b="0">
                <a:latin typeface="+mn-ea"/>
                <a:cs typeface="+mn-ea"/>
              </a:rPr>
              <a:t> </a:t>
            </a:r>
            <a:r>
              <a:rPr lang="en-US" altLang="zh-CN" b="0">
                <a:latin typeface="+mn-ea"/>
                <a:cs typeface="+mn-ea"/>
              </a:rPr>
              <a:t> </a:t>
            </a:r>
            <a:r>
              <a:rPr lang="zh-CN" b="0">
                <a:latin typeface="+mn-ea"/>
                <a:cs typeface="+mn-ea"/>
              </a:rPr>
              <a:t>但关闭连接时，当收到对方的</a:t>
            </a:r>
            <a:r>
              <a:rPr lang="en-US" b="0">
                <a:latin typeface="+mn-ea"/>
                <a:cs typeface="+mn-ea"/>
              </a:rPr>
              <a:t>FIN</a:t>
            </a:r>
            <a:r>
              <a:rPr lang="zh-CN" b="0">
                <a:latin typeface="+mn-ea"/>
                <a:cs typeface="+mn-ea"/>
              </a:rPr>
              <a:t>报文通知时，它仅仅表示对方没有数据发送给你了；但未必你所有的数据都全部发送给对方了， 所以你可以未必会马上会关闭</a:t>
            </a:r>
            <a:r>
              <a:rPr lang="en-US" b="0">
                <a:latin typeface="+mn-ea"/>
                <a:cs typeface="+mn-ea"/>
              </a:rPr>
              <a:t>SOCKET,</a:t>
            </a:r>
            <a:r>
              <a:rPr lang="zh-CN" b="0">
                <a:latin typeface="+mn-ea"/>
                <a:cs typeface="+mn-ea"/>
              </a:rPr>
              <a:t>也即你可能还需要发送一些数据给对方之后，再发送</a:t>
            </a:r>
            <a:r>
              <a:rPr lang="en-US" b="0">
                <a:latin typeface="+mn-ea"/>
                <a:cs typeface="+mn-ea"/>
              </a:rPr>
              <a:t>FIN</a:t>
            </a:r>
            <a:r>
              <a:rPr lang="zh-CN" b="0">
                <a:latin typeface="+mn-ea"/>
                <a:cs typeface="+mn-ea"/>
              </a:rPr>
              <a:t>报文给对方来表示你同意现在可以关闭连接了，所以它这里 的</a:t>
            </a:r>
            <a:r>
              <a:rPr lang="en-US" b="0">
                <a:latin typeface="+mn-ea"/>
                <a:cs typeface="+mn-ea"/>
              </a:rPr>
              <a:t>ACK</a:t>
            </a:r>
            <a:r>
              <a:rPr lang="zh-CN" b="0">
                <a:latin typeface="+mn-ea"/>
                <a:cs typeface="+mn-ea"/>
              </a:rPr>
              <a:t>报文和</a:t>
            </a:r>
            <a:r>
              <a:rPr lang="en-US" b="0">
                <a:latin typeface="+mn-ea"/>
                <a:cs typeface="+mn-ea"/>
              </a:rPr>
              <a:t>FIN</a:t>
            </a:r>
            <a:r>
              <a:rPr lang="zh-CN" b="0">
                <a:latin typeface="+mn-ea"/>
                <a:cs typeface="+mn-ea"/>
              </a:rPr>
              <a:t>报文多数情况下都是分开发送的。</a:t>
            </a:r>
            <a:endParaRPr lang="zh-CN" b="0">
              <a:latin typeface="+mn-ea"/>
              <a:cs typeface="+mn-ea"/>
            </a:endParaRPr>
          </a:p>
          <a:p>
            <a:pPr indent="267970"/>
            <a:r>
              <a:rPr lang="en-US" b="1">
                <a:latin typeface="+mn-ea"/>
                <a:cs typeface="+mn-ea"/>
              </a:rPr>
              <a:t>2</a:t>
            </a:r>
            <a:r>
              <a:rPr lang="zh-CN" b="1">
                <a:latin typeface="+mn-ea"/>
                <a:cs typeface="+mn-ea"/>
              </a:rPr>
              <a:t>、 为什么</a:t>
            </a:r>
            <a:r>
              <a:rPr lang="en-US" b="1">
                <a:latin typeface="+mn-ea"/>
                <a:cs typeface="+mn-ea"/>
              </a:rPr>
              <a:t>TIME_WAIT</a:t>
            </a:r>
            <a:r>
              <a:rPr lang="zh-CN" b="1">
                <a:latin typeface="+mn-ea"/>
                <a:cs typeface="+mn-ea"/>
              </a:rPr>
              <a:t>状态还需要等</a:t>
            </a:r>
            <a:r>
              <a:rPr lang="en-US" b="1">
                <a:latin typeface="+mn-ea"/>
                <a:cs typeface="+mn-ea"/>
              </a:rPr>
              <a:t>2MSL</a:t>
            </a:r>
            <a:r>
              <a:rPr lang="zh-CN" b="1">
                <a:latin typeface="+mn-ea"/>
                <a:cs typeface="+mn-ea"/>
              </a:rPr>
              <a:t>后才能返回到</a:t>
            </a:r>
            <a:r>
              <a:rPr lang="en-US" b="1">
                <a:latin typeface="+mn-ea"/>
                <a:cs typeface="+mn-ea"/>
              </a:rPr>
              <a:t>CLOSED</a:t>
            </a:r>
            <a:r>
              <a:rPr lang="zh-CN" b="1">
                <a:latin typeface="+mn-ea"/>
                <a:cs typeface="+mn-ea"/>
              </a:rPr>
              <a:t>状态？</a:t>
            </a:r>
            <a:r>
              <a:rPr lang="zh-CN" b="0">
                <a:latin typeface="+mn-ea"/>
                <a:cs typeface="+mn-ea"/>
              </a:rPr>
              <a:t></a:t>
            </a:r>
            <a:r>
              <a:rPr lang="en-US" altLang="zh-CN" b="0">
                <a:latin typeface="+mn-ea"/>
                <a:cs typeface="+mn-ea"/>
              </a:rPr>
              <a:t>    </a:t>
            </a:r>
            <a:r>
              <a:rPr lang="zh-CN" b="0">
                <a:latin typeface="+mn-ea"/>
                <a:cs typeface="+mn-ea"/>
              </a:rPr>
              <a:t>这是因为：虽然双方都同意关闭连接了，而且握手的</a:t>
            </a:r>
            <a:r>
              <a:rPr lang="en-US" b="0">
                <a:latin typeface="+mn-ea"/>
                <a:cs typeface="+mn-ea"/>
              </a:rPr>
              <a:t>4</a:t>
            </a:r>
            <a:r>
              <a:rPr lang="zh-CN" b="0">
                <a:latin typeface="+mn-ea"/>
                <a:cs typeface="+mn-ea"/>
              </a:rPr>
              <a:t>个报文也都协调和发送完毕，按理可以直接回到</a:t>
            </a:r>
            <a:r>
              <a:rPr lang="en-US" b="0">
                <a:latin typeface="+mn-ea"/>
                <a:cs typeface="+mn-ea"/>
              </a:rPr>
              <a:t>CLOSED</a:t>
            </a:r>
            <a:r>
              <a:rPr lang="zh-CN" b="0">
                <a:latin typeface="+mn-ea"/>
                <a:cs typeface="+mn-ea"/>
              </a:rPr>
              <a:t>状态（就好比从</a:t>
            </a:r>
            <a:r>
              <a:rPr lang="en-US" b="0">
                <a:latin typeface="+mn-ea"/>
                <a:cs typeface="+mn-ea"/>
              </a:rPr>
              <a:t>SYN_SEND</a:t>
            </a:r>
            <a:r>
              <a:rPr lang="zh-CN" b="0">
                <a:latin typeface="+mn-ea"/>
                <a:cs typeface="+mn-ea"/>
              </a:rPr>
              <a:t>状 态到</a:t>
            </a:r>
            <a:r>
              <a:rPr lang="en-US" b="0">
                <a:latin typeface="+mn-ea"/>
                <a:cs typeface="+mn-ea"/>
              </a:rPr>
              <a:t>ESTABLISH</a:t>
            </a:r>
            <a:r>
              <a:rPr lang="zh-CN" b="0">
                <a:latin typeface="+mn-ea"/>
                <a:cs typeface="+mn-ea"/>
              </a:rPr>
              <a:t>状态那样）；</a:t>
            </a:r>
            <a:endParaRPr lang="zh-CN" b="0">
              <a:latin typeface="+mn-ea"/>
              <a:cs typeface="+mn-ea"/>
            </a:endParaRPr>
          </a:p>
          <a:p>
            <a:pPr indent="267970"/>
            <a:r>
              <a:rPr lang="zh-CN" b="0">
                <a:latin typeface="+mn-ea"/>
                <a:cs typeface="+mn-ea"/>
              </a:rPr>
              <a:t> </a:t>
            </a:r>
            <a:endParaRPr lang="zh-CN" b="0">
              <a:latin typeface="+mn-ea"/>
              <a:cs typeface="+mn-ea"/>
            </a:endParaRPr>
          </a:p>
          <a:p>
            <a:pPr indent="267970"/>
            <a:r>
              <a:rPr lang="zh-CN" b="0">
                <a:latin typeface="+mn-ea"/>
                <a:cs typeface="+mn-ea"/>
              </a:rPr>
              <a:t>但是因为我们必须要假想网络是不可靠的，你无法保证你最后发送的</a:t>
            </a:r>
            <a:r>
              <a:rPr lang="en-US" b="0">
                <a:latin typeface="+mn-ea"/>
                <a:cs typeface="+mn-ea"/>
              </a:rPr>
              <a:t>ACK</a:t>
            </a:r>
            <a:r>
              <a:rPr lang="zh-CN" b="0">
                <a:latin typeface="+mn-ea"/>
                <a:cs typeface="+mn-ea"/>
              </a:rPr>
              <a:t>报文会一定被对方收到，因此对方处于 </a:t>
            </a:r>
            <a:r>
              <a:rPr lang="en-US" b="0">
                <a:latin typeface="+mn-ea"/>
                <a:cs typeface="+mn-ea"/>
              </a:rPr>
              <a:t>LAST_ACK</a:t>
            </a:r>
            <a:r>
              <a:rPr lang="zh-CN" b="0">
                <a:latin typeface="+mn-ea"/>
                <a:cs typeface="+mn-ea"/>
              </a:rPr>
              <a:t>状态下的</a:t>
            </a:r>
            <a:r>
              <a:rPr lang="en-US" b="0">
                <a:latin typeface="+mn-ea"/>
                <a:cs typeface="+mn-ea"/>
              </a:rPr>
              <a:t>SOCKET</a:t>
            </a:r>
            <a:r>
              <a:rPr lang="zh-CN" b="0">
                <a:latin typeface="+mn-ea"/>
                <a:cs typeface="+mn-ea"/>
              </a:rPr>
              <a:t>可能会因为超时未收到</a:t>
            </a:r>
            <a:r>
              <a:rPr lang="en-US" b="0">
                <a:latin typeface="+mn-ea"/>
                <a:cs typeface="+mn-ea"/>
              </a:rPr>
              <a:t>ACK</a:t>
            </a:r>
            <a:r>
              <a:rPr lang="zh-CN" b="0">
                <a:latin typeface="+mn-ea"/>
                <a:cs typeface="+mn-ea"/>
              </a:rPr>
              <a:t>报文，而重发</a:t>
            </a:r>
            <a:r>
              <a:rPr lang="en-US" b="0">
                <a:latin typeface="+mn-ea"/>
                <a:cs typeface="+mn-ea"/>
              </a:rPr>
              <a:t>FIN</a:t>
            </a:r>
            <a:r>
              <a:rPr lang="zh-CN" b="0">
                <a:latin typeface="+mn-ea"/>
                <a:cs typeface="+mn-ea"/>
              </a:rPr>
              <a:t>报文，所以这个</a:t>
            </a:r>
            <a:r>
              <a:rPr lang="en-US" b="0">
                <a:latin typeface="+mn-ea"/>
                <a:cs typeface="+mn-ea"/>
              </a:rPr>
              <a:t>TIME_WAIT</a:t>
            </a:r>
            <a:r>
              <a:rPr lang="zh-CN" b="0">
                <a:latin typeface="+mn-ea"/>
                <a:cs typeface="+mn-ea"/>
              </a:rPr>
              <a:t>状态的作用就是用来重发可能丢失的 </a:t>
            </a:r>
            <a:r>
              <a:rPr lang="en-US" b="0">
                <a:latin typeface="+mn-ea"/>
                <a:cs typeface="+mn-ea"/>
              </a:rPr>
              <a:t>ACK</a:t>
            </a:r>
            <a:r>
              <a:rPr lang="zh-CN" b="0">
                <a:latin typeface="+mn-ea"/>
                <a:cs typeface="+mn-ea"/>
              </a:rPr>
              <a:t>报文。</a:t>
            </a:r>
            <a:endParaRPr lang="zh-CN" altLang="en-US">
              <a:latin typeface="+mn-ea"/>
              <a:cs typeface="+mn-ea"/>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42595" y="627380"/>
            <a:ext cx="439674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2.4 </a:t>
            </a:r>
            <a:r>
              <a:rPr lang="zh-CN" altLang="en-US" sz="2000" b="1" kern="100" dirty="0">
                <a:latin typeface="微软雅黑" panose="020B0503020204020204" pitchFamily="34" charset="-122"/>
                <a:ea typeface="微软雅黑" panose="020B0503020204020204" pitchFamily="34" charset="-122"/>
                <a:sym typeface="+mn-ea"/>
              </a:rPr>
              <a:t>常见问题</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42595" y="1167130"/>
            <a:ext cx="11233785" cy="4523105"/>
          </a:xfrm>
          <a:prstGeom prst="rect">
            <a:avLst/>
          </a:prstGeom>
          <a:noFill/>
          <a:ln w="9525">
            <a:noFill/>
          </a:ln>
        </p:spPr>
        <p:txBody>
          <a:bodyPr wrap="square">
            <a:spAutoFit/>
          </a:bodyPr>
          <a:p>
            <a:pPr indent="267970"/>
            <a:r>
              <a:rPr lang="en-US" b="1">
                <a:latin typeface="+mn-ea"/>
                <a:cs typeface="+mn-ea"/>
              </a:rPr>
              <a:t>3. </a:t>
            </a:r>
            <a:r>
              <a:rPr lang="zh-CN" b="1">
                <a:latin typeface="+mn-ea"/>
                <a:cs typeface="+mn-ea"/>
              </a:rPr>
              <a:t>为什么不能用两次握手进行连接？</a:t>
            </a:r>
            <a:r>
              <a:rPr lang="en-US" b="0">
                <a:latin typeface="+mn-ea"/>
                <a:cs typeface="+mn-ea"/>
              </a:rPr>
              <a:t>     3</a:t>
            </a:r>
            <a:r>
              <a:rPr lang="zh-CN" b="0">
                <a:latin typeface="+mn-ea"/>
                <a:cs typeface="+mn-ea"/>
              </a:rPr>
              <a:t>次握手完成两个重要的功能，既要双方做好发送数据的准备工作</a:t>
            </a:r>
            <a:r>
              <a:rPr lang="en-US" b="0">
                <a:latin typeface="+mn-ea"/>
                <a:cs typeface="+mn-ea"/>
              </a:rPr>
              <a:t>(</a:t>
            </a:r>
            <a:r>
              <a:rPr lang="zh-CN" b="0">
                <a:latin typeface="+mn-ea"/>
                <a:cs typeface="+mn-ea"/>
              </a:rPr>
              <a:t>双方都知道彼此已准备好</a:t>
            </a:r>
            <a:r>
              <a:rPr lang="en-US" b="0">
                <a:latin typeface="+mn-ea"/>
                <a:cs typeface="+mn-ea"/>
              </a:rPr>
              <a:t>)</a:t>
            </a:r>
            <a:r>
              <a:rPr lang="zh-CN" b="0">
                <a:latin typeface="+mn-ea"/>
                <a:cs typeface="+mn-ea"/>
              </a:rPr>
              <a:t>，也要允许双方就初始序列号进行协商，这个序列号在握手过程中被发送和确认。</a:t>
            </a:r>
            <a:endParaRPr lang="zh-CN" b="0">
              <a:latin typeface="+mn-ea"/>
              <a:cs typeface="+mn-ea"/>
            </a:endParaRPr>
          </a:p>
          <a:p>
            <a:pPr indent="267970"/>
            <a:r>
              <a:rPr lang="zh-CN" b="0">
                <a:latin typeface="+mn-ea"/>
                <a:cs typeface="+mn-ea"/>
              </a:rPr>
              <a:t>现在把三次握手改成仅需要两次握手，死锁是可能发生的。作为例子，考虑计算机</a:t>
            </a:r>
            <a:r>
              <a:rPr lang="en-US" b="0">
                <a:latin typeface="+mn-ea"/>
                <a:cs typeface="+mn-ea"/>
              </a:rPr>
              <a:t>S</a:t>
            </a:r>
            <a:r>
              <a:rPr lang="zh-CN" b="0">
                <a:latin typeface="+mn-ea"/>
                <a:cs typeface="+mn-ea"/>
              </a:rPr>
              <a:t>和</a:t>
            </a:r>
            <a:r>
              <a:rPr lang="en-US" b="0">
                <a:latin typeface="+mn-ea"/>
                <a:cs typeface="+mn-ea"/>
              </a:rPr>
              <a:t>C</a:t>
            </a:r>
            <a:r>
              <a:rPr lang="zh-CN" b="0">
                <a:latin typeface="+mn-ea"/>
                <a:cs typeface="+mn-ea"/>
              </a:rPr>
              <a:t>之间的通信，假定</a:t>
            </a:r>
            <a:r>
              <a:rPr lang="en-US" b="0">
                <a:latin typeface="+mn-ea"/>
                <a:cs typeface="+mn-ea"/>
              </a:rPr>
              <a:t>C</a:t>
            </a:r>
            <a:r>
              <a:rPr lang="zh-CN" b="0">
                <a:latin typeface="+mn-ea"/>
                <a:cs typeface="+mn-ea"/>
              </a:rPr>
              <a:t>给</a:t>
            </a:r>
            <a:r>
              <a:rPr lang="en-US" b="0">
                <a:latin typeface="+mn-ea"/>
                <a:cs typeface="+mn-ea"/>
              </a:rPr>
              <a:t>S</a:t>
            </a:r>
            <a:r>
              <a:rPr lang="zh-CN" b="0">
                <a:latin typeface="+mn-ea"/>
                <a:cs typeface="+mn-ea"/>
              </a:rPr>
              <a:t>发送一个连接请求分组，</a:t>
            </a:r>
            <a:r>
              <a:rPr lang="en-US" b="0">
                <a:latin typeface="+mn-ea"/>
                <a:cs typeface="+mn-ea"/>
              </a:rPr>
              <a:t>S</a:t>
            </a:r>
            <a:r>
              <a:rPr lang="zh-CN" b="0">
                <a:latin typeface="+mn-ea"/>
                <a:cs typeface="+mn-ea"/>
              </a:rPr>
              <a:t>收到了这个分组，并发 送了确认应答分组。按照两次握手的协定，</a:t>
            </a:r>
            <a:r>
              <a:rPr lang="en-US" b="0">
                <a:latin typeface="+mn-ea"/>
                <a:cs typeface="+mn-ea"/>
              </a:rPr>
              <a:t>S</a:t>
            </a:r>
            <a:r>
              <a:rPr lang="zh-CN" b="0">
                <a:latin typeface="+mn-ea"/>
                <a:cs typeface="+mn-ea"/>
              </a:rPr>
              <a:t>认为连接已经成功地建立了，可以开始发送数据分组。可是，</a:t>
            </a:r>
            <a:r>
              <a:rPr lang="en-US" b="0">
                <a:latin typeface="+mn-ea"/>
                <a:cs typeface="+mn-ea"/>
              </a:rPr>
              <a:t>C</a:t>
            </a:r>
            <a:r>
              <a:rPr lang="zh-CN" b="0">
                <a:latin typeface="+mn-ea"/>
                <a:cs typeface="+mn-ea"/>
              </a:rPr>
              <a:t>在</a:t>
            </a:r>
            <a:r>
              <a:rPr lang="en-US" b="0">
                <a:latin typeface="+mn-ea"/>
                <a:cs typeface="+mn-ea"/>
              </a:rPr>
              <a:t>S</a:t>
            </a:r>
            <a:r>
              <a:rPr lang="zh-CN" b="0">
                <a:latin typeface="+mn-ea"/>
                <a:cs typeface="+mn-ea"/>
              </a:rPr>
              <a:t>的应答分组在传输中被丢失的情况下，将不知道</a:t>
            </a:r>
            <a:r>
              <a:rPr lang="en-US" b="0">
                <a:latin typeface="+mn-ea"/>
                <a:cs typeface="+mn-ea"/>
              </a:rPr>
              <a:t>S </a:t>
            </a:r>
            <a:r>
              <a:rPr lang="zh-CN" b="0">
                <a:latin typeface="+mn-ea"/>
                <a:cs typeface="+mn-ea"/>
              </a:rPr>
              <a:t>是否已准备好，不知道</a:t>
            </a:r>
            <a:r>
              <a:rPr lang="en-US" b="0">
                <a:latin typeface="+mn-ea"/>
                <a:cs typeface="+mn-ea"/>
              </a:rPr>
              <a:t>S</a:t>
            </a:r>
            <a:r>
              <a:rPr lang="zh-CN" b="0">
                <a:latin typeface="+mn-ea"/>
                <a:cs typeface="+mn-ea"/>
              </a:rPr>
              <a:t>建立什么样的序列号，</a:t>
            </a:r>
            <a:r>
              <a:rPr lang="en-US" b="0">
                <a:latin typeface="+mn-ea"/>
                <a:cs typeface="+mn-ea"/>
              </a:rPr>
              <a:t>C</a:t>
            </a:r>
            <a:r>
              <a:rPr lang="zh-CN" b="0">
                <a:latin typeface="+mn-ea"/>
                <a:cs typeface="+mn-ea"/>
              </a:rPr>
              <a:t>甚至怀疑</a:t>
            </a:r>
            <a:r>
              <a:rPr lang="en-US" b="0">
                <a:latin typeface="+mn-ea"/>
                <a:cs typeface="+mn-ea"/>
              </a:rPr>
              <a:t>S</a:t>
            </a:r>
            <a:r>
              <a:rPr lang="zh-CN" b="0">
                <a:latin typeface="+mn-ea"/>
                <a:cs typeface="+mn-ea"/>
              </a:rPr>
              <a:t>是否收到自己的连接请求分组。在这种情况下，</a:t>
            </a:r>
            <a:r>
              <a:rPr lang="en-US" b="0">
                <a:latin typeface="+mn-ea"/>
                <a:cs typeface="+mn-ea"/>
              </a:rPr>
              <a:t>C</a:t>
            </a:r>
            <a:r>
              <a:rPr lang="zh-CN" b="0">
                <a:latin typeface="+mn-ea"/>
                <a:cs typeface="+mn-ea"/>
              </a:rPr>
              <a:t>认为连接还未建立成功，将忽略</a:t>
            </a:r>
            <a:r>
              <a:rPr lang="en-US" b="0">
                <a:latin typeface="+mn-ea"/>
                <a:cs typeface="+mn-ea"/>
              </a:rPr>
              <a:t>S</a:t>
            </a:r>
            <a:r>
              <a:rPr lang="zh-CN" b="0">
                <a:latin typeface="+mn-ea"/>
                <a:cs typeface="+mn-ea"/>
              </a:rPr>
              <a:t>发来的任何数据分 组，只等待连接确认应答分组。而</a:t>
            </a:r>
            <a:r>
              <a:rPr lang="en-US" b="0">
                <a:latin typeface="+mn-ea"/>
                <a:cs typeface="+mn-ea"/>
              </a:rPr>
              <a:t>S</a:t>
            </a:r>
            <a:r>
              <a:rPr lang="zh-CN" b="0">
                <a:latin typeface="+mn-ea"/>
                <a:cs typeface="+mn-ea"/>
              </a:rPr>
              <a:t>在发出的分组超时后，重复发送同样的分组。这样就形成了死锁。</a:t>
            </a:r>
            <a:endParaRPr lang="zh-CN" b="0">
              <a:latin typeface="+mn-ea"/>
              <a:cs typeface="+mn-ea"/>
            </a:endParaRPr>
          </a:p>
          <a:p>
            <a:pPr indent="267970"/>
            <a:r>
              <a:rPr lang="en-US" b="1">
                <a:latin typeface="+mn-ea"/>
                <a:cs typeface="+mn-ea"/>
              </a:rPr>
              <a:t>4. </a:t>
            </a:r>
            <a:r>
              <a:rPr lang="zh-CN" b="1">
                <a:latin typeface="+mn-ea"/>
                <a:cs typeface="+mn-ea"/>
              </a:rPr>
              <a:t>如果已经建立了连接，但是客户端突然出现故障了怎么办？</a:t>
            </a:r>
            <a:r>
              <a:rPr lang="en-US" b="0">
                <a:latin typeface="+mn-ea"/>
                <a:cs typeface="+mn-ea"/>
              </a:rPr>
              <a:t>TCP</a:t>
            </a:r>
            <a:r>
              <a:rPr lang="zh-CN" b="0">
                <a:latin typeface="+mn-ea"/>
                <a:cs typeface="+mn-ea"/>
              </a:rPr>
              <a:t>还设有一个保活计时器，显然，客户端如果出现故障，服务器不能一直等下去，白白浪费资源。服务器每收到一次客户端的请求后都会重新复位这个计时器，时间通常是设置为</a:t>
            </a:r>
            <a:r>
              <a:rPr lang="en-US" b="0">
                <a:latin typeface="+mn-ea"/>
                <a:cs typeface="+mn-ea"/>
              </a:rPr>
              <a:t>2</a:t>
            </a:r>
            <a:r>
              <a:rPr lang="zh-CN" b="0">
                <a:latin typeface="+mn-ea"/>
                <a:cs typeface="+mn-ea"/>
              </a:rPr>
              <a:t>小时，若两小时还没有收到客户端的任何数据，服务器就会发送一个探测报文段，以后每隔</a:t>
            </a:r>
            <a:r>
              <a:rPr lang="en-US" b="0">
                <a:latin typeface="+mn-ea"/>
                <a:cs typeface="+mn-ea"/>
              </a:rPr>
              <a:t>75</a:t>
            </a:r>
            <a:r>
              <a:rPr lang="zh-CN" b="0">
                <a:latin typeface="+mn-ea"/>
                <a:cs typeface="+mn-ea"/>
              </a:rPr>
              <a:t>秒钟发送一次。若一连发送</a:t>
            </a:r>
            <a:r>
              <a:rPr lang="en-US" b="0">
                <a:latin typeface="+mn-ea"/>
                <a:cs typeface="+mn-ea"/>
              </a:rPr>
              <a:t>10</a:t>
            </a:r>
            <a:r>
              <a:rPr lang="zh-CN" b="0">
                <a:latin typeface="+mn-ea"/>
                <a:cs typeface="+mn-ea"/>
              </a:rPr>
              <a:t>个探测报文仍然没反应，服务器就认为客户端出了故障，接着就关闭连接。</a:t>
            </a:r>
            <a:endParaRPr lang="zh-CN" altLang="en-US">
              <a:latin typeface="+mn-ea"/>
              <a:cs typeface="+mn-ea"/>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42595" y="627380"/>
            <a:ext cx="439674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a:t>
            </a:r>
            <a:r>
              <a:rPr lang="zh-CN" altLang="en-US" sz="2000" b="1" kern="100" dirty="0">
                <a:latin typeface="微软雅黑" panose="020B0503020204020204" pitchFamily="34" charset="-122"/>
                <a:ea typeface="微软雅黑" panose="020B0503020204020204" pitchFamily="34" charset="-122"/>
                <a:sym typeface="+mn-ea"/>
              </a:rPr>
              <a:t>名词解释</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43865" y="1026160"/>
            <a:ext cx="11304270" cy="5354320"/>
          </a:xfrm>
          <a:prstGeom prst="rect">
            <a:avLst/>
          </a:prstGeom>
          <a:noFill/>
          <a:ln w="9525">
            <a:noFill/>
          </a:ln>
        </p:spPr>
        <p:txBody>
          <a:bodyPr wrap="square">
            <a:spAutoFit/>
          </a:bodyPr>
          <a:p>
            <a:pPr marL="285750" indent="-285750">
              <a:buFont typeface="Wingdings" panose="05000000000000000000" charset="0"/>
              <a:buChar char="ü"/>
            </a:pPr>
            <a:r>
              <a:rPr>
                <a:latin typeface="+mn-ea"/>
                <a:cs typeface="+mn-ea"/>
              </a:rPr>
              <a:t>CLOSED: 这个没什么好说的了，表示初始状态。</a:t>
            </a:r>
            <a:endParaRPr>
              <a:latin typeface="+mn-ea"/>
              <a:cs typeface="+mn-ea"/>
            </a:endParaRPr>
          </a:p>
          <a:p>
            <a:pPr marL="285750" indent="-285750">
              <a:buFont typeface="Wingdings" panose="05000000000000000000" charset="0"/>
              <a:buChar char="ü"/>
            </a:pPr>
            <a:r>
              <a:rPr>
                <a:latin typeface="+mn-ea"/>
                <a:cs typeface="+mn-ea"/>
              </a:rPr>
              <a:t>LISTEN: 这个也是非常容易理解的一个状态，表示服务器端的某个SOCKET处于监听状态，可以接受连接了。</a:t>
            </a:r>
            <a:endParaRPr>
              <a:latin typeface="+mn-ea"/>
              <a:cs typeface="+mn-ea"/>
            </a:endParaRPr>
          </a:p>
          <a:p>
            <a:pPr marL="285750" indent="-285750">
              <a:buFont typeface="Wingdings" panose="05000000000000000000" charset="0"/>
              <a:buChar char="ü"/>
            </a:pPr>
            <a:r>
              <a:rPr>
                <a:latin typeface="+mn-ea"/>
                <a:cs typeface="+mn-ea"/>
              </a:rPr>
              <a:t>SYN_RCVD: 这个状态表示接受到了SYN报文，在正常情况下，这个状态是服务器端的SOCKET在建立TCP连接时的三次握手会话过程中的一个中间状态，很短暂，基本上用netstat你是很难看到这种状态的，除非你特意写了一个客户端测试程序，故意将三次TCP握手过程中最后一个ACK报文不予发送。因此这种状态时，当收到客户端的ACK报文后，它会进入到ESTABLISHED状态。</a:t>
            </a:r>
            <a:endParaRPr>
              <a:latin typeface="+mn-ea"/>
              <a:cs typeface="+mn-ea"/>
            </a:endParaRPr>
          </a:p>
          <a:p>
            <a:pPr marL="285750" indent="-285750">
              <a:buFont typeface="Wingdings" panose="05000000000000000000" charset="0"/>
              <a:buChar char="ü"/>
            </a:pPr>
            <a:endParaRPr>
              <a:latin typeface="+mn-ea"/>
              <a:cs typeface="+mn-ea"/>
            </a:endParaRPr>
          </a:p>
          <a:p>
            <a:pPr marL="285750" indent="-285750">
              <a:buFont typeface="Wingdings" panose="05000000000000000000" charset="0"/>
              <a:buChar char="ü"/>
            </a:pPr>
            <a:r>
              <a:rPr>
                <a:latin typeface="+mn-ea"/>
                <a:cs typeface="+mn-ea"/>
              </a:rPr>
              <a:t>SYN_SENT: 这个状态与SYN_RCVD遥想呼应，当客户端SOCKET执行CONNECT连接时，它首先发送SYN报文，因此也随即它会进入到了SYN_SENT状态，并等待服务端的发送三次握手中的第2个报文。SYN_SENT状态表示客户端已发送SYN报文。</a:t>
            </a:r>
            <a:endParaRPr>
              <a:latin typeface="+mn-ea"/>
              <a:cs typeface="+mn-ea"/>
            </a:endParaRPr>
          </a:p>
          <a:p>
            <a:pPr marL="285750" indent="-285750">
              <a:buFont typeface="Wingdings" panose="05000000000000000000" charset="0"/>
              <a:buChar char="ü"/>
            </a:pPr>
            <a:endParaRPr>
              <a:latin typeface="+mn-ea"/>
              <a:cs typeface="+mn-ea"/>
            </a:endParaRPr>
          </a:p>
          <a:p>
            <a:pPr marL="285750" indent="-285750">
              <a:buFont typeface="Wingdings" panose="05000000000000000000" charset="0"/>
              <a:buChar char="ü"/>
            </a:pPr>
            <a:r>
              <a:rPr>
                <a:latin typeface="+mn-ea"/>
                <a:cs typeface="+mn-ea"/>
              </a:rPr>
              <a:t>ESTABLISHED：这个容易理解了，表示连接已经建立了。</a:t>
            </a:r>
            <a:endParaRPr>
              <a:latin typeface="+mn-ea"/>
              <a:cs typeface="+mn-ea"/>
            </a:endParaRPr>
          </a:p>
          <a:p>
            <a:pPr marL="285750" indent="-285750">
              <a:buFont typeface="Wingdings" panose="05000000000000000000" charset="0"/>
              <a:buChar char="ü"/>
            </a:pPr>
            <a:r>
              <a:rPr>
                <a:latin typeface="+mn-ea"/>
                <a:cs typeface="+mn-ea"/>
              </a:rPr>
              <a:t>FIN_WAIT_1: 这个状态要好好解释一下，其实FIN_WAIT_1和FIN_WAIT_2状态的真正含义都是表示等待对方的FIN报文。而这两种状态的区别是：FIN_WAIT_1状态实际上是当SOCKET在ESTABLISHED状态时，它想主动关闭连接，向对方发送了FIN报文，此时该SOCKET即进入到FIN_WAIT_1状态。而当对方回应ACK报文后，则进入到FIN_WAIT_2状态，当然在实际的正常情况下，无论对方何种情况下，都应该马上回应ACK报文，所以FIN_WAIT_1状态一般是比较难见到的，而FIN_WAIT_2状态还有时常常可以用netstat看到。</a:t>
            </a:r>
            <a:endParaRPr>
              <a:latin typeface="+mn-ea"/>
              <a:cs typeface="+mn-ea"/>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42595" y="627380"/>
            <a:ext cx="439674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2.5</a:t>
            </a:r>
            <a:r>
              <a:rPr lang="zh-CN" altLang="en-US" sz="2000" b="1" kern="100" dirty="0">
                <a:latin typeface="微软雅黑" panose="020B0503020204020204" pitchFamily="34" charset="-122"/>
                <a:ea typeface="微软雅黑" panose="020B0503020204020204" pitchFamily="34" charset="-122"/>
                <a:sym typeface="+mn-ea"/>
              </a:rPr>
              <a:t>名词解释</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43865" y="1026160"/>
            <a:ext cx="11304270" cy="368300"/>
          </a:xfrm>
          <a:prstGeom prst="rect">
            <a:avLst/>
          </a:prstGeom>
          <a:noFill/>
          <a:ln w="9525">
            <a:noFill/>
          </a:ln>
        </p:spPr>
        <p:txBody>
          <a:bodyPr wrap="square">
            <a:spAutoFit/>
          </a:bodyPr>
          <a:p>
            <a:pPr indent="267970"/>
            <a:r>
              <a:rPr>
                <a:latin typeface="+mn-ea"/>
                <a:cs typeface="+mn-ea"/>
              </a:rPr>
              <a:t></a:t>
            </a:r>
            <a:endParaRPr>
              <a:latin typeface="+mn-ea"/>
              <a:cs typeface="+mn-ea"/>
            </a:endParaRPr>
          </a:p>
        </p:txBody>
      </p:sp>
      <p:sp>
        <p:nvSpPr>
          <p:cNvPr id="100" name="文本框 99"/>
          <p:cNvSpPr txBox="1"/>
          <p:nvPr/>
        </p:nvSpPr>
        <p:spPr>
          <a:xfrm>
            <a:off x="1061720" y="1026160"/>
            <a:ext cx="10312400" cy="5354320"/>
          </a:xfrm>
          <a:prstGeom prst="rect">
            <a:avLst/>
          </a:prstGeom>
          <a:noFill/>
          <a:ln w="9525">
            <a:noFill/>
          </a:ln>
        </p:spPr>
        <p:txBody>
          <a:bodyPr wrap="square">
            <a:spAutoFit/>
          </a:bodyPr>
          <a:p>
            <a:pPr marL="266700" indent="-266700"/>
            <a:r>
              <a:rPr lang="en-US" b="0">
                <a:latin typeface="+mn-ea"/>
                <a:cs typeface="+mn-ea"/>
              </a:rPr>
              <a:t>l FIN_WAIT_2</a:t>
            </a:r>
            <a:r>
              <a:rPr lang="zh-CN" b="0">
                <a:latin typeface="+mn-ea"/>
                <a:cs typeface="+mn-ea"/>
              </a:rPr>
              <a:t>：上面已经详细解释了这种状态，实际上</a:t>
            </a:r>
            <a:r>
              <a:rPr lang="en-US" b="0">
                <a:latin typeface="+mn-ea"/>
                <a:cs typeface="+mn-ea"/>
              </a:rPr>
              <a:t>FIN_WAIT_2</a:t>
            </a:r>
            <a:r>
              <a:rPr lang="zh-CN" b="0">
                <a:latin typeface="+mn-ea"/>
                <a:cs typeface="+mn-ea"/>
              </a:rPr>
              <a:t>状态下的</a:t>
            </a:r>
            <a:r>
              <a:rPr lang="en-US" b="0">
                <a:latin typeface="+mn-ea"/>
                <a:cs typeface="+mn-ea"/>
              </a:rPr>
              <a:t>SOCKET</a:t>
            </a:r>
            <a:r>
              <a:rPr lang="zh-CN" b="0">
                <a:latin typeface="+mn-ea"/>
                <a:cs typeface="+mn-ea"/>
              </a:rPr>
              <a:t>，表示半连接，也即有一方要求</a:t>
            </a:r>
            <a:r>
              <a:rPr lang="en-US" b="0">
                <a:latin typeface="+mn-ea"/>
                <a:cs typeface="+mn-ea"/>
              </a:rPr>
              <a:t>close</a:t>
            </a:r>
            <a:r>
              <a:rPr lang="zh-CN" b="0">
                <a:latin typeface="+mn-ea"/>
                <a:cs typeface="+mn-ea"/>
              </a:rPr>
              <a:t>连接，但另外还告诉对方，我暂时还有点数据需要传送给你，稍后再关闭连接。</a:t>
            </a:r>
            <a:r>
              <a:rPr lang="en-US" b="0">
                <a:latin typeface="+mn-ea"/>
                <a:cs typeface="+mn-ea"/>
              </a:rPr>
              <a:t>l TIME_WAIT: </a:t>
            </a:r>
            <a:r>
              <a:rPr lang="zh-CN" b="0">
                <a:latin typeface="+mn-ea"/>
                <a:cs typeface="+mn-ea"/>
              </a:rPr>
              <a:t>表示收到了对方的</a:t>
            </a:r>
            <a:r>
              <a:rPr lang="en-US" b="0">
                <a:latin typeface="+mn-ea"/>
                <a:cs typeface="+mn-ea"/>
              </a:rPr>
              <a:t>FIN</a:t>
            </a:r>
            <a:r>
              <a:rPr lang="zh-CN" b="0">
                <a:latin typeface="+mn-ea"/>
                <a:cs typeface="+mn-ea"/>
              </a:rPr>
              <a:t>报文，并发送出了</a:t>
            </a:r>
            <a:r>
              <a:rPr lang="en-US" b="0">
                <a:latin typeface="+mn-ea"/>
                <a:cs typeface="+mn-ea"/>
              </a:rPr>
              <a:t>ACK</a:t>
            </a:r>
            <a:r>
              <a:rPr lang="zh-CN" b="0">
                <a:latin typeface="+mn-ea"/>
                <a:cs typeface="+mn-ea"/>
              </a:rPr>
              <a:t>报文，就等</a:t>
            </a:r>
            <a:r>
              <a:rPr lang="en-US" b="0">
                <a:latin typeface="+mn-ea"/>
                <a:cs typeface="+mn-ea"/>
              </a:rPr>
              <a:t>2MSL</a:t>
            </a:r>
            <a:r>
              <a:rPr lang="zh-CN" b="0">
                <a:latin typeface="+mn-ea"/>
                <a:cs typeface="+mn-ea"/>
              </a:rPr>
              <a:t>后即可回到</a:t>
            </a:r>
            <a:r>
              <a:rPr lang="en-US" b="0">
                <a:latin typeface="+mn-ea"/>
                <a:cs typeface="+mn-ea"/>
              </a:rPr>
              <a:t>CLOSED</a:t>
            </a:r>
            <a:r>
              <a:rPr lang="zh-CN" b="0">
                <a:latin typeface="+mn-ea"/>
                <a:cs typeface="+mn-ea"/>
              </a:rPr>
              <a:t>可用状态了。如果</a:t>
            </a:r>
            <a:r>
              <a:rPr lang="en-US" b="0">
                <a:latin typeface="+mn-ea"/>
                <a:cs typeface="+mn-ea"/>
              </a:rPr>
              <a:t>FIN_WAIT_1</a:t>
            </a:r>
            <a:r>
              <a:rPr lang="zh-CN" b="0">
                <a:latin typeface="+mn-ea"/>
                <a:cs typeface="+mn-ea"/>
              </a:rPr>
              <a:t>状态下，收到了对方同时带 </a:t>
            </a:r>
            <a:r>
              <a:rPr lang="en-US" b="0">
                <a:latin typeface="+mn-ea"/>
                <a:cs typeface="+mn-ea"/>
              </a:rPr>
              <a:t>FIN</a:t>
            </a:r>
            <a:r>
              <a:rPr lang="zh-CN" b="0">
                <a:latin typeface="+mn-ea"/>
                <a:cs typeface="+mn-ea"/>
              </a:rPr>
              <a:t>标志和</a:t>
            </a:r>
            <a:r>
              <a:rPr lang="en-US" b="0">
                <a:latin typeface="+mn-ea"/>
                <a:cs typeface="+mn-ea"/>
              </a:rPr>
              <a:t>ACK</a:t>
            </a:r>
            <a:r>
              <a:rPr lang="zh-CN" b="0">
                <a:latin typeface="+mn-ea"/>
                <a:cs typeface="+mn-ea"/>
              </a:rPr>
              <a:t>标志的报文时，可以直接进入到</a:t>
            </a:r>
            <a:r>
              <a:rPr lang="en-US" b="0">
                <a:latin typeface="+mn-ea"/>
                <a:cs typeface="+mn-ea"/>
              </a:rPr>
              <a:t>TIME_WAIT</a:t>
            </a:r>
            <a:r>
              <a:rPr lang="zh-CN" b="0">
                <a:latin typeface="+mn-ea"/>
                <a:cs typeface="+mn-ea"/>
              </a:rPr>
              <a:t>状态，而无须经过</a:t>
            </a:r>
            <a:r>
              <a:rPr lang="en-US" b="0">
                <a:latin typeface="+mn-ea"/>
                <a:cs typeface="+mn-ea"/>
              </a:rPr>
              <a:t>FIN_WAIT_2</a:t>
            </a:r>
            <a:r>
              <a:rPr lang="zh-CN" b="0">
                <a:latin typeface="+mn-ea"/>
                <a:cs typeface="+mn-ea"/>
              </a:rPr>
              <a:t>状态。</a:t>
            </a:r>
            <a:r>
              <a:rPr lang="en-US" b="0">
                <a:latin typeface="+mn-ea"/>
                <a:cs typeface="+mn-ea"/>
              </a:rPr>
              <a:t>l CLOSING: </a:t>
            </a:r>
            <a:r>
              <a:rPr lang="zh-CN" b="0">
                <a:latin typeface="+mn-ea"/>
                <a:cs typeface="+mn-ea"/>
              </a:rPr>
              <a:t>这种状态比较特殊，实际情况中应该是很少见，属于一种比较罕见的例外状态。正常情况下，当你发送</a:t>
            </a:r>
            <a:r>
              <a:rPr lang="en-US" b="0">
                <a:latin typeface="+mn-ea"/>
                <a:cs typeface="+mn-ea"/>
              </a:rPr>
              <a:t>FIN</a:t>
            </a:r>
            <a:r>
              <a:rPr lang="zh-CN" b="0">
                <a:latin typeface="+mn-ea"/>
                <a:cs typeface="+mn-ea"/>
              </a:rPr>
              <a:t>报文后，按理来说是应该先收到（或同时收到）对方的</a:t>
            </a:r>
            <a:r>
              <a:rPr lang="en-US" b="0">
                <a:latin typeface="+mn-ea"/>
                <a:cs typeface="+mn-ea"/>
              </a:rPr>
              <a:t>ACK</a:t>
            </a:r>
            <a:r>
              <a:rPr lang="zh-CN" b="0">
                <a:latin typeface="+mn-ea"/>
                <a:cs typeface="+mn-ea"/>
              </a:rPr>
              <a:t>报文，再收到对方的</a:t>
            </a:r>
            <a:r>
              <a:rPr lang="en-US" b="0">
                <a:latin typeface="+mn-ea"/>
                <a:cs typeface="+mn-ea"/>
              </a:rPr>
              <a:t>FIN</a:t>
            </a:r>
            <a:r>
              <a:rPr lang="zh-CN" b="0">
                <a:latin typeface="+mn-ea"/>
                <a:cs typeface="+mn-ea"/>
              </a:rPr>
              <a:t>报文。但是</a:t>
            </a:r>
            <a:r>
              <a:rPr lang="en-US" b="0">
                <a:latin typeface="+mn-ea"/>
                <a:cs typeface="+mn-ea"/>
              </a:rPr>
              <a:t>CLOSING</a:t>
            </a:r>
            <a:r>
              <a:rPr lang="zh-CN" b="0">
                <a:latin typeface="+mn-ea"/>
                <a:cs typeface="+mn-ea"/>
              </a:rPr>
              <a:t>状态表示你发送</a:t>
            </a:r>
            <a:r>
              <a:rPr lang="en-US" b="0">
                <a:latin typeface="+mn-ea"/>
                <a:cs typeface="+mn-ea"/>
              </a:rPr>
              <a:t>FIN</a:t>
            </a:r>
            <a:r>
              <a:rPr lang="zh-CN" b="0">
                <a:latin typeface="+mn-ea"/>
                <a:cs typeface="+mn-ea"/>
              </a:rPr>
              <a:t>报文后，并没有收到对方的</a:t>
            </a:r>
            <a:r>
              <a:rPr lang="en-US" b="0">
                <a:latin typeface="+mn-ea"/>
                <a:cs typeface="+mn-ea"/>
              </a:rPr>
              <a:t>ACK</a:t>
            </a:r>
            <a:r>
              <a:rPr lang="zh-CN" b="0">
                <a:latin typeface="+mn-ea"/>
                <a:cs typeface="+mn-ea"/>
              </a:rPr>
              <a:t>报文，反而却也收到了对方的</a:t>
            </a:r>
            <a:r>
              <a:rPr lang="en-US" b="0">
                <a:latin typeface="+mn-ea"/>
                <a:cs typeface="+mn-ea"/>
              </a:rPr>
              <a:t>FIN</a:t>
            </a:r>
            <a:r>
              <a:rPr lang="zh-CN" b="0">
                <a:latin typeface="+mn-ea"/>
                <a:cs typeface="+mn-ea"/>
              </a:rPr>
              <a:t>报文。什 么情况下会出现此种情况呢？其实细想一下，也不难得出结论：那就是如果双方几乎在同时</a:t>
            </a:r>
            <a:r>
              <a:rPr lang="en-US" b="0">
                <a:latin typeface="+mn-ea"/>
                <a:cs typeface="+mn-ea"/>
              </a:rPr>
              <a:t>close</a:t>
            </a:r>
            <a:r>
              <a:rPr lang="zh-CN" b="0">
                <a:latin typeface="+mn-ea"/>
                <a:cs typeface="+mn-ea"/>
              </a:rPr>
              <a:t>一个</a:t>
            </a:r>
            <a:r>
              <a:rPr lang="en-US" b="0">
                <a:latin typeface="+mn-ea"/>
                <a:cs typeface="+mn-ea"/>
              </a:rPr>
              <a:t>SOCKET</a:t>
            </a:r>
            <a:r>
              <a:rPr lang="zh-CN" b="0">
                <a:latin typeface="+mn-ea"/>
                <a:cs typeface="+mn-ea"/>
              </a:rPr>
              <a:t>的话，那么就出现了双方同时发送</a:t>
            </a:r>
            <a:r>
              <a:rPr lang="en-US" b="0">
                <a:latin typeface="+mn-ea"/>
                <a:cs typeface="+mn-ea"/>
              </a:rPr>
              <a:t>FIN</a:t>
            </a:r>
            <a:r>
              <a:rPr lang="zh-CN" b="0">
                <a:latin typeface="+mn-ea"/>
                <a:cs typeface="+mn-ea"/>
              </a:rPr>
              <a:t>报文的情况，也即会出现</a:t>
            </a:r>
            <a:r>
              <a:rPr lang="en-US" b="0">
                <a:latin typeface="+mn-ea"/>
                <a:cs typeface="+mn-ea"/>
              </a:rPr>
              <a:t>CLOSING</a:t>
            </a:r>
            <a:r>
              <a:rPr lang="zh-CN" b="0">
                <a:latin typeface="+mn-ea"/>
                <a:cs typeface="+mn-ea"/>
              </a:rPr>
              <a:t>状态，表示双方都正在关闭</a:t>
            </a:r>
            <a:r>
              <a:rPr lang="en-US" b="0">
                <a:latin typeface="+mn-ea"/>
                <a:cs typeface="+mn-ea"/>
              </a:rPr>
              <a:t>SOCKET</a:t>
            </a:r>
            <a:r>
              <a:rPr lang="zh-CN" b="0">
                <a:latin typeface="+mn-ea"/>
                <a:cs typeface="+mn-ea"/>
              </a:rPr>
              <a:t>连接。</a:t>
            </a:r>
            <a:r>
              <a:rPr lang="en-US" b="0">
                <a:latin typeface="+mn-ea"/>
                <a:cs typeface="+mn-ea"/>
              </a:rPr>
              <a:t>l CLOSE_WAIT: </a:t>
            </a:r>
            <a:r>
              <a:rPr lang="zh-CN" b="0">
                <a:latin typeface="+mn-ea"/>
                <a:cs typeface="+mn-ea"/>
              </a:rPr>
              <a:t>这种状态的含义其实是表示在等待关闭。怎么理解呢？当对方</a:t>
            </a:r>
            <a:r>
              <a:rPr lang="en-US" b="0">
                <a:latin typeface="+mn-ea"/>
                <a:cs typeface="+mn-ea"/>
              </a:rPr>
              <a:t>close</a:t>
            </a:r>
            <a:r>
              <a:rPr lang="zh-CN" b="0">
                <a:latin typeface="+mn-ea"/>
                <a:cs typeface="+mn-ea"/>
              </a:rPr>
              <a:t>一个</a:t>
            </a:r>
            <a:r>
              <a:rPr lang="en-US" b="0">
                <a:latin typeface="+mn-ea"/>
                <a:cs typeface="+mn-ea"/>
              </a:rPr>
              <a:t>SOCKET</a:t>
            </a:r>
            <a:r>
              <a:rPr lang="zh-CN" b="0">
                <a:latin typeface="+mn-ea"/>
                <a:cs typeface="+mn-ea"/>
              </a:rPr>
              <a:t>后发送</a:t>
            </a:r>
            <a:r>
              <a:rPr lang="en-US" b="0">
                <a:latin typeface="+mn-ea"/>
                <a:cs typeface="+mn-ea"/>
              </a:rPr>
              <a:t>FIN</a:t>
            </a:r>
            <a:r>
              <a:rPr lang="zh-CN" b="0">
                <a:latin typeface="+mn-ea"/>
                <a:cs typeface="+mn-ea"/>
              </a:rPr>
              <a:t>报文给自己，你系统毫无疑问地会回应一个</a:t>
            </a:r>
            <a:r>
              <a:rPr lang="en-US" b="0">
                <a:latin typeface="+mn-ea"/>
                <a:cs typeface="+mn-ea"/>
              </a:rPr>
              <a:t>ACK</a:t>
            </a:r>
            <a:r>
              <a:rPr lang="zh-CN" b="0">
                <a:latin typeface="+mn-ea"/>
                <a:cs typeface="+mn-ea"/>
              </a:rPr>
              <a:t>报文给对方，此时则进入到</a:t>
            </a:r>
            <a:r>
              <a:rPr lang="en-US" b="0">
                <a:latin typeface="+mn-ea"/>
                <a:cs typeface="+mn-ea"/>
              </a:rPr>
              <a:t>CLOSE_WAIT</a:t>
            </a:r>
            <a:r>
              <a:rPr lang="zh-CN" b="0">
                <a:latin typeface="+mn-ea"/>
                <a:cs typeface="+mn-ea"/>
              </a:rPr>
              <a:t>状态。接下来呢，实际上你真正需要考虑的事情是察看你是否还有数据发送给对方，如果没有的话，那么你也就可以 </a:t>
            </a:r>
            <a:r>
              <a:rPr lang="en-US" b="0">
                <a:latin typeface="+mn-ea"/>
                <a:cs typeface="+mn-ea"/>
              </a:rPr>
              <a:t>close</a:t>
            </a:r>
            <a:r>
              <a:rPr lang="zh-CN" b="0">
                <a:latin typeface="+mn-ea"/>
                <a:cs typeface="+mn-ea"/>
              </a:rPr>
              <a:t>这个</a:t>
            </a:r>
            <a:r>
              <a:rPr lang="en-US" b="0">
                <a:latin typeface="+mn-ea"/>
                <a:cs typeface="+mn-ea"/>
              </a:rPr>
              <a:t>SOCKET</a:t>
            </a:r>
            <a:r>
              <a:rPr lang="zh-CN" b="0">
                <a:latin typeface="+mn-ea"/>
                <a:cs typeface="+mn-ea"/>
              </a:rPr>
              <a:t>，发送</a:t>
            </a:r>
            <a:r>
              <a:rPr lang="en-US" b="0">
                <a:latin typeface="+mn-ea"/>
                <a:cs typeface="+mn-ea"/>
              </a:rPr>
              <a:t>FIN</a:t>
            </a:r>
            <a:r>
              <a:rPr lang="zh-CN" b="0">
                <a:latin typeface="+mn-ea"/>
                <a:cs typeface="+mn-ea"/>
              </a:rPr>
              <a:t>报文给对方，也即关闭连接。所以你在</a:t>
            </a:r>
            <a:r>
              <a:rPr lang="en-US" b="0">
                <a:latin typeface="+mn-ea"/>
                <a:cs typeface="+mn-ea"/>
              </a:rPr>
              <a:t>CLOSE_WAIT</a:t>
            </a:r>
            <a:r>
              <a:rPr lang="zh-CN" b="0">
                <a:latin typeface="+mn-ea"/>
                <a:cs typeface="+mn-ea"/>
              </a:rPr>
              <a:t>状态下，需要完成的事情是等待你去关闭连接。</a:t>
            </a:r>
            <a:r>
              <a:rPr lang="en-US" b="0">
                <a:latin typeface="+mn-ea"/>
                <a:cs typeface="+mn-ea"/>
              </a:rPr>
              <a:t>l LAST_ACK: </a:t>
            </a:r>
            <a:r>
              <a:rPr lang="zh-CN" b="0">
                <a:latin typeface="+mn-ea"/>
                <a:cs typeface="+mn-ea"/>
              </a:rPr>
              <a:t>这个状态还是比较容易好理解的，它是被动关闭一方在发送</a:t>
            </a:r>
            <a:r>
              <a:rPr lang="en-US" b="0">
                <a:latin typeface="+mn-ea"/>
                <a:cs typeface="+mn-ea"/>
              </a:rPr>
              <a:t>FIN</a:t>
            </a:r>
            <a:r>
              <a:rPr lang="zh-CN" b="0">
                <a:latin typeface="+mn-ea"/>
                <a:cs typeface="+mn-ea"/>
              </a:rPr>
              <a:t>报文后，最后等待对方的</a:t>
            </a:r>
            <a:r>
              <a:rPr lang="en-US" b="0">
                <a:latin typeface="+mn-ea"/>
                <a:cs typeface="+mn-ea"/>
              </a:rPr>
              <a:t>ACK</a:t>
            </a:r>
            <a:r>
              <a:rPr lang="zh-CN" b="0">
                <a:latin typeface="+mn-ea"/>
                <a:cs typeface="+mn-ea"/>
              </a:rPr>
              <a:t>报文。当收到</a:t>
            </a:r>
            <a:r>
              <a:rPr lang="en-US" b="0">
                <a:latin typeface="+mn-ea"/>
                <a:cs typeface="+mn-ea"/>
              </a:rPr>
              <a:t>ACK</a:t>
            </a:r>
            <a:r>
              <a:rPr lang="zh-CN" b="0">
                <a:latin typeface="+mn-ea"/>
                <a:cs typeface="+mn-ea"/>
              </a:rPr>
              <a:t>报文后，也即可以进入到</a:t>
            </a:r>
            <a:r>
              <a:rPr lang="en-US" b="0">
                <a:latin typeface="+mn-ea"/>
                <a:cs typeface="+mn-ea"/>
              </a:rPr>
              <a:t>CLOSED</a:t>
            </a:r>
            <a:r>
              <a:rPr lang="zh-CN" b="0">
                <a:latin typeface="+mn-ea"/>
                <a:cs typeface="+mn-ea"/>
              </a:rPr>
              <a:t>可用状态了。</a:t>
            </a:r>
            <a:endParaRPr lang="zh-CN" altLang="en-US">
              <a:latin typeface="+mn-ea"/>
              <a:cs typeface="+mn-ea"/>
            </a:endParaRP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TCP/IP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442595" y="627380"/>
            <a:ext cx="4396740" cy="398780"/>
          </a:xfrm>
          <a:prstGeom prst="rect">
            <a:avLst/>
          </a:prstGeom>
          <a:noFill/>
        </p:spPr>
        <p:txBody>
          <a:bodyPr wrap="squar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2.6 </a:t>
            </a:r>
            <a:r>
              <a:rPr lang="zh-CN" altLang="en-US" sz="2000" b="1" kern="100" dirty="0">
                <a:latin typeface="微软雅黑" panose="020B0503020204020204" pitchFamily="34" charset="-122"/>
                <a:ea typeface="微软雅黑" panose="020B0503020204020204" pitchFamily="34" charset="-122"/>
                <a:sym typeface="+mn-ea"/>
              </a:rPr>
              <a:t>常见协议</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43865" y="1026160"/>
            <a:ext cx="11304270" cy="368300"/>
          </a:xfrm>
          <a:prstGeom prst="rect">
            <a:avLst/>
          </a:prstGeom>
          <a:noFill/>
          <a:ln w="9525">
            <a:noFill/>
          </a:ln>
        </p:spPr>
        <p:txBody>
          <a:bodyPr wrap="square">
            <a:spAutoFit/>
          </a:bodyPr>
          <a:p>
            <a:pPr indent="267970"/>
            <a:r>
              <a:rPr>
                <a:latin typeface="+mn-ea"/>
                <a:cs typeface="+mn-ea"/>
              </a:rPr>
              <a:t></a:t>
            </a:r>
            <a:endParaRPr>
              <a:latin typeface="+mn-ea"/>
              <a:cs typeface="+mn-ea"/>
            </a:endParaRPr>
          </a:p>
        </p:txBody>
      </p:sp>
      <p:sp>
        <p:nvSpPr>
          <p:cNvPr id="100" name="文本框 99"/>
          <p:cNvSpPr txBox="1"/>
          <p:nvPr/>
        </p:nvSpPr>
        <p:spPr>
          <a:xfrm>
            <a:off x="984885" y="1269365"/>
            <a:ext cx="10763250" cy="4523105"/>
          </a:xfrm>
          <a:prstGeom prst="rect">
            <a:avLst/>
          </a:prstGeom>
          <a:noFill/>
          <a:ln w="9525">
            <a:noFill/>
          </a:ln>
        </p:spPr>
        <p:txBody>
          <a:bodyPr wrap="square">
            <a:spAutoFit/>
          </a:bodyPr>
          <a:p>
            <a:pPr marL="266700" indent="-266700"/>
            <a:r>
              <a:rPr b="0">
                <a:latin typeface="+mn-ea"/>
                <a:cs typeface="+mn-ea"/>
              </a:rPr>
              <a:t>1</a:t>
            </a:r>
            <a:r>
              <a:rPr lang="zh-CN" b="0">
                <a:latin typeface="+mn-ea"/>
                <a:cs typeface="+mn-ea"/>
              </a:rPr>
              <a:t>、</a:t>
            </a:r>
            <a:r>
              <a:rPr b="0">
                <a:latin typeface="+mn-ea"/>
                <a:cs typeface="+mn-ea"/>
              </a:rPr>
              <a:t>超文本传输协议HTTP：这是一种最基本的客户机/服务器的访问协议；浏览器向服务器发送请求，而服务器回应相应的网页</a:t>
            </a:r>
            <a:r>
              <a:rPr lang="zh-CN" b="0">
                <a:latin typeface="+mn-ea"/>
                <a:cs typeface="+mn-ea"/>
              </a:rPr>
              <a:t>。</a:t>
            </a:r>
            <a:endParaRPr lang="zh-CN" b="0">
              <a:latin typeface="+mn-ea"/>
              <a:cs typeface="+mn-ea"/>
            </a:endParaRPr>
          </a:p>
          <a:p>
            <a:pPr marL="266700" indent="-266700"/>
            <a:endParaRPr b="0">
              <a:latin typeface="+mn-ea"/>
              <a:cs typeface="+mn-ea"/>
            </a:endParaRPr>
          </a:p>
          <a:p>
            <a:pPr marL="266700" indent="-266700"/>
            <a:r>
              <a:rPr b="0">
                <a:latin typeface="+mn-ea"/>
                <a:cs typeface="+mn-ea"/>
              </a:rPr>
              <a:t>2</a:t>
            </a:r>
            <a:r>
              <a:rPr lang="zh-CN" b="0">
                <a:latin typeface="+mn-ea"/>
                <a:cs typeface="+mn-ea"/>
              </a:rPr>
              <a:t>、</a:t>
            </a:r>
            <a:r>
              <a:rPr b="0">
                <a:latin typeface="+mn-ea"/>
                <a:cs typeface="+mn-ea"/>
              </a:rPr>
              <a:t>文件传送协议FTP：提供交互式的访问，基于客户服务器模式，面向连接 使用TCP可靠的运输服务</a:t>
            </a:r>
            <a:endParaRPr b="0">
              <a:latin typeface="+mn-ea"/>
              <a:cs typeface="+mn-ea"/>
            </a:endParaRPr>
          </a:p>
          <a:p>
            <a:pPr marL="266700" indent="-266700"/>
            <a:r>
              <a:rPr b="0">
                <a:latin typeface="+mn-ea"/>
                <a:cs typeface="+mn-ea"/>
              </a:rPr>
              <a:t>   主要功能:减少/消除不同操作系统下文件的不兼容性 </a:t>
            </a:r>
            <a:r>
              <a:rPr lang="zh-CN" b="0">
                <a:latin typeface="+mn-ea"/>
                <a:cs typeface="+mn-ea"/>
              </a:rPr>
              <a:t>。</a:t>
            </a:r>
            <a:endParaRPr lang="zh-CN" b="0">
              <a:latin typeface="+mn-ea"/>
              <a:cs typeface="+mn-ea"/>
            </a:endParaRPr>
          </a:p>
          <a:p>
            <a:pPr marL="266700" indent="-266700"/>
            <a:endParaRPr b="0">
              <a:latin typeface="+mn-ea"/>
              <a:cs typeface="+mn-ea"/>
            </a:endParaRPr>
          </a:p>
          <a:p>
            <a:pPr marL="266700" indent="-266700"/>
            <a:r>
              <a:rPr b="0">
                <a:latin typeface="+mn-ea"/>
                <a:cs typeface="+mn-ea"/>
              </a:rPr>
              <a:t>3</a:t>
            </a:r>
            <a:r>
              <a:rPr lang="zh-CN" b="0">
                <a:latin typeface="+mn-ea"/>
                <a:cs typeface="+mn-ea"/>
              </a:rPr>
              <a:t>、</a:t>
            </a:r>
            <a:r>
              <a:rPr b="0">
                <a:latin typeface="+mn-ea"/>
                <a:cs typeface="+mn-ea"/>
              </a:rPr>
              <a:t>远程登录协议TELNET：客户服务器模式，能适应许多计算机和操作系统的差异，网络虚拟终端NVT的意义</a:t>
            </a:r>
            <a:r>
              <a:rPr lang="zh-CN" b="0">
                <a:latin typeface="+mn-ea"/>
                <a:cs typeface="+mn-ea"/>
              </a:rPr>
              <a:t>。</a:t>
            </a:r>
            <a:endParaRPr lang="zh-CN" b="0">
              <a:latin typeface="+mn-ea"/>
              <a:cs typeface="+mn-ea"/>
            </a:endParaRPr>
          </a:p>
          <a:p>
            <a:pPr marL="266700" indent="-266700"/>
            <a:endParaRPr b="0">
              <a:latin typeface="+mn-ea"/>
              <a:cs typeface="+mn-ea"/>
            </a:endParaRPr>
          </a:p>
          <a:p>
            <a:pPr marL="266700" indent="-266700"/>
            <a:r>
              <a:rPr b="0">
                <a:latin typeface="+mn-ea"/>
                <a:cs typeface="+mn-ea"/>
              </a:rPr>
              <a:t>4</a:t>
            </a:r>
            <a:r>
              <a:rPr lang="zh-CN" b="0">
                <a:latin typeface="+mn-ea"/>
                <a:cs typeface="+mn-ea"/>
              </a:rPr>
              <a:t>、</a:t>
            </a:r>
            <a:r>
              <a:rPr b="0">
                <a:latin typeface="+mn-ea"/>
                <a:cs typeface="+mn-ea"/>
              </a:rPr>
              <a:t>简单邮件传送协议SMTP：Client/Server模式，面向连接 </a:t>
            </a:r>
            <a:endParaRPr b="0">
              <a:latin typeface="+mn-ea"/>
              <a:cs typeface="+mn-ea"/>
            </a:endParaRPr>
          </a:p>
          <a:p>
            <a:pPr marL="266700" indent="-266700"/>
            <a:r>
              <a:rPr b="0">
                <a:latin typeface="+mn-ea"/>
                <a:cs typeface="+mn-ea"/>
              </a:rPr>
              <a:t>   基本功能：写信、传送、报告传送情况、显示信件、接收方处理信件 </a:t>
            </a:r>
            <a:r>
              <a:rPr lang="zh-CN" b="0">
                <a:latin typeface="+mn-ea"/>
                <a:cs typeface="+mn-ea"/>
              </a:rPr>
              <a:t>。</a:t>
            </a:r>
            <a:endParaRPr lang="zh-CN" b="0">
              <a:latin typeface="+mn-ea"/>
              <a:cs typeface="+mn-ea"/>
            </a:endParaRPr>
          </a:p>
          <a:p>
            <a:pPr marL="266700" indent="-266700"/>
            <a:endParaRPr b="0">
              <a:latin typeface="+mn-ea"/>
              <a:cs typeface="+mn-ea"/>
            </a:endParaRPr>
          </a:p>
          <a:p>
            <a:pPr marL="266700" indent="-266700"/>
            <a:r>
              <a:rPr b="0">
                <a:latin typeface="+mn-ea"/>
                <a:cs typeface="+mn-ea"/>
              </a:rPr>
              <a:t>5</a:t>
            </a:r>
            <a:r>
              <a:rPr lang="zh-CN" b="0">
                <a:latin typeface="+mn-ea"/>
                <a:cs typeface="+mn-ea"/>
              </a:rPr>
              <a:t>、</a:t>
            </a:r>
            <a:r>
              <a:rPr b="0">
                <a:latin typeface="+mn-ea"/>
                <a:cs typeface="+mn-ea"/>
              </a:rPr>
              <a:t>DNS域名解析协议：DNS是一种用以将域名转换为IP地址的Internet服务</a:t>
            </a:r>
            <a:r>
              <a:rPr lang="zh-CN" b="0">
                <a:latin typeface="+mn-ea"/>
                <a:cs typeface="+mn-ea"/>
              </a:rPr>
              <a:t>。</a:t>
            </a:r>
            <a:endParaRPr b="0">
              <a:latin typeface="+mn-ea"/>
              <a:cs typeface="+mn-ea"/>
            </a:endParaRPr>
          </a:p>
          <a:p>
            <a:pPr marL="266700" indent="-266700"/>
            <a:endParaRPr b="0">
              <a:latin typeface="+mn-ea"/>
              <a:cs typeface="+mn-ea"/>
            </a:endParaRPr>
          </a:p>
          <a:p>
            <a:pPr marL="266700" indent="-266700"/>
            <a:r>
              <a:rPr b="0">
                <a:latin typeface="+mn-ea"/>
                <a:cs typeface="+mn-ea"/>
              </a:rPr>
              <a:t>6</a:t>
            </a:r>
            <a:r>
              <a:rPr lang="zh-CN" b="0">
                <a:latin typeface="+mn-ea"/>
                <a:cs typeface="+mn-ea"/>
              </a:rPr>
              <a:t>、</a:t>
            </a:r>
            <a:r>
              <a:rPr b="0">
                <a:latin typeface="+mn-ea"/>
                <a:cs typeface="+mn-ea"/>
              </a:rPr>
              <a:t>简单文件传送协议TFTP：客户服务器模式，使用UDP数据报，只支持文件传输，不支持交互，TFTP代码占内存小 </a:t>
            </a:r>
            <a:r>
              <a:rPr lang="zh-CN" b="0">
                <a:latin typeface="+mn-ea"/>
                <a:cs typeface="+mn-ea"/>
              </a:rPr>
              <a:t>。</a:t>
            </a:r>
            <a:endParaRPr lang="zh-CN" b="0">
              <a:latin typeface="+mn-ea"/>
              <a:cs typeface="+mn-ea"/>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4" name="文本框 3"/>
          <p:cNvSpPr txBox="1"/>
          <p:nvPr/>
        </p:nvSpPr>
        <p:spPr>
          <a:xfrm>
            <a:off x="558800" y="1956435"/>
            <a:ext cx="21367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a:t>
            </a:r>
            <a:r>
              <a:rPr lang="zh-CN" altLang="zh-CN" sz="2000" b="1" kern="100" dirty="0">
                <a:latin typeface="微软雅黑" panose="020B0503020204020204" pitchFamily="34" charset="-122"/>
                <a:ea typeface="微软雅黑" panose="020B0503020204020204" pitchFamily="34" charset="-122"/>
                <a:sym typeface="+mn-ea"/>
              </a:rPr>
              <a:t>.</a:t>
            </a:r>
            <a:r>
              <a:rPr lang="en-US" altLang="zh-CN" sz="2000" b="1" kern="100" dirty="0">
                <a:latin typeface="微软雅黑" panose="020B0503020204020204" pitchFamily="34" charset="-122"/>
                <a:ea typeface="微软雅黑" panose="020B0503020204020204" pitchFamily="34" charset="-122"/>
                <a:sym typeface="+mn-ea"/>
              </a:rPr>
              <a:t>2 HTTP</a:t>
            </a:r>
            <a:r>
              <a:rPr lang="zh-CN" altLang="zh-CN" sz="2000" b="1" kern="100" dirty="0">
                <a:latin typeface="微软雅黑" panose="020B0503020204020204" pitchFamily="34" charset="-122"/>
                <a:ea typeface="微软雅黑" panose="020B0503020204020204" pitchFamily="34" charset="-122"/>
                <a:sym typeface="+mn-ea"/>
              </a:rPr>
              <a:t>特点</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16940" y="1112520"/>
            <a:ext cx="10900410" cy="645160"/>
          </a:xfrm>
          <a:prstGeom prst="rect">
            <a:avLst/>
          </a:prstGeom>
          <a:noFill/>
          <a:ln w="9525">
            <a:noFill/>
          </a:ln>
        </p:spPr>
        <p:txBody>
          <a:bodyPr wrap="square">
            <a:spAutoFit/>
          </a:bodyPr>
          <a:p>
            <a:pPr indent="274320"/>
            <a:r>
              <a:rPr lang="en-US" b="0">
                <a:solidFill>
                  <a:srgbClr val="333333"/>
                </a:solidFill>
                <a:highlight>
                  <a:srgbClr val="FFFFFF"/>
                </a:highlight>
                <a:latin typeface="+mn-ea"/>
                <a:cs typeface="+mn-ea"/>
              </a:rPr>
              <a:t>HTTP</a:t>
            </a:r>
            <a:r>
              <a:rPr lang="zh-CN" b="0">
                <a:solidFill>
                  <a:srgbClr val="333333"/>
                </a:solidFill>
                <a:highlight>
                  <a:srgbClr val="FFFFFF"/>
                </a:highlight>
                <a:latin typeface="+mn-ea"/>
                <a:cs typeface="+mn-ea"/>
              </a:rPr>
              <a:t>协议是</a:t>
            </a:r>
            <a:r>
              <a:rPr lang="en-US" b="0">
                <a:solidFill>
                  <a:srgbClr val="333333"/>
                </a:solidFill>
                <a:highlight>
                  <a:srgbClr val="FFFFFF"/>
                </a:highlight>
                <a:latin typeface="+mn-ea"/>
                <a:cs typeface="+mn-ea"/>
              </a:rPr>
              <a:t>Hyper Text Transfer Protocol</a:t>
            </a:r>
            <a:r>
              <a:rPr lang="zh-CN" b="0">
                <a:solidFill>
                  <a:srgbClr val="333333"/>
                </a:solidFill>
                <a:highlight>
                  <a:srgbClr val="FFFFFF"/>
                </a:highlight>
                <a:latin typeface="+mn-ea"/>
                <a:cs typeface="+mn-ea"/>
              </a:rPr>
              <a:t>（超文本传输协议）的缩写</a:t>
            </a:r>
            <a:r>
              <a:rPr lang="en-US" b="0">
                <a:solidFill>
                  <a:srgbClr val="333333"/>
                </a:solidFill>
                <a:highlight>
                  <a:srgbClr val="FFFFFF"/>
                </a:highlight>
                <a:latin typeface="+mn-ea"/>
                <a:cs typeface="+mn-ea"/>
              </a:rPr>
              <a:t>,</a:t>
            </a:r>
            <a:r>
              <a:rPr lang="zh-CN" b="0">
                <a:solidFill>
                  <a:srgbClr val="333333"/>
                </a:solidFill>
                <a:highlight>
                  <a:srgbClr val="FFFFFF"/>
                </a:highlight>
                <a:latin typeface="+mn-ea"/>
                <a:cs typeface="+mn-ea"/>
              </a:rPr>
              <a:t>是用于从万维网（</a:t>
            </a:r>
            <a:r>
              <a:rPr lang="en-US" b="0">
                <a:solidFill>
                  <a:srgbClr val="333333"/>
                </a:solidFill>
                <a:highlight>
                  <a:srgbClr val="FFFFFF"/>
                </a:highlight>
                <a:latin typeface="+mn-ea"/>
                <a:cs typeface="+mn-ea"/>
              </a:rPr>
              <a:t>WWW:World Wide Web </a:t>
            </a:r>
            <a:r>
              <a:rPr lang="zh-CN" b="0">
                <a:solidFill>
                  <a:srgbClr val="333333"/>
                </a:solidFill>
                <a:highlight>
                  <a:srgbClr val="FFFFFF"/>
                </a:highlight>
                <a:latin typeface="+mn-ea"/>
                <a:cs typeface="+mn-ea"/>
              </a:rPr>
              <a:t>）服务器传输超文本到本地浏览器的传送协议。</a:t>
            </a:r>
            <a:endParaRPr lang="zh-CN" altLang="en-US">
              <a:latin typeface="+mn-ea"/>
              <a:cs typeface="+mn-ea"/>
            </a:endParaRPr>
          </a:p>
        </p:txBody>
      </p:sp>
      <p:sp>
        <p:nvSpPr>
          <p:cNvPr id="7" name="文本框 6"/>
          <p:cNvSpPr txBox="1"/>
          <p:nvPr/>
        </p:nvSpPr>
        <p:spPr>
          <a:xfrm>
            <a:off x="558800" y="754380"/>
            <a:ext cx="274383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a:t>
            </a:r>
            <a:r>
              <a:rPr lang="zh-CN" altLang="zh-CN" sz="2000" b="1" kern="100" dirty="0">
                <a:latin typeface="微软雅黑" panose="020B0503020204020204" pitchFamily="34" charset="-122"/>
                <a:ea typeface="微软雅黑" panose="020B0503020204020204" pitchFamily="34" charset="-122"/>
                <a:sym typeface="+mn-ea"/>
              </a:rPr>
              <a:t>.1</a:t>
            </a:r>
            <a:r>
              <a:rPr lang="en-US" altLang="zh-CN" sz="2000" b="1" kern="100" dirty="0">
                <a:latin typeface="微软雅黑" panose="020B0503020204020204" pitchFamily="34" charset="-122"/>
                <a:ea typeface="微软雅黑" panose="020B0503020204020204" pitchFamily="34" charset="-122"/>
                <a:sym typeface="+mn-ea"/>
              </a:rPr>
              <a:t> </a:t>
            </a:r>
            <a:r>
              <a:rPr lang="zh-CN" altLang="zh-CN" sz="2000" b="1" kern="100" dirty="0">
                <a:latin typeface="微软雅黑" panose="020B0503020204020204" pitchFamily="34" charset="-122"/>
                <a:ea typeface="微软雅黑" panose="020B0503020204020204" pitchFamily="34" charset="-122"/>
                <a:sym typeface="+mn-ea"/>
              </a:rPr>
              <a:t>什么是http协议</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762000" y="2355215"/>
            <a:ext cx="10897235" cy="3692525"/>
          </a:xfrm>
          <a:prstGeom prst="rect">
            <a:avLst/>
          </a:prstGeom>
          <a:noFill/>
          <a:ln w="9525">
            <a:noFill/>
          </a:ln>
        </p:spPr>
        <p:txBody>
          <a:bodyPr wrap="square">
            <a:spAutoFit/>
          </a:bodyPr>
          <a:p>
            <a:pPr indent="266700"/>
            <a:r>
              <a:rPr b="0">
                <a:latin typeface="+mn-ea"/>
                <a:cs typeface="+mn-ea"/>
              </a:rPr>
              <a:t>1、简单快速：客户向服务器请求服务时，只需传送请求方法和路径。</a:t>
            </a:r>
            <a:endParaRPr b="0">
              <a:latin typeface="+mn-ea"/>
              <a:cs typeface="+mn-ea"/>
            </a:endParaRPr>
          </a:p>
          <a:p>
            <a:pPr indent="266700"/>
            <a:r>
              <a:rPr lang="en-US" b="0">
                <a:latin typeface="+mn-ea"/>
                <a:cs typeface="+mn-ea"/>
              </a:rPr>
              <a:t> </a:t>
            </a:r>
            <a:r>
              <a:rPr b="0">
                <a:latin typeface="+mn-ea"/>
                <a:cs typeface="+mn-ea"/>
              </a:rPr>
              <a:t>请求方法常用的有GET、HEAD、POST。每种方法规定了客户与服务器联系的类型不同。由于HTTP协议简单，使得HTTP服务器的程序规模小，因而通信速度很快。</a:t>
            </a:r>
            <a:endParaRPr b="0">
              <a:latin typeface="+mn-ea"/>
              <a:cs typeface="+mn-ea"/>
            </a:endParaRPr>
          </a:p>
          <a:p>
            <a:pPr indent="266700"/>
            <a:endParaRPr b="0">
              <a:latin typeface="+mn-ea"/>
              <a:cs typeface="+mn-ea"/>
            </a:endParaRPr>
          </a:p>
          <a:p>
            <a:pPr indent="266700"/>
            <a:r>
              <a:rPr b="0">
                <a:latin typeface="+mn-ea"/>
                <a:cs typeface="+mn-ea"/>
              </a:rPr>
              <a:t>2、灵活：HTTP允许传输任意类型的数据对象。正在传输的类型由Content-Type加以标记。</a:t>
            </a:r>
            <a:endParaRPr b="0">
              <a:latin typeface="+mn-ea"/>
              <a:cs typeface="+mn-ea"/>
            </a:endParaRPr>
          </a:p>
          <a:p>
            <a:pPr indent="266700"/>
            <a:r>
              <a:rPr b="0">
                <a:latin typeface="+mn-ea"/>
                <a:cs typeface="+mn-ea"/>
              </a:rPr>
              <a:t>3.无连接：无连接的含义是限制每次连接只处理一个请求。服务器处理完客户的请求，并收到客户的应答后，即断开连接。采用这种方式可以节省传输时间。</a:t>
            </a:r>
            <a:endParaRPr b="0">
              <a:latin typeface="+mn-ea"/>
              <a:cs typeface="+mn-ea"/>
            </a:endParaRPr>
          </a:p>
          <a:p>
            <a:pPr indent="266700"/>
            <a:endParaRPr b="0">
              <a:latin typeface="+mn-ea"/>
              <a:cs typeface="+mn-ea"/>
            </a:endParaRPr>
          </a:p>
          <a:p>
            <a:pPr indent="266700"/>
            <a:r>
              <a:rPr b="0">
                <a:latin typeface="+mn-ea"/>
                <a:cs typeface="+mn-ea"/>
              </a:rPr>
              <a:t>4.无状态：HTTP协议是无状态协议。无状态是指协议对于事务处理没有记忆能力。缺少状态意味着如果后续处理需要前面的信息，则它必须重传，这样可能导致每次连接传送的数据量增大。</a:t>
            </a:r>
            <a:endParaRPr b="0">
              <a:latin typeface="+mn-ea"/>
              <a:cs typeface="+mn-ea"/>
            </a:endParaRPr>
          </a:p>
          <a:p>
            <a:pPr indent="266700"/>
            <a:r>
              <a:rPr b="0">
                <a:latin typeface="+mn-ea"/>
                <a:cs typeface="+mn-ea"/>
              </a:rPr>
              <a:t>另一方面，在服务器不需要先前信息时它的应答就较快。</a:t>
            </a:r>
            <a:endParaRPr b="0">
              <a:latin typeface="+mn-ea"/>
              <a:cs typeface="+mn-ea"/>
            </a:endParaRPr>
          </a:p>
          <a:p>
            <a:pPr indent="266700"/>
            <a:endParaRPr b="0">
              <a:latin typeface="+mn-ea"/>
              <a:cs typeface="+mn-ea"/>
            </a:endParaRPr>
          </a:p>
          <a:p>
            <a:pPr indent="266700"/>
            <a:r>
              <a:rPr b="0">
                <a:latin typeface="+mn-ea"/>
                <a:cs typeface="+mn-ea"/>
              </a:rPr>
              <a:t>5、支持B/S及C/S模式。</a:t>
            </a:r>
            <a:endParaRPr b="0">
              <a:latin typeface="+mn-ea"/>
              <a:cs typeface="+mn-ea"/>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endParaRPr lang="zh-CN" altLang="en-US" dirty="0"/>
          </a:p>
        </p:txBody>
      </p:sp>
      <p:sp>
        <p:nvSpPr>
          <p:cNvPr id="3" name="内容占位符 2"/>
          <p:cNvSpPr>
            <a:spLocks noGrp="1"/>
          </p:cNvSpPr>
          <p:nvPr>
            <p:ph idx="1"/>
          </p:nvPr>
        </p:nvSpPr>
        <p:spPr>
          <a:xfrm>
            <a:off x="679450" y="721360"/>
            <a:ext cx="9486900" cy="4460875"/>
          </a:xfrm>
        </p:spPr>
        <p:txBody>
          <a:bodyPr/>
          <a:lstStyle/>
          <a:p>
            <a:pPr marL="0" indent="0">
              <a:buNone/>
            </a:pPr>
            <a:endParaRPr lang="en-US" altLang="zh-CN" dirty="0">
              <a:solidFill>
                <a:schemeClr val="tx1">
                  <a:lumMod val="75000"/>
                  <a:lumOff val="25000"/>
                </a:schemeClr>
              </a:solidFill>
            </a:endParaRPr>
          </a:p>
          <a:p>
            <a:r>
              <a:rPr lang="zh-CN" altLang="en-US" sz="2000" b="1" dirty="0">
                <a:solidFill>
                  <a:srgbClr val="FF0000"/>
                </a:solidFill>
              </a:rPr>
              <a:t>重点掌握</a:t>
            </a:r>
            <a:r>
              <a:rPr lang="en-US" altLang="zh-CN" sz="2000" b="1" dirty="0">
                <a:solidFill>
                  <a:srgbClr val="FF0000"/>
                </a:solidFill>
              </a:rPr>
              <a:t>Http</a:t>
            </a:r>
            <a:r>
              <a:rPr lang="zh-CN" altLang="en-US" sz="2000" b="1" dirty="0">
                <a:solidFill>
                  <a:srgbClr val="FF0000"/>
                </a:solidFill>
              </a:rPr>
              <a:t>协议内容，结合项目应用</a:t>
            </a:r>
            <a:endParaRPr lang="zh-CN" altLang="en-US" sz="2000" b="1" dirty="0">
              <a:solidFill>
                <a:srgbClr val="FF0000"/>
              </a:solidFill>
            </a:endParaRPr>
          </a:p>
          <a:p>
            <a:pPr marL="0" indent="0">
              <a:buNone/>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 </a:t>
            </a:r>
            <a:r>
              <a:rPr lang="en-US" altLang="zh-CN" sz="2000" dirty="0">
                <a:solidFill>
                  <a:schemeClr val="tx1">
                    <a:lumMod val="75000"/>
                    <a:lumOff val="25000"/>
                  </a:schemeClr>
                </a:solidFill>
              </a:rPr>
              <a:t> </a:t>
            </a:r>
            <a:r>
              <a:rPr lang="en-US" altLang="zh-CN" sz="2000" dirty="0">
                <a:solidFill>
                  <a:schemeClr val="tx1"/>
                </a:solidFill>
              </a:rPr>
              <a:t>  1.  </a:t>
            </a:r>
            <a:r>
              <a:rPr lang="en-US" sz="2000" dirty="0">
                <a:solidFill>
                  <a:schemeClr val="tx1"/>
                </a:solidFill>
              </a:rPr>
              <a:t>TCP/IP</a:t>
            </a:r>
            <a:r>
              <a:rPr lang="zh-CN" altLang="en-US" sz="2000" dirty="0">
                <a:solidFill>
                  <a:schemeClr val="tx1"/>
                </a:solidFill>
              </a:rPr>
              <a:t>协议（掌握）</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2.  </a:t>
            </a:r>
            <a:r>
              <a:rPr lang="en-US" sz="2000" dirty="0">
                <a:solidFill>
                  <a:schemeClr val="tx1"/>
                </a:solidFill>
              </a:rPr>
              <a:t>Http</a:t>
            </a:r>
            <a:r>
              <a:rPr lang="zh-CN" altLang="en-US" sz="2000" dirty="0">
                <a:solidFill>
                  <a:schemeClr val="tx1"/>
                </a:solidFill>
              </a:rPr>
              <a:t>协议（掌握）</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a:t>
            </a:r>
            <a:endParaRPr lang="zh-CN" altLang="en-US" sz="2000" dirty="0">
              <a:solidFill>
                <a:srgbClr val="FF0000"/>
              </a:solidFill>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58800" y="754380"/>
            <a:ext cx="380111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a:t>
            </a:r>
            <a:r>
              <a:rPr lang="zh-CN" altLang="zh-CN" sz="2000" b="1" kern="100" dirty="0">
                <a:latin typeface="微软雅黑" panose="020B0503020204020204" pitchFamily="34" charset="-122"/>
                <a:ea typeface="微软雅黑" panose="020B0503020204020204" pitchFamily="34" charset="-122"/>
                <a:sym typeface="+mn-ea"/>
              </a:rPr>
              <a:t>.</a:t>
            </a:r>
            <a:r>
              <a:rPr lang="en-US" altLang="zh-CN" sz="2000" b="1" kern="100" dirty="0">
                <a:latin typeface="微软雅黑" panose="020B0503020204020204" pitchFamily="34" charset="-122"/>
                <a:ea typeface="微软雅黑" panose="020B0503020204020204" pitchFamily="34" charset="-122"/>
                <a:sym typeface="+mn-ea"/>
              </a:rPr>
              <a:t>3 </a:t>
            </a:r>
            <a:r>
              <a:rPr lang="zh-CN" altLang="zh-CN" sz="2000" b="1" kern="100" dirty="0">
                <a:latin typeface="微软雅黑" panose="020B0503020204020204" pitchFamily="34" charset="-122"/>
                <a:ea typeface="微软雅黑" panose="020B0503020204020204" pitchFamily="34" charset="-122"/>
                <a:sym typeface="+mn-ea"/>
              </a:rPr>
              <a:t>HTTP----请求地址(URL)</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57225" y="1346835"/>
            <a:ext cx="10877550" cy="4523105"/>
          </a:xfrm>
          <a:prstGeom prst="rect">
            <a:avLst/>
          </a:prstGeom>
          <a:noFill/>
          <a:ln w="9525">
            <a:noFill/>
          </a:ln>
        </p:spPr>
        <p:txBody>
          <a:bodyPr wrap="square">
            <a:spAutoFit/>
          </a:bodyPr>
          <a:p>
            <a:pPr indent="266700"/>
            <a:r>
              <a:rPr lang="en-US" b="0">
                <a:latin typeface="+mn-ea"/>
                <a:cs typeface="+mn-ea"/>
              </a:rPr>
              <a:t>   HTTP </a:t>
            </a:r>
            <a:r>
              <a:rPr lang="zh-CN" b="0">
                <a:latin typeface="+mn-ea"/>
                <a:cs typeface="+mn-ea"/>
              </a:rPr>
              <a:t>使用统一资源标识符（ </a:t>
            </a:r>
            <a:r>
              <a:rPr lang="en-US" b="0">
                <a:latin typeface="+mn-ea"/>
                <a:cs typeface="+mn-ea"/>
              </a:rPr>
              <a:t>Uniform Resource Identifiers, URI</a:t>
            </a:r>
            <a:r>
              <a:rPr lang="zh-CN" b="0">
                <a:latin typeface="+mn-ea"/>
                <a:cs typeface="+mn-ea"/>
              </a:rPr>
              <a:t>） 来传输数据和建立连接。</a:t>
            </a:r>
            <a:r>
              <a:rPr lang="en-US" b="0">
                <a:latin typeface="+mn-ea"/>
                <a:cs typeface="+mn-ea"/>
              </a:rPr>
              <a:t>URL</a:t>
            </a:r>
            <a:r>
              <a:rPr lang="zh-CN" b="0">
                <a:latin typeface="+mn-ea"/>
                <a:cs typeface="+mn-ea"/>
              </a:rPr>
              <a:t>是一种特殊类型的</a:t>
            </a:r>
            <a:r>
              <a:rPr lang="en-US" b="0">
                <a:latin typeface="+mn-ea"/>
                <a:cs typeface="+mn-ea"/>
              </a:rPr>
              <a:t>URI</a:t>
            </a:r>
            <a:r>
              <a:rPr lang="zh-CN" b="0">
                <a:latin typeface="+mn-ea"/>
                <a:cs typeface="+mn-ea"/>
              </a:rPr>
              <a:t>，包含了用于查找某个资源的足够的信息。</a:t>
            </a:r>
            <a:endParaRPr lang="zh-CN" b="0">
              <a:latin typeface="+mn-ea"/>
              <a:cs typeface="+mn-ea"/>
            </a:endParaRPr>
          </a:p>
          <a:p>
            <a:pPr indent="266700"/>
            <a:r>
              <a:rPr lang="en-US" b="0">
                <a:latin typeface="+mn-ea"/>
                <a:cs typeface="+mn-ea"/>
              </a:rPr>
              <a:t>URL,</a:t>
            </a:r>
            <a:r>
              <a:rPr lang="zh-CN" b="0">
                <a:latin typeface="+mn-ea"/>
                <a:cs typeface="+mn-ea"/>
              </a:rPr>
              <a:t>全称是 </a:t>
            </a:r>
            <a:r>
              <a:rPr lang="en-US" b="0">
                <a:latin typeface="+mn-ea"/>
                <a:cs typeface="+mn-ea"/>
              </a:rPr>
              <a:t>Uniform Resource Locator, </a:t>
            </a:r>
            <a:r>
              <a:rPr lang="zh-CN" b="0">
                <a:latin typeface="+mn-ea"/>
                <a:cs typeface="+mn-ea"/>
              </a:rPr>
              <a:t>中文叫统一资源定位符</a:t>
            </a:r>
            <a:r>
              <a:rPr lang="en-US" b="0">
                <a:latin typeface="+mn-ea"/>
                <a:cs typeface="+mn-ea"/>
              </a:rPr>
              <a:t>,</a:t>
            </a:r>
            <a:r>
              <a:rPr lang="zh-CN" b="0">
                <a:latin typeface="+mn-ea"/>
                <a:cs typeface="+mn-ea"/>
              </a:rPr>
              <a:t>是互联网上用来标识某一处资源的地址。以下面这个</a:t>
            </a:r>
            <a:r>
              <a:rPr lang="en-US" b="0">
                <a:latin typeface="+mn-ea"/>
                <a:cs typeface="+mn-ea"/>
              </a:rPr>
              <a:t>URL</a:t>
            </a:r>
            <a:r>
              <a:rPr lang="zh-CN" b="0">
                <a:latin typeface="+mn-ea"/>
                <a:cs typeface="+mn-ea"/>
              </a:rPr>
              <a:t>为例，介绍下普通</a:t>
            </a:r>
            <a:r>
              <a:rPr lang="en-US" b="0">
                <a:latin typeface="+mn-ea"/>
                <a:cs typeface="+mn-ea"/>
              </a:rPr>
              <a:t>URL</a:t>
            </a:r>
            <a:r>
              <a:rPr lang="zh-CN" b="0">
                <a:latin typeface="+mn-ea"/>
                <a:cs typeface="+mn-ea"/>
              </a:rPr>
              <a:t>的各部分组成：</a:t>
            </a:r>
            <a:r>
              <a:rPr lang="en-US" b="1" u="sng">
                <a:solidFill>
                  <a:srgbClr val="1D58D1"/>
                </a:solidFill>
                <a:latin typeface="+mn-ea"/>
                <a:cs typeface="+mn-ea"/>
              </a:rPr>
              <a:t></a:t>
            </a:r>
            <a:r>
              <a:rPr b="1" u="sng">
                <a:solidFill>
                  <a:srgbClr val="1D58D1"/>
                </a:solidFill>
                <a:latin typeface="+mn-ea"/>
                <a:cs typeface="+mn-ea"/>
              </a:rPr>
              <a:t>https://www.baidu.com/s?wd=</a:t>
            </a:r>
            <a:r>
              <a:rPr lang="en-US" b="1" u="sng">
                <a:solidFill>
                  <a:srgbClr val="1D58D1"/>
                </a:solidFill>
                <a:latin typeface="+mn-ea"/>
                <a:cs typeface="+mn-ea"/>
              </a:rPr>
              <a:t>OSI</a:t>
            </a:r>
            <a:r>
              <a:rPr lang="zh-CN" altLang="en-US" b="1" u="sng">
                <a:solidFill>
                  <a:srgbClr val="1D58D1"/>
                </a:solidFill>
                <a:latin typeface="+mn-ea"/>
                <a:cs typeface="+mn-ea"/>
              </a:rPr>
              <a:t>七层模型</a:t>
            </a:r>
            <a:endParaRPr lang="zh-CN" altLang="en-US" b="1" u="sng">
              <a:solidFill>
                <a:srgbClr val="1D58D1"/>
              </a:solidFill>
              <a:latin typeface="+mn-ea"/>
              <a:cs typeface="+mn-ea"/>
            </a:endParaRPr>
          </a:p>
          <a:p>
            <a:pPr indent="266700"/>
            <a:r>
              <a:rPr lang="zh-CN" b="0">
                <a:latin typeface="+mn-ea"/>
                <a:cs typeface="+mn-ea"/>
              </a:rPr>
              <a:t>从上面的</a:t>
            </a:r>
            <a:r>
              <a:rPr lang="en-US" b="0">
                <a:latin typeface="+mn-ea"/>
                <a:cs typeface="+mn-ea"/>
              </a:rPr>
              <a:t>URL</a:t>
            </a:r>
            <a:r>
              <a:rPr lang="zh-CN" b="0">
                <a:latin typeface="+mn-ea"/>
                <a:cs typeface="+mn-ea"/>
              </a:rPr>
              <a:t>可以看出，一个完整的</a:t>
            </a:r>
            <a:r>
              <a:rPr lang="en-US" b="0">
                <a:latin typeface="+mn-ea"/>
                <a:cs typeface="+mn-ea"/>
              </a:rPr>
              <a:t>URL</a:t>
            </a:r>
            <a:r>
              <a:rPr lang="zh-CN" b="0">
                <a:latin typeface="+mn-ea"/>
                <a:cs typeface="+mn-ea"/>
              </a:rPr>
              <a:t>包括以下几部分：</a:t>
            </a:r>
            <a:r>
              <a:rPr lang="en-US" b="0">
                <a:latin typeface="+mn-ea"/>
                <a:cs typeface="+mn-ea"/>
              </a:rPr>
              <a:t>1.</a:t>
            </a:r>
            <a:r>
              <a:rPr lang="zh-CN" b="0">
                <a:latin typeface="+mn-ea"/>
                <a:cs typeface="+mn-ea"/>
              </a:rPr>
              <a:t>协议部分：该</a:t>
            </a:r>
            <a:r>
              <a:rPr lang="en-US" b="0">
                <a:latin typeface="+mn-ea"/>
                <a:cs typeface="+mn-ea"/>
              </a:rPr>
              <a:t>URL</a:t>
            </a:r>
            <a:r>
              <a:rPr lang="zh-CN" b="0">
                <a:latin typeface="+mn-ea"/>
                <a:cs typeface="+mn-ea"/>
              </a:rPr>
              <a:t>的协议部分为“</a:t>
            </a:r>
            <a:r>
              <a:rPr lang="en-US" b="0">
                <a:latin typeface="+mn-ea"/>
                <a:cs typeface="+mn-ea"/>
              </a:rPr>
              <a:t>http</a:t>
            </a:r>
            <a:r>
              <a:rPr lang="zh-CN" b="0">
                <a:latin typeface="+mn-ea"/>
                <a:cs typeface="+mn-ea"/>
              </a:rPr>
              <a:t>：”，这代表网页使用的是</a:t>
            </a:r>
            <a:r>
              <a:rPr lang="en-US" b="0">
                <a:latin typeface="+mn-ea"/>
                <a:cs typeface="+mn-ea"/>
              </a:rPr>
              <a:t>HTTP</a:t>
            </a:r>
            <a:r>
              <a:rPr lang="zh-CN" b="0">
                <a:latin typeface="+mn-ea"/>
                <a:cs typeface="+mn-ea"/>
              </a:rPr>
              <a:t>协议。在</a:t>
            </a:r>
            <a:r>
              <a:rPr lang="en-US" b="0">
                <a:latin typeface="+mn-ea"/>
                <a:cs typeface="+mn-ea"/>
              </a:rPr>
              <a:t>Internet</a:t>
            </a:r>
            <a:r>
              <a:rPr lang="zh-CN" b="0">
                <a:latin typeface="+mn-ea"/>
                <a:cs typeface="+mn-ea"/>
              </a:rPr>
              <a:t>中可以使用多种协议，如</a:t>
            </a:r>
            <a:r>
              <a:rPr lang="en-US" b="0">
                <a:latin typeface="+mn-ea"/>
                <a:cs typeface="+mn-ea"/>
              </a:rPr>
              <a:t>HTTP</a:t>
            </a:r>
            <a:r>
              <a:rPr lang="zh-CN" b="0">
                <a:latin typeface="+mn-ea"/>
                <a:cs typeface="+mn-ea"/>
              </a:rPr>
              <a:t>，</a:t>
            </a:r>
            <a:r>
              <a:rPr lang="en-US" b="0">
                <a:latin typeface="+mn-ea"/>
                <a:cs typeface="+mn-ea"/>
              </a:rPr>
              <a:t>FTP</a:t>
            </a:r>
            <a:r>
              <a:rPr lang="zh-CN" b="0">
                <a:latin typeface="+mn-ea"/>
                <a:cs typeface="+mn-ea"/>
              </a:rPr>
              <a:t>等等本例中使用的是</a:t>
            </a:r>
            <a:r>
              <a:rPr lang="en-US" b="0">
                <a:latin typeface="+mn-ea"/>
                <a:cs typeface="+mn-ea"/>
              </a:rPr>
              <a:t>HTTP</a:t>
            </a:r>
            <a:r>
              <a:rPr lang="zh-CN" b="0">
                <a:latin typeface="+mn-ea"/>
                <a:cs typeface="+mn-ea"/>
              </a:rPr>
              <a:t>协议。在</a:t>
            </a:r>
            <a:r>
              <a:rPr lang="en-US" b="0">
                <a:latin typeface="+mn-ea"/>
                <a:cs typeface="+mn-ea"/>
              </a:rPr>
              <a:t>"HTTP"</a:t>
            </a:r>
            <a:r>
              <a:rPr lang="zh-CN" b="0">
                <a:latin typeface="+mn-ea"/>
                <a:cs typeface="+mn-ea"/>
              </a:rPr>
              <a:t>后面的“</a:t>
            </a:r>
            <a:r>
              <a:rPr lang="en-US" b="0">
                <a:latin typeface="+mn-ea"/>
                <a:cs typeface="+mn-ea"/>
              </a:rPr>
              <a:t>//</a:t>
            </a:r>
            <a:r>
              <a:rPr lang="zh-CN" b="0">
                <a:latin typeface="+mn-ea"/>
                <a:cs typeface="+mn-ea"/>
              </a:rPr>
              <a:t>”为分隔符。</a:t>
            </a:r>
            <a:endParaRPr lang="zh-CN" b="0">
              <a:latin typeface="+mn-ea"/>
              <a:cs typeface="+mn-ea"/>
            </a:endParaRPr>
          </a:p>
          <a:p>
            <a:pPr indent="266700"/>
            <a:r>
              <a:rPr lang="en-US" b="0">
                <a:latin typeface="+mn-ea"/>
                <a:cs typeface="+mn-ea"/>
              </a:rPr>
              <a:t>2.</a:t>
            </a:r>
            <a:r>
              <a:rPr lang="zh-CN" b="0">
                <a:latin typeface="+mn-ea"/>
                <a:cs typeface="+mn-ea"/>
              </a:rPr>
              <a:t>域名部分：该</a:t>
            </a:r>
            <a:r>
              <a:rPr lang="en-US" b="0">
                <a:latin typeface="+mn-ea"/>
                <a:cs typeface="+mn-ea"/>
              </a:rPr>
              <a:t>URL</a:t>
            </a:r>
            <a:r>
              <a:rPr lang="zh-CN" b="0">
                <a:latin typeface="+mn-ea"/>
                <a:cs typeface="+mn-ea"/>
              </a:rPr>
              <a:t>的域名部分为“</a:t>
            </a:r>
            <a:r>
              <a:rPr lang="en-US" b="0">
                <a:latin typeface="+mn-ea"/>
                <a:cs typeface="+mn-ea"/>
              </a:rPr>
              <a:t>www.aspxfans.com</a:t>
            </a:r>
            <a:r>
              <a:rPr lang="zh-CN" b="0">
                <a:latin typeface="+mn-ea"/>
                <a:cs typeface="+mn-ea"/>
              </a:rPr>
              <a:t>”。一个</a:t>
            </a:r>
            <a:r>
              <a:rPr lang="en-US" b="0">
                <a:latin typeface="+mn-ea"/>
                <a:cs typeface="+mn-ea"/>
              </a:rPr>
              <a:t>URL</a:t>
            </a:r>
            <a:r>
              <a:rPr lang="zh-CN" b="0">
                <a:latin typeface="+mn-ea"/>
                <a:cs typeface="+mn-ea"/>
              </a:rPr>
              <a:t>中，也可以使用</a:t>
            </a:r>
            <a:r>
              <a:rPr lang="en-US" b="0">
                <a:latin typeface="+mn-ea"/>
                <a:cs typeface="+mn-ea"/>
              </a:rPr>
              <a:t>IP</a:t>
            </a:r>
            <a:r>
              <a:rPr lang="zh-CN" b="0">
                <a:latin typeface="+mn-ea"/>
                <a:cs typeface="+mn-ea"/>
              </a:rPr>
              <a:t>地址作为域名使用</a:t>
            </a:r>
            <a:r>
              <a:rPr lang="en-US" b="0">
                <a:latin typeface="+mn-ea"/>
                <a:cs typeface="+mn-ea"/>
              </a:rPr>
              <a:t>3.</a:t>
            </a:r>
            <a:r>
              <a:rPr lang="zh-CN" b="0">
                <a:latin typeface="+mn-ea"/>
                <a:cs typeface="+mn-ea"/>
              </a:rPr>
              <a:t>端口部分：跟在域名后面的是端口，域名和端口之间使用“</a:t>
            </a:r>
            <a:r>
              <a:rPr lang="en-US" b="0">
                <a:latin typeface="+mn-ea"/>
                <a:cs typeface="+mn-ea"/>
              </a:rPr>
              <a:t>:</a:t>
            </a:r>
            <a:r>
              <a:rPr lang="zh-CN" b="0">
                <a:latin typeface="+mn-ea"/>
                <a:cs typeface="+mn-ea"/>
              </a:rPr>
              <a:t>”作为分隔符。端口不是一个</a:t>
            </a:r>
            <a:r>
              <a:rPr lang="en-US" b="0">
                <a:latin typeface="+mn-ea"/>
                <a:cs typeface="+mn-ea"/>
              </a:rPr>
              <a:t>URL</a:t>
            </a:r>
            <a:r>
              <a:rPr lang="zh-CN" b="0">
                <a:latin typeface="+mn-ea"/>
                <a:cs typeface="+mn-ea"/>
              </a:rPr>
              <a:t>必须的部分，如果省略端口部分，将采用默认端口。</a:t>
            </a:r>
            <a:endParaRPr lang="zh-CN" b="0">
              <a:latin typeface="+mn-ea"/>
              <a:cs typeface="+mn-ea"/>
            </a:endParaRPr>
          </a:p>
          <a:p>
            <a:pPr indent="266700"/>
            <a:r>
              <a:rPr lang="en-US" b="0">
                <a:latin typeface="+mn-ea"/>
                <a:cs typeface="+mn-ea"/>
              </a:rPr>
              <a:t>4.</a:t>
            </a:r>
            <a:r>
              <a:rPr lang="zh-CN" b="0">
                <a:latin typeface="+mn-ea"/>
                <a:cs typeface="+mn-ea"/>
              </a:rPr>
              <a:t>虚拟目录部分：从域名后的第一个“</a:t>
            </a:r>
            <a:r>
              <a:rPr lang="en-US" b="0">
                <a:latin typeface="+mn-ea"/>
                <a:cs typeface="+mn-ea"/>
              </a:rPr>
              <a:t>/</a:t>
            </a:r>
            <a:r>
              <a:rPr lang="zh-CN" b="0">
                <a:latin typeface="+mn-ea"/>
                <a:cs typeface="+mn-ea"/>
              </a:rPr>
              <a:t>”开始到最后一个“</a:t>
            </a:r>
            <a:r>
              <a:rPr lang="en-US" b="0">
                <a:latin typeface="+mn-ea"/>
                <a:cs typeface="+mn-ea"/>
              </a:rPr>
              <a:t>/</a:t>
            </a:r>
            <a:r>
              <a:rPr lang="zh-CN" b="0">
                <a:latin typeface="+mn-ea"/>
                <a:cs typeface="+mn-ea"/>
              </a:rPr>
              <a:t>”为止，是虚拟目录部分。虚拟目录也不是一个</a:t>
            </a:r>
            <a:r>
              <a:rPr lang="en-US" b="0">
                <a:latin typeface="+mn-ea"/>
                <a:cs typeface="+mn-ea"/>
              </a:rPr>
              <a:t>URL</a:t>
            </a:r>
            <a:r>
              <a:rPr lang="zh-CN" b="0">
                <a:latin typeface="+mn-ea"/>
                <a:cs typeface="+mn-ea"/>
              </a:rPr>
              <a:t>必须的部分。本例中的虚拟目录是“</a:t>
            </a:r>
            <a:r>
              <a:rPr lang="en-US" b="0">
                <a:latin typeface="+mn-ea"/>
                <a:cs typeface="+mn-ea"/>
              </a:rPr>
              <a:t>/news/”</a:t>
            </a:r>
            <a:endParaRPr lang="zh-CN" altLang="en-US">
              <a:latin typeface="+mn-ea"/>
              <a:cs typeface="+mn-ea"/>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58800" y="754380"/>
            <a:ext cx="431736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a:t>
            </a:r>
            <a:r>
              <a:rPr lang="zh-CN" altLang="zh-CN" sz="2000" b="1" kern="100" dirty="0">
                <a:latin typeface="微软雅黑" panose="020B0503020204020204" pitchFamily="34" charset="-122"/>
                <a:ea typeface="微软雅黑" panose="020B0503020204020204" pitchFamily="34" charset="-122"/>
                <a:sym typeface="+mn-ea"/>
              </a:rPr>
              <a:t>.</a:t>
            </a:r>
            <a:r>
              <a:rPr lang="en-US" altLang="zh-CN" sz="2000" b="1" kern="100" dirty="0">
                <a:latin typeface="微软雅黑" panose="020B0503020204020204" pitchFamily="34" charset="-122"/>
                <a:ea typeface="微软雅黑" panose="020B0503020204020204" pitchFamily="34" charset="-122"/>
                <a:sym typeface="+mn-ea"/>
              </a:rPr>
              <a:t>3 </a:t>
            </a:r>
            <a:r>
              <a:rPr lang="zh-CN" altLang="zh-CN" sz="2000" b="1" kern="100" dirty="0">
                <a:latin typeface="微软雅黑" panose="020B0503020204020204" pitchFamily="34" charset="-122"/>
                <a:ea typeface="微软雅黑" panose="020B0503020204020204" pitchFamily="34" charset="-122"/>
                <a:sym typeface="+mn-ea"/>
              </a:rPr>
              <a:t>HTTP----请求消息(Request)</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922655" y="1274445"/>
            <a:ext cx="8548370" cy="645160"/>
          </a:xfrm>
          <a:prstGeom prst="rect">
            <a:avLst/>
          </a:prstGeom>
          <a:noFill/>
          <a:ln w="9525">
            <a:noFill/>
          </a:ln>
        </p:spPr>
        <p:txBody>
          <a:bodyPr wrap="square">
            <a:spAutoFit/>
          </a:bodyPr>
          <a:p>
            <a:pPr indent="266700"/>
            <a:r>
              <a:rPr b="0">
                <a:latin typeface="+mn-ea"/>
                <a:cs typeface="+mn-ea"/>
              </a:rPr>
              <a:t>客户端发送一个HTTP请求到服务器的请求消息包括以下格式：</a:t>
            </a:r>
            <a:endParaRPr b="0">
              <a:latin typeface="+mn-ea"/>
              <a:cs typeface="+mn-ea"/>
            </a:endParaRPr>
          </a:p>
          <a:p>
            <a:pPr indent="266700"/>
            <a:r>
              <a:rPr b="0">
                <a:latin typeface="+mn-ea"/>
                <a:cs typeface="+mn-ea"/>
              </a:rPr>
              <a:t>请求行（request line）、请求头部（header）、空行和请求数据四个部分组成。</a:t>
            </a:r>
            <a:endParaRPr b="0">
              <a:latin typeface="+mn-ea"/>
              <a:cs typeface="+mn-ea"/>
            </a:endParaRPr>
          </a:p>
        </p:txBody>
      </p:sp>
      <p:pic>
        <p:nvPicPr>
          <p:cNvPr id="-2147482602" name="图片 112" descr="1240"/>
          <p:cNvPicPr>
            <a:picLocks noChangeAspect="1"/>
          </p:cNvPicPr>
          <p:nvPr/>
        </p:nvPicPr>
        <p:blipFill>
          <a:blip r:embed="rId1"/>
          <a:stretch>
            <a:fillRect/>
          </a:stretch>
        </p:blipFill>
        <p:spPr>
          <a:xfrm>
            <a:off x="1293495" y="2040890"/>
            <a:ext cx="7181215" cy="2542540"/>
          </a:xfrm>
          <a:prstGeom prst="rect">
            <a:avLst/>
          </a:prstGeom>
          <a:noFill/>
          <a:ln w="9525">
            <a:noFill/>
          </a:ln>
        </p:spPr>
      </p:pic>
      <p:sp>
        <p:nvSpPr>
          <p:cNvPr id="100" name="文本框 99"/>
          <p:cNvSpPr txBox="1"/>
          <p:nvPr/>
        </p:nvSpPr>
        <p:spPr>
          <a:xfrm>
            <a:off x="1160145" y="4637405"/>
            <a:ext cx="9142730" cy="645160"/>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请求行以一个方法符号开头，以空格分开，后面跟着请求的</a:t>
            </a:r>
            <a:r>
              <a:rPr lang="en-US" b="0">
                <a:latin typeface="+mn-ea"/>
                <a:cs typeface="+mn-ea"/>
              </a:rPr>
              <a:t>URI</a:t>
            </a:r>
            <a:r>
              <a:rPr lang="zh-CN" b="0">
                <a:latin typeface="+mn-ea"/>
                <a:cs typeface="+mn-ea"/>
              </a:rPr>
              <a:t>和协议的版本。</a:t>
            </a:r>
            <a:r>
              <a:rPr lang="en-US" b="1">
                <a:latin typeface="+mn-ea"/>
                <a:cs typeface="+mn-ea"/>
              </a:rPr>
              <a:t>Get</a:t>
            </a:r>
            <a:r>
              <a:rPr lang="zh-CN" b="1">
                <a:latin typeface="+mn-ea"/>
                <a:cs typeface="+mn-ea"/>
              </a:rPr>
              <a:t>请求例子，使用</a:t>
            </a:r>
            <a:r>
              <a:rPr lang="en-US" b="1">
                <a:latin typeface="+mn-ea"/>
                <a:cs typeface="+mn-ea"/>
              </a:rPr>
              <a:t>Fiddler</a:t>
            </a:r>
            <a:r>
              <a:rPr lang="zh-CN" b="1">
                <a:latin typeface="+mn-ea"/>
                <a:cs typeface="+mn-ea"/>
              </a:rPr>
              <a:t>抓取的</a:t>
            </a:r>
            <a:r>
              <a:rPr lang="en-US" b="1">
                <a:latin typeface="+mn-ea"/>
                <a:cs typeface="+mn-ea"/>
              </a:rPr>
              <a:t>request</a:t>
            </a:r>
            <a:r>
              <a:rPr lang="zh-CN" b="1">
                <a:latin typeface="+mn-ea"/>
                <a:cs typeface="+mn-ea"/>
              </a:rPr>
              <a:t>：</a:t>
            </a:r>
            <a:endParaRPr lang="zh-CN" altLang="en-US">
              <a:latin typeface="+mn-ea"/>
              <a:cs typeface="+mn-ea"/>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58800" y="754380"/>
            <a:ext cx="431736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a:t>
            </a:r>
            <a:r>
              <a:rPr lang="zh-CN" altLang="zh-CN" sz="2000" b="1" kern="100" dirty="0">
                <a:latin typeface="微软雅黑" panose="020B0503020204020204" pitchFamily="34" charset="-122"/>
                <a:ea typeface="微软雅黑" panose="020B0503020204020204" pitchFamily="34" charset="-122"/>
                <a:sym typeface="+mn-ea"/>
              </a:rPr>
              <a:t>.</a:t>
            </a:r>
            <a:r>
              <a:rPr lang="en-US" altLang="zh-CN" sz="2000" b="1" kern="100" dirty="0">
                <a:latin typeface="微软雅黑" panose="020B0503020204020204" pitchFamily="34" charset="-122"/>
                <a:ea typeface="微软雅黑" panose="020B0503020204020204" pitchFamily="34" charset="-122"/>
                <a:sym typeface="+mn-ea"/>
              </a:rPr>
              <a:t>3 </a:t>
            </a:r>
            <a:r>
              <a:rPr lang="zh-CN" altLang="zh-CN" sz="2000" b="1" kern="100" dirty="0">
                <a:latin typeface="微软雅黑" panose="020B0503020204020204" pitchFamily="34" charset="-122"/>
                <a:ea typeface="微软雅黑" panose="020B0503020204020204" pitchFamily="34" charset="-122"/>
                <a:sym typeface="+mn-ea"/>
              </a:rPr>
              <a:t>HTTP----请求消息(Request)</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2147482563" name="图片 -2147482564"/>
          <p:cNvPicPr>
            <a:picLocks noChangeAspect="1"/>
          </p:cNvPicPr>
          <p:nvPr/>
        </p:nvPicPr>
        <p:blipFill>
          <a:blip r:embed="rId1"/>
          <a:stretch>
            <a:fillRect/>
          </a:stretch>
        </p:blipFill>
        <p:spPr>
          <a:xfrm>
            <a:off x="925195" y="1113790"/>
            <a:ext cx="6431280" cy="3117850"/>
          </a:xfrm>
          <a:prstGeom prst="rect">
            <a:avLst/>
          </a:prstGeom>
          <a:noFill/>
          <a:ln w="9525">
            <a:noFill/>
          </a:ln>
        </p:spPr>
      </p:pic>
      <p:sp>
        <p:nvSpPr>
          <p:cNvPr id="5" name="文本框 4"/>
          <p:cNvSpPr txBox="1"/>
          <p:nvPr/>
        </p:nvSpPr>
        <p:spPr>
          <a:xfrm>
            <a:off x="925195" y="4231640"/>
            <a:ext cx="10955020" cy="2030095"/>
          </a:xfrm>
          <a:prstGeom prst="rect">
            <a:avLst/>
          </a:prstGeom>
          <a:noFill/>
          <a:ln w="9525">
            <a:noFill/>
          </a:ln>
        </p:spPr>
        <p:txBody>
          <a:bodyPr wrap="square">
            <a:spAutoFit/>
          </a:bodyPr>
          <a:p>
            <a:pPr indent="0"/>
            <a:r>
              <a:rPr lang="zh-CN" b="1">
                <a:latin typeface="+mn-ea"/>
                <a:cs typeface="+mn-ea"/>
              </a:rPr>
              <a:t>第一部分：请求行，用来说明请求类型</a:t>
            </a:r>
            <a:r>
              <a:rPr lang="en-US" b="1">
                <a:latin typeface="+mn-ea"/>
                <a:cs typeface="+mn-ea"/>
              </a:rPr>
              <a:t>,</a:t>
            </a:r>
            <a:r>
              <a:rPr lang="zh-CN" b="1">
                <a:latin typeface="+mn-ea"/>
                <a:cs typeface="+mn-ea"/>
              </a:rPr>
              <a:t>要访问的资源以及所使用的</a:t>
            </a:r>
            <a:r>
              <a:rPr lang="en-US" b="1">
                <a:latin typeface="+mn-ea"/>
                <a:cs typeface="+mn-ea"/>
              </a:rPr>
              <a:t>HTTP</a:t>
            </a:r>
            <a:r>
              <a:rPr lang="zh-CN" b="1">
                <a:latin typeface="+mn-ea"/>
                <a:cs typeface="+mn-ea"/>
              </a:rPr>
              <a:t>版本</a:t>
            </a:r>
            <a:r>
              <a:rPr lang="en-US" b="1">
                <a:latin typeface="+mn-ea"/>
                <a:cs typeface="+mn-ea"/>
              </a:rPr>
              <a:t>.</a:t>
            </a:r>
            <a:r>
              <a:rPr lang="en-US" b="0">
                <a:latin typeface="+mn-ea"/>
                <a:cs typeface="+mn-ea"/>
              </a:rPr>
              <a:t>GET</a:t>
            </a:r>
            <a:r>
              <a:rPr lang="zh-CN" b="0">
                <a:latin typeface="+mn-ea"/>
                <a:cs typeface="+mn-ea"/>
              </a:rPr>
              <a:t>说明请求类型为</a:t>
            </a:r>
            <a:r>
              <a:rPr lang="en-US" b="0">
                <a:latin typeface="+mn-ea"/>
                <a:cs typeface="+mn-ea"/>
              </a:rPr>
              <a:t>GET,[/562f25980001b1b106000338.jpg]</a:t>
            </a:r>
            <a:r>
              <a:rPr lang="zh-CN" b="0">
                <a:latin typeface="+mn-ea"/>
                <a:cs typeface="+mn-ea"/>
              </a:rPr>
              <a:t>为要访问的资源，该行的最后一部分说明使用的是</a:t>
            </a:r>
            <a:r>
              <a:rPr lang="en-US" b="0">
                <a:latin typeface="+mn-ea"/>
                <a:cs typeface="+mn-ea"/>
              </a:rPr>
              <a:t>HTTP1.1</a:t>
            </a:r>
            <a:r>
              <a:rPr lang="zh-CN" b="0">
                <a:latin typeface="+mn-ea"/>
                <a:cs typeface="+mn-ea"/>
              </a:rPr>
              <a:t>版本。</a:t>
            </a:r>
            <a:endParaRPr lang="zh-CN" b="0">
              <a:latin typeface="+mn-ea"/>
              <a:cs typeface="+mn-ea"/>
            </a:endParaRPr>
          </a:p>
          <a:p>
            <a:pPr indent="0"/>
            <a:r>
              <a:rPr lang="zh-CN" b="1">
                <a:latin typeface="+mn-ea"/>
                <a:cs typeface="+mn-ea"/>
              </a:rPr>
              <a:t>第二部分：请求头部，紧接着请求行（即第一行）之后的部分，用来说明服务器要使用的附加信息</a:t>
            </a:r>
            <a:r>
              <a:rPr lang="zh-CN" b="0">
                <a:latin typeface="+mn-ea"/>
                <a:cs typeface="+mn-ea"/>
              </a:rPr>
              <a:t>从第二行起为请求头部，</a:t>
            </a:r>
            <a:r>
              <a:rPr lang="en-US" b="0">
                <a:latin typeface="+mn-ea"/>
                <a:cs typeface="+mn-ea"/>
              </a:rPr>
              <a:t>HOST</a:t>
            </a:r>
            <a:r>
              <a:rPr lang="zh-CN" b="0">
                <a:latin typeface="+mn-ea"/>
                <a:cs typeface="+mn-ea"/>
              </a:rPr>
              <a:t>将指出请求的目的地</a:t>
            </a:r>
            <a:r>
              <a:rPr lang="en-US" b="0">
                <a:latin typeface="+mn-ea"/>
                <a:cs typeface="+mn-ea"/>
              </a:rPr>
              <a:t>.User-Agent,</a:t>
            </a:r>
            <a:r>
              <a:rPr lang="zh-CN" b="0">
                <a:latin typeface="+mn-ea"/>
                <a:cs typeface="+mn-ea"/>
              </a:rPr>
              <a:t>服务器端和客户端脚本都能访问它</a:t>
            </a:r>
            <a:r>
              <a:rPr lang="en-US" b="0">
                <a:latin typeface="+mn-ea"/>
                <a:cs typeface="+mn-ea"/>
              </a:rPr>
              <a:t>,</a:t>
            </a:r>
            <a:r>
              <a:rPr lang="zh-CN" b="0">
                <a:latin typeface="+mn-ea"/>
                <a:cs typeface="+mn-ea"/>
              </a:rPr>
              <a:t>它是浏览器类型检测逻辑的重要基础</a:t>
            </a:r>
            <a:r>
              <a:rPr lang="en-US" b="0">
                <a:latin typeface="+mn-ea"/>
                <a:cs typeface="+mn-ea"/>
              </a:rPr>
              <a:t>.</a:t>
            </a:r>
            <a:r>
              <a:rPr lang="zh-CN" b="0">
                <a:latin typeface="+mn-ea"/>
                <a:cs typeface="+mn-ea"/>
              </a:rPr>
              <a:t>该信息由你的浏览器来定义</a:t>
            </a:r>
            <a:r>
              <a:rPr lang="en-US" b="0">
                <a:latin typeface="+mn-ea"/>
                <a:cs typeface="+mn-ea"/>
              </a:rPr>
              <a:t>,</a:t>
            </a:r>
            <a:r>
              <a:rPr lang="zh-CN" b="0">
                <a:latin typeface="+mn-ea"/>
                <a:cs typeface="+mn-ea"/>
              </a:rPr>
              <a:t>并且在每个请求中自动发送等等。</a:t>
            </a:r>
            <a:endParaRPr lang="zh-CN" altLang="en-US">
              <a:latin typeface="+mn-ea"/>
              <a:cs typeface="+mn-ea"/>
            </a:endParaRP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58800" y="754380"/>
            <a:ext cx="431736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3</a:t>
            </a:r>
            <a:r>
              <a:rPr lang="zh-CN" altLang="zh-CN" sz="2000" b="1" kern="100" dirty="0">
                <a:latin typeface="微软雅黑" panose="020B0503020204020204" pitchFamily="34" charset="-122"/>
                <a:ea typeface="微软雅黑" panose="020B0503020204020204" pitchFamily="34" charset="-122"/>
                <a:sym typeface="+mn-ea"/>
              </a:rPr>
              <a:t>.</a:t>
            </a:r>
            <a:r>
              <a:rPr lang="en-US" altLang="zh-CN" sz="2000" b="1" kern="100" dirty="0">
                <a:latin typeface="微软雅黑" panose="020B0503020204020204" pitchFamily="34" charset="-122"/>
                <a:ea typeface="微软雅黑" panose="020B0503020204020204" pitchFamily="34" charset="-122"/>
                <a:sym typeface="+mn-ea"/>
              </a:rPr>
              <a:t>3 </a:t>
            </a:r>
            <a:r>
              <a:rPr lang="zh-CN" altLang="zh-CN" sz="2000" b="1" kern="100" dirty="0">
                <a:latin typeface="微软雅黑" panose="020B0503020204020204" pitchFamily="34" charset="-122"/>
                <a:ea typeface="微软雅黑" panose="020B0503020204020204" pitchFamily="34" charset="-122"/>
                <a:sym typeface="+mn-ea"/>
              </a:rPr>
              <a:t>HTTP----请求消息(Request)</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39165" y="1186180"/>
            <a:ext cx="8160385" cy="1476375"/>
          </a:xfrm>
          <a:prstGeom prst="rect">
            <a:avLst/>
          </a:prstGeom>
          <a:noFill/>
          <a:ln w="9525">
            <a:noFill/>
          </a:ln>
        </p:spPr>
        <p:txBody>
          <a:bodyPr wrap="square">
            <a:spAutoFit/>
          </a:bodyPr>
          <a:p>
            <a:pPr indent="267970"/>
            <a:r>
              <a:rPr lang="zh-CN" b="1">
                <a:latin typeface="+mn-ea"/>
                <a:cs typeface="+mn-ea"/>
              </a:rPr>
              <a:t>第三部分：空行，请求头部后面的空行是必须的</a:t>
            </a:r>
            <a:r>
              <a:rPr lang="zh-CN" b="0">
                <a:latin typeface="+mn-ea"/>
                <a:cs typeface="+mn-ea"/>
              </a:rPr>
              <a:t>即使第四部分的请求数据为空，也必须有空行。</a:t>
            </a:r>
            <a:r>
              <a:rPr lang="zh-CN" b="1">
                <a:latin typeface="+mn-ea"/>
                <a:cs typeface="+mn-ea"/>
              </a:rPr>
              <a:t></a:t>
            </a:r>
            <a:r>
              <a:rPr lang="en-US" altLang="zh-CN" b="1">
                <a:latin typeface="+mn-ea"/>
                <a:cs typeface="+mn-ea"/>
              </a:rPr>
              <a:t>  </a:t>
            </a:r>
            <a:r>
              <a:rPr lang="zh-CN" b="1">
                <a:latin typeface="+mn-ea"/>
                <a:cs typeface="+mn-ea"/>
              </a:rPr>
              <a:t>第四部分：请求数据也叫主体，可以添加任意的其他数据。</a:t>
            </a:r>
            <a:r>
              <a:rPr lang="zh-CN" b="0">
                <a:latin typeface="+mn-ea"/>
                <a:cs typeface="+mn-ea"/>
              </a:rPr>
              <a:t>这个例子的请求数据为：</a:t>
            </a:r>
            <a:r>
              <a:rPr lang="en-US" b="0">
                <a:latin typeface="+mn-ea"/>
                <a:cs typeface="+mn-ea"/>
              </a:rPr>
              <a:t>name=zhangsan&amp;age=18</a:t>
            </a:r>
            <a:r>
              <a:rPr lang="zh-CN" b="0">
                <a:latin typeface="+mn-ea"/>
                <a:cs typeface="+mn-ea"/>
              </a:rPr>
              <a:t>。</a:t>
            </a:r>
            <a:r>
              <a:rPr lang="en-US" b="0">
                <a:latin typeface="+mn-ea"/>
                <a:cs typeface="+mn-ea"/>
              </a:rPr>
              <a:t>POST</a:t>
            </a:r>
            <a:r>
              <a:rPr lang="zh-CN" b="0">
                <a:latin typeface="+mn-ea"/>
                <a:cs typeface="+mn-ea"/>
              </a:rPr>
              <a:t>请求例子，使用</a:t>
            </a:r>
            <a:r>
              <a:rPr lang="en-US" b="0">
                <a:latin typeface="+mn-ea"/>
                <a:cs typeface="+mn-ea"/>
              </a:rPr>
              <a:t>fiddler</a:t>
            </a:r>
            <a:r>
              <a:rPr lang="zh-CN" b="0">
                <a:latin typeface="+mn-ea"/>
                <a:cs typeface="+mn-ea"/>
              </a:rPr>
              <a:t>抓取的</a:t>
            </a:r>
            <a:r>
              <a:rPr lang="en-US" b="0">
                <a:latin typeface="+mn-ea"/>
                <a:cs typeface="+mn-ea"/>
              </a:rPr>
              <a:t>request</a:t>
            </a:r>
            <a:r>
              <a:rPr lang="zh-CN" b="0">
                <a:latin typeface="+mn-ea"/>
                <a:cs typeface="+mn-ea"/>
              </a:rPr>
              <a:t>：</a:t>
            </a:r>
            <a:endParaRPr lang="zh-CN" altLang="en-US">
              <a:latin typeface="+mn-ea"/>
              <a:cs typeface="+mn-ea"/>
            </a:endParaRPr>
          </a:p>
        </p:txBody>
      </p:sp>
      <p:pic>
        <p:nvPicPr>
          <p:cNvPr id="-2147482600" name="图片 119"/>
          <p:cNvPicPr>
            <a:picLocks noChangeAspect="1"/>
          </p:cNvPicPr>
          <p:nvPr/>
        </p:nvPicPr>
        <p:blipFill>
          <a:blip r:embed="rId1"/>
          <a:stretch>
            <a:fillRect/>
          </a:stretch>
        </p:blipFill>
        <p:spPr>
          <a:xfrm>
            <a:off x="939165" y="2695575"/>
            <a:ext cx="8853805" cy="3975735"/>
          </a:xfrm>
          <a:prstGeom prst="rect">
            <a:avLst/>
          </a:prstGeom>
          <a:noFill/>
          <a:ln w="9525">
            <a:noFill/>
          </a:ln>
        </p:spPr>
      </p:pic>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504055" cy="398780"/>
          </a:xfrm>
          <a:prstGeom prst="rect">
            <a:avLst/>
          </a:prstGeom>
          <a:noFill/>
        </p:spPr>
        <p:txBody>
          <a:bodyPr wrap="none" rtlCol="0" anchor="t">
            <a:spAutoFit/>
          </a:bodyPr>
          <a:p>
            <a:pPr marL="285750" indent="-285750">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a:t>
            </a:r>
            <a:r>
              <a:rPr altLang="zh-CN" sz="2000" b="1" kern="100" dirty="0">
                <a:latin typeface="微软雅黑" panose="020B0503020204020204" pitchFamily="34" charset="-122"/>
                <a:ea typeface="微软雅黑" panose="020B0503020204020204" pitchFamily="34" charset="-122"/>
                <a:sym typeface="+mn-ea"/>
              </a:rPr>
              <a:t>.</a:t>
            </a:r>
            <a:r>
              <a:rPr lang="en-US" sz="2000" b="1" kern="100" dirty="0">
                <a:latin typeface="微软雅黑" panose="020B0503020204020204" pitchFamily="34" charset="-122"/>
                <a:ea typeface="微软雅黑" panose="020B0503020204020204" pitchFamily="34" charset="-122"/>
                <a:sym typeface="+mn-ea"/>
              </a:rPr>
              <a:t>4 </a:t>
            </a:r>
            <a:r>
              <a:rPr altLang="zh-CN" sz="2000" b="1" kern="100" dirty="0">
                <a:latin typeface="微软雅黑" panose="020B0503020204020204" pitchFamily="34" charset="-122"/>
                <a:ea typeface="微软雅黑" panose="020B0503020204020204" pitchFamily="34" charset="-122"/>
                <a:sym typeface="+mn-ea"/>
              </a:rPr>
              <a:t>HTTP----响应消息(Response)</a:t>
            </a:r>
            <a:endParaRPr altLang="zh-CN"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70305" y="1120775"/>
            <a:ext cx="9122410" cy="368300"/>
          </a:xfrm>
          <a:prstGeom prst="rect">
            <a:avLst/>
          </a:prstGeom>
          <a:noFill/>
          <a:ln w="9525">
            <a:noFill/>
          </a:ln>
        </p:spPr>
        <p:txBody>
          <a:bodyPr wrap="square">
            <a:spAutoFit/>
          </a:bodyPr>
          <a:p>
            <a:pPr indent="266700"/>
            <a:r>
              <a:rPr lang="zh-CN" b="0">
                <a:solidFill>
                  <a:srgbClr val="000000"/>
                </a:solidFill>
                <a:latin typeface="+mn-ea"/>
                <a:cs typeface="+mn-ea"/>
              </a:rPr>
              <a:t>一般情况下，服务器接收并处理客户端发过来的请求后会返回一个HTTP的响应消息。</a:t>
            </a:r>
            <a:endParaRPr lang="zh-CN" altLang="en-US" b="0">
              <a:solidFill>
                <a:srgbClr val="000000"/>
              </a:solidFill>
              <a:latin typeface="+mn-ea"/>
              <a:cs typeface="+mn-ea"/>
            </a:endParaRPr>
          </a:p>
        </p:txBody>
      </p:sp>
      <p:sp>
        <p:nvSpPr>
          <p:cNvPr id="5" name="文本框 4"/>
          <p:cNvSpPr txBox="1"/>
          <p:nvPr/>
        </p:nvSpPr>
        <p:spPr>
          <a:xfrm>
            <a:off x="1259205" y="1598930"/>
            <a:ext cx="8326755" cy="368300"/>
          </a:xfrm>
          <a:prstGeom prst="rect">
            <a:avLst/>
          </a:prstGeom>
          <a:noFill/>
          <a:ln w="9525">
            <a:noFill/>
          </a:ln>
        </p:spPr>
        <p:txBody>
          <a:bodyPr wrap="square">
            <a:spAutoFit/>
          </a:bodyPr>
          <a:p>
            <a:pPr indent="267970"/>
            <a:r>
              <a:rPr lang="en-US" b="1">
                <a:latin typeface="+mn-ea"/>
                <a:cs typeface="+mn-ea"/>
              </a:rPr>
              <a:t>HTTP</a:t>
            </a:r>
            <a:r>
              <a:rPr lang="zh-CN" b="1">
                <a:latin typeface="+mn-ea"/>
                <a:cs typeface="+mn-ea"/>
              </a:rPr>
              <a:t>响应也由四个部分组成，分别是：状态行、消息报头、空行和响应正文。</a:t>
            </a:r>
            <a:endParaRPr lang="zh-CN" altLang="en-US">
              <a:latin typeface="+mn-ea"/>
              <a:cs typeface="+mn-ea"/>
            </a:endParaRPr>
          </a:p>
        </p:txBody>
      </p:sp>
      <p:pic>
        <p:nvPicPr>
          <p:cNvPr id="-2147482599" name="图片 118" descr="1240"/>
          <p:cNvPicPr>
            <a:picLocks noChangeAspect="1"/>
          </p:cNvPicPr>
          <p:nvPr/>
        </p:nvPicPr>
        <p:blipFill>
          <a:blip r:embed="rId1"/>
          <a:stretch>
            <a:fillRect/>
          </a:stretch>
        </p:blipFill>
        <p:spPr>
          <a:xfrm>
            <a:off x="1529715" y="2077085"/>
            <a:ext cx="8164830" cy="3654425"/>
          </a:xfrm>
          <a:prstGeom prst="rect">
            <a:avLst/>
          </a:prstGeom>
          <a:noFill/>
          <a:ln w="9525">
            <a:noFill/>
          </a:ln>
        </p:spPr>
      </p:pic>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043045"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a:t>
            </a:r>
            <a:r>
              <a:rPr sz="2000" b="1" kern="100" dirty="0">
                <a:latin typeface="微软雅黑" panose="020B0503020204020204" pitchFamily="34" charset="-122"/>
                <a:ea typeface="微软雅黑" panose="020B0503020204020204" pitchFamily="34" charset="-122"/>
                <a:sym typeface="+mn-ea"/>
              </a:rPr>
              <a:t>.</a:t>
            </a:r>
            <a:r>
              <a:rPr lang="en-US" sz="2000" b="1" kern="100" dirty="0">
                <a:latin typeface="微软雅黑" panose="020B0503020204020204" pitchFamily="34" charset="-122"/>
                <a:ea typeface="微软雅黑" panose="020B0503020204020204" pitchFamily="34" charset="-122"/>
                <a:sym typeface="+mn-ea"/>
              </a:rPr>
              <a:t>5 </a:t>
            </a:r>
            <a:r>
              <a:rPr sz="2000" b="1" kern="100" dirty="0">
                <a:latin typeface="微软雅黑" panose="020B0503020204020204" pitchFamily="34" charset="-122"/>
                <a:ea typeface="微软雅黑" panose="020B0503020204020204" pitchFamily="34" charset="-122"/>
                <a:sym typeface="+mn-ea"/>
              </a:rPr>
              <a:t>HTTP----头信息(headers)</a:t>
            </a:r>
            <a:endParaRPr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70305" y="1120775"/>
            <a:ext cx="9122410" cy="368300"/>
          </a:xfrm>
          <a:prstGeom prst="rect">
            <a:avLst/>
          </a:prstGeom>
          <a:noFill/>
          <a:ln w="9525">
            <a:noFill/>
          </a:ln>
        </p:spPr>
        <p:txBody>
          <a:bodyPr wrap="square">
            <a:spAutoFit/>
          </a:bodyPr>
          <a:p>
            <a:pPr marL="285750" indent="-285750">
              <a:buFont typeface="Wingdings" panose="05000000000000000000" charset="0"/>
              <a:buChar char="ü"/>
            </a:pP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 Request Header 请求头</a:t>
            </a:r>
            <a:endPar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170305" y="1534160"/>
            <a:ext cx="8459470" cy="368300"/>
          </a:xfrm>
          <a:prstGeom prst="rect">
            <a:avLst/>
          </a:prstGeom>
          <a:noFill/>
          <a:ln w="9525">
            <a:noFill/>
          </a:ln>
        </p:spPr>
        <p:txBody>
          <a:bodyPr wrap="square">
            <a:spAutoFit/>
          </a:bodyPr>
          <a:p>
            <a:pPr indent="267970"/>
            <a:r>
              <a:rPr lang="en-US" b="1">
                <a:latin typeface="+mn-ea"/>
                <a:cs typeface="+mn-ea"/>
              </a:rPr>
              <a:t>HTTP</a:t>
            </a:r>
            <a:r>
              <a:rPr lang="zh-CN" b="1">
                <a:latin typeface="+mn-ea"/>
                <a:cs typeface="+mn-ea"/>
              </a:rPr>
              <a:t>响应也由四个部分组成，分别是：状态行、消息报头、空行和响应正文。</a:t>
            </a:r>
            <a:endParaRPr lang="zh-CN" altLang="en-US">
              <a:latin typeface="+mn-ea"/>
              <a:cs typeface="+mn-ea"/>
            </a:endParaRPr>
          </a:p>
        </p:txBody>
      </p:sp>
      <p:pic>
        <p:nvPicPr>
          <p:cNvPr id="6" name="图片 5"/>
          <p:cNvPicPr>
            <a:picLocks noChangeAspect="1"/>
          </p:cNvPicPr>
          <p:nvPr/>
        </p:nvPicPr>
        <p:blipFill>
          <a:blip r:embed="rId1"/>
          <a:stretch>
            <a:fillRect/>
          </a:stretch>
        </p:blipFill>
        <p:spPr>
          <a:xfrm>
            <a:off x="1489075" y="1822450"/>
            <a:ext cx="9163685" cy="1463040"/>
          </a:xfrm>
          <a:prstGeom prst="rect">
            <a:avLst/>
          </a:prstGeom>
        </p:spPr>
      </p:pic>
      <p:pic>
        <p:nvPicPr>
          <p:cNvPr id="9" name="图片 8"/>
          <p:cNvPicPr>
            <a:picLocks noChangeAspect="1"/>
          </p:cNvPicPr>
          <p:nvPr/>
        </p:nvPicPr>
        <p:blipFill>
          <a:blip r:embed="rId2"/>
          <a:stretch>
            <a:fillRect/>
          </a:stretch>
        </p:blipFill>
        <p:spPr>
          <a:xfrm>
            <a:off x="1489710" y="3285490"/>
            <a:ext cx="9163050" cy="3512820"/>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043045"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3.5 </a:t>
            </a:r>
            <a:r>
              <a:rPr sz="2000" b="1" kern="100" dirty="0">
                <a:latin typeface="微软雅黑" panose="020B0503020204020204" pitchFamily="34" charset="-122"/>
                <a:ea typeface="微软雅黑" panose="020B0503020204020204" pitchFamily="34" charset="-122"/>
                <a:sym typeface="+mn-ea"/>
              </a:rPr>
              <a:t>HTTP----头信息(headers)</a:t>
            </a:r>
            <a:endParaRPr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70305" y="1120775"/>
            <a:ext cx="9122410" cy="368300"/>
          </a:xfrm>
          <a:prstGeom prst="rect">
            <a:avLst/>
          </a:prstGeom>
          <a:noFill/>
          <a:ln w="9525">
            <a:noFill/>
          </a:ln>
        </p:spPr>
        <p:txBody>
          <a:bodyPr wrap="square">
            <a:spAutoFit/>
          </a:bodyPr>
          <a:p>
            <a:pPr marL="285750" indent="-285750">
              <a:buFont typeface="Wingdings" panose="05000000000000000000" charset="0"/>
              <a:buChar char="ü"/>
            </a:pP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 Request Header 请求头</a:t>
            </a:r>
            <a:endPar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170305" y="1534160"/>
            <a:ext cx="8459470" cy="368300"/>
          </a:xfrm>
          <a:prstGeom prst="rect">
            <a:avLst/>
          </a:prstGeom>
          <a:noFill/>
          <a:ln w="9525">
            <a:noFill/>
          </a:ln>
        </p:spPr>
        <p:txBody>
          <a:bodyPr wrap="square">
            <a:spAutoFit/>
          </a:bodyPr>
          <a:p>
            <a:pPr indent="267970"/>
            <a:r>
              <a:rPr lang="en-US" b="1">
                <a:latin typeface="+mn-ea"/>
                <a:cs typeface="+mn-ea"/>
              </a:rPr>
              <a:t>HTTP</a:t>
            </a:r>
            <a:r>
              <a:rPr lang="zh-CN" b="1">
                <a:latin typeface="+mn-ea"/>
                <a:cs typeface="+mn-ea"/>
              </a:rPr>
              <a:t>响应也由四个部分组成，分别是：状态行、消息报头、空行和响应正文。</a:t>
            </a:r>
            <a:endParaRPr lang="zh-CN" altLang="en-US">
              <a:latin typeface="+mn-ea"/>
              <a:cs typeface="+mn-ea"/>
            </a:endParaRPr>
          </a:p>
        </p:txBody>
      </p:sp>
      <p:pic>
        <p:nvPicPr>
          <p:cNvPr id="3" name="图片 2"/>
          <p:cNvPicPr>
            <a:picLocks noChangeAspect="1"/>
          </p:cNvPicPr>
          <p:nvPr/>
        </p:nvPicPr>
        <p:blipFill>
          <a:blip r:embed="rId1"/>
          <a:stretch>
            <a:fillRect/>
          </a:stretch>
        </p:blipFill>
        <p:spPr>
          <a:xfrm>
            <a:off x="1529715" y="1888490"/>
            <a:ext cx="8763000" cy="4810760"/>
          </a:xfrm>
          <a:prstGeom prst="rect">
            <a:avLst/>
          </a:prstGeom>
        </p:spPr>
      </p:pic>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043045"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3.5 </a:t>
            </a:r>
            <a:r>
              <a:rPr sz="2000" b="1" kern="100" dirty="0">
                <a:latin typeface="微软雅黑" panose="020B0503020204020204" pitchFamily="34" charset="-122"/>
                <a:ea typeface="微软雅黑" panose="020B0503020204020204" pitchFamily="34" charset="-122"/>
                <a:sym typeface="+mn-ea"/>
              </a:rPr>
              <a:t>HTTP----头信息(headers)</a:t>
            </a:r>
            <a:endParaRPr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200785" y="1020445"/>
            <a:ext cx="5704205" cy="368300"/>
          </a:xfrm>
          <a:prstGeom prst="rect">
            <a:avLst/>
          </a:prstGeom>
          <a:noFill/>
          <a:ln w="9525">
            <a:noFill/>
          </a:ln>
        </p:spPr>
        <p:txBody>
          <a:bodyPr wrap="square">
            <a:spAutoFit/>
          </a:bodyPr>
          <a:p>
            <a:pPr marL="285750" indent="-285750">
              <a:buFont typeface="Wingdings" panose="05000000000000000000" charset="0"/>
              <a:buChar char="ü"/>
            </a:pP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 Request Header 请求头</a:t>
            </a:r>
            <a:endPar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332865" y="1388745"/>
            <a:ext cx="8639175" cy="5293995"/>
          </a:xfrm>
          <a:prstGeom prst="rect">
            <a:avLst/>
          </a:prstGeom>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043045"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3.5 </a:t>
            </a:r>
            <a:r>
              <a:rPr sz="2000" b="1" kern="100" dirty="0">
                <a:latin typeface="微软雅黑" panose="020B0503020204020204" pitchFamily="34" charset="-122"/>
                <a:ea typeface="微软雅黑" panose="020B0503020204020204" pitchFamily="34" charset="-122"/>
                <a:sym typeface="+mn-ea"/>
              </a:rPr>
              <a:t>HTTP----头信息(headers)</a:t>
            </a:r>
            <a:endParaRPr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70305" y="1120775"/>
            <a:ext cx="9122410" cy="368300"/>
          </a:xfrm>
          <a:prstGeom prst="rect">
            <a:avLst/>
          </a:prstGeom>
          <a:noFill/>
          <a:ln w="9525">
            <a:noFill/>
          </a:ln>
        </p:spPr>
        <p:txBody>
          <a:bodyPr wrap="square">
            <a:spAutoFit/>
          </a:bodyPr>
          <a:p>
            <a:pPr marL="285750" indent="-285750">
              <a:buFont typeface="Wingdings" panose="05000000000000000000" charset="0"/>
              <a:buChar char="ü"/>
            </a:pP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 Request Header 请求头</a:t>
            </a:r>
            <a:endPar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54760" y="1489075"/>
            <a:ext cx="8023860" cy="3081655"/>
          </a:xfrm>
          <a:prstGeom prst="rect">
            <a:avLst/>
          </a:prstGeom>
        </p:spPr>
      </p:pic>
      <p:pic>
        <p:nvPicPr>
          <p:cNvPr id="5" name="图片 4"/>
          <p:cNvPicPr>
            <a:picLocks noChangeAspect="1"/>
          </p:cNvPicPr>
          <p:nvPr/>
        </p:nvPicPr>
        <p:blipFill>
          <a:blip r:embed="rId2"/>
          <a:stretch>
            <a:fillRect/>
          </a:stretch>
        </p:blipFill>
        <p:spPr>
          <a:xfrm>
            <a:off x="1255395" y="4570730"/>
            <a:ext cx="8023225" cy="2048510"/>
          </a:xfrm>
          <a:prstGeom prst="rect">
            <a:avLst/>
          </a:prstGeom>
        </p:spPr>
      </p:pic>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551045"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3.6 </a:t>
            </a:r>
            <a:r>
              <a:rPr sz="2000" b="1" kern="100" dirty="0">
                <a:latin typeface="微软雅黑" panose="020B0503020204020204" pitchFamily="34" charset="-122"/>
                <a:ea typeface="微软雅黑" panose="020B0503020204020204" pitchFamily="34" charset="-122"/>
                <a:sym typeface="+mn-ea"/>
              </a:rPr>
              <a:t>HTTP----</a:t>
            </a:r>
            <a:r>
              <a:rPr lang="zh-CN" sz="2000" b="1" kern="100" dirty="0">
                <a:latin typeface="微软雅黑" panose="020B0503020204020204" pitchFamily="34" charset="-122"/>
                <a:ea typeface="微软雅黑" panose="020B0503020204020204" pitchFamily="34" charset="-122"/>
                <a:sym typeface="+mn-ea"/>
              </a:rPr>
              <a:t>响应</a:t>
            </a:r>
            <a:r>
              <a:rPr sz="2000" b="1" kern="100" dirty="0">
                <a:latin typeface="微软雅黑" panose="020B0503020204020204" pitchFamily="34" charset="-122"/>
                <a:ea typeface="微软雅黑" panose="020B0503020204020204" pitchFamily="34" charset="-122"/>
                <a:sym typeface="+mn-ea"/>
              </a:rPr>
              <a:t>头信息(headers)</a:t>
            </a:r>
            <a:endParaRPr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70305" y="1120775"/>
            <a:ext cx="9122410" cy="368300"/>
          </a:xfrm>
          <a:prstGeom prst="rect">
            <a:avLst/>
          </a:prstGeom>
          <a:noFill/>
          <a:ln w="9525">
            <a:noFill/>
          </a:ln>
        </p:spPr>
        <p:txBody>
          <a:bodyPr wrap="square">
            <a:spAutoFit/>
          </a:bodyPr>
          <a:p>
            <a:pPr marL="285750" indent="-285750">
              <a:buFont typeface="Wingdings" panose="05000000000000000000" charset="0"/>
              <a:buChar char="ü"/>
            </a:pP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 Responses Header 响应头</a:t>
            </a:r>
            <a:endPar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70305" y="1489075"/>
            <a:ext cx="8780780" cy="509397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a:t>
            </a:r>
            <a:r>
              <a:rPr lang="zh-CN" altLang="en-US" dirty="0">
                <a:solidFill>
                  <a:schemeClr val="tx1">
                    <a:lumMod val="75000"/>
                    <a:lumOff val="25000"/>
                  </a:schemeClr>
                </a:solidFill>
                <a:sym typeface="+mn-ea"/>
              </a:rPr>
              <a:t>模型</a:t>
            </a:r>
            <a:endParaRPr lang="zh-CN" altLang="en-US" dirty="0">
              <a:solidFill>
                <a:schemeClr val="tx1">
                  <a:lumMod val="75000"/>
                  <a:lumOff val="25000"/>
                </a:schemeClr>
              </a:solidFill>
              <a:sym typeface="+mn-ea"/>
            </a:endParaRPr>
          </a:p>
        </p:txBody>
      </p:sp>
      <p:sp>
        <p:nvSpPr>
          <p:cNvPr id="3" name="内容占位符 2"/>
          <p:cNvSpPr>
            <a:spLocks noGrp="1"/>
          </p:cNvSpPr>
          <p:nvPr>
            <p:ph idx="1"/>
          </p:nvPr>
        </p:nvSpPr>
        <p:spPr>
          <a:xfrm>
            <a:off x="502285" y="1026160"/>
            <a:ext cx="11341735" cy="4157980"/>
          </a:xfrm>
        </p:spPr>
        <p:txBody>
          <a:bodyPr/>
          <a:lstStyle/>
          <a:p>
            <a:pPr marL="0" indent="0">
              <a:buNone/>
            </a:pPr>
            <a:r>
              <a:rPr lang="en-US" altLang="zh-CN" sz="1600" dirty="0">
                <a:latin typeface="+mn-ea"/>
                <a:ea typeface="+mn-ea"/>
                <a:cs typeface="+mn-ea"/>
                <a:sym typeface="+mn-ea"/>
              </a:rPr>
              <a:t>     </a:t>
            </a:r>
            <a:r>
              <a:rPr lang="zh-CN" altLang="en-US" sz="1600" dirty="0">
                <a:latin typeface="+mn-ea"/>
                <a:ea typeface="+mn-ea"/>
                <a:cs typeface="+mn-ea"/>
                <a:sym typeface="+mn-ea"/>
              </a:rPr>
              <a:t>互联网的本质就是一系列的网络协议，这个协议就叫OSI协议（一系列协议），按照功能不同，分工不同，人为的分层七层。实际上这个七层是不存在的。没有这七层的概念，只是人为的划分而已。区分出来的目的只是让你明白哪一层是干什么用的。</a:t>
            </a:r>
            <a:endParaRPr lang="zh-CN" altLang="en-US" sz="1600" dirty="0">
              <a:latin typeface="+mn-ea"/>
              <a:ea typeface="+mn-ea"/>
              <a:cs typeface="+mn-ea"/>
              <a:sym typeface="+mn-ea"/>
            </a:endParaRPr>
          </a:p>
          <a:p>
            <a:pPr marL="0" indent="0">
              <a:buNone/>
            </a:pPr>
            <a:r>
              <a:rPr lang="zh-CN" altLang="en-US" sz="1600" dirty="0">
                <a:latin typeface="+mn-ea"/>
                <a:ea typeface="+mn-ea"/>
                <a:cs typeface="+mn-ea"/>
                <a:sym typeface="+mn-ea"/>
              </a:rPr>
              <a:t>每一层都运行不同的协议。协议是干什么的，协议就是标准。</a:t>
            </a:r>
            <a:endParaRPr lang="zh-CN" altLang="en-US" sz="1600" dirty="0">
              <a:latin typeface="+mn-ea"/>
              <a:ea typeface="+mn-ea"/>
              <a:cs typeface="+mn-ea"/>
              <a:sym typeface="+mn-ea"/>
            </a:endParaRPr>
          </a:p>
          <a:p>
            <a:pPr marL="0" indent="0">
              <a:buNone/>
            </a:pPr>
            <a:r>
              <a:rPr lang="zh-CN" altLang="en-US" sz="1600" dirty="0">
                <a:latin typeface="+mn-ea"/>
                <a:ea typeface="+mn-ea"/>
                <a:cs typeface="+mn-ea"/>
                <a:sym typeface="+mn-ea"/>
              </a:rPr>
              <a:t>实际上还有人把它划成五层、四层。</a:t>
            </a:r>
            <a:endParaRPr lang="zh-CN" altLang="en-US" sz="1600" dirty="0">
              <a:latin typeface="+mn-ea"/>
              <a:ea typeface="+mn-ea"/>
              <a:cs typeface="+mn-ea"/>
              <a:sym typeface="+mn-ea"/>
            </a:endParaRPr>
          </a:p>
          <a:p>
            <a:pPr marL="0" indent="0">
              <a:buNone/>
            </a:pPr>
            <a:r>
              <a:rPr lang="zh-CN" altLang="en-US" sz="1600" dirty="0">
                <a:latin typeface="+mn-ea"/>
                <a:ea typeface="+mn-ea"/>
                <a:cs typeface="+mn-ea"/>
                <a:sym typeface="+mn-ea"/>
              </a:rPr>
              <a:t>七层划分为：应用层、表示层、会话层、传输层、网络层、数据链路层、物理层。</a:t>
            </a:r>
            <a:endParaRPr lang="zh-CN" altLang="en-US" sz="1600" dirty="0">
              <a:latin typeface="+mn-ea"/>
              <a:ea typeface="+mn-ea"/>
              <a:cs typeface="+mn-ea"/>
              <a:sym typeface="+mn-ea"/>
            </a:endParaRPr>
          </a:p>
          <a:p>
            <a:pPr marL="0" indent="0">
              <a:buNone/>
            </a:pPr>
            <a:r>
              <a:rPr lang="zh-CN" altLang="en-US" sz="1600" dirty="0">
                <a:latin typeface="+mn-ea"/>
                <a:ea typeface="+mn-ea"/>
                <a:cs typeface="+mn-ea"/>
                <a:sym typeface="+mn-ea"/>
              </a:rPr>
              <a:t>五层划分为：应用层、传输层、网络层、数据链路层、物理层。</a:t>
            </a:r>
            <a:endParaRPr lang="zh-CN" altLang="en-US" sz="1600" dirty="0">
              <a:latin typeface="+mn-ea"/>
              <a:ea typeface="+mn-ea"/>
              <a:cs typeface="+mn-ea"/>
              <a:sym typeface="+mn-ea"/>
            </a:endParaRPr>
          </a:p>
          <a:p>
            <a:pPr marL="0" indent="0">
              <a:buNone/>
            </a:pPr>
            <a:r>
              <a:rPr lang="zh-CN" altLang="en-US" sz="1600" dirty="0">
                <a:latin typeface="+mn-ea"/>
                <a:ea typeface="+mn-ea"/>
                <a:cs typeface="+mn-ea"/>
                <a:sym typeface="+mn-ea"/>
              </a:rPr>
              <a:t>四层划分为：应用层、传输层、网络层、网络接口层。</a:t>
            </a:r>
            <a:endParaRPr lang="zh-CN" altLang="en-US" sz="1600" dirty="0">
              <a:latin typeface="+mn-ea"/>
              <a:ea typeface="+mn-ea"/>
              <a:cs typeface="+mn-ea"/>
              <a:sym typeface="+mn-ea"/>
            </a:endParaRPr>
          </a:p>
          <a:p>
            <a:pPr marL="0" indent="0">
              <a:buNone/>
            </a:pPr>
            <a:endParaRPr lang="zh-CN" altLang="en-US" sz="1600" dirty="0">
              <a:latin typeface="+mn-ea"/>
              <a:ea typeface="+mn-ea"/>
              <a:cs typeface="+mn-ea"/>
              <a:sym typeface="+mn-ea"/>
            </a:endParaRPr>
          </a:p>
        </p:txBody>
      </p:sp>
      <p:sp>
        <p:nvSpPr>
          <p:cNvPr id="4" name="文本框 3"/>
          <p:cNvSpPr txBox="1"/>
          <p:nvPr/>
        </p:nvSpPr>
        <p:spPr>
          <a:xfrm>
            <a:off x="431800" y="627380"/>
            <a:ext cx="976630" cy="398780"/>
          </a:xfrm>
          <a:prstGeom prst="rect">
            <a:avLst/>
          </a:prstGeom>
          <a:noFill/>
        </p:spPr>
        <p:txBody>
          <a:bodyPr wrap="none" rtlCol="0" anchor="t">
            <a:spAutoFit/>
          </a:bodyPr>
          <a:p>
            <a:pPr marL="285750" indent="-285750">
              <a:buFont typeface="Wingdings" panose="05000000000000000000" charset="0"/>
              <a:buChar char="ü"/>
            </a:pPr>
            <a:r>
              <a:rPr lang="zh-CN" altLang="en-US" sz="2000" b="1" kern="100" dirty="0">
                <a:latin typeface="微软雅黑" panose="020B0503020204020204" pitchFamily="34" charset="-122"/>
                <a:ea typeface="微软雅黑" panose="020B0503020204020204" pitchFamily="34" charset="-122"/>
                <a:sym typeface="+mn-ea"/>
              </a:rPr>
              <a:t>简介</a:t>
            </a:r>
            <a:endParaRPr lang="zh-CN" altLang="en-US" sz="2000" b="1" kern="100"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502285" y="3704590"/>
            <a:ext cx="7435850" cy="3041650"/>
          </a:xfrm>
          <a:prstGeom prst="rect">
            <a:avLst/>
          </a:prstGeom>
        </p:spPr>
      </p:pic>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551045"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3.6 </a:t>
            </a:r>
            <a:r>
              <a:rPr sz="2000" b="1" kern="100" dirty="0">
                <a:latin typeface="微软雅黑" panose="020B0503020204020204" pitchFamily="34" charset="-122"/>
                <a:ea typeface="微软雅黑" panose="020B0503020204020204" pitchFamily="34" charset="-122"/>
                <a:sym typeface="+mn-ea"/>
              </a:rPr>
              <a:t>HTTP----</a:t>
            </a:r>
            <a:r>
              <a:rPr lang="zh-CN" sz="2000" b="1" kern="100" dirty="0">
                <a:latin typeface="微软雅黑" panose="020B0503020204020204" pitchFamily="34" charset="-122"/>
                <a:ea typeface="微软雅黑" panose="020B0503020204020204" pitchFamily="34" charset="-122"/>
                <a:sym typeface="+mn-ea"/>
              </a:rPr>
              <a:t>响应</a:t>
            </a:r>
            <a:r>
              <a:rPr sz="2000" b="1" kern="100" dirty="0">
                <a:latin typeface="微软雅黑" panose="020B0503020204020204" pitchFamily="34" charset="-122"/>
                <a:ea typeface="微软雅黑" panose="020B0503020204020204" pitchFamily="34" charset="-122"/>
                <a:sym typeface="+mn-ea"/>
              </a:rPr>
              <a:t>头信息(headers)</a:t>
            </a:r>
            <a:endParaRPr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70305" y="1120775"/>
            <a:ext cx="9122410" cy="368300"/>
          </a:xfrm>
          <a:prstGeom prst="rect">
            <a:avLst/>
          </a:prstGeom>
          <a:noFill/>
          <a:ln w="9525">
            <a:noFill/>
          </a:ln>
        </p:spPr>
        <p:txBody>
          <a:bodyPr wrap="square">
            <a:spAutoFit/>
          </a:bodyPr>
          <a:p>
            <a:pPr marL="285750" indent="-285750">
              <a:buFont typeface="Wingdings" panose="05000000000000000000" charset="0"/>
              <a:buChar char="ü"/>
            </a:pP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 Responses Header 响应头</a:t>
            </a:r>
            <a:endPar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86840" y="1427480"/>
            <a:ext cx="7451090" cy="5221605"/>
          </a:xfrm>
          <a:prstGeom prst="rect">
            <a:avLst/>
          </a:prstGeom>
        </p:spPr>
      </p:pic>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551045"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3.6 </a:t>
            </a:r>
            <a:r>
              <a:rPr sz="2000" b="1" kern="100" dirty="0">
                <a:latin typeface="微软雅黑" panose="020B0503020204020204" pitchFamily="34" charset="-122"/>
                <a:ea typeface="微软雅黑" panose="020B0503020204020204" pitchFamily="34" charset="-122"/>
                <a:sym typeface="+mn-ea"/>
              </a:rPr>
              <a:t>HTTP----</a:t>
            </a:r>
            <a:r>
              <a:rPr lang="zh-CN" sz="2000" b="1" kern="100" dirty="0">
                <a:latin typeface="微软雅黑" panose="020B0503020204020204" pitchFamily="34" charset="-122"/>
                <a:ea typeface="微软雅黑" panose="020B0503020204020204" pitchFamily="34" charset="-122"/>
                <a:sym typeface="+mn-ea"/>
              </a:rPr>
              <a:t>响应</a:t>
            </a:r>
            <a:r>
              <a:rPr sz="2000" b="1" kern="100" dirty="0">
                <a:latin typeface="微软雅黑" panose="020B0503020204020204" pitchFamily="34" charset="-122"/>
                <a:ea typeface="微软雅黑" panose="020B0503020204020204" pitchFamily="34" charset="-122"/>
                <a:sym typeface="+mn-ea"/>
              </a:rPr>
              <a:t>头信息(headers)</a:t>
            </a:r>
            <a:endParaRPr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70305" y="1120775"/>
            <a:ext cx="9122410" cy="368300"/>
          </a:xfrm>
          <a:prstGeom prst="rect">
            <a:avLst/>
          </a:prstGeom>
          <a:noFill/>
          <a:ln w="9525">
            <a:noFill/>
          </a:ln>
        </p:spPr>
        <p:txBody>
          <a:bodyPr wrap="square">
            <a:spAutoFit/>
          </a:bodyPr>
          <a:p>
            <a:pPr marL="285750" indent="-285750">
              <a:buFont typeface="Wingdings" panose="05000000000000000000" charset="0"/>
              <a:buChar char="ü"/>
            </a:pP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 Responses Header 响应头</a:t>
            </a:r>
            <a:endPar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250315" y="1489075"/>
            <a:ext cx="9289415" cy="4263390"/>
          </a:xfrm>
          <a:prstGeom prst="rect">
            <a:avLst/>
          </a:prstGeom>
        </p:spPr>
      </p:pic>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551045"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3.6 </a:t>
            </a:r>
            <a:r>
              <a:rPr sz="2000" b="1" kern="100" dirty="0">
                <a:latin typeface="微软雅黑" panose="020B0503020204020204" pitchFamily="34" charset="-122"/>
                <a:ea typeface="微软雅黑" panose="020B0503020204020204" pitchFamily="34" charset="-122"/>
                <a:sym typeface="+mn-ea"/>
              </a:rPr>
              <a:t>HTTP----</a:t>
            </a:r>
            <a:r>
              <a:rPr lang="zh-CN" sz="2000" b="1" kern="100" dirty="0">
                <a:latin typeface="微软雅黑" panose="020B0503020204020204" pitchFamily="34" charset="-122"/>
                <a:ea typeface="微软雅黑" panose="020B0503020204020204" pitchFamily="34" charset="-122"/>
                <a:sym typeface="+mn-ea"/>
              </a:rPr>
              <a:t>响应</a:t>
            </a:r>
            <a:r>
              <a:rPr sz="2000" b="1" kern="100" dirty="0">
                <a:latin typeface="微软雅黑" panose="020B0503020204020204" pitchFamily="34" charset="-122"/>
                <a:ea typeface="微软雅黑" panose="020B0503020204020204" pitchFamily="34" charset="-122"/>
                <a:sym typeface="+mn-ea"/>
              </a:rPr>
              <a:t>头信息(headers)</a:t>
            </a:r>
            <a:endParaRPr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70305" y="1120775"/>
            <a:ext cx="9122410" cy="368300"/>
          </a:xfrm>
          <a:prstGeom prst="rect">
            <a:avLst/>
          </a:prstGeom>
          <a:noFill/>
          <a:ln w="9525">
            <a:noFill/>
          </a:ln>
        </p:spPr>
        <p:txBody>
          <a:bodyPr wrap="square">
            <a:spAutoFit/>
          </a:bodyPr>
          <a:p>
            <a:pPr marL="285750" indent="-285750">
              <a:buFont typeface="Wingdings" panose="05000000000000000000" charset="0"/>
              <a:buChar char="ü"/>
            </a:pP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HTTP Responses Header 响应头</a:t>
            </a:r>
            <a:endPar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79220" y="1589405"/>
            <a:ext cx="8727440" cy="4119880"/>
          </a:xfrm>
          <a:prstGeom prst="rect">
            <a:avLst/>
          </a:prstGeom>
        </p:spPr>
      </p:pic>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534535" cy="398780"/>
          </a:xfrm>
          <a:prstGeom prst="rect">
            <a:avLst/>
          </a:prstGeom>
          <a:noFill/>
        </p:spPr>
        <p:txBody>
          <a:bodyPr wrap="none" rtlCol="0" anchor="t">
            <a:spAutoFit/>
          </a:bodyPr>
          <a:p>
            <a:pPr marL="285750" indent="-285750">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3.7 </a:t>
            </a:r>
            <a:r>
              <a:rPr sz="2000" b="1" kern="100" dirty="0">
                <a:latin typeface="微软雅黑" panose="020B0503020204020204" pitchFamily="34" charset="-122"/>
                <a:ea typeface="微软雅黑" panose="020B0503020204020204" pitchFamily="34" charset="-122"/>
                <a:sym typeface="+mn-ea"/>
              </a:rPr>
              <a:t>HTTP----状态码(status_code)</a:t>
            </a:r>
            <a:endParaRPr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19455" y="1305560"/>
            <a:ext cx="10887075" cy="4246245"/>
          </a:xfrm>
          <a:prstGeom prst="rect">
            <a:avLst/>
          </a:prstGeom>
          <a:noFill/>
          <a:ln w="9525">
            <a:noFill/>
          </a:ln>
        </p:spPr>
        <p:txBody>
          <a:bodyPr wrap="square">
            <a:spAutoFit/>
          </a:bodyPr>
          <a:p>
            <a:pPr indent="266700"/>
            <a:r>
              <a:rPr lang="zh-CN" b="0">
                <a:latin typeface="+mn-ea"/>
                <a:cs typeface="+mn-ea"/>
              </a:rPr>
              <a:t>状态代码有三位数字组成，第一个数字定义了响应的类别，共分五种类别</a:t>
            </a:r>
            <a:r>
              <a:rPr lang="en-US" b="0">
                <a:latin typeface="+mn-ea"/>
                <a:cs typeface="+mn-ea"/>
              </a:rPr>
              <a:t>:1. 1xx</a:t>
            </a:r>
            <a:r>
              <a:rPr lang="zh-CN" b="0">
                <a:latin typeface="+mn-ea"/>
                <a:cs typeface="+mn-ea"/>
              </a:rPr>
              <a:t>：指示信息</a:t>
            </a:r>
            <a:r>
              <a:rPr lang="en-US" b="0">
                <a:latin typeface="+mn-ea"/>
                <a:cs typeface="+mn-ea"/>
              </a:rPr>
              <a:t>--</a:t>
            </a:r>
            <a:r>
              <a:rPr lang="zh-CN" b="0">
                <a:latin typeface="+mn-ea"/>
                <a:cs typeface="+mn-ea"/>
              </a:rPr>
              <a:t>表示请求已接收，继续处理</a:t>
            </a:r>
            <a:r>
              <a:rPr lang="en-US" b="0">
                <a:latin typeface="+mn-ea"/>
                <a:cs typeface="+mn-ea"/>
              </a:rPr>
              <a:t>2. 2xx</a:t>
            </a:r>
            <a:r>
              <a:rPr lang="zh-CN" b="0">
                <a:latin typeface="+mn-ea"/>
                <a:cs typeface="+mn-ea"/>
              </a:rPr>
              <a:t>：成功</a:t>
            </a:r>
            <a:r>
              <a:rPr lang="en-US" b="0">
                <a:latin typeface="+mn-ea"/>
                <a:cs typeface="+mn-ea"/>
              </a:rPr>
              <a:t>--</a:t>
            </a:r>
            <a:r>
              <a:rPr lang="zh-CN" b="0">
                <a:latin typeface="+mn-ea"/>
                <a:cs typeface="+mn-ea"/>
              </a:rPr>
              <a:t>表示请求已被成功接收、理解、接受</a:t>
            </a:r>
            <a:r>
              <a:rPr lang="en-US" b="0">
                <a:latin typeface="+mn-ea"/>
                <a:cs typeface="+mn-ea"/>
              </a:rPr>
              <a:t>3. 3xx</a:t>
            </a:r>
            <a:r>
              <a:rPr lang="zh-CN" b="0">
                <a:latin typeface="+mn-ea"/>
                <a:cs typeface="+mn-ea"/>
              </a:rPr>
              <a:t>：重定向</a:t>
            </a:r>
            <a:r>
              <a:rPr lang="en-US" b="0">
                <a:latin typeface="+mn-ea"/>
                <a:cs typeface="+mn-ea"/>
              </a:rPr>
              <a:t>--</a:t>
            </a:r>
            <a:r>
              <a:rPr lang="zh-CN" b="0">
                <a:latin typeface="+mn-ea"/>
                <a:cs typeface="+mn-ea"/>
              </a:rPr>
              <a:t>要完成请求必须进行更进一步的操作</a:t>
            </a:r>
            <a:r>
              <a:rPr lang="en-US" b="0">
                <a:latin typeface="+mn-ea"/>
                <a:cs typeface="+mn-ea"/>
              </a:rPr>
              <a:t>4. 4xx</a:t>
            </a:r>
            <a:r>
              <a:rPr lang="zh-CN" b="0">
                <a:latin typeface="+mn-ea"/>
                <a:cs typeface="+mn-ea"/>
              </a:rPr>
              <a:t>：客户端错误</a:t>
            </a:r>
            <a:r>
              <a:rPr lang="en-US" b="0">
                <a:latin typeface="+mn-ea"/>
                <a:cs typeface="+mn-ea"/>
              </a:rPr>
              <a:t>--</a:t>
            </a:r>
            <a:r>
              <a:rPr lang="zh-CN" b="0">
                <a:latin typeface="+mn-ea"/>
                <a:cs typeface="+mn-ea"/>
              </a:rPr>
              <a:t>请求有语法错误或请求无法实现</a:t>
            </a:r>
            <a:r>
              <a:rPr lang="en-US" b="0">
                <a:latin typeface="+mn-ea"/>
                <a:cs typeface="+mn-ea"/>
              </a:rPr>
              <a:t>5. 5xx</a:t>
            </a:r>
            <a:r>
              <a:rPr lang="zh-CN" b="0">
                <a:latin typeface="+mn-ea"/>
                <a:cs typeface="+mn-ea"/>
              </a:rPr>
              <a:t>：服务器端错误</a:t>
            </a:r>
            <a:r>
              <a:rPr lang="en-US" b="0">
                <a:latin typeface="+mn-ea"/>
                <a:cs typeface="+mn-ea"/>
              </a:rPr>
              <a:t>--</a:t>
            </a:r>
            <a:r>
              <a:rPr lang="zh-CN" b="0">
                <a:latin typeface="+mn-ea"/>
                <a:cs typeface="+mn-ea"/>
              </a:rPr>
              <a:t>服务器未能实现合法的请求</a:t>
            </a:r>
            <a:endParaRPr lang="zh-CN" b="0">
              <a:latin typeface="+mn-ea"/>
              <a:cs typeface="+mn-ea"/>
            </a:endParaRPr>
          </a:p>
          <a:p>
            <a:pPr indent="266700"/>
            <a:r>
              <a:rPr lang="zh-CN" b="0">
                <a:latin typeface="+mn-ea"/>
                <a:cs typeface="+mn-ea"/>
              </a:rPr>
              <a:t></a:t>
            </a:r>
            <a:r>
              <a:rPr lang="zh-CN" b="1" u="sng">
                <a:latin typeface="微软雅黑" panose="020B0503020204020204" pitchFamily="34" charset="-122"/>
                <a:ea typeface="微软雅黑" panose="020B0503020204020204" pitchFamily="34" charset="-122"/>
                <a:cs typeface="+mn-ea"/>
              </a:rPr>
              <a:t>常见状态码：</a:t>
            </a:r>
            <a:r>
              <a:rPr lang="en-US" b="0">
                <a:solidFill>
                  <a:srgbClr val="008000"/>
                </a:solidFill>
                <a:latin typeface="+mn-ea"/>
                <a:cs typeface="+mn-ea"/>
              </a:rPr>
              <a:t>200 OK  </a:t>
            </a:r>
            <a:r>
              <a:rPr lang="en-US" b="0">
                <a:solidFill>
                  <a:srgbClr val="000000"/>
                </a:solidFill>
                <a:latin typeface="+mn-ea"/>
                <a:cs typeface="+mn-ea"/>
              </a:rPr>
              <a:t>                 </a:t>
            </a:r>
            <a:r>
              <a:rPr lang="zh-CN" b="0">
                <a:solidFill>
                  <a:srgbClr val="008000"/>
                </a:solidFill>
                <a:latin typeface="+mn-ea"/>
                <a:cs typeface="+mn-ea"/>
              </a:rPr>
              <a:t>//客户端请求成功，不代表返回的数据是你想要的，只是物理状态的返回</a:t>
            </a:r>
            <a:r>
              <a:rPr lang="en-US" b="0">
                <a:solidFill>
                  <a:srgbClr val="008000"/>
                </a:solidFill>
                <a:latin typeface="+mn-ea"/>
                <a:cs typeface="+mn-ea"/>
              </a:rPr>
              <a:t>400 Bad Request          </a:t>
            </a:r>
            <a:r>
              <a:rPr lang="zh-CN" b="0">
                <a:solidFill>
                  <a:srgbClr val="008000"/>
                </a:solidFill>
                <a:latin typeface="+mn-ea"/>
                <a:cs typeface="+mn-ea"/>
              </a:rPr>
              <a:t>//客户端请求有语法错误，不能被服务器所理解</a:t>
            </a:r>
            <a:r>
              <a:rPr lang="en-US" b="0">
                <a:solidFill>
                  <a:srgbClr val="008000"/>
                </a:solidFill>
                <a:latin typeface="+mn-ea"/>
                <a:cs typeface="+mn-ea"/>
              </a:rPr>
              <a:t>401 Unauthorized         </a:t>
            </a:r>
            <a:r>
              <a:rPr lang="zh-CN" b="0">
                <a:solidFill>
                  <a:srgbClr val="008000"/>
                </a:solidFill>
                <a:latin typeface="+mn-ea"/>
                <a:cs typeface="+mn-ea"/>
              </a:rPr>
              <a:t>//请求未经授权，这个状态代码必须和WWW-Authenticate报头域一起使用 </a:t>
            </a:r>
            <a:r>
              <a:rPr lang="en-US" b="0">
                <a:solidFill>
                  <a:srgbClr val="008000"/>
                </a:solidFill>
                <a:latin typeface="+mn-ea"/>
                <a:cs typeface="+mn-ea"/>
              </a:rPr>
              <a:t>403 Forbidden            </a:t>
            </a:r>
            <a:r>
              <a:rPr lang="zh-CN" b="0">
                <a:solidFill>
                  <a:srgbClr val="008000"/>
                </a:solidFill>
                <a:latin typeface="+mn-ea"/>
                <a:cs typeface="+mn-ea"/>
              </a:rPr>
              <a:t>//服务器收到请求，但是拒绝提供服务</a:t>
            </a:r>
            <a:r>
              <a:rPr lang="en-US" b="0">
                <a:solidFill>
                  <a:srgbClr val="008000"/>
                </a:solidFill>
                <a:latin typeface="+mn-ea"/>
                <a:cs typeface="+mn-ea"/>
              </a:rPr>
              <a:t>404 Not Found            </a:t>
            </a:r>
            <a:r>
              <a:rPr lang="zh-CN" b="0">
                <a:solidFill>
                  <a:srgbClr val="008000"/>
                </a:solidFill>
                <a:latin typeface="+mn-ea"/>
                <a:cs typeface="+mn-ea"/>
              </a:rPr>
              <a:t>//请求资源不存在，eg：输入了错误的URL</a:t>
            </a:r>
            <a:r>
              <a:rPr lang="en-US" b="0">
                <a:solidFill>
                  <a:srgbClr val="008000"/>
                </a:solidFill>
                <a:latin typeface="+mn-ea"/>
                <a:cs typeface="+mn-ea"/>
              </a:rPr>
              <a:t>500 Internal Server Error</a:t>
            </a:r>
            <a:r>
              <a:rPr lang="zh-CN" b="0">
                <a:solidFill>
                  <a:srgbClr val="008000"/>
                </a:solidFill>
                <a:latin typeface="+mn-ea"/>
                <a:cs typeface="+mn-ea"/>
              </a:rPr>
              <a:t>//服务器发生不可预期的错误</a:t>
            </a:r>
            <a:r>
              <a:rPr lang="en-US" b="0">
                <a:solidFill>
                  <a:srgbClr val="008000"/>
                </a:solidFill>
                <a:latin typeface="+mn-ea"/>
                <a:cs typeface="+mn-ea"/>
              </a:rPr>
              <a:t>503 Server Unavailable   </a:t>
            </a:r>
            <a:r>
              <a:rPr lang="zh-CN" b="0">
                <a:solidFill>
                  <a:srgbClr val="008000"/>
                </a:solidFill>
                <a:latin typeface="+mn-ea"/>
                <a:cs typeface="+mn-ea"/>
              </a:rPr>
              <a:t>//服务器当前不能处理客户端的请求，一段时间后可能恢复正常</a:t>
            </a:r>
            <a:endParaRPr lang="zh-CN" altLang="en-US">
              <a:latin typeface="+mn-ea"/>
              <a:cs typeface="+mn-ea"/>
            </a:endParaRP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5010150"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3.8 </a:t>
            </a:r>
            <a:r>
              <a:rPr sz="2000" b="1" kern="100" dirty="0">
                <a:latin typeface="微软雅黑" panose="020B0503020204020204" pitchFamily="34" charset="-122"/>
                <a:ea typeface="微软雅黑" panose="020B0503020204020204" pitchFamily="34" charset="-122"/>
                <a:sym typeface="+mn-ea"/>
              </a:rPr>
              <a:t>HTTP----请求方法(send_method)</a:t>
            </a:r>
            <a:endParaRPr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652780" y="1150620"/>
            <a:ext cx="11196320" cy="3415030"/>
          </a:xfrm>
          <a:prstGeom prst="rect">
            <a:avLst/>
          </a:prstGeom>
          <a:noFill/>
          <a:ln w="9525">
            <a:noFill/>
          </a:ln>
        </p:spPr>
        <p:txBody>
          <a:bodyPr wrap="square">
            <a:spAutoFit/>
          </a:bodyPr>
          <a:p>
            <a:pPr indent="266700"/>
            <a:r>
              <a:rPr b="0">
                <a:latin typeface="+mn-ea"/>
                <a:cs typeface="+mn-ea"/>
              </a:rPr>
              <a:t>根据HTTP标准，HTTP请求可以使用多种请求方法。</a:t>
            </a:r>
            <a:endParaRPr b="0">
              <a:latin typeface="+mn-ea"/>
              <a:cs typeface="+mn-ea"/>
            </a:endParaRPr>
          </a:p>
          <a:p>
            <a:pPr indent="266700"/>
            <a:r>
              <a:rPr b="0">
                <a:latin typeface="+mn-ea"/>
                <a:cs typeface="+mn-ea"/>
              </a:rPr>
              <a:t>HTTP1.0定义了三种请求方法： GET, POST 和 HEAD方法。</a:t>
            </a:r>
            <a:endParaRPr b="0">
              <a:latin typeface="+mn-ea"/>
              <a:cs typeface="+mn-ea"/>
            </a:endParaRPr>
          </a:p>
          <a:p>
            <a:pPr indent="266700"/>
            <a:r>
              <a:rPr b="0">
                <a:latin typeface="+mn-ea"/>
                <a:cs typeface="+mn-ea"/>
              </a:rPr>
              <a:t>HTTP1.1新增了五种请求方法：OPTIONS, PUT, DELETE, TRACE 和 CONNECT 方法。</a:t>
            </a:r>
            <a:endParaRPr b="0">
              <a:latin typeface="+mn-ea"/>
              <a:cs typeface="+mn-ea"/>
            </a:endParaRPr>
          </a:p>
          <a:p>
            <a:pPr indent="266700"/>
            <a:r>
              <a:rPr b="0">
                <a:latin typeface="+mn-ea"/>
                <a:cs typeface="+mn-ea"/>
              </a:rPr>
              <a:t>GET     请求指定的页面信息，并返回实体主体。</a:t>
            </a:r>
            <a:endParaRPr b="0">
              <a:latin typeface="+mn-ea"/>
              <a:cs typeface="+mn-ea"/>
            </a:endParaRPr>
          </a:p>
          <a:p>
            <a:pPr indent="266700"/>
            <a:r>
              <a:rPr b="0">
                <a:latin typeface="+mn-ea"/>
                <a:cs typeface="+mn-ea"/>
              </a:rPr>
              <a:t>HEAD    类似于get请求，只不过返回的响应中没有具体的内容，用于获取报头</a:t>
            </a:r>
            <a:endParaRPr b="0">
              <a:latin typeface="+mn-ea"/>
              <a:cs typeface="+mn-ea"/>
            </a:endParaRPr>
          </a:p>
          <a:p>
            <a:pPr indent="266700"/>
            <a:r>
              <a:rPr b="0">
                <a:latin typeface="+mn-ea"/>
                <a:cs typeface="+mn-ea"/>
              </a:rPr>
              <a:t>POST    向指定资源提交数据进行处理请求（例如提交表单或者上传文件）。数据被包含在请求体中。POST请求可能会导致新的资源的建立和/或已有资源的修改。</a:t>
            </a:r>
            <a:endParaRPr b="0">
              <a:latin typeface="+mn-ea"/>
              <a:cs typeface="+mn-ea"/>
            </a:endParaRPr>
          </a:p>
          <a:p>
            <a:pPr indent="266700"/>
            <a:r>
              <a:rPr b="0">
                <a:latin typeface="+mn-ea"/>
                <a:cs typeface="+mn-ea"/>
              </a:rPr>
              <a:t>PUT      从客户端向服务器传送的数据取代指定的文档的内容。</a:t>
            </a:r>
            <a:endParaRPr b="0">
              <a:latin typeface="+mn-ea"/>
              <a:cs typeface="+mn-ea"/>
            </a:endParaRPr>
          </a:p>
          <a:p>
            <a:pPr indent="266700"/>
            <a:r>
              <a:rPr b="0">
                <a:latin typeface="+mn-ea"/>
                <a:cs typeface="+mn-ea"/>
              </a:rPr>
              <a:t>DELETE  请求服务器删除指定的页面。</a:t>
            </a:r>
            <a:endParaRPr b="0">
              <a:latin typeface="+mn-ea"/>
              <a:cs typeface="+mn-ea"/>
            </a:endParaRPr>
          </a:p>
          <a:p>
            <a:pPr indent="266700"/>
            <a:r>
              <a:rPr b="0">
                <a:latin typeface="+mn-ea"/>
                <a:cs typeface="+mn-ea"/>
              </a:rPr>
              <a:t>CONNECT HTTP/1.1协议中预留给能够将连接改为管道方式的代理服务器。</a:t>
            </a:r>
            <a:endParaRPr b="0">
              <a:latin typeface="+mn-ea"/>
              <a:cs typeface="+mn-ea"/>
            </a:endParaRPr>
          </a:p>
          <a:p>
            <a:pPr indent="266700"/>
            <a:r>
              <a:rPr b="0">
                <a:latin typeface="+mn-ea"/>
                <a:cs typeface="+mn-ea"/>
              </a:rPr>
              <a:t>OPTIONS 允许客户端查看服务器的性能。</a:t>
            </a:r>
            <a:endParaRPr b="0">
              <a:latin typeface="+mn-ea"/>
              <a:cs typeface="+mn-ea"/>
            </a:endParaRPr>
          </a:p>
          <a:p>
            <a:pPr indent="266700"/>
            <a:r>
              <a:rPr b="0">
                <a:latin typeface="+mn-ea"/>
                <a:cs typeface="+mn-ea"/>
              </a:rPr>
              <a:t>TRACE    回显服务器收到的请求，主要用于测试或诊断。</a:t>
            </a:r>
            <a:endParaRPr b="0">
              <a:latin typeface="+mn-ea"/>
              <a:cs typeface="+mn-ea"/>
            </a:endParaRP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049395" cy="398780"/>
          </a:xfrm>
          <a:prstGeom prst="rect">
            <a:avLst/>
          </a:prstGeom>
          <a:noFill/>
        </p:spPr>
        <p:txBody>
          <a:bodyPr wrap="none" rtlCol="0" anchor="t">
            <a:spAutoFit/>
          </a:bodyPr>
          <a:p>
            <a:pPr marL="285750" indent="-285750" algn="l">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3.9 </a:t>
            </a:r>
            <a:r>
              <a:rPr sz="2000" b="1" kern="100" dirty="0">
                <a:latin typeface="微软雅黑" panose="020B0503020204020204" pitchFamily="34" charset="-122"/>
                <a:ea typeface="微软雅黑" panose="020B0503020204020204" pitchFamily="34" charset="-122"/>
                <a:sym typeface="+mn-ea"/>
              </a:rPr>
              <a:t>HTTP----运行原理(面试题)</a:t>
            </a:r>
            <a:endParaRPr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405765" y="1020445"/>
            <a:ext cx="11381105" cy="5354320"/>
          </a:xfrm>
          <a:prstGeom prst="rect">
            <a:avLst/>
          </a:prstGeom>
          <a:noFill/>
          <a:ln w="9525">
            <a:noFill/>
          </a:ln>
        </p:spPr>
        <p:txBody>
          <a:bodyPr wrap="square">
            <a:spAutoFit/>
          </a:bodyPr>
          <a:p>
            <a:pPr indent="266700"/>
            <a:r>
              <a:rPr b="0">
                <a:latin typeface="+mn-ea"/>
                <a:cs typeface="+mn-ea"/>
              </a:rPr>
              <a:t>在浏览器地址栏输入一串url,按回车后只到页面渲染成功经历了什么?</a:t>
            </a:r>
            <a:endParaRPr b="0">
              <a:latin typeface="+mn-ea"/>
              <a:cs typeface="+mn-ea"/>
            </a:endParaRPr>
          </a:p>
          <a:p>
            <a:pPr indent="266700"/>
            <a:r>
              <a:rPr b="0">
                <a:latin typeface="+mn-ea"/>
                <a:cs typeface="+mn-ea"/>
              </a:rPr>
              <a:t>1、首先，在浏览器地址栏中输入url，先解析url，检测url地址是否合法 </a:t>
            </a:r>
            <a:endParaRPr b="0">
              <a:latin typeface="+mn-ea"/>
              <a:cs typeface="+mn-ea"/>
            </a:endParaRPr>
          </a:p>
          <a:p>
            <a:pPr indent="266700"/>
            <a:r>
              <a:rPr b="0">
                <a:latin typeface="+mn-ea"/>
                <a:cs typeface="+mn-ea"/>
              </a:rPr>
              <a:t>2、浏览器先查看浏览器缓存-系统缓存-路由器缓存，如果缓存中有，会直接在屏幕中显示页面内容。若没有，则跳到第三步操作。 </a:t>
            </a:r>
            <a:endParaRPr b="0">
              <a:latin typeface="+mn-ea"/>
              <a:cs typeface="+mn-ea"/>
            </a:endParaRPr>
          </a:p>
          <a:p>
            <a:pPr indent="266700"/>
            <a:r>
              <a:rPr b="0">
                <a:latin typeface="+mn-ea"/>
                <a:cs typeface="+mn-ea"/>
              </a:rPr>
              <a:t>浏览器缓存：浏览器会记录DNS一段时间，因此，只是第一个地方解析DNS请求； </a:t>
            </a:r>
            <a:endParaRPr b="0">
              <a:latin typeface="+mn-ea"/>
              <a:cs typeface="+mn-ea"/>
            </a:endParaRPr>
          </a:p>
          <a:p>
            <a:pPr indent="266700"/>
            <a:r>
              <a:rPr b="0">
                <a:latin typeface="+mn-ea"/>
                <a:cs typeface="+mn-ea"/>
              </a:rPr>
              <a:t>操作系统缓存：如果在浏览器缓存中不包含这个记录，则会使系统调用操作系统，获取操作系统的记录(保存最近的DNS查询缓存)； </a:t>
            </a:r>
            <a:endParaRPr b="0">
              <a:latin typeface="+mn-ea"/>
              <a:cs typeface="+mn-ea"/>
            </a:endParaRPr>
          </a:p>
          <a:p>
            <a:pPr indent="266700"/>
            <a:r>
              <a:rPr b="0">
                <a:latin typeface="+mn-ea"/>
                <a:cs typeface="+mn-ea"/>
              </a:rPr>
              <a:t>路由器缓存：如果上述两个步骤均不能成功获取DNS记录，继续搜索路由器缓存； </a:t>
            </a:r>
            <a:endParaRPr b="0">
              <a:latin typeface="+mn-ea"/>
              <a:cs typeface="+mn-ea"/>
            </a:endParaRPr>
          </a:p>
          <a:p>
            <a:pPr indent="266700"/>
            <a:r>
              <a:rPr b="0">
                <a:latin typeface="+mn-ea"/>
                <a:cs typeface="+mn-ea"/>
              </a:rPr>
              <a:t>ISP缓存：若上述均失败，继续向ISP搜索。 </a:t>
            </a:r>
            <a:endParaRPr b="0">
              <a:latin typeface="+mn-ea"/>
              <a:cs typeface="+mn-ea"/>
            </a:endParaRPr>
          </a:p>
          <a:p>
            <a:pPr indent="266700"/>
            <a:r>
              <a:rPr b="0">
                <a:latin typeface="+mn-ea"/>
                <a:cs typeface="+mn-ea"/>
              </a:rPr>
              <a:t>3、在发送http请求前，需要域名解析(DNS解析)，解析获取相应的IP地址。 </a:t>
            </a:r>
            <a:endParaRPr b="0">
              <a:latin typeface="+mn-ea"/>
              <a:cs typeface="+mn-ea"/>
            </a:endParaRPr>
          </a:p>
          <a:p>
            <a:pPr indent="266700"/>
            <a:r>
              <a:rPr b="0">
                <a:latin typeface="+mn-ea"/>
                <a:cs typeface="+mn-ea"/>
              </a:rPr>
              <a:t>4、浏览器向服务器发起tcp连接，与浏览器建立tcp三次握手。 </a:t>
            </a:r>
            <a:endParaRPr b="0">
              <a:latin typeface="+mn-ea"/>
              <a:cs typeface="+mn-ea"/>
            </a:endParaRPr>
          </a:p>
          <a:p>
            <a:pPr indent="266700"/>
            <a:r>
              <a:rPr b="0">
                <a:latin typeface="+mn-ea"/>
                <a:cs typeface="+mn-ea"/>
              </a:rPr>
              <a:t>5、握手成功后，浏览器向服务器发送http请求，请求数据包。 </a:t>
            </a:r>
            <a:endParaRPr b="0">
              <a:latin typeface="+mn-ea"/>
              <a:cs typeface="+mn-ea"/>
            </a:endParaRPr>
          </a:p>
          <a:p>
            <a:pPr indent="266700"/>
            <a:r>
              <a:rPr b="0">
                <a:latin typeface="+mn-ea"/>
                <a:cs typeface="+mn-ea"/>
              </a:rPr>
              <a:t>6、服务器处理收到的请求，将数据返回至浏览器 </a:t>
            </a:r>
            <a:endParaRPr b="0">
              <a:latin typeface="+mn-ea"/>
              <a:cs typeface="+mn-ea"/>
            </a:endParaRPr>
          </a:p>
          <a:p>
            <a:pPr indent="266700"/>
            <a:r>
              <a:rPr b="0">
                <a:latin typeface="+mn-ea"/>
                <a:cs typeface="+mn-ea"/>
              </a:rPr>
              <a:t>7、浏览器收到HTTP响应 </a:t>
            </a:r>
            <a:endParaRPr b="0">
              <a:latin typeface="+mn-ea"/>
              <a:cs typeface="+mn-ea"/>
            </a:endParaRPr>
          </a:p>
          <a:p>
            <a:pPr indent="266700"/>
            <a:r>
              <a:rPr b="0">
                <a:latin typeface="+mn-ea"/>
                <a:cs typeface="+mn-ea"/>
              </a:rPr>
              <a:t>8、浏览器解码响应，如果响应可以缓存，则存入缓存。 </a:t>
            </a:r>
            <a:endParaRPr b="0">
              <a:latin typeface="+mn-ea"/>
              <a:cs typeface="+mn-ea"/>
            </a:endParaRPr>
          </a:p>
          <a:p>
            <a:pPr indent="266700"/>
            <a:r>
              <a:rPr b="0">
                <a:latin typeface="+mn-ea"/>
                <a:cs typeface="+mn-ea"/>
              </a:rPr>
              <a:t>9、浏览器发送请求获取嵌入在HTML中的资源（html，css，javascript，图片，音乐······），对于未知类型，会弹出对话框。 </a:t>
            </a:r>
            <a:endParaRPr b="0">
              <a:latin typeface="+mn-ea"/>
              <a:cs typeface="+mn-ea"/>
            </a:endParaRPr>
          </a:p>
          <a:p>
            <a:pPr indent="266700"/>
            <a:r>
              <a:rPr b="0">
                <a:latin typeface="+mn-ea"/>
                <a:cs typeface="+mn-ea"/>
              </a:rPr>
              <a:t>10、浏览器发送异步请求。 </a:t>
            </a:r>
            <a:endParaRPr b="0">
              <a:latin typeface="+mn-ea"/>
              <a:cs typeface="+mn-ea"/>
            </a:endParaRPr>
          </a:p>
          <a:p>
            <a:pPr indent="266700"/>
            <a:r>
              <a:rPr b="0">
                <a:latin typeface="+mn-ea"/>
                <a:cs typeface="+mn-ea"/>
              </a:rPr>
              <a:t>11、页面全部渲染结束。</a:t>
            </a:r>
            <a:endParaRPr b="0">
              <a:latin typeface="+mn-ea"/>
              <a:cs typeface="+mn-ea"/>
            </a:endParaRP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215130" cy="398780"/>
          </a:xfrm>
          <a:prstGeom prst="rect">
            <a:avLst/>
          </a:prstGeom>
          <a:noFill/>
        </p:spPr>
        <p:txBody>
          <a:bodyPr wrap="none" rtlCol="0" anchor="t">
            <a:spAutoFit/>
          </a:bodyPr>
          <a:p>
            <a:pPr marL="285750" indent="-285750">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4.0 </a:t>
            </a:r>
            <a:r>
              <a:rPr sz="2000" b="1" kern="100" dirty="0">
                <a:latin typeface="微软雅黑" panose="020B0503020204020204" pitchFamily="34" charset="-122"/>
                <a:ea typeface="微软雅黑" panose="020B0503020204020204" pitchFamily="34" charset="-122"/>
                <a:sym typeface="+mn-ea"/>
              </a:rPr>
              <a:t>Cookie &amp;Session &amp; Token</a:t>
            </a:r>
            <a:endParaRPr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929640" y="1020445"/>
            <a:ext cx="10958195" cy="5354320"/>
          </a:xfrm>
          <a:prstGeom prst="rect">
            <a:avLst/>
          </a:prstGeom>
          <a:noFill/>
          <a:ln w="9525">
            <a:noFill/>
          </a:ln>
        </p:spPr>
        <p:txBody>
          <a:bodyPr wrap="square">
            <a:spAutoFit/>
          </a:bodyPr>
          <a:p>
            <a:pPr indent="266700"/>
            <a:r>
              <a:rPr lang="en-US" b="0">
                <a:latin typeface="+mn-ea"/>
                <a:cs typeface="+mn-ea"/>
              </a:rPr>
              <a:t>Cookie </a:t>
            </a:r>
            <a:r>
              <a:rPr lang="zh-CN" b="0">
                <a:latin typeface="+mn-ea"/>
                <a:cs typeface="+mn-ea"/>
              </a:rPr>
              <a:t>机制：正统的</a:t>
            </a:r>
            <a:r>
              <a:rPr lang="en-US" b="0">
                <a:latin typeface="+mn-ea"/>
                <a:cs typeface="+mn-ea"/>
              </a:rPr>
              <a:t>Cookie </a:t>
            </a:r>
            <a:r>
              <a:rPr lang="zh-CN" b="0">
                <a:latin typeface="+mn-ea"/>
                <a:cs typeface="+mn-ea"/>
              </a:rPr>
              <a:t>分发是通过扩展</a:t>
            </a:r>
            <a:r>
              <a:rPr lang="en-US" b="0">
                <a:latin typeface="+mn-ea"/>
                <a:cs typeface="+mn-ea"/>
              </a:rPr>
              <a:t>HTTP </a:t>
            </a:r>
            <a:r>
              <a:rPr lang="zh-CN" b="0">
                <a:latin typeface="+mn-ea"/>
                <a:cs typeface="+mn-ea"/>
              </a:rPr>
              <a:t>协议来实现的，服务器通过在</a:t>
            </a:r>
            <a:r>
              <a:rPr lang="en-US" b="0">
                <a:latin typeface="+mn-ea"/>
                <a:cs typeface="+mn-ea"/>
              </a:rPr>
              <a:t>HTTP </a:t>
            </a:r>
            <a:r>
              <a:rPr lang="zh-CN" b="0">
                <a:latin typeface="+mn-ea"/>
                <a:cs typeface="+mn-ea"/>
              </a:rPr>
              <a:t>的响应头中加上一行特殊的指示以提示浏览器按照指示生成相应的</a:t>
            </a:r>
            <a:r>
              <a:rPr lang="en-US" b="0">
                <a:latin typeface="+mn-ea"/>
                <a:cs typeface="+mn-ea"/>
              </a:rPr>
              <a:t>Cookie</a:t>
            </a:r>
            <a:r>
              <a:rPr lang="zh-CN" b="0">
                <a:latin typeface="+mn-ea"/>
                <a:cs typeface="+mn-ea"/>
              </a:rPr>
              <a:t>。然而纯粹的客户端脚本如</a:t>
            </a:r>
            <a:r>
              <a:rPr lang="en-US" b="0">
                <a:latin typeface="+mn-ea"/>
                <a:cs typeface="+mn-ea"/>
              </a:rPr>
              <a:t>JavaScript </a:t>
            </a:r>
            <a:r>
              <a:rPr lang="zh-CN" b="0">
                <a:latin typeface="+mn-ea"/>
                <a:cs typeface="+mn-ea"/>
              </a:rPr>
              <a:t>或者</a:t>
            </a:r>
            <a:r>
              <a:rPr lang="en-US" b="0">
                <a:latin typeface="+mn-ea"/>
                <a:cs typeface="+mn-ea"/>
              </a:rPr>
              <a:t>VBScript</a:t>
            </a:r>
            <a:r>
              <a:rPr lang="zh-CN" b="0">
                <a:latin typeface="+mn-ea"/>
                <a:cs typeface="+mn-ea"/>
              </a:rPr>
              <a:t>也可以生成</a:t>
            </a:r>
            <a:r>
              <a:rPr lang="en-US" b="0">
                <a:latin typeface="+mn-ea"/>
                <a:cs typeface="+mn-ea"/>
              </a:rPr>
              <a:t>Cookie</a:t>
            </a:r>
            <a:r>
              <a:rPr lang="zh-CN" b="0">
                <a:latin typeface="+mn-ea"/>
                <a:cs typeface="+mn-ea"/>
              </a:rPr>
              <a:t>。而</a:t>
            </a:r>
            <a:r>
              <a:rPr lang="en-US" b="0">
                <a:latin typeface="+mn-ea"/>
                <a:cs typeface="+mn-ea"/>
              </a:rPr>
              <a:t>Cookie </a:t>
            </a:r>
            <a:r>
              <a:rPr lang="zh-CN" b="0">
                <a:latin typeface="+mn-ea"/>
                <a:cs typeface="+mn-ea"/>
              </a:rPr>
              <a:t>的使用是由浏览器按照一定的原则在后台自动发送给服务器的。浏览器检查所有存储的</a:t>
            </a:r>
            <a:r>
              <a:rPr lang="en-US" b="0">
                <a:latin typeface="+mn-ea"/>
                <a:cs typeface="+mn-ea"/>
              </a:rPr>
              <a:t>Cookie</a:t>
            </a:r>
            <a:r>
              <a:rPr lang="zh-CN" b="0">
                <a:latin typeface="+mn-ea"/>
                <a:cs typeface="+mn-ea"/>
              </a:rPr>
              <a:t>，如果某个</a:t>
            </a:r>
            <a:r>
              <a:rPr lang="en-US" b="0">
                <a:latin typeface="+mn-ea"/>
                <a:cs typeface="+mn-ea"/>
              </a:rPr>
              <a:t>Cookie </a:t>
            </a:r>
            <a:r>
              <a:rPr lang="zh-CN" b="0">
                <a:latin typeface="+mn-ea"/>
                <a:cs typeface="+mn-ea"/>
              </a:rPr>
              <a:t>所声明的作用范围大于等于将要请求的资源所在的位置，则把该</a:t>
            </a:r>
            <a:r>
              <a:rPr lang="en-US" b="0">
                <a:latin typeface="+mn-ea"/>
                <a:cs typeface="+mn-ea"/>
              </a:rPr>
              <a:t>cookie </a:t>
            </a:r>
            <a:r>
              <a:rPr lang="zh-CN" b="0">
                <a:latin typeface="+mn-ea"/>
                <a:cs typeface="+mn-ea"/>
              </a:rPr>
              <a:t>附在请求资源的</a:t>
            </a:r>
            <a:r>
              <a:rPr lang="en-US" b="0">
                <a:latin typeface="+mn-ea"/>
                <a:cs typeface="+mn-ea"/>
              </a:rPr>
              <a:t>HTTP </a:t>
            </a:r>
            <a:r>
              <a:rPr lang="zh-CN" b="0">
                <a:latin typeface="+mn-ea"/>
                <a:cs typeface="+mn-ea"/>
              </a:rPr>
              <a:t>请求头上发送给服务器。</a:t>
            </a:r>
            <a:r>
              <a:rPr lang="en-US" b="0">
                <a:latin typeface="+mn-ea"/>
                <a:cs typeface="+mn-ea"/>
              </a:rPr>
              <a:t>Session </a:t>
            </a:r>
            <a:r>
              <a:rPr lang="zh-CN" b="0">
                <a:latin typeface="+mn-ea"/>
                <a:cs typeface="+mn-ea"/>
              </a:rPr>
              <a:t>机制：</a:t>
            </a:r>
            <a:r>
              <a:rPr lang="en-US" b="0">
                <a:latin typeface="+mn-ea"/>
                <a:cs typeface="+mn-ea"/>
              </a:rPr>
              <a:t>Session </a:t>
            </a:r>
            <a:r>
              <a:rPr lang="zh-CN" b="0">
                <a:latin typeface="+mn-ea"/>
                <a:cs typeface="+mn-ea"/>
              </a:rPr>
              <a:t>机制是一种服务器端的机制，服务器使用一种类似于散列表的结构（也可能就是使用散列表）来保存信息。</a:t>
            </a:r>
            <a:r>
              <a:rPr lang="en-US" b="0">
                <a:latin typeface="+mn-ea"/>
                <a:cs typeface="+mn-ea"/>
              </a:rPr>
              <a:t>Cookie </a:t>
            </a:r>
            <a:r>
              <a:rPr lang="zh-CN" b="0">
                <a:latin typeface="+mn-ea"/>
                <a:cs typeface="+mn-ea"/>
              </a:rPr>
              <a:t>固然好，但存在一定的安全隐患。</a:t>
            </a:r>
            <a:r>
              <a:rPr lang="en-US" b="0">
                <a:latin typeface="+mn-ea"/>
                <a:cs typeface="+mn-ea"/>
              </a:rPr>
              <a:t>Cookie </a:t>
            </a:r>
            <a:r>
              <a:rPr lang="zh-CN" b="0">
                <a:latin typeface="+mn-ea"/>
                <a:cs typeface="+mn-ea"/>
              </a:rPr>
              <a:t>像我们以前用的存折，用户的存钱、取钱都会记录在这张存折上（即浏览器中会保存所有用户信息），那么对于有非分想法的人可能会去修改存折上的数据（这个比喻忽略掉银行同样会记录用户存取款的金额）。相对于存折，银行卡要安全的得多，客户拿到的只是一个银行卡号（即浏览器只保留一个</a:t>
            </a:r>
            <a:r>
              <a:rPr lang="en-US" b="0">
                <a:latin typeface="+mn-ea"/>
                <a:cs typeface="+mn-ea"/>
              </a:rPr>
              <a:t>Sessionid</a:t>
            </a:r>
            <a:r>
              <a:rPr lang="zh-CN" b="0">
                <a:latin typeface="+mn-ea"/>
                <a:cs typeface="+mn-ea"/>
              </a:rPr>
              <a:t>），那么用户的存钱、取钱都会记录在银行的系统里（即服务器端），只得到一个</a:t>
            </a:r>
            <a:r>
              <a:rPr lang="en-US" b="0">
                <a:latin typeface="+mn-ea"/>
                <a:cs typeface="+mn-ea"/>
              </a:rPr>
              <a:t>sessionid </a:t>
            </a:r>
            <a:r>
              <a:rPr lang="zh-CN" b="0">
                <a:latin typeface="+mn-ea"/>
                <a:cs typeface="+mn-ea"/>
              </a:rPr>
              <a:t>是没有任何意义的，所以相对于</a:t>
            </a:r>
            <a:r>
              <a:rPr lang="en-US" b="0">
                <a:latin typeface="+mn-ea"/>
                <a:cs typeface="+mn-ea"/>
              </a:rPr>
              <a:t>Cookie </a:t>
            </a:r>
            <a:r>
              <a:rPr lang="zh-CN" b="0">
                <a:latin typeface="+mn-ea"/>
                <a:cs typeface="+mn-ea"/>
              </a:rPr>
              <a:t>来说就会安全很多。Cookie是一个非常具体的东西，指的就是浏览器里面能永久存储的一种数据，仅仅是浏览器实现的一种数据存储功能。Cookie由服务器生成，通过响应头Set-Cookie字段发送给浏览器，浏览器把Cookie以key value形式保存到某个目录下的文本文件里，下一次请求同一网站时会把该Cookie发送给服务器。由于Cookie是存在客户端上的，所以浏览器加入了一些限制确保Cookie不会被恶意使用，同时不会占据太多磁盘空间，所以每个域的Cookie数量是有限的。</a:t>
            </a:r>
            <a:endParaRPr lang="zh-CN" altLang="en-US">
              <a:latin typeface="+mn-ea"/>
              <a:cs typeface="+mn-ea"/>
            </a:endParaRPr>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215130" cy="398780"/>
          </a:xfrm>
          <a:prstGeom prst="rect">
            <a:avLst/>
          </a:prstGeom>
          <a:noFill/>
        </p:spPr>
        <p:txBody>
          <a:bodyPr wrap="none" rtlCol="0" anchor="t">
            <a:spAutoFit/>
          </a:bodyPr>
          <a:p>
            <a:pPr marL="285750" indent="-285750">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4.0 </a:t>
            </a:r>
            <a:r>
              <a:rPr sz="2000" b="1" kern="100" dirty="0">
                <a:latin typeface="微软雅黑" panose="020B0503020204020204" pitchFamily="34" charset="-122"/>
                <a:ea typeface="微软雅黑" panose="020B0503020204020204" pitchFamily="34" charset="-122"/>
                <a:sym typeface="+mn-ea"/>
              </a:rPr>
              <a:t>Cookie &amp;Session &amp; Token</a:t>
            </a:r>
            <a:endParaRPr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929640" y="1020445"/>
            <a:ext cx="10958195" cy="5077460"/>
          </a:xfrm>
          <a:prstGeom prst="rect">
            <a:avLst/>
          </a:prstGeom>
          <a:noFill/>
          <a:ln w="9525">
            <a:noFill/>
          </a:ln>
        </p:spPr>
        <p:txBody>
          <a:bodyPr wrap="square">
            <a:spAutoFit/>
          </a:bodyPr>
          <a:p>
            <a:pPr indent="266700"/>
            <a:r>
              <a:rPr b="0">
                <a:latin typeface="+mn-ea"/>
                <a:cs typeface="+mn-ea"/>
              </a:rPr>
              <a:t>Session从字面上讲，就是会话。服务器要知道当前发请求给自己的是谁。为了做这种区分，服务器就要给每个客户端分配不同的“身份标识”，然后客户端每次向服务器发请求的时候，都带上这个“身份标识”，服务器就知道这个请求来自于谁了。至于客户端怎么保存这个“身份标识”，可以有很多种方式，对于浏览器客户端，默认采用Cookie的方式。</a:t>
            </a:r>
            <a:endParaRPr b="0">
              <a:latin typeface="+mn-ea"/>
              <a:cs typeface="+mn-ea"/>
            </a:endParaRPr>
          </a:p>
          <a:p>
            <a:pPr indent="266700"/>
            <a:endParaRPr b="0">
              <a:latin typeface="+mn-ea"/>
              <a:cs typeface="+mn-ea"/>
            </a:endParaRPr>
          </a:p>
          <a:p>
            <a:pPr indent="266700"/>
            <a:r>
              <a:rPr b="0">
                <a:latin typeface="+mn-ea"/>
                <a:cs typeface="+mn-ea"/>
              </a:rPr>
              <a:t>服务器使用Session把用户的信息临时保存在了服务器上，用户离开网站后Session会被销毁。这种用户信息存储方式相对Cookie来说更安全，可是Session有一个缺陷：如果web服务器做了负载均衡，那么下一个操作请求到了另一台服务器的时候Session会丢失。</a:t>
            </a:r>
            <a:endParaRPr b="0">
              <a:latin typeface="+mn-ea"/>
              <a:cs typeface="+mn-ea"/>
            </a:endParaRPr>
          </a:p>
          <a:p>
            <a:pPr indent="266700"/>
            <a:r>
              <a:rPr b="0">
                <a:latin typeface="+mn-ea"/>
                <a:cs typeface="+mn-ea"/>
              </a:rPr>
              <a:t>Token意思是“令牌”，用户身份的验证方式，有点类似于Cookie，相对来说更安全。</a:t>
            </a:r>
            <a:endParaRPr b="0">
              <a:latin typeface="+mn-ea"/>
              <a:cs typeface="+mn-ea"/>
            </a:endParaRPr>
          </a:p>
          <a:p>
            <a:pPr indent="266700"/>
            <a:r>
              <a:rPr b="0">
                <a:latin typeface="+mn-ea"/>
                <a:cs typeface="+mn-ea"/>
              </a:rPr>
              <a:t>比如你授权（登录）一个程序时，他就是个依据，判断你是否已经授权该软件；Cookie就是写在客户端的一个txt文件，里面包括你登录信息之类的，这样你下次在登录某个网站，就会自动调用Cookie自动登录用户名；Session和Cookie差不多，只是Session是写在服务器端的文件，也需要在客户端写入Cookie文件，但是文件里是你的浏览器编号。Session的状态是存储在服务器端，客户端只有session id；而Token的状态是存储在客户端。</a:t>
            </a:r>
            <a:endParaRPr b="0">
              <a:latin typeface="+mn-ea"/>
              <a:cs typeface="+mn-ea"/>
            </a:endParaRPr>
          </a:p>
          <a:p>
            <a:pPr indent="266700"/>
            <a:endParaRPr b="0">
              <a:latin typeface="+mn-ea"/>
              <a:cs typeface="+mn-ea"/>
            </a:endParaRPr>
          </a:p>
          <a:p>
            <a:pPr indent="266700"/>
            <a:r>
              <a:rPr b="0">
                <a:latin typeface="+mn-ea"/>
                <a:cs typeface="+mn-ea"/>
              </a:rPr>
              <a:t>最简单的Token组成：uid（用户唯一的身份标识）、time（当前时间的时间戳）、sign（签名，由Token的前几位+盐以哈希算法压缩成一定长的十六进制字符串，可以防止恶意第三方拼接Token请求服务器）。还可以把不变的参数也放进Token，避免多次查库。</a:t>
            </a:r>
            <a:endParaRPr b="0">
              <a:latin typeface="+mn-ea"/>
              <a:cs typeface="+mn-ea"/>
            </a:endParaRPr>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215130" cy="398780"/>
          </a:xfrm>
          <a:prstGeom prst="rect">
            <a:avLst/>
          </a:prstGeom>
          <a:noFill/>
        </p:spPr>
        <p:txBody>
          <a:bodyPr wrap="none" rtlCol="0" anchor="t">
            <a:spAutoFit/>
          </a:bodyPr>
          <a:p>
            <a:pPr marL="285750" indent="-285750">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4.0 </a:t>
            </a:r>
            <a:r>
              <a:rPr sz="2000" b="1" kern="100" dirty="0">
                <a:latin typeface="微软雅黑" panose="020B0503020204020204" pitchFamily="34" charset="-122"/>
                <a:ea typeface="微软雅黑" panose="020B0503020204020204" pitchFamily="34" charset="-122"/>
                <a:sym typeface="+mn-ea"/>
              </a:rPr>
              <a:t>Cookie &amp;Session &amp; Token</a:t>
            </a:r>
            <a:endParaRPr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929640" y="1267460"/>
            <a:ext cx="10587990" cy="3138170"/>
          </a:xfrm>
          <a:prstGeom prst="rect">
            <a:avLst/>
          </a:prstGeom>
          <a:noFill/>
          <a:ln w="9525">
            <a:noFill/>
          </a:ln>
        </p:spPr>
        <p:txBody>
          <a:bodyPr wrap="square">
            <a:spAutoFit/>
          </a:bodyPr>
          <a:p>
            <a:pPr indent="266700"/>
            <a:r>
              <a:rPr b="1">
                <a:latin typeface="微软雅黑" panose="020B0503020204020204" pitchFamily="34" charset="-122"/>
                <a:ea typeface="微软雅黑" panose="020B0503020204020204" pitchFamily="34" charset="-122"/>
                <a:cs typeface="微软雅黑" panose="020B0503020204020204" pitchFamily="34" charset="-122"/>
              </a:rPr>
              <a:t>Token特点：</a:t>
            </a:r>
            <a:endParaRPr b="1">
              <a:latin typeface="微软雅黑" panose="020B0503020204020204" pitchFamily="34" charset="-122"/>
              <a:ea typeface="微软雅黑" panose="020B0503020204020204" pitchFamily="34" charset="-122"/>
              <a:cs typeface="微软雅黑" panose="020B0503020204020204" pitchFamily="34" charset="-122"/>
            </a:endParaRPr>
          </a:p>
          <a:p>
            <a:pPr indent="266700"/>
            <a:r>
              <a:rPr b="0">
                <a:latin typeface="+mn-ea"/>
                <a:cs typeface="+mn-ea"/>
              </a:rPr>
              <a:t>1、无状态、可扩展；</a:t>
            </a:r>
            <a:endParaRPr b="0">
              <a:latin typeface="+mn-ea"/>
              <a:cs typeface="+mn-ea"/>
            </a:endParaRPr>
          </a:p>
          <a:p>
            <a:pPr indent="266700"/>
            <a:r>
              <a:rPr b="0">
                <a:latin typeface="+mn-ea"/>
                <a:cs typeface="+mn-ea"/>
              </a:rPr>
              <a:t>2、支持移动设备；</a:t>
            </a:r>
            <a:endParaRPr b="0">
              <a:latin typeface="+mn-ea"/>
              <a:cs typeface="+mn-ea"/>
            </a:endParaRPr>
          </a:p>
          <a:p>
            <a:pPr indent="266700"/>
            <a:r>
              <a:rPr b="0">
                <a:latin typeface="+mn-ea"/>
                <a:cs typeface="+mn-ea"/>
              </a:rPr>
              <a:t>3、跨程序调用；</a:t>
            </a:r>
            <a:endParaRPr b="0">
              <a:latin typeface="+mn-ea"/>
              <a:cs typeface="+mn-ea"/>
            </a:endParaRPr>
          </a:p>
          <a:p>
            <a:pPr indent="266700"/>
            <a:r>
              <a:rPr b="0">
                <a:latin typeface="+mn-ea"/>
                <a:cs typeface="+mn-ea"/>
              </a:rPr>
              <a:t>4、安全。</a:t>
            </a:r>
            <a:endParaRPr b="0">
              <a:latin typeface="+mn-ea"/>
              <a:cs typeface="+mn-ea"/>
            </a:endParaRPr>
          </a:p>
          <a:p>
            <a:pPr indent="266700"/>
            <a:endParaRPr b="1">
              <a:latin typeface="微软雅黑" panose="020B0503020204020204" pitchFamily="34" charset="-122"/>
              <a:ea typeface="微软雅黑" panose="020B0503020204020204" pitchFamily="34" charset="-122"/>
              <a:cs typeface="+mn-ea"/>
            </a:endParaRPr>
          </a:p>
          <a:p>
            <a:pPr indent="266700"/>
            <a:r>
              <a:rPr b="1">
                <a:latin typeface="微软雅黑" panose="020B0503020204020204" pitchFamily="34" charset="-122"/>
                <a:ea typeface="微软雅黑" panose="020B0503020204020204" pitchFamily="34" charset="-122"/>
                <a:cs typeface="+mn-ea"/>
              </a:rPr>
              <a:t>一般流程：</a:t>
            </a:r>
            <a:endParaRPr b="1">
              <a:latin typeface="微软雅黑" panose="020B0503020204020204" pitchFamily="34" charset="-122"/>
              <a:ea typeface="微软雅黑" panose="020B0503020204020204" pitchFamily="34" charset="-122"/>
              <a:cs typeface="+mn-ea"/>
            </a:endParaRPr>
          </a:p>
          <a:p>
            <a:pPr indent="266700"/>
            <a:r>
              <a:rPr b="0">
                <a:latin typeface="+mn-ea"/>
                <a:cs typeface="+mn-ea"/>
              </a:rPr>
              <a:t>1、客户端向服务端申请Token；</a:t>
            </a:r>
            <a:endParaRPr b="0">
              <a:latin typeface="+mn-ea"/>
              <a:cs typeface="+mn-ea"/>
            </a:endParaRPr>
          </a:p>
          <a:p>
            <a:pPr indent="266700"/>
            <a:r>
              <a:rPr b="0">
                <a:latin typeface="+mn-ea"/>
                <a:cs typeface="+mn-ea"/>
              </a:rPr>
              <a:t>2、服务端收到请求，会去验证用户信息，签发一个Token给客户端，服务端自己也会保存 Token；</a:t>
            </a:r>
            <a:endParaRPr b="0">
              <a:latin typeface="+mn-ea"/>
              <a:cs typeface="+mn-ea"/>
            </a:endParaRPr>
          </a:p>
          <a:p>
            <a:pPr indent="266700"/>
            <a:r>
              <a:rPr b="0">
                <a:latin typeface="+mn-ea"/>
                <a:cs typeface="+mn-ea"/>
              </a:rPr>
              <a:t>3、客户端收到服务端签发的Token会保存起来，每次请求带上Token；</a:t>
            </a:r>
            <a:endParaRPr b="0">
              <a:latin typeface="+mn-ea"/>
              <a:cs typeface="+mn-ea"/>
            </a:endParaRPr>
          </a:p>
          <a:p>
            <a:pPr indent="266700"/>
            <a:r>
              <a:rPr b="0">
                <a:latin typeface="+mn-ea"/>
                <a:cs typeface="+mn-ea"/>
              </a:rPr>
              <a:t>4、服务器收到其他请求，会去验证客户端的Token，如果成功则返回数据，不成功做其他处理。</a:t>
            </a:r>
            <a:endParaRPr b="0">
              <a:latin typeface="+mn-ea"/>
              <a:cs typeface="+mn-ea"/>
            </a:endParaRPr>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Http</a:t>
            </a:r>
            <a:r>
              <a:rPr lang="zh-CN" altLang="en-US" dirty="0">
                <a:solidFill>
                  <a:schemeClr val="tx1">
                    <a:lumMod val="75000"/>
                    <a:lumOff val="25000"/>
                  </a:schemeClr>
                </a:solidFill>
                <a:sym typeface="+mn-ea"/>
              </a:rPr>
              <a:t>协议</a:t>
            </a:r>
            <a:endParaRPr lang="zh-CN" altLang="en-US" dirty="0">
              <a:solidFill>
                <a:schemeClr val="tx1">
                  <a:lumMod val="75000"/>
                  <a:lumOff val="25000"/>
                </a:schemeClr>
              </a:solidFill>
              <a:sym typeface="+mn-ea"/>
            </a:endParaRPr>
          </a:p>
        </p:txBody>
      </p:sp>
      <p:sp>
        <p:nvSpPr>
          <p:cNvPr id="7" name="文本框 6"/>
          <p:cNvSpPr txBox="1"/>
          <p:nvPr/>
        </p:nvSpPr>
        <p:spPr>
          <a:xfrm>
            <a:off x="591820" y="621665"/>
            <a:ext cx="4215130" cy="398780"/>
          </a:xfrm>
          <a:prstGeom prst="rect">
            <a:avLst/>
          </a:prstGeom>
          <a:noFill/>
        </p:spPr>
        <p:txBody>
          <a:bodyPr wrap="none" rtlCol="0" anchor="t">
            <a:spAutoFit/>
          </a:bodyPr>
          <a:p>
            <a:pPr marL="285750" indent="-285750">
              <a:buFont typeface="Wingdings" panose="05000000000000000000" charset="0"/>
              <a:buChar char="ü"/>
            </a:pPr>
            <a:r>
              <a:rPr lang="en-US" sz="2000" b="1" kern="100" dirty="0">
                <a:latin typeface="微软雅黑" panose="020B0503020204020204" pitchFamily="34" charset="-122"/>
                <a:ea typeface="微软雅黑" panose="020B0503020204020204" pitchFamily="34" charset="-122"/>
                <a:sym typeface="+mn-ea"/>
              </a:rPr>
              <a:t>4.0 </a:t>
            </a:r>
            <a:r>
              <a:rPr sz="2000" b="1" kern="100" dirty="0">
                <a:latin typeface="微软雅黑" panose="020B0503020204020204" pitchFamily="34" charset="-122"/>
                <a:ea typeface="微软雅黑" panose="020B0503020204020204" pitchFamily="34" charset="-122"/>
                <a:sym typeface="+mn-ea"/>
              </a:rPr>
              <a:t>Cookie &amp;Session &amp; Token</a:t>
            </a:r>
            <a:endParaRPr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929640" y="1267460"/>
            <a:ext cx="10587990" cy="3138170"/>
          </a:xfrm>
          <a:prstGeom prst="rect">
            <a:avLst/>
          </a:prstGeom>
          <a:noFill/>
          <a:ln w="9525">
            <a:noFill/>
          </a:ln>
        </p:spPr>
        <p:txBody>
          <a:bodyPr wrap="square">
            <a:spAutoFit/>
          </a:bodyPr>
          <a:p>
            <a:pPr indent="266700"/>
            <a:r>
              <a:rPr b="1">
                <a:latin typeface="微软雅黑" panose="020B0503020204020204" pitchFamily="34" charset="-122"/>
                <a:ea typeface="微软雅黑" panose="020B0503020204020204" pitchFamily="34" charset="-122"/>
                <a:cs typeface="微软雅黑" panose="020B0503020204020204" pitchFamily="34" charset="-122"/>
              </a:rPr>
              <a:t>Token特点：</a:t>
            </a:r>
            <a:endParaRPr b="1">
              <a:latin typeface="微软雅黑" panose="020B0503020204020204" pitchFamily="34" charset="-122"/>
              <a:ea typeface="微软雅黑" panose="020B0503020204020204" pitchFamily="34" charset="-122"/>
              <a:cs typeface="微软雅黑" panose="020B0503020204020204" pitchFamily="34" charset="-122"/>
            </a:endParaRPr>
          </a:p>
          <a:p>
            <a:pPr indent="266700"/>
            <a:r>
              <a:rPr b="0">
                <a:latin typeface="+mn-ea"/>
                <a:cs typeface="+mn-ea"/>
              </a:rPr>
              <a:t>1、无状态、可扩展；</a:t>
            </a:r>
            <a:endParaRPr b="0">
              <a:latin typeface="+mn-ea"/>
              <a:cs typeface="+mn-ea"/>
            </a:endParaRPr>
          </a:p>
          <a:p>
            <a:pPr indent="266700"/>
            <a:r>
              <a:rPr b="0">
                <a:latin typeface="+mn-ea"/>
                <a:cs typeface="+mn-ea"/>
              </a:rPr>
              <a:t>2、支持移动设备；</a:t>
            </a:r>
            <a:endParaRPr b="0">
              <a:latin typeface="+mn-ea"/>
              <a:cs typeface="+mn-ea"/>
            </a:endParaRPr>
          </a:p>
          <a:p>
            <a:pPr indent="266700"/>
            <a:r>
              <a:rPr b="0">
                <a:latin typeface="+mn-ea"/>
                <a:cs typeface="+mn-ea"/>
              </a:rPr>
              <a:t>3、跨程序调用；</a:t>
            </a:r>
            <a:endParaRPr b="0">
              <a:latin typeface="+mn-ea"/>
              <a:cs typeface="+mn-ea"/>
            </a:endParaRPr>
          </a:p>
          <a:p>
            <a:pPr indent="266700"/>
            <a:r>
              <a:rPr b="0">
                <a:latin typeface="+mn-ea"/>
                <a:cs typeface="+mn-ea"/>
              </a:rPr>
              <a:t>4、安全。</a:t>
            </a:r>
            <a:endParaRPr b="0">
              <a:latin typeface="+mn-ea"/>
              <a:cs typeface="+mn-ea"/>
            </a:endParaRPr>
          </a:p>
          <a:p>
            <a:pPr indent="266700"/>
            <a:endParaRPr b="1">
              <a:latin typeface="微软雅黑" panose="020B0503020204020204" pitchFamily="34" charset="-122"/>
              <a:ea typeface="微软雅黑" panose="020B0503020204020204" pitchFamily="34" charset="-122"/>
              <a:cs typeface="+mn-ea"/>
            </a:endParaRPr>
          </a:p>
          <a:p>
            <a:pPr indent="266700"/>
            <a:r>
              <a:rPr b="1">
                <a:latin typeface="微软雅黑" panose="020B0503020204020204" pitchFamily="34" charset="-122"/>
                <a:ea typeface="微软雅黑" panose="020B0503020204020204" pitchFamily="34" charset="-122"/>
                <a:cs typeface="+mn-ea"/>
              </a:rPr>
              <a:t>一般流程：</a:t>
            </a:r>
            <a:endParaRPr b="1">
              <a:latin typeface="微软雅黑" panose="020B0503020204020204" pitchFamily="34" charset="-122"/>
              <a:ea typeface="微软雅黑" panose="020B0503020204020204" pitchFamily="34" charset="-122"/>
              <a:cs typeface="+mn-ea"/>
            </a:endParaRPr>
          </a:p>
          <a:p>
            <a:pPr indent="266700"/>
            <a:r>
              <a:rPr b="0">
                <a:latin typeface="+mn-ea"/>
                <a:cs typeface="+mn-ea"/>
              </a:rPr>
              <a:t>1、客户端向服务端申请Token；</a:t>
            </a:r>
            <a:endParaRPr b="0">
              <a:latin typeface="+mn-ea"/>
              <a:cs typeface="+mn-ea"/>
            </a:endParaRPr>
          </a:p>
          <a:p>
            <a:pPr indent="266700"/>
            <a:r>
              <a:rPr b="0">
                <a:latin typeface="+mn-ea"/>
                <a:cs typeface="+mn-ea"/>
              </a:rPr>
              <a:t>2、服务端收到请求，会去验证用户信息，签发一个Token给客户端，服务端自己也会保存 Token；</a:t>
            </a:r>
            <a:endParaRPr b="0">
              <a:latin typeface="+mn-ea"/>
              <a:cs typeface="+mn-ea"/>
            </a:endParaRPr>
          </a:p>
          <a:p>
            <a:pPr indent="266700"/>
            <a:r>
              <a:rPr b="0">
                <a:latin typeface="+mn-ea"/>
                <a:cs typeface="+mn-ea"/>
              </a:rPr>
              <a:t>3、客户端收到服务端签发的Token会保存起来，每次请求带上Token；</a:t>
            </a:r>
            <a:endParaRPr b="0">
              <a:latin typeface="+mn-ea"/>
              <a:cs typeface="+mn-ea"/>
            </a:endParaRPr>
          </a:p>
          <a:p>
            <a:pPr indent="266700"/>
            <a:r>
              <a:rPr b="0">
                <a:latin typeface="+mn-ea"/>
                <a:cs typeface="+mn-ea"/>
              </a:rPr>
              <a:t>4、服务器收到其他请求，会去验证客户端的Token，如果成功则返回数据，不成功做其他处理。</a:t>
            </a:r>
            <a:endParaRPr b="0">
              <a:latin typeface="+mn-ea"/>
              <a:cs typeface="+mn-ea"/>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a:t>
            </a:r>
            <a:r>
              <a:rPr lang="zh-CN" altLang="en-US" dirty="0">
                <a:solidFill>
                  <a:schemeClr val="tx1">
                    <a:lumMod val="75000"/>
                    <a:lumOff val="25000"/>
                  </a:schemeClr>
                </a:solidFill>
                <a:sym typeface="+mn-ea"/>
              </a:rPr>
              <a:t>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132715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TCP/IP</a:t>
            </a:r>
            <a:endParaRPr lang="en-US" altLang="zh-CN" sz="2000" b="1" kern="100" dirty="0">
              <a:latin typeface="微软雅黑" panose="020B0503020204020204" pitchFamily="34" charset="-122"/>
              <a:ea typeface="微软雅黑" panose="020B0503020204020204" pitchFamily="34" charset="-122"/>
              <a:sym typeface="+mn-ea"/>
            </a:endParaRPr>
          </a:p>
        </p:txBody>
      </p:sp>
      <p:pic>
        <p:nvPicPr>
          <p:cNvPr id="-2147482622" name="图片 86" descr="0_1325744597WM32"/>
          <p:cNvPicPr>
            <a:picLocks noChangeAspect="1"/>
          </p:cNvPicPr>
          <p:nvPr/>
        </p:nvPicPr>
        <p:blipFill>
          <a:blip r:embed="rId1"/>
          <a:stretch>
            <a:fillRect/>
          </a:stretch>
        </p:blipFill>
        <p:spPr>
          <a:xfrm>
            <a:off x="1939925" y="825500"/>
            <a:ext cx="6548755" cy="5836920"/>
          </a:xfrm>
          <a:prstGeom prst="rect">
            <a:avLst/>
          </a:prstGeom>
          <a:noFill/>
          <a:ln w="9525">
            <a:noFill/>
          </a:ln>
        </p:spPr>
      </p:pic>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443" y="135374"/>
            <a:ext cx="6097904" cy="521970"/>
          </a:xfrm>
          <a:prstGeom prst="rect">
            <a:avLst/>
          </a:prstGeom>
          <a:noFill/>
        </p:spPr>
        <p:txBody>
          <a:bodyPr wrap="square">
            <a:spAutoFit/>
          </a:bodyPr>
          <a:lstStyle/>
          <a:p>
            <a:r>
              <a:rPr lang="zh-CN" altLang="en-US" sz="2800" b="1" dirty="0">
                <a:latin typeface="微软雅黑" panose="020B0503020204020204" pitchFamily="34" charset="-122"/>
                <a:ea typeface="微软雅黑" panose="020B0503020204020204" pitchFamily="34" charset="-122"/>
              </a:rPr>
              <a:t>第</a:t>
            </a:r>
            <a:r>
              <a:rPr lang="en-US" altLang="zh-CN" sz="2800" b="1" dirty="0">
                <a:latin typeface="微软雅黑" panose="020B0503020204020204" pitchFamily="34" charset="-122"/>
                <a:ea typeface="微软雅黑" panose="020B0503020204020204" pitchFamily="34" charset="-122"/>
              </a:rPr>
              <a:t>5</a:t>
            </a:r>
            <a:r>
              <a:rPr lang="zh-CN" altLang="en-US" sz="2800" b="1" dirty="0">
                <a:latin typeface="微软雅黑" panose="020B0503020204020204" pitchFamily="34" charset="-122"/>
                <a:ea typeface="微软雅黑" panose="020B0503020204020204" pitchFamily="34" charset="-122"/>
              </a:rPr>
              <a:t>节：课程总结与作业</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136650" y="1105535"/>
            <a:ext cx="8397240" cy="2568575"/>
          </a:xfrm>
          <a:prstGeom prst="rect">
            <a:avLst/>
          </a:prstGeom>
          <a:noFill/>
        </p:spPr>
        <p:txBody>
          <a:bodyPr wrap="square">
            <a:spAutoFit/>
          </a:bodyPr>
          <a:lstStyle/>
          <a:p>
            <a:pPr marL="914400" marR="133350" lvl="1" indent="-45720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一、重点</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TCP/IP</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协议</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协议</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None/>
            </a:pPr>
            <a:endParaRPr lang="zh-CN" altLang="en-US" sz="2000" b="1" kern="100" dirty="0">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723255" y="993775"/>
            <a:ext cx="4076065" cy="1866265"/>
          </a:xfrm>
          <a:prstGeom prst="rect">
            <a:avLst/>
          </a:prstGeom>
          <a:noFill/>
        </p:spPr>
        <p:txBody>
          <a:bodyPr wrap="square">
            <a:spAutoFit/>
          </a:bodyPr>
          <a:p>
            <a:pPr marR="133350" lvl="1" indent="0" algn="just">
              <a:lnSpc>
                <a:spcPct val="120000"/>
              </a:lnSpc>
              <a:spcBef>
                <a:spcPts val="1300"/>
              </a:spcBef>
              <a:spcAft>
                <a:spcPts val="130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二、难点</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rPr>
              <a:t>TCP/IP</a:t>
            </a:r>
            <a:r>
              <a:rPr lang="zh-CN" altLang="en-US" sz="2000" b="1" kern="100" dirty="0">
                <a:effectLst/>
                <a:latin typeface="微软雅黑" panose="020B0503020204020204" pitchFamily="34" charset="-122"/>
                <a:ea typeface="微软雅黑" panose="020B0503020204020204" pitchFamily="34" charset="-122"/>
              </a:rPr>
              <a:t>协议</a:t>
            </a:r>
            <a:endParaRPr lang="zh-CN" altLang="en-US" sz="2000" b="1" kern="100" dirty="0">
              <a:effectLst/>
              <a:latin typeface="微软雅黑" panose="020B0503020204020204" pitchFamily="34" charset="-122"/>
              <a:ea typeface="微软雅黑" panose="020B0503020204020204" pitchFamily="34" charset="-122"/>
            </a:endParaRPr>
          </a:p>
          <a:p>
            <a:pPr marR="133350" lvl="1" indent="0" algn="just">
              <a:lnSpc>
                <a:spcPct val="120000"/>
              </a:lnSpc>
              <a:spcBef>
                <a:spcPts val="1300"/>
              </a:spcBef>
              <a:spcAft>
                <a:spcPts val="130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rPr>
              <a:t>HTTP</a:t>
            </a:r>
            <a:r>
              <a:rPr lang="zh-CN" altLang="en-US" sz="2000" b="1" kern="100" dirty="0">
                <a:effectLst/>
                <a:latin typeface="微软雅黑" panose="020B0503020204020204" pitchFamily="34" charset="-122"/>
                <a:ea typeface="微软雅黑" panose="020B0503020204020204" pitchFamily="34" charset="-122"/>
              </a:rPr>
              <a:t>协议</a:t>
            </a:r>
            <a:endParaRPr lang="zh-CN" altLang="en-US" sz="2000" b="1" kern="100" dirty="0">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810260" y="4033520"/>
            <a:ext cx="10396220" cy="1753235"/>
          </a:xfrm>
          <a:prstGeom prst="rect">
            <a:avLst/>
          </a:prstGeom>
          <a:noFill/>
        </p:spPr>
        <p:txBody>
          <a:bodyPr wrap="square" rtlCol="0" anchor="t">
            <a:spAutoFit/>
          </a:bodyPr>
          <a:p>
            <a:pPr marR="0" lvl="1" indent="0" algn="just">
              <a:spcBef>
                <a:spcPts val="0"/>
              </a:spcBef>
              <a:spcAft>
                <a:spcPts val="0"/>
              </a:spcAft>
              <a:buFont typeface="Times New Roman" panose="02020603050405020304" pitchFamily="18" charset="0"/>
              <a:buNone/>
            </a:pP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今天主要掌握</a:t>
            </a:r>
            <a:r>
              <a:rPr lang="en-US" altLang="zh-CN"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Http</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协议部分内容，为后期开展接口与性能测试打基础，学会使用浏览器工具</a:t>
            </a:r>
            <a:r>
              <a:rPr lang="en-US" altLang="zh-CN"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F12</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进行手抓包，分析业务</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问题。</a:t>
            </a:r>
            <a:endPar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1" indent="0" algn="just">
              <a:spcBef>
                <a:spcPts val="0"/>
              </a:spcBef>
              <a:spcAft>
                <a:spcPts val="0"/>
              </a:spcAft>
              <a:buFont typeface="Times New Roman" panose="02020603050405020304" pitchFamily="18" charset="0"/>
              <a:buNone/>
            </a:pPr>
            <a:endPar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1" indent="0" algn="just">
              <a:spcBef>
                <a:spcPts val="0"/>
              </a:spcBef>
              <a:spcAft>
                <a:spcPts val="0"/>
              </a:spcAft>
              <a:buFont typeface="Times New Roman" panose="02020603050405020304" pitchFamily="18" charset="0"/>
              <a:buNone/>
            </a:pPr>
            <a:endPar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1" indent="0" algn="just">
              <a:spcBef>
                <a:spcPts val="0"/>
              </a:spcBef>
              <a:spcAft>
                <a:spcPts val="0"/>
              </a:spcAft>
              <a:buFont typeface="Times New Roman" panose="02020603050405020304" pitchFamily="18" charset="0"/>
              <a:buNone/>
            </a:pP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作业：自己选择一个接口，使用</a:t>
            </a:r>
            <a:r>
              <a:rPr lang="en-US" altLang="zh-CN"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F12</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工具进行抓包，使用</a:t>
            </a:r>
            <a:r>
              <a:rPr lang="en-US" altLang="zh-CN"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Http</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协议内容分析抓包内容，手写描述抓包做简要</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说明。</a:t>
            </a:r>
            <a:endPar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ym typeface="+mn-ea"/>
            </a:endParaRPr>
          </a:p>
        </p:txBody>
      </p:sp>
      <p:sp>
        <p:nvSpPr>
          <p:cNvPr id="4" name="文本框 3"/>
          <p:cNvSpPr txBox="1"/>
          <p:nvPr/>
        </p:nvSpPr>
        <p:spPr>
          <a:xfrm>
            <a:off x="431800" y="627380"/>
            <a:ext cx="1692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1.1 </a:t>
            </a:r>
            <a:r>
              <a:rPr lang="zh-CN" altLang="en-US" sz="2000" b="1" kern="100" dirty="0">
                <a:latin typeface="微软雅黑" panose="020B0503020204020204" pitchFamily="34" charset="-122"/>
                <a:ea typeface="微软雅黑" panose="020B0503020204020204" pitchFamily="34" charset="-122"/>
                <a:sym typeface="+mn-ea"/>
              </a:rPr>
              <a:t>物理层</a:t>
            </a:r>
            <a:endParaRPr lang="zh-CN" altLang="en-US"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241425" y="1026160"/>
            <a:ext cx="9946640" cy="1753235"/>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字面意思解释</a:t>
            </a:r>
            <a:r>
              <a:rPr lang="zh-CN" b="1">
                <a:latin typeface="+mn-ea"/>
                <a:cs typeface="+mn-ea"/>
              </a:rPr>
              <a:t>：物理传输、硬件</a:t>
            </a:r>
            <a:r>
              <a:rPr lang="zh-CN" b="0">
                <a:latin typeface="+mn-ea"/>
                <a:cs typeface="+mn-ea"/>
              </a:rPr>
              <a:t>、物理特性。在成都的你与北京的朋友聊天，你的电脑必须要能上网，物理体现是什么？是不是接一根网线，插个路由器，北京的朋友那边是不是也有根网线，也得插个路由器。也就是说计算机与计算机之间的通信，必须要有底层物理层方面的连通，就类似于你打电话，中间是不是必须得连电话线。中间的物理链接可以是</a:t>
            </a:r>
            <a:r>
              <a:rPr lang="zh-CN" b="1">
                <a:latin typeface="+mn-ea"/>
                <a:cs typeface="+mn-ea"/>
              </a:rPr>
              <a:t>光缆、电缆、双绞线、无线电波</a:t>
            </a:r>
            <a:r>
              <a:rPr lang="zh-CN" b="0">
                <a:latin typeface="+mn-ea"/>
                <a:cs typeface="+mn-ea"/>
              </a:rPr>
              <a:t>。中间传的是电信号，即</a:t>
            </a:r>
            <a:r>
              <a:rPr lang="en-US" b="0">
                <a:latin typeface="+mn-ea"/>
                <a:cs typeface="+mn-ea"/>
              </a:rPr>
              <a:t>010101...</a:t>
            </a:r>
            <a:r>
              <a:rPr lang="zh-CN" b="0">
                <a:latin typeface="+mn-ea"/>
                <a:cs typeface="+mn-ea"/>
              </a:rPr>
              <a:t>这些二进制位。</a:t>
            </a:r>
            <a:endParaRPr lang="zh-CN" altLang="en-US">
              <a:latin typeface="+mn-ea"/>
              <a:cs typeface="+mn-ea"/>
            </a:endParaRPr>
          </a:p>
        </p:txBody>
      </p:sp>
      <p:pic>
        <p:nvPicPr>
          <p:cNvPr id="-2147482620" name="图片 1"/>
          <p:cNvPicPr>
            <a:picLocks noChangeAspect="1"/>
          </p:cNvPicPr>
          <p:nvPr/>
        </p:nvPicPr>
        <p:blipFill>
          <a:blip r:embed="rId1"/>
          <a:stretch>
            <a:fillRect/>
          </a:stretch>
        </p:blipFill>
        <p:spPr>
          <a:xfrm>
            <a:off x="1662430" y="2865120"/>
            <a:ext cx="8047355" cy="3321050"/>
          </a:xfrm>
          <a:prstGeom prst="rect">
            <a:avLst/>
          </a:prstGeom>
          <a:noFill/>
          <a:ln w="9525">
            <a:noFill/>
          </a:ln>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1.2 </a:t>
            </a:r>
            <a:r>
              <a:rPr lang="zh-CN" altLang="zh-CN" sz="2000" b="1" kern="100" dirty="0">
                <a:latin typeface="微软雅黑" panose="020B0503020204020204" pitchFamily="34" charset="-122"/>
                <a:ea typeface="微软雅黑" panose="020B0503020204020204" pitchFamily="34" charset="-122"/>
                <a:sym typeface="+mn-ea"/>
              </a:rPr>
              <a:t>数据链路层</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51205" y="1158240"/>
            <a:ext cx="10690225" cy="4246245"/>
          </a:xfrm>
          <a:prstGeom prst="rect">
            <a:avLst/>
          </a:prstGeom>
          <a:noFill/>
          <a:ln w="9525">
            <a:noFill/>
          </a:ln>
        </p:spPr>
        <p:txBody>
          <a:bodyPr wrap="square">
            <a:spAutoFit/>
          </a:bodyPr>
          <a:p>
            <a:pPr indent="266700"/>
            <a:r>
              <a:rPr lang="en-US" altLang="zh-CN" b="0">
                <a:latin typeface="+mn-ea"/>
                <a:cs typeface="+mn-ea"/>
              </a:rPr>
              <a:t> </a:t>
            </a:r>
            <a:r>
              <a:rPr lang="zh-CN" b="0">
                <a:latin typeface="+mn-ea"/>
                <a:cs typeface="+mn-ea"/>
              </a:rPr>
              <a:t>早期的时候，</a:t>
            </a:r>
            <a:r>
              <a:rPr lang="zh-CN" b="1">
                <a:latin typeface="+mn-ea"/>
                <a:cs typeface="+mn-ea"/>
              </a:rPr>
              <a:t>数据链路层就是来对电信号来做分组的。</a:t>
            </a:r>
            <a:r>
              <a:rPr lang="zh-CN" b="0">
                <a:latin typeface="+mn-ea"/>
                <a:cs typeface="+mn-ea"/>
              </a:rPr>
              <a:t>以前每个公司都有自己的分组方式，非常的乱，后来形成了统一的标准（标准就是协议），即以太网协议</a:t>
            </a:r>
            <a:r>
              <a:rPr lang="en-US" b="0">
                <a:latin typeface="+mn-ea"/>
                <a:cs typeface="+mn-ea"/>
              </a:rPr>
              <a:t>Ethernet[</a:t>
            </a:r>
            <a:r>
              <a:rPr lang="en-US" b="0">
                <a:latin typeface="+mn-ea"/>
                <a:cs typeface="+mn-ea"/>
              </a:rPr>
              <a:t>ˈiːθənet]</a:t>
            </a:r>
            <a:r>
              <a:rPr lang="zh-CN" b="0">
                <a:latin typeface="+mn-ea"/>
                <a:cs typeface="+mn-ea"/>
              </a:rPr>
              <a:t>。</a:t>
            </a:r>
            <a:r>
              <a:rPr lang="en-US" b="0">
                <a:latin typeface="+mn-ea"/>
                <a:cs typeface="+mn-ea"/>
              </a:rPr>
              <a:t>Ethernet</a:t>
            </a:r>
            <a:r>
              <a:rPr lang="zh-CN" b="0">
                <a:latin typeface="+mn-ea"/>
                <a:cs typeface="+mn-ea"/>
              </a:rPr>
              <a:t>规定一组电信号称之为一个数据包，或者叫做一个</a:t>
            </a:r>
            <a:r>
              <a:rPr lang="zh-CN" b="1">
                <a:latin typeface="+mn-ea"/>
                <a:cs typeface="+mn-ea"/>
              </a:rPr>
              <a:t>“帧”</a:t>
            </a:r>
            <a:r>
              <a:rPr lang="en-US" b="0">
                <a:latin typeface="+mn-ea"/>
                <a:cs typeface="+mn-ea"/>
              </a:rPr>
              <a:t>l </a:t>
            </a:r>
            <a:r>
              <a:rPr lang="zh-CN" b="0">
                <a:latin typeface="+mn-ea"/>
                <a:cs typeface="+mn-ea"/>
              </a:rPr>
              <a:t>每一数据帧分成：报头</a:t>
            </a:r>
            <a:r>
              <a:rPr lang="en-US" b="0">
                <a:latin typeface="+mn-ea"/>
                <a:cs typeface="+mn-ea"/>
              </a:rPr>
              <a:t>head</a:t>
            </a:r>
            <a:r>
              <a:rPr lang="zh-CN" b="0">
                <a:latin typeface="+mn-ea"/>
                <a:cs typeface="+mn-ea"/>
              </a:rPr>
              <a:t>和数据</a:t>
            </a:r>
            <a:r>
              <a:rPr lang="en-US" b="0">
                <a:latin typeface="+mn-ea"/>
                <a:cs typeface="+mn-ea"/>
              </a:rPr>
              <a:t>data</a:t>
            </a:r>
            <a:r>
              <a:rPr lang="zh-CN" b="0">
                <a:latin typeface="+mn-ea"/>
                <a:cs typeface="+mn-ea"/>
              </a:rPr>
              <a:t>两部分</a:t>
            </a:r>
            <a:r>
              <a:rPr lang="en-US" b="0">
                <a:latin typeface="+mn-ea"/>
                <a:cs typeface="+mn-ea"/>
              </a:rPr>
              <a:t> head</a:t>
            </a:r>
            <a:r>
              <a:rPr lang="zh-CN" b="0">
                <a:latin typeface="+mn-ea"/>
                <a:cs typeface="+mn-ea"/>
              </a:rPr>
              <a:t>包含：（固定</a:t>
            </a:r>
            <a:r>
              <a:rPr lang="en-US" b="0">
                <a:latin typeface="+mn-ea"/>
                <a:cs typeface="+mn-ea"/>
              </a:rPr>
              <a:t>18</a:t>
            </a:r>
            <a:r>
              <a:rPr lang="zh-CN" b="0">
                <a:latin typeface="+mn-ea"/>
                <a:cs typeface="+mn-ea"/>
              </a:rPr>
              <a:t>个字节）</a:t>
            </a:r>
            <a:r>
              <a:rPr lang="en-US" b="0">
                <a:latin typeface="+mn-ea"/>
                <a:cs typeface="+mn-ea"/>
              </a:rPr>
              <a:t>l </a:t>
            </a:r>
            <a:r>
              <a:rPr lang="zh-CN" b="0">
                <a:latin typeface="+mn-ea"/>
                <a:cs typeface="+mn-ea"/>
              </a:rPr>
              <a:t>发送者</a:t>
            </a:r>
            <a:r>
              <a:rPr lang="en-US" b="0">
                <a:latin typeface="+mn-ea"/>
                <a:cs typeface="+mn-ea"/>
              </a:rPr>
              <a:t>(</a:t>
            </a:r>
            <a:r>
              <a:rPr lang="zh-CN" b="0">
                <a:latin typeface="+mn-ea"/>
                <a:cs typeface="+mn-ea"/>
              </a:rPr>
              <a:t>原地址</a:t>
            </a:r>
            <a:r>
              <a:rPr lang="en-US" b="0">
                <a:latin typeface="+mn-ea"/>
                <a:cs typeface="+mn-ea"/>
              </a:rPr>
              <a:t>,6</a:t>
            </a:r>
            <a:r>
              <a:rPr lang="zh-CN" b="0">
                <a:latin typeface="+mn-ea"/>
                <a:cs typeface="+mn-ea"/>
              </a:rPr>
              <a:t>个字节</a:t>
            </a:r>
            <a:r>
              <a:rPr lang="en-US" b="0">
                <a:latin typeface="+mn-ea"/>
                <a:cs typeface="+mn-ea"/>
              </a:rPr>
              <a:t>)l </a:t>
            </a:r>
            <a:r>
              <a:rPr lang="zh-CN" b="0">
                <a:latin typeface="+mn-ea"/>
                <a:cs typeface="+mn-ea"/>
              </a:rPr>
              <a:t>接受者</a:t>
            </a:r>
            <a:r>
              <a:rPr lang="en-US" b="0">
                <a:latin typeface="+mn-ea"/>
                <a:cs typeface="+mn-ea"/>
              </a:rPr>
              <a:t>(</a:t>
            </a:r>
            <a:r>
              <a:rPr lang="zh-CN" b="0">
                <a:latin typeface="+mn-ea"/>
                <a:cs typeface="+mn-ea"/>
              </a:rPr>
              <a:t>目标地址</a:t>
            </a:r>
            <a:r>
              <a:rPr lang="en-US" b="0">
                <a:latin typeface="+mn-ea"/>
                <a:cs typeface="+mn-ea"/>
              </a:rPr>
              <a:t>,6</a:t>
            </a:r>
            <a:r>
              <a:rPr lang="zh-CN" b="0">
                <a:latin typeface="+mn-ea"/>
                <a:cs typeface="+mn-ea"/>
              </a:rPr>
              <a:t>个字节</a:t>
            </a:r>
            <a:r>
              <a:rPr lang="en-US" b="0">
                <a:latin typeface="+mn-ea"/>
                <a:cs typeface="+mn-ea"/>
              </a:rPr>
              <a:t>)l </a:t>
            </a:r>
            <a:r>
              <a:rPr lang="zh-CN" b="0">
                <a:latin typeface="+mn-ea"/>
                <a:cs typeface="+mn-ea"/>
              </a:rPr>
              <a:t>数据类型</a:t>
            </a:r>
            <a:r>
              <a:rPr lang="en-US" b="0">
                <a:latin typeface="+mn-ea"/>
                <a:cs typeface="+mn-ea"/>
              </a:rPr>
              <a:t>(6</a:t>
            </a:r>
            <a:r>
              <a:rPr lang="zh-CN" b="0">
                <a:latin typeface="+mn-ea"/>
                <a:cs typeface="+mn-ea"/>
              </a:rPr>
              <a:t>个字节</a:t>
            </a:r>
            <a:r>
              <a:rPr lang="en-US" b="0">
                <a:latin typeface="+mn-ea"/>
                <a:cs typeface="+mn-ea"/>
              </a:rPr>
              <a:t>)data</a:t>
            </a:r>
            <a:r>
              <a:rPr lang="zh-CN" b="0">
                <a:latin typeface="+mn-ea"/>
                <a:cs typeface="+mn-ea"/>
              </a:rPr>
              <a:t>包含：（最短</a:t>
            </a:r>
            <a:r>
              <a:rPr lang="en-US" b="0">
                <a:latin typeface="+mn-ea"/>
                <a:cs typeface="+mn-ea"/>
              </a:rPr>
              <a:t>46</a:t>
            </a:r>
            <a:r>
              <a:rPr lang="zh-CN" b="0">
                <a:latin typeface="+mn-ea"/>
                <a:cs typeface="+mn-ea"/>
              </a:rPr>
              <a:t>字节，最长</a:t>
            </a:r>
            <a:r>
              <a:rPr lang="en-US" b="0">
                <a:latin typeface="+mn-ea"/>
                <a:cs typeface="+mn-ea"/>
              </a:rPr>
              <a:t>1500</a:t>
            </a:r>
            <a:r>
              <a:rPr lang="zh-CN" b="0">
                <a:latin typeface="+mn-ea"/>
                <a:cs typeface="+mn-ea"/>
              </a:rPr>
              <a:t>字节）</a:t>
            </a:r>
            <a:r>
              <a:rPr lang="en-US" b="0">
                <a:latin typeface="+mn-ea"/>
                <a:cs typeface="+mn-ea"/>
              </a:rPr>
              <a:t>l </a:t>
            </a:r>
            <a:r>
              <a:rPr lang="zh-CN" b="0">
                <a:latin typeface="+mn-ea"/>
                <a:cs typeface="+mn-ea"/>
              </a:rPr>
              <a:t>数据包的具体内容</a:t>
            </a:r>
            <a:r>
              <a:rPr lang="en-US" b="0">
                <a:latin typeface="+mn-ea"/>
                <a:cs typeface="+mn-ea"/>
              </a:rPr>
              <a:t>head</a:t>
            </a:r>
            <a:r>
              <a:rPr lang="zh-CN" b="0">
                <a:latin typeface="+mn-ea"/>
                <a:cs typeface="+mn-ea"/>
              </a:rPr>
              <a:t>长度</a:t>
            </a:r>
            <a:r>
              <a:rPr lang="en-US" b="0">
                <a:latin typeface="+mn-ea"/>
                <a:cs typeface="+mn-ea"/>
              </a:rPr>
              <a:t>+data</a:t>
            </a:r>
            <a:r>
              <a:rPr lang="zh-CN" b="0">
                <a:latin typeface="+mn-ea"/>
                <a:cs typeface="+mn-ea"/>
              </a:rPr>
              <a:t>长度</a:t>
            </a:r>
            <a:r>
              <a:rPr lang="en-US" b="0">
                <a:latin typeface="+mn-ea"/>
                <a:cs typeface="+mn-ea"/>
              </a:rPr>
              <a:t>=</a:t>
            </a:r>
            <a:r>
              <a:rPr lang="zh-CN" b="0">
                <a:latin typeface="+mn-ea"/>
                <a:cs typeface="+mn-ea"/>
              </a:rPr>
              <a:t>最短</a:t>
            </a:r>
            <a:r>
              <a:rPr lang="en-US" b="0">
                <a:latin typeface="+mn-ea"/>
                <a:cs typeface="+mn-ea"/>
              </a:rPr>
              <a:t>64</a:t>
            </a:r>
            <a:r>
              <a:rPr lang="zh-CN" b="0">
                <a:latin typeface="+mn-ea"/>
                <a:cs typeface="+mn-ea"/>
              </a:rPr>
              <a:t>字节，最长</a:t>
            </a:r>
            <a:r>
              <a:rPr lang="en-US" b="0">
                <a:latin typeface="+mn-ea"/>
                <a:cs typeface="+mn-ea"/>
              </a:rPr>
              <a:t>1518</a:t>
            </a:r>
            <a:r>
              <a:rPr lang="zh-CN" b="0">
                <a:latin typeface="+mn-ea"/>
                <a:cs typeface="+mn-ea"/>
              </a:rPr>
              <a:t>字节，超过最大限制就分片发送。这就像写信，发送者的地址（源地址）就是你家的地址，接收者地址（目标地址）就是对方的收信地址，你家的路由器就相当于邮局。其实在计算机通信中的源地址和目标地址指的是</a:t>
            </a:r>
            <a:r>
              <a:rPr lang="en-US" b="1">
                <a:latin typeface="+mn-ea"/>
                <a:cs typeface="+mn-ea"/>
              </a:rPr>
              <a:t>mac</a:t>
            </a:r>
            <a:r>
              <a:rPr lang="zh-CN" b="1">
                <a:latin typeface="+mn-ea"/>
                <a:cs typeface="+mn-ea"/>
              </a:rPr>
              <a:t>地址</a:t>
            </a:r>
            <a:r>
              <a:rPr lang="zh-CN" b="0">
                <a:latin typeface="+mn-ea"/>
                <a:cs typeface="+mn-ea"/>
              </a:rPr>
              <a:t>。</a:t>
            </a:r>
            <a:endParaRPr lang="zh-CN" altLang="en-US">
              <a:latin typeface="+mn-ea"/>
              <a:cs typeface="+mn-ea"/>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1.2 </a:t>
            </a:r>
            <a:r>
              <a:rPr lang="zh-CN" altLang="zh-CN" sz="2000" b="1" kern="100" dirty="0">
                <a:latin typeface="微软雅黑" panose="020B0503020204020204" pitchFamily="34" charset="-122"/>
                <a:ea typeface="微软雅黑" panose="020B0503020204020204" pitchFamily="34" charset="-122"/>
                <a:sym typeface="+mn-ea"/>
              </a:rPr>
              <a:t>数据链路层</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51205" y="1158240"/>
            <a:ext cx="10690225" cy="1476375"/>
          </a:xfrm>
          <a:prstGeom prst="rect">
            <a:avLst/>
          </a:prstGeom>
          <a:noFill/>
          <a:ln w="9525">
            <a:noFill/>
          </a:ln>
        </p:spPr>
        <p:txBody>
          <a:bodyPr wrap="square">
            <a:spAutoFit/>
          </a:bodyPr>
          <a:p>
            <a:pPr indent="266700"/>
            <a:r>
              <a:rPr>
                <a:latin typeface="+mn-ea"/>
                <a:cs typeface="+mn-ea"/>
              </a:rPr>
              <a:t>Mac地址的由来</a:t>
            </a:r>
            <a:endParaRPr>
              <a:latin typeface="+mn-ea"/>
              <a:cs typeface="+mn-ea"/>
            </a:endParaRPr>
          </a:p>
          <a:p>
            <a:pPr indent="266700"/>
            <a:r>
              <a:rPr>
                <a:latin typeface="+mn-ea"/>
                <a:cs typeface="+mn-ea"/>
              </a:rPr>
              <a:t>head中包含的源和目标地址由来：Ethernet规定接入Internet的设备都必须具备网卡，发送端的和接收端的地址便是指网卡的地址，即Mac地址。</a:t>
            </a:r>
            <a:endParaRPr>
              <a:latin typeface="+mn-ea"/>
              <a:cs typeface="+mn-ea"/>
            </a:endParaRPr>
          </a:p>
          <a:p>
            <a:pPr indent="266700"/>
            <a:r>
              <a:rPr>
                <a:latin typeface="+mn-ea"/>
                <a:cs typeface="+mn-ea"/>
              </a:rPr>
              <a:t>每块网卡出厂时都被烧录上一个实际上唯一的Mac地址，长度为48位2进制，通常由12位16进制数表示，（前六位是厂商编码，后六位是流水线号）</a:t>
            </a:r>
            <a:r>
              <a:rPr lang="zh-CN">
                <a:latin typeface="+mn-ea"/>
                <a:cs typeface="+mn-ea"/>
              </a:rPr>
              <a:t>。</a:t>
            </a:r>
            <a:endParaRPr lang="zh-CN">
              <a:latin typeface="+mn-ea"/>
              <a:cs typeface="+mn-ea"/>
            </a:endParaRPr>
          </a:p>
        </p:txBody>
      </p:sp>
      <p:pic>
        <p:nvPicPr>
          <p:cNvPr id="3" name="图片 2"/>
          <p:cNvPicPr>
            <a:picLocks noChangeAspect="1"/>
          </p:cNvPicPr>
          <p:nvPr/>
        </p:nvPicPr>
        <p:blipFill>
          <a:blip r:embed="rId1"/>
          <a:stretch>
            <a:fillRect/>
          </a:stretch>
        </p:blipFill>
        <p:spPr>
          <a:xfrm>
            <a:off x="1042035" y="2634615"/>
            <a:ext cx="8535035" cy="413702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en-US" altLang="zh-CN" dirty="0">
                <a:solidFill>
                  <a:schemeClr val="tx1">
                    <a:lumMod val="75000"/>
                    <a:lumOff val="25000"/>
                  </a:schemeClr>
                </a:solidFill>
                <a:sym typeface="+mn-ea"/>
              </a:rPr>
              <a:t>OSI</a:t>
            </a:r>
            <a:r>
              <a:rPr lang="zh-CN" altLang="en-US" dirty="0">
                <a:solidFill>
                  <a:schemeClr val="tx1">
                    <a:lumMod val="75000"/>
                    <a:lumOff val="25000"/>
                  </a:schemeClr>
                </a:solidFill>
                <a:sym typeface="+mn-ea"/>
              </a:rPr>
              <a:t>七层模型</a:t>
            </a:r>
            <a:endParaRPr lang="zh-CN" altLang="en-US" dirty="0">
              <a:solidFill>
                <a:schemeClr val="tx1">
                  <a:lumMod val="75000"/>
                  <a:lumOff val="25000"/>
                </a:schemeClr>
              </a:solidFill>
              <a:sym typeface="+mn-ea"/>
            </a:endParaRPr>
          </a:p>
        </p:txBody>
      </p:sp>
      <p:sp>
        <p:nvSpPr>
          <p:cNvPr id="4" name="文本框 3"/>
          <p:cNvSpPr txBox="1"/>
          <p:nvPr/>
        </p:nvSpPr>
        <p:spPr>
          <a:xfrm>
            <a:off x="431800" y="627380"/>
            <a:ext cx="2200275"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1.2 </a:t>
            </a:r>
            <a:r>
              <a:rPr lang="zh-CN" altLang="zh-CN" sz="2000" b="1" kern="100" dirty="0">
                <a:latin typeface="微软雅黑" panose="020B0503020204020204" pitchFamily="34" charset="-122"/>
                <a:ea typeface="微软雅黑" panose="020B0503020204020204" pitchFamily="34" charset="-122"/>
                <a:sym typeface="+mn-ea"/>
              </a:rPr>
              <a:t>数据链路层</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51205" y="1158240"/>
            <a:ext cx="10690225" cy="2306955"/>
          </a:xfrm>
          <a:prstGeom prst="rect">
            <a:avLst/>
          </a:prstGeom>
          <a:noFill/>
          <a:ln w="9525">
            <a:noFill/>
          </a:ln>
        </p:spPr>
        <p:txBody>
          <a:bodyPr wrap="square">
            <a:spAutoFit/>
          </a:bodyPr>
          <a:p>
            <a:pPr indent="266700"/>
            <a:r>
              <a:rPr lang="en-US">
                <a:latin typeface="+mn-ea"/>
                <a:cs typeface="+mn-ea"/>
              </a:rPr>
              <a:t>  </a:t>
            </a:r>
            <a:r>
              <a:rPr>
                <a:latin typeface="+mn-ea"/>
                <a:cs typeface="+mn-ea"/>
              </a:rPr>
              <a:t>有了mac地址以后，计算机就可以通信了，假设一个教室就是一个局域网（隔离的网络），这个教室里面有几台计算机，计算机的通信和人的通信是一个道理，把教室里面的人都比作一个个计算机，假设教室里面的人都是瞎子，其实计算机就是瞎子的，计算机通信基本靠吼，现在我要找教室里面的XXX</a:t>
            </a:r>
            <a:r>
              <a:rPr lang="zh-CN">
                <a:latin typeface="+mn-ea"/>
                <a:cs typeface="+mn-ea"/>
              </a:rPr>
              <a:t>人</a:t>
            </a:r>
            <a:r>
              <a:rPr>
                <a:latin typeface="+mn-ea"/>
                <a:cs typeface="+mn-ea"/>
              </a:rPr>
              <a:t>要XXX资料，然后我就吼一声，说我要找XXX</a:t>
            </a:r>
            <a:r>
              <a:rPr lang="zh-CN">
                <a:latin typeface="+mn-ea"/>
                <a:cs typeface="+mn-ea"/>
              </a:rPr>
              <a:t>人</a:t>
            </a:r>
            <a:r>
              <a:rPr>
                <a:latin typeface="+mn-ea"/>
                <a:cs typeface="+mn-ea"/>
              </a:rPr>
              <a:t>要XXX资料，XXX资料就属于我的数据，但是我在发的时候我是不是要标识我是谁，我要找谁，我是谁就是我的mac地址，我要找谁就是飞哥的mac地址，这两个地址做数据包的头部，再加上数据XXX资料就构成了一个数据帧。</a:t>
            </a:r>
            <a:endParaRPr>
              <a:latin typeface="+mn-ea"/>
              <a:cs typeface="+mn-ea"/>
            </a:endParaRPr>
          </a:p>
          <a:p>
            <a:pPr indent="266700"/>
            <a:endParaRPr>
              <a:latin typeface="+mn-ea"/>
              <a:cs typeface="+mn-ea"/>
            </a:endParaRPr>
          </a:p>
          <a:p>
            <a:pPr indent="266700"/>
            <a:endParaRPr>
              <a:latin typeface="+mn-ea"/>
              <a:cs typeface="+mn-ea"/>
            </a:endParaRPr>
          </a:p>
        </p:txBody>
      </p:sp>
      <p:pic>
        <p:nvPicPr>
          <p:cNvPr id="-2147482577" name="图片 1"/>
          <p:cNvPicPr>
            <a:picLocks noChangeAspect="1"/>
          </p:cNvPicPr>
          <p:nvPr/>
        </p:nvPicPr>
        <p:blipFill>
          <a:blip r:embed="rId1"/>
          <a:stretch>
            <a:fillRect/>
          </a:stretch>
        </p:blipFill>
        <p:spPr>
          <a:xfrm>
            <a:off x="3362325" y="2924175"/>
            <a:ext cx="4762500" cy="3521710"/>
          </a:xfrm>
          <a:prstGeom prst="rect">
            <a:avLst/>
          </a:prstGeom>
          <a:noFill/>
          <a:ln w="9525">
            <a:noFill/>
          </a:ln>
        </p:spPr>
      </p:pic>
    </p:spTree>
  </p:cSld>
  <p:clrMapOvr>
    <a:masterClrMapping/>
  </p:clrMapOvr>
  <p:transition spd="slow">
    <p:push dir="u"/>
  </p:transition>
</p:sld>
</file>

<file path=ppt/tags/tag1.xml><?xml version="1.0" encoding="utf-8"?>
<p:tagLst xmlns:p="http://schemas.openxmlformats.org/presentationml/2006/main">
  <p:tag name="KSO_WM_UNIT_PLACING_PICTURE_USER_VIEWPORT" val="{&quot;height&quot;:7932,&quot;width&quot;:64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15223</Words>
  <Application>WPS 演示</Application>
  <PresentationFormat>宽屏</PresentationFormat>
  <Paragraphs>546</Paragraphs>
  <Slides>50</Slides>
  <Notes>51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50</vt:i4>
      </vt:variant>
    </vt:vector>
  </HeadingPairs>
  <TitlesOfParts>
    <vt:vector size="75" baseType="lpstr">
      <vt:lpstr>Arial</vt:lpstr>
      <vt:lpstr>宋体</vt:lpstr>
      <vt:lpstr>Wingdings</vt:lpstr>
      <vt:lpstr>微软雅黑</vt:lpstr>
      <vt:lpstr>微软雅黑 Light</vt:lpstr>
      <vt:lpstr>Wingdings</vt:lpstr>
      <vt:lpstr>Arial Unicode MS</vt:lpstr>
      <vt:lpstr>Calibri</vt:lpstr>
      <vt:lpstr>Courier New</vt:lpstr>
      <vt:lpstr>Times New Roman</vt:lpstr>
      <vt:lpstr>等线</vt:lpstr>
      <vt:lpstr>等线 Light</vt:lpstr>
      <vt:lpstr>Helvetica</vt:lpstr>
      <vt:lpstr>Consolas</vt:lpstr>
      <vt:lpstr>Calibri Light</vt:lpstr>
      <vt:lpstr>黑体</vt:lpstr>
      <vt:lpstr>Eras Bold ITC</vt:lpstr>
      <vt:lpstr>Franklin Gothic Demi</vt:lpstr>
      <vt:lpstr>Gabriola</vt:lpstr>
      <vt:lpstr>Gill Sans MT</vt:lpstr>
      <vt:lpstr>Goudy Old Style</vt:lpstr>
      <vt:lpstr>Gill Sans Ultra Bold Condensed</vt:lpstr>
      <vt:lpstr>华文彩云</vt:lpstr>
      <vt:lpstr>TimesNewRomanPSMT</vt:lpstr>
      <vt:lpstr>Office 主题</vt:lpstr>
      <vt:lpstr>软件测试基础</vt:lpstr>
      <vt:lpstr>内容提要</vt:lpstr>
      <vt:lpstr>本章学习目标</vt:lpstr>
      <vt:lpstr>第1节-测试用例评审</vt:lpstr>
      <vt:lpstr>第1节-测试用例设计方法</vt:lpstr>
      <vt:lpstr>第1节-用例评审</vt:lpstr>
      <vt:lpstr>第1节-用例评审</vt:lpstr>
      <vt:lpstr>第1节-OSI七层模型</vt:lpstr>
      <vt:lpstr>第1节-OSI七层模型</vt:lpstr>
      <vt:lpstr>第1节-OSI七层模型</vt:lpstr>
      <vt:lpstr>第1节-OSI七层模型</vt:lpstr>
      <vt:lpstr>第1节-OSI七层模型</vt:lpstr>
      <vt:lpstr>第1节-OSI七层模型</vt:lpstr>
      <vt:lpstr>第1节-OSI七层模型</vt:lpstr>
      <vt:lpstr>第1节-OSI七层模型</vt:lpstr>
      <vt:lpstr>第1节-OSI七层模型</vt:lpstr>
      <vt:lpstr>第1节-用例评审</vt:lpstr>
      <vt:lpstr>第2节-TCP/IP协议</vt:lpstr>
      <vt:lpstr>第2节-TCP/IP协议</vt:lpstr>
      <vt:lpstr>第2节-TCP/IP协议</vt:lpstr>
      <vt:lpstr>第2节-TCP/IP协议</vt:lpstr>
      <vt:lpstr>第2节-TCP/IP协议</vt:lpstr>
      <vt:lpstr>第2节-TCP/IP协议</vt:lpstr>
      <vt:lpstr>第2节-TCP/IP协议</vt:lpstr>
      <vt:lpstr>第2节-TCP/IP协议</vt:lpstr>
      <vt:lpstr>第2节-TCP/IP协议</vt:lpstr>
      <vt:lpstr>第2节-TCP/IP协议</vt:lpstr>
      <vt:lpstr>第2节-TCP/IP协议</vt:lpstr>
      <vt:lpstr>第1节-用例评审</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第3节-Http协议</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Kitty.Kuang</cp:lastModifiedBy>
  <cp:revision>1719</cp:revision>
  <dcterms:created xsi:type="dcterms:W3CDTF">2014-03-19T14:07:00Z</dcterms:created>
  <dcterms:modified xsi:type="dcterms:W3CDTF">2021-08-06T09:09:25Z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00840E2CC90B4E2E8339810C63937D35</vt:lpwstr>
  </property>
</Properties>
</file>