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8"/>
  </p:handoutMasterIdLst>
  <p:sldIdLst>
    <p:sldId id="588" r:id="rId3"/>
    <p:sldId id="589" r:id="rId4"/>
    <p:sldId id="590" r:id="rId6"/>
    <p:sldId id="793" r:id="rId7"/>
    <p:sldId id="953" r:id="rId8"/>
    <p:sldId id="954" r:id="rId9"/>
    <p:sldId id="955" r:id="rId10"/>
    <p:sldId id="956" r:id="rId11"/>
    <p:sldId id="794" r:id="rId12"/>
    <p:sldId id="795" r:id="rId13"/>
    <p:sldId id="958" r:id="rId14"/>
    <p:sldId id="959" r:id="rId15"/>
    <p:sldId id="960" r:id="rId16"/>
    <p:sldId id="961" r:id="rId17"/>
    <p:sldId id="962" r:id="rId18"/>
    <p:sldId id="796" r:id="rId19"/>
    <p:sldId id="963" r:id="rId20"/>
    <p:sldId id="964" r:id="rId21"/>
    <p:sldId id="910" r:id="rId22"/>
    <p:sldId id="965" r:id="rId23"/>
    <p:sldId id="966" r:id="rId24"/>
    <p:sldId id="967" r:id="rId25"/>
    <p:sldId id="934" r:id="rId26"/>
    <p:sldId id="47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CC"/>
    <a:srgbClr val="990000"/>
    <a:srgbClr val="CC6600"/>
    <a:srgbClr val="CC3300"/>
    <a:srgbClr val="AE0B0B"/>
    <a:srgbClr val="3D3D3D"/>
    <a:srgbClr val="393939"/>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70655" autoAdjust="0"/>
  </p:normalViewPr>
  <p:slideViewPr>
    <p:cSldViewPr snapToGrid="0">
      <p:cViewPr varScale="1">
        <p:scale>
          <a:sx n="60" d="100"/>
          <a:sy n="60" d="100"/>
        </p:scale>
        <p:origin x="1531"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1200" dirty="0">
                <a:solidFill>
                  <a:schemeClr val="tx1"/>
                </a:solidFill>
                <a:effectLst/>
                <a:latin typeface="+mn-ea"/>
                <a:cs typeface="+mn-ea"/>
              </a:rPr>
              <a:t>4.安全用例设计的测试点：</a:t>
            </a:r>
            <a:endParaRPr lang="en-US" altLang="zh-CN" sz="1800" kern="1200" dirty="0">
              <a:solidFill>
                <a:schemeClr val="tx1"/>
              </a:solidFill>
              <a:effectLst/>
              <a:latin typeface="+mn-ea"/>
              <a:cs typeface="+mn-ea"/>
            </a:endParaRPr>
          </a:p>
          <a:p>
            <a:r>
              <a:rPr lang="en-US" altLang="zh-CN" sz="1800" kern="1200" dirty="0">
                <a:solidFill>
                  <a:schemeClr val="tx1"/>
                </a:solidFill>
                <a:effectLst/>
                <a:latin typeface="+mn-ea"/>
                <a:cs typeface="+mn-ea"/>
              </a:rPr>
              <a:t>        1.cookie；</a:t>
            </a:r>
            <a:endParaRPr lang="en-US" altLang="zh-CN" sz="1800" kern="1200" dirty="0">
              <a:solidFill>
                <a:schemeClr val="tx1"/>
              </a:solidFill>
              <a:effectLst/>
              <a:latin typeface="+mn-ea"/>
              <a:cs typeface="+mn-ea"/>
            </a:endParaRPr>
          </a:p>
          <a:p>
            <a:r>
              <a:rPr lang="en-US" altLang="zh-CN" sz="1800" kern="1200" dirty="0">
                <a:solidFill>
                  <a:schemeClr val="tx1"/>
                </a:solidFill>
                <a:effectLst/>
                <a:latin typeface="+mn-ea"/>
                <a:cs typeface="+mn-ea"/>
              </a:rPr>
              <a:t>        2.header；3.唯一识别码</a:t>
            </a:r>
            <a:endParaRPr lang="en-US" altLang="zh-CN" sz="1800" kern="1200" dirty="0">
              <a:solidFill>
                <a:schemeClr val="tx1"/>
              </a:solidFill>
              <a:effectLst/>
              <a:latin typeface="+mn-ea"/>
              <a:cs typeface="+mn-ea"/>
            </a:endParaRPr>
          </a:p>
          <a:p>
            <a:r>
              <a:rPr lang="en-US" altLang="zh-CN" sz="1800" kern="1200" dirty="0">
                <a:solidFill>
                  <a:schemeClr val="tx1"/>
                </a:solidFill>
                <a:effectLst/>
                <a:latin typeface="+mn-ea"/>
                <a:cs typeface="+mn-ea"/>
              </a:rPr>
              <a:t>		</a:t>
            </a:r>
            <a:endParaRPr lang="en-US" altLang="zh-CN" sz="1800" kern="1200" dirty="0">
              <a:solidFill>
                <a:schemeClr val="tx1"/>
              </a:solidFill>
              <a:effectLst/>
              <a:latin typeface="+mn-ea"/>
              <a:cs typeface="+mn-ea"/>
            </a:endParaRPr>
          </a:p>
          <a:p>
            <a:r>
              <a:rPr lang="en-US" altLang="zh-CN" sz="1800" kern="1200" dirty="0">
                <a:solidFill>
                  <a:schemeClr val="tx1"/>
                </a:solidFill>
                <a:effectLst/>
                <a:latin typeface="+mn-ea"/>
                <a:cs typeface="+mn-ea"/>
              </a:rPr>
              <a:t>       cookie在像“下单”这样的逻辑业务中会用到</a:t>
            </a:r>
            <a:endParaRPr lang="en-US" altLang="zh-CN" sz="1800" kern="1200" dirty="0">
              <a:solidFill>
                <a:schemeClr val="tx1"/>
              </a:solidFill>
              <a:effectLst/>
              <a:latin typeface="+mn-ea"/>
              <a:cs typeface="+mn-ea"/>
            </a:endParaRPr>
          </a:p>
          <a:p>
            <a:r>
              <a:rPr lang="en-US" altLang="zh-CN" sz="1800" kern="1200" dirty="0">
                <a:solidFill>
                  <a:schemeClr val="tx1"/>
                </a:solidFill>
                <a:effectLst/>
                <a:latin typeface="+mn-ea"/>
                <a:cs typeface="+mn-ea"/>
              </a:rPr>
              <a:t>       header特别是在移动端，为了安全考虑，会把header信息加进去</a:t>
            </a:r>
            <a:endParaRPr lang="en-US" altLang="zh-CN" sz="1800" kern="1200" dirty="0">
              <a:solidFill>
                <a:schemeClr val="tx1"/>
              </a:solidFill>
              <a:effectLst/>
              <a:latin typeface="+mn-ea"/>
              <a:cs typeface="+mn-ea"/>
            </a:endParaRPr>
          </a:p>
          <a:p>
            <a:r>
              <a:rPr lang="en-US" altLang="zh-CN" sz="1800" kern="1200" dirty="0">
                <a:solidFill>
                  <a:schemeClr val="tx1"/>
                </a:solidFill>
                <a:effectLst/>
                <a:latin typeface="+mn-ea"/>
                <a:cs typeface="+mn-ea"/>
              </a:rPr>
              <a:t>       唯一识别码，只在测试移动端接口的时候会用到，和header类似，应用会有一个唯一识别码，把手机的唯一识别码发送到服务端作为唯一的验证，如果是冒充的、或者说数据库中不存在，也会给出错误的提示信息；</a:t>
            </a:r>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1200" dirty="0">
                <a:solidFill>
                  <a:schemeClr val="tx1"/>
                </a:solidFill>
                <a:effectLst/>
                <a:latin typeface="+mn-ea"/>
                <a:cs typeface="+mn-ea"/>
              </a:rPr>
              <a:t>一般情况下，开发前就有相应的接口文档，接口文档的形式有多种，以excel表格或使用接口管理工具（如swagger等）输出，接口文档包含的内容见下表：</a:t>
            </a:r>
            <a:endParaRPr lang="en-US" altLang="zh-CN" sz="1800" kern="1200" dirty="0">
              <a:solidFill>
                <a:schemeClr val="tx1"/>
              </a:solidFill>
              <a:effectLst/>
              <a:latin typeface="+mn-ea"/>
              <a:cs typeface="+mn-ea"/>
            </a:endParaRPr>
          </a:p>
          <a:p>
            <a:endParaRPr lang="en-US" altLang="zh-CN" sz="1800" kern="1200" dirty="0">
              <a:solidFill>
                <a:schemeClr val="tx1"/>
              </a:solidFill>
              <a:effectLst/>
              <a:latin typeface="+mn-ea"/>
              <a:cs typeface="+mn-ea"/>
            </a:endParaRPr>
          </a:p>
          <a:p>
            <a:r>
              <a:rPr lang="en-US" altLang="zh-CN" sz="1800" kern="1200" dirty="0">
                <a:solidFill>
                  <a:schemeClr val="tx1"/>
                </a:solidFill>
                <a:effectLst/>
                <a:latin typeface="+mn-ea"/>
                <a:cs typeface="+mn-ea"/>
              </a:rPr>
              <a:t>做接口测试的依据是什么？1.需求，2接口文档。</a:t>
            </a:r>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3508" y="123119"/>
            <a:ext cx="11573813" cy="598099"/>
          </a:xfrm>
          <a:prstGeom prst="rect">
            <a:avLst/>
          </a:prstGeom>
        </p:spPr>
        <p:txBody>
          <a:bodyPr anchor="ctr">
            <a:normAutofit/>
          </a:bodyPr>
          <a:lstStyle>
            <a:lvl1pPr>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31799" y="1010881"/>
            <a:ext cx="11315521" cy="5280382"/>
          </a:xfrm>
          <a:prstGeom prst="rect">
            <a:avLst/>
          </a:prstGeom>
        </p:spPr>
        <p:txBody>
          <a:bodyPr/>
          <a:lstStyle>
            <a:lvl1pPr marL="228600" indent="-228600">
              <a:lnSpc>
                <a:spcPct val="100000"/>
              </a:lnSpc>
              <a:buFont typeface="Wingdings" panose="05000000000000000000" pitchFamily="2" charset="2"/>
              <a:buChar char="ü"/>
              <a:defRPr sz="2400">
                <a:latin typeface="微软雅黑" panose="020B0503020204020204" pitchFamily="34" charset="-122"/>
                <a:ea typeface="微软雅黑" panose="020B0503020204020204" pitchFamily="34" charset="-122"/>
              </a:defRPr>
            </a:lvl1pPr>
            <a:lvl2pPr>
              <a:lnSpc>
                <a:spcPct val="100000"/>
              </a:lnSpc>
              <a:defRPr sz="2000">
                <a:latin typeface="微软雅黑" panose="020B0503020204020204" pitchFamily="34" charset="-122"/>
                <a:ea typeface="微软雅黑" panose="020B0503020204020204" pitchFamily="34" charset="-122"/>
              </a:defRPr>
            </a:lvl2pPr>
            <a:lvl3pPr>
              <a:lnSpc>
                <a:spcPct val="100000"/>
              </a:lnSpc>
              <a:defRPr sz="1800">
                <a:latin typeface="微软雅黑" panose="020B0503020204020204" pitchFamily="34" charset="-122"/>
                <a:ea typeface="微软雅黑" panose="020B0503020204020204" pitchFamily="34" charset="-122"/>
              </a:defRPr>
            </a:lvl3pPr>
            <a:lvl4pPr>
              <a:lnSpc>
                <a:spcPct val="100000"/>
              </a:lnSpc>
              <a:defRPr sz="1800">
                <a:latin typeface="微软雅黑" panose="020B0503020204020204" pitchFamily="34" charset="-122"/>
                <a:ea typeface="微软雅黑" panose="020B0503020204020204" pitchFamily="34" charset="-122"/>
              </a:defRPr>
            </a:lvl4pPr>
            <a:lvl5pPr>
              <a:lnSpc>
                <a:spcPct val="100000"/>
              </a:lnSpc>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133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a:xfrm>
            <a:off x="339676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dirty="0"/>
          </a:p>
        </p:txBody>
      </p:sp>
      <p:sp>
        <p:nvSpPr>
          <p:cNvPr id="6" name="灯片编号占位符 5"/>
          <p:cNvSpPr>
            <a:spLocks noGrp="1"/>
          </p:cNvSpPr>
          <p:nvPr>
            <p:ph type="sldNum" sz="quarter" idx="12"/>
          </p:nvPr>
        </p:nvSpPr>
        <p:spPr>
          <a:xfrm>
            <a:off x="770498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2" cstate="print"/>
          <a:stretch>
            <a:fillRect/>
          </a:stretch>
        </p:blipFill>
        <p:spPr>
          <a:xfrm>
            <a:off x="10404231" y="6259563"/>
            <a:ext cx="1787437" cy="598437"/>
          </a:xfrm>
          <a:prstGeom prst="rect">
            <a:avLst/>
          </a:prstGeom>
        </p:spPr>
      </p:pic>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normAutofit/>
          </a:bodyPr>
          <a:lstStyle>
            <a:lvl1pPr algn="ctr">
              <a:defRPr sz="40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3"/>
          <p:cNvSpPr>
            <a:spLocks noGrp="1"/>
          </p:cNvSpPr>
          <p:nvPr>
            <p:ph type="dt" sz="half" idx="10"/>
          </p:nvPr>
        </p:nvSpPr>
        <p:spPr>
          <a:xfrm>
            <a:off x="45133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4"/>
          <p:cNvSpPr>
            <a:spLocks noGrp="1"/>
          </p:cNvSpPr>
          <p:nvPr>
            <p:ph type="ftr" sz="quarter" idx="11"/>
          </p:nvPr>
        </p:nvSpPr>
        <p:spPr>
          <a:xfrm>
            <a:off x="339676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dirty="0"/>
          </a:p>
        </p:txBody>
      </p:sp>
      <p:sp>
        <p:nvSpPr>
          <p:cNvPr id="7" name="灯片编号占位符 5"/>
          <p:cNvSpPr>
            <a:spLocks noGrp="1"/>
          </p:cNvSpPr>
          <p:nvPr>
            <p:ph type="sldNum" sz="quarter" idx="12"/>
          </p:nvPr>
        </p:nvSpPr>
        <p:spPr>
          <a:xfrm>
            <a:off x="770498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9" descr="Picture1.png"/>
          <p:cNvPicPr>
            <a:picLocks noChangeAspect="1"/>
          </p:cNvPicPr>
          <p:nvPr userDrawn="1"/>
        </p:nvPicPr>
        <p:blipFill>
          <a:blip r:embed="rId2" cstate="print"/>
          <a:stretch>
            <a:fillRect/>
          </a:stretch>
        </p:blipFill>
        <p:spPr>
          <a:xfrm>
            <a:off x="10404231" y="6259563"/>
            <a:ext cx="1787437" cy="598437"/>
          </a:xfrm>
          <a:prstGeom prst="rect">
            <a:avLst/>
          </a:prstGeom>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hyperlink" Target="http://ws.webxml.com.cn/WebServices/WeatherWS.asmx/getWeather"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接口</a:t>
            </a:r>
            <a:r>
              <a:rPr lang="zh-CN" altLang="en-US" dirty="0"/>
              <a:t>测试</a:t>
            </a:r>
            <a:endParaRPr lang="zh-CN" altLang="en-US" dirty="0"/>
          </a:p>
        </p:txBody>
      </p:sp>
      <p:sp>
        <p:nvSpPr>
          <p:cNvPr id="3" name="副标题 2"/>
          <p:cNvSpPr>
            <a:spLocks noGrp="1"/>
          </p:cNvSpPr>
          <p:nvPr>
            <p:ph type="subTitle" idx="1"/>
          </p:nvPr>
        </p:nvSpPr>
        <p:spPr/>
        <p:txBody>
          <a:bodyPr/>
          <a:lstStyle/>
          <a:p>
            <a:r>
              <a:rPr lang="zh-CN" altLang="en-US" dirty="0"/>
              <a:t>第0</a:t>
            </a:r>
            <a:r>
              <a:rPr lang="en-US" altLang="zh-CN" dirty="0"/>
              <a:t>2</a:t>
            </a:r>
            <a:r>
              <a:rPr lang="zh-CN" altLang="en-US" dirty="0"/>
              <a:t>章-接口测试</a:t>
            </a:r>
            <a:r>
              <a:rPr lang="zh-CN" altLang="en-US" dirty="0"/>
              <a:t>基础</a:t>
            </a:r>
            <a:endParaRPr lang="zh-CN" altLang="en-US"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接口</a:t>
            </a:r>
            <a:r>
              <a:rPr lang="zh-CN" altLang="en-US" dirty="0">
                <a:solidFill>
                  <a:schemeClr val="tx1">
                    <a:lumMod val="75000"/>
                    <a:lumOff val="25000"/>
                  </a:schemeClr>
                </a:solidFill>
                <a:sym typeface="+mn-ea"/>
              </a:rPr>
              <a:t>测试</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2454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3.1 </a:t>
            </a:r>
            <a:r>
              <a:rPr lang="zh-CN" altLang="en-US" sz="2000" b="1" kern="100" dirty="0">
                <a:latin typeface="微软雅黑" panose="020B0503020204020204" pitchFamily="34" charset="-122"/>
                <a:ea typeface="微软雅黑" panose="020B0503020204020204" pitchFamily="34" charset="-122"/>
                <a:sym typeface="+mn-ea"/>
              </a:rPr>
              <a:t>接口测试概念</a:t>
            </a:r>
            <a:endParaRPr lang="zh-CN" altLang="en-US" sz="2000" b="1" kern="100" dirty="0">
              <a:latin typeface="微软雅黑" panose="020B0503020204020204" pitchFamily="34" charset="-122"/>
              <a:ea typeface="微软雅黑" panose="020B0503020204020204" pitchFamily="34" charset="-122"/>
              <a:sym typeface="+mn-ea"/>
            </a:endParaRPr>
          </a:p>
        </p:txBody>
      </p:sp>
      <p:pic>
        <p:nvPicPr>
          <p:cNvPr id="-2147482619" name="图片 29"/>
          <p:cNvPicPr>
            <a:picLocks noChangeAspect="1"/>
          </p:cNvPicPr>
          <p:nvPr/>
        </p:nvPicPr>
        <p:blipFill>
          <a:blip r:embed="rId1"/>
          <a:srcRect l="-6" t="-11" r="-6" b="-11"/>
          <a:stretch>
            <a:fillRect/>
          </a:stretch>
        </p:blipFill>
        <p:spPr>
          <a:xfrm>
            <a:off x="1682433" y="1159193"/>
            <a:ext cx="6184265" cy="3437255"/>
          </a:xfrm>
          <a:prstGeom prst="rect">
            <a:avLst/>
          </a:prstGeom>
          <a:solidFill>
            <a:srgbClr val="FFFFFF"/>
          </a:solidFill>
          <a:ln w="9525">
            <a:noFill/>
          </a:ln>
        </p:spPr>
      </p:pic>
      <p:sp>
        <p:nvSpPr>
          <p:cNvPr id="5" name="文本框 4"/>
          <p:cNvSpPr txBox="1"/>
          <p:nvPr/>
        </p:nvSpPr>
        <p:spPr>
          <a:xfrm>
            <a:off x="1517650" y="5034915"/>
            <a:ext cx="5924550" cy="368300"/>
          </a:xfrm>
          <a:prstGeom prst="rect">
            <a:avLst/>
          </a:prstGeom>
          <a:noFill/>
          <a:ln w="9525">
            <a:noFill/>
          </a:ln>
        </p:spPr>
        <p:txBody>
          <a:bodyPr wrap="square">
            <a:spAutoFit/>
          </a:bodyPr>
          <a:p>
            <a:pPr indent="266700"/>
            <a:r>
              <a:rPr lang="zh-CN" b="0">
                <a:latin typeface="+mn-ea"/>
              </a:rPr>
              <a:t>接口测试就是代替前端验证后台程序是否正确</a:t>
            </a:r>
            <a:endParaRPr lang="zh-CN" altLang="en-US">
              <a:latin typeface="+mn-ea"/>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接口</a:t>
            </a:r>
            <a:r>
              <a:rPr lang="zh-CN" altLang="en-US" dirty="0">
                <a:solidFill>
                  <a:schemeClr val="tx1">
                    <a:lumMod val="75000"/>
                    <a:lumOff val="25000"/>
                  </a:schemeClr>
                </a:solidFill>
                <a:sym typeface="+mn-ea"/>
              </a:rPr>
              <a:t>测试</a:t>
            </a:r>
            <a:endParaRPr lang="zh-CN" altLang="en-US" dirty="0">
              <a:solidFill>
                <a:schemeClr val="tx1">
                  <a:lumMod val="75000"/>
                  <a:lumOff val="25000"/>
                </a:schemeClr>
              </a:solidFill>
              <a:sym typeface="+mn-ea"/>
            </a:endParaRPr>
          </a:p>
        </p:txBody>
      </p:sp>
      <p:sp>
        <p:nvSpPr>
          <p:cNvPr id="4" name="文本框 3"/>
          <p:cNvSpPr txBox="1"/>
          <p:nvPr/>
        </p:nvSpPr>
        <p:spPr>
          <a:xfrm>
            <a:off x="377190" y="835025"/>
            <a:ext cx="2454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3.2 </a:t>
            </a:r>
            <a:r>
              <a:rPr lang="zh-CN" altLang="en-US" sz="2000" b="1" kern="100" dirty="0">
                <a:latin typeface="微软雅黑" panose="020B0503020204020204" pitchFamily="34" charset="-122"/>
                <a:ea typeface="微软雅黑" panose="020B0503020204020204" pitchFamily="34" charset="-122"/>
                <a:sym typeface="+mn-ea"/>
              </a:rPr>
              <a:t>接口测试原理</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1041400" y="1347470"/>
            <a:ext cx="10248900" cy="645160"/>
          </a:xfrm>
          <a:prstGeom prst="rect">
            <a:avLst/>
          </a:prstGeom>
          <a:noFill/>
          <a:ln w="9525">
            <a:noFill/>
          </a:ln>
        </p:spPr>
        <p:txBody>
          <a:bodyPr wrap="square">
            <a:spAutoFit/>
          </a:bodyPr>
          <a:p>
            <a:pPr indent="266700"/>
            <a:r>
              <a:rPr lang="en-US" altLang="zh-CN" b="0">
                <a:latin typeface="+mn-ea"/>
                <a:cs typeface="+mn-ea"/>
              </a:rPr>
              <a:t> </a:t>
            </a:r>
            <a:r>
              <a:rPr lang="zh-CN" b="0">
                <a:latin typeface="+mn-ea"/>
                <a:cs typeface="+mn-ea"/>
              </a:rPr>
              <a:t>模拟客户端向服务器发送请求，服务器接收请求经过处理后</a:t>
            </a:r>
            <a:r>
              <a:rPr lang="en-US" b="0">
                <a:latin typeface="+mn-ea"/>
                <a:cs typeface="+mn-ea"/>
              </a:rPr>
              <a:t>, </a:t>
            </a:r>
            <a:r>
              <a:rPr lang="zh-CN" b="0">
                <a:latin typeface="+mn-ea"/>
                <a:cs typeface="+mn-ea"/>
              </a:rPr>
              <a:t>给客户端一个响应，客户端接收响应数据后并进行判断的一个过程。</a:t>
            </a:r>
            <a:endParaRPr lang="zh-CN" altLang="en-US">
              <a:latin typeface="+mn-ea"/>
              <a:cs typeface="+mn-ea"/>
            </a:endParaRPr>
          </a:p>
        </p:txBody>
      </p:sp>
      <p:sp>
        <p:nvSpPr>
          <p:cNvPr id="6" name="文本框 5"/>
          <p:cNvSpPr txBox="1"/>
          <p:nvPr/>
        </p:nvSpPr>
        <p:spPr>
          <a:xfrm>
            <a:off x="377190" y="2141220"/>
            <a:ext cx="2454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3.3 </a:t>
            </a:r>
            <a:r>
              <a:rPr lang="zh-CN" altLang="en-US" sz="2000" b="1" kern="100" dirty="0">
                <a:latin typeface="微软雅黑" panose="020B0503020204020204" pitchFamily="34" charset="-122"/>
                <a:ea typeface="微软雅黑" panose="020B0503020204020204" pitchFamily="34" charset="-122"/>
                <a:sym typeface="+mn-ea"/>
              </a:rPr>
              <a:t>接口测试分类</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242695" y="2791460"/>
            <a:ext cx="9705975" cy="1753235"/>
          </a:xfrm>
          <a:prstGeom prst="rect">
            <a:avLst/>
          </a:prstGeom>
          <a:noFill/>
          <a:ln w="9525">
            <a:noFill/>
          </a:ln>
        </p:spPr>
        <p:txBody>
          <a:bodyPr wrap="square">
            <a:spAutoFit/>
          </a:bodyPr>
          <a:p>
            <a:pPr marL="285750" indent="-285750">
              <a:buFont typeface="Wingdings" panose="05000000000000000000" charset="0"/>
              <a:buChar char="ü"/>
            </a:pPr>
            <a:r>
              <a:rPr lang="en-US" b="0">
                <a:latin typeface="+mn-ea"/>
                <a:cs typeface="+mn-ea"/>
              </a:rPr>
              <a:t>web</a:t>
            </a:r>
            <a:r>
              <a:rPr lang="zh-CN" b="0">
                <a:latin typeface="+mn-ea"/>
                <a:cs typeface="+mn-ea"/>
              </a:rPr>
              <a:t>接口测试</a:t>
            </a:r>
            <a:r>
              <a:rPr lang="en-US" b="0">
                <a:latin typeface="+mn-ea"/>
                <a:cs typeface="+mn-ea"/>
              </a:rPr>
              <a:t>:	1.</a:t>
            </a:r>
            <a:r>
              <a:rPr lang="zh-CN" b="0">
                <a:latin typeface="+mn-ea"/>
                <a:cs typeface="+mn-ea"/>
              </a:rPr>
              <a:t>服务器接口测试</a:t>
            </a:r>
            <a:r>
              <a:rPr lang="en-US" b="0">
                <a:latin typeface="+mn-ea"/>
                <a:cs typeface="+mn-ea"/>
              </a:rPr>
              <a:t>:</a:t>
            </a:r>
            <a:r>
              <a:rPr lang="zh-CN" b="0">
                <a:latin typeface="+mn-ea"/>
                <a:cs typeface="+mn-ea"/>
              </a:rPr>
              <a:t>测试自己公司实现的接口</a:t>
            </a:r>
            <a:r>
              <a:rPr lang="en-US" b="0">
                <a:latin typeface="+mn-ea"/>
                <a:cs typeface="+mn-ea"/>
              </a:rPr>
              <a:t>(</a:t>
            </a:r>
            <a:r>
              <a:rPr lang="zh-CN" b="0">
                <a:latin typeface="+mn-ea"/>
                <a:cs typeface="+mn-ea"/>
              </a:rPr>
              <a:t>接口测试工作重点</a:t>
            </a:r>
            <a:r>
              <a:rPr lang="en-US" b="0">
                <a:latin typeface="+mn-ea"/>
                <a:cs typeface="+mn-ea"/>
              </a:rPr>
              <a:t>)</a:t>
            </a:r>
            <a:r>
              <a:rPr lang="zh-CN" altLang="en-US" b="0">
                <a:latin typeface="+mn-ea"/>
                <a:cs typeface="+mn-ea"/>
              </a:rPr>
              <a:t>。</a:t>
            </a:r>
            <a:r>
              <a:rPr lang="en-US" b="0">
                <a:latin typeface="+mn-ea"/>
                <a:cs typeface="+mn-ea"/>
              </a:rPr>
              <a:t>	2.</a:t>
            </a:r>
            <a:r>
              <a:rPr lang="zh-CN" b="0">
                <a:latin typeface="+mn-ea"/>
                <a:cs typeface="+mn-ea"/>
              </a:rPr>
              <a:t>第三方接口测试</a:t>
            </a:r>
            <a:r>
              <a:rPr lang="en-US" b="0">
                <a:latin typeface="+mn-ea"/>
                <a:cs typeface="+mn-ea"/>
              </a:rPr>
              <a:t>:</a:t>
            </a:r>
            <a:r>
              <a:rPr lang="zh-CN" b="0">
                <a:latin typeface="+mn-ea"/>
                <a:cs typeface="+mn-ea"/>
              </a:rPr>
              <a:t>测试别人公司实现的接口。</a:t>
            </a:r>
            <a:endParaRPr lang="zh-CN" b="0">
              <a:latin typeface="+mn-ea"/>
              <a:cs typeface="+mn-ea"/>
            </a:endParaRPr>
          </a:p>
          <a:p>
            <a:pPr marL="285750" indent="-285750">
              <a:buFont typeface="Wingdings" panose="05000000000000000000" charset="0"/>
              <a:buChar char="ü"/>
            </a:pPr>
            <a:endParaRPr lang="zh-CN" b="0">
              <a:latin typeface="+mn-ea"/>
              <a:cs typeface="+mn-ea"/>
            </a:endParaRPr>
          </a:p>
          <a:p>
            <a:pPr marL="285750" indent="-285750">
              <a:buFont typeface="Wingdings" panose="05000000000000000000" charset="0"/>
              <a:buChar char="ü"/>
            </a:pPr>
            <a:r>
              <a:rPr lang="zh-CN" b="0">
                <a:latin typeface="+mn-ea"/>
                <a:cs typeface="+mn-ea"/>
              </a:rPr>
              <a:t>模块接口测试</a:t>
            </a:r>
            <a:r>
              <a:rPr lang="en-US" b="0">
                <a:latin typeface="+mn-ea"/>
                <a:cs typeface="+mn-ea"/>
              </a:rPr>
              <a:t>:</a:t>
            </a:r>
            <a:r>
              <a:rPr lang="en-US" altLang="zh-CN" b="0">
                <a:latin typeface="+mn-ea"/>
                <a:cs typeface="+mn-ea"/>
              </a:rPr>
              <a:t>   </a:t>
            </a:r>
            <a:r>
              <a:rPr lang="zh-CN" b="0">
                <a:latin typeface="+mn-ea"/>
                <a:cs typeface="+mn-ea"/>
              </a:rPr>
              <a:t>程序内部的接口</a:t>
            </a:r>
            <a:endParaRPr lang="zh-CN" altLang="en-US">
              <a:latin typeface="+mn-ea"/>
              <a:cs typeface="+mn-ea"/>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接口</a:t>
            </a:r>
            <a:r>
              <a:rPr lang="zh-CN" altLang="en-US" dirty="0">
                <a:solidFill>
                  <a:schemeClr val="tx1">
                    <a:lumMod val="75000"/>
                    <a:lumOff val="25000"/>
                  </a:schemeClr>
                </a:solidFill>
                <a:sym typeface="+mn-ea"/>
              </a:rPr>
              <a:t>测试</a:t>
            </a:r>
            <a:endParaRPr lang="zh-CN" altLang="en-US" dirty="0">
              <a:solidFill>
                <a:schemeClr val="tx1">
                  <a:lumMod val="75000"/>
                  <a:lumOff val="25000"/>
                </a:schemeClr>
              </a:solidFill>
              <a:sym typeface="+mn-ea"/>
            </a:endParaRPr>
          </a:p>
        </p:txBody>
      </p:sp>
      <p:sp>
        <p:nvSpPr>
          <p:cNvPr id="4" name="文本框 3"/>
          <p:cNvSpPr txBox="1"/>
          <p:nvPr/>
        </p:nvSpPr>
        <p:spPr>
          <a:xfrm>
            <a:off x="377190" y="835025"/>
            <a:ext cx="2708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3.4 </a:t>
            </a:r>
            <a:r>
              <a:rPr lang="zh-CN" altLang="en-US" sz="2000" b="1" kern="100" dirty="0">
                <a:latin typeface="微软雅黑" panose="020B0503020204020204" pitchFamily="34" charset="-122"/>
                <a:ea typeface="微软雅黑" panose="020B0503020204020204" pitchFamily="34" charset="-122"/>
                <a:sym typeface="+mn-ea"/>
              </a:rPr>
              <a:t>接口测试的</a:t>
            </a:r>
            <a:r>
              <a:rPr lang="zh-CN" altLang="en-US" sz="2000" b="1" kern="100" dirty="0">
                <a:latin typeface="微软雅黑" panose="020B0503020204020204" pitchFamily="34" charset="-122"/>
                <a:ea typeface="微软雅黑" panose="020B0503020204020204" pitchFamily="34" charset="-122"/>
                <a:sym typeface="+mn-ea"/>
              </a:rPr>
              <a:t>意义</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1179195" y="1347470"/>
            <a:ext cx="10824845" cy="4523105"/>
          </a:xfrm>
          <a:prstGeom prst="rect">
            <a:avLst/>
          </a:prstGeom>
          <a:noFill/>
          <a:ln w="9525">
            <a:noFill/>
          </a:ln>
        </p:spPr>
        <p:txBody>
          <a:bodyPr wrap="square">
            <a:spAutoFit/>
          </a:bodyPr>
          <a:p>
            <a:pPr marL="285750" indent="-285750">
              <a:buFont typeface="Wingdings" panose="05000000000000000000" charset="0"/>
              <a:buChar char="ü"/>
            </a:pPr>
            <a:r>
              <a:rPr lang="en-US" altLang="zh-CN" b="1">
                <a:latin typeface="+mn-ea"/>
                <a:cs typeface="+mn-ea"/>
              </a:rPr>
              <a:t> </a:t>
            </a:r>
            <a:r>
              <a:rPr b="1">
                <a:latin typeface="+mn-ea"/>
                <a:cs typeface="+mn-ea"/>
              </a:rPr>
              <a:t>更早的发现问题</a:t>
            </a:r>
            <a:endParaRPr b="1">
              <a:latin typeface="+mn-ea"/>
              <a:cs typeface="+mn-ea"/>
            </a:endParaRPr>
          </a:p>
          <a:p>
            <a:pPr indent="266700"/>
            <a:r>
              <a:rPr lang="en-US" b="0">
                <a:latin typeface="+mn-ea"/>
                <a:cs typeface="+mn-ea"/>
              </a:rPr>
              <a:t> </a:t>
            </a:r>
            <a:r>
              <a:rPr b="0">
                <a:latin typeface="+mn-ea"/>
                <a:cs typeface="+mn-ea"/>
              </a:rPr>
              <a:t>不少的测试资料中强调，</a:t>
            </a:r>
            <a:r>
              <a:rPr b="1">
                <a:solidFill>
                  <a:srgbClr val="FF0000"/>
                </a:solidFill>
                <a:latin typeface="+mn-ea"/>
                <a:cs typeface="+mn-ea"/>
              </a:rPr>
              <a:t>测试应该更早的介入到项目开发中，因为越早的发现bug，修复的成本越低</a:t>
            </a:r>
            <a:r>
              <a:rPr b="0">
                <a:latin typeface="+mn-ea"/>
                <a:cs typeface="+mn-ea"/>
              </a:rPr>
              <a:t>。然而功能测试必须要等到系统提供可测试的界面才能对系统进行测试。而接口测试可以在功能界面开发出来之前对系统进行测试。系统接口是上层功能的基础，接口测试可以更早更低成本的发现和解决问题。然而，在实际的开发过程中，开发人员并没有充足的时间去编写单元测试，并且他们往往对自己编写的代码有足够的信心，不愿意将“浪费”时间在编写单元测试上面。这个时候接口测试的作用就会变得更加重要。</a:t>
            </a:r>
            <a:endParaRPr b="0">
              <a:latin typeface="+mn-ea"/>
              <a:cs typeface="+mn-ea"/>
            </a:endParaRPr>
          </a:p>
          <a:p>
            <a:pPr marL="285750" indent="-285750">
              <a:buFont typeface="Wingdings" panose="05000000000000000000" charset="0"/>
              <a:buChar char="ü"/>
            </a:pPr>
            <a:r>
              <a:rPr b="1">
                <a:latin typeface="+mn-ea"/>
                <a:cs typeface="+mn-ea"/>
              </a:rPr>
              <a:t>缩短产品研发周期：</a:t>
            </a:r>
            <a:endParaRPr b="1">
              <a:latin typeface="+mn-ea"/>
              <a:cs typeface="+mn-ea"/>
            </a:endParaRPr>
          </a:p>
          <a:p>
            <a:pPr indent="266700"/>
            <a:r>
              <a:rPr lang="en-US" b="0">
                <a:latin typeface="+mn-ea"/>
                <a:cs typeface="+mn-ea"/>
              </a:rPr>
              <a:t> </a:t>
            </a:r>
            <a:r>
              <a:rPr b="1">
                <a:solidFill>
                  <a:srgbClr val="FF0000"/>
                </a:solidFill>
                <a:latin typeface="+mn-ea"/>
                <a:cs typeface="+mn-ea"/>
              </a:rPr>
              <a:t>对于产品研发周期来说，如果将所有测试工作都集中在功能测试阶段。那么测试的问题和修复周期就会变长。</a:t>
            </a:r>
            <a:r>
              <a:rPr b="0">
                <a:latin typeface="+mn-ea"/>
                <a:cs typeface="+mn-ea"/>
              </a:rPr>
              <a:t>因为测试可以更早的介入产品开发中，所以，可以有效的控制功能阶段bug 的数量；从而有效的缩短产品开发周期。</a:t>
            </a:r>
            <a:endParaRPr b="0">
              <a:latin typeface="+mn-ea"/>
              <a:cs typeface="+mn-ea"/>
            </a:endParaRPr>
          </a:p>
          <a:p>
            <a:pPr marL="285750" indent="-285750">
              <a:buFont typeface="Wingdings" panose="05000000000000000000" charset="0"/>
              <a:buChar char="ü"/>
            </a:pPr>
            <a:r>
              <a:rPr b="1">
                <a:latin typeface="+mn-ea"/>
                <a:cs typeface="+mn-ea"/>
              </a:rPr>
              <a:t>发现更底层的问题：</a:t>
            </a:r>
            <a:endParaRPr b="1">
              <a:latin typeface="+mn-ea"/>
              <a:cs typeface="+mn-ea"/>
            </a:endParaRPr>
          </a:p>
          <a:p>
            <a:pPr indent="266700"/>
            <a:r>
              <a:rPr lang="en-US" b="0">
                <a:latin typeface="+mn-ea"/>
                <a:cs typeface="+mn-ea"/>
              </a:rPr>
              <a:t> </a:t>
            </a:r>
            <a:r>
              <a:rPr b="0">
                <a:latin typeface="+mn-ea"/>
                <a:cs typeface="+mn-ea"/>
              </a:rPr>
              <a:t>系统的有些底层逻辑是在UI 功能测试中不太容易触发的，那么这些逻辑可能会存在问题。接口测试可以更容易更全面的测试到这些底层的逻辑。</a:t>
            </a:r>
            <a:endParaRPr b="0">
              <a:latin typeface="+mn-ea"/>
              <a:cs typeface="+mn-ea"/>
            </a:endParaRPr>
          </a:p>
          <a:p>
            <a:pPr marL="285750" indent="-285750">
              <a:buFont typeface="Wingdings" panose="05000000000000000000" charset="0"/>
              <a:buChar char="ü"/>
            </a:pPr>
            <a:r>
              <a:rPr b="1">
                <a:latin typeface="+mn-ea"/>
                <a:cs typeface="+mn-ea"/>
              </a:rPr>
              <a:t>检查服务器的异常处理能力：</a:t>
            </a:r>
            <a:endParaRPr b="1">
              <a:latin typeface="+mn-ea"/>
              <a:cs typeface="+mn-ea"/>
            </a:endParaRPr>
          </a:p>
          <a:p>
            <a:pPr indent="266700"/>
            <a:r>
              <a:rPr lang="en-US" b="0">
                <a:latin typeface="+mn-ea"/>
                <a:cs typeface="+mn-ea"/>
              </a:rPr>
              <a:t> </a:t>
            </a:r>
            <a:r>
              <a:rPr b="0">
                <a:latin typeface="+mn-ea"/>
                <a:cs typeface="+mn-ea"/>
              </a:rPr>
              <a:t>我们通常把</a:t>
            </a:r>
            <a:r>
              <a:rPr b="1">
                <a:solidFill>
                  <a:srgbClr val="FF0000"/>
                </a:solidFill>
                <a:latin typeface="+mn-ea"/>
                <a:cs typeface="+mn-ea"/>
              </a:rPr>
              <a:t>前端的验证称为弱验证，因为它很容易被绕过</a:t>
            </a:r>
            <a:r>
              <a:rPr b="0">
                <a:latin typeface="+mn-ea"/>
                <a:cs typeface="+mn-ea"/>
              </a:rPr>
              <a:t>，这个时候如果只站在功能的层面进行测试，就很难发现一些安全的问题。不以功能为入口的接口测试就会很容易的验证这些异常情况。</a:t>
            </a:r>
            <a:endParaRPr b="0">
              <a:latin typeface="+mn-ea"/>
              <a:cs typeface="+mn-ea"/>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接口</a:t>
            </a:r>
            <a:r>
              <a:rPr lang="zh-CN" altLang="en-US" dirty="0">
                <a:solidFill>
                  <a:schemeClr val="tx1">
                    <a:lumMod val="75000"/>
                    <a:lumOff val="25000"/>
                  </a:schemeClr>
                </a:solidFill>
                <a:sym typeface="+mn-ea"/>
              </a:rPr>
              <a:t>测试</a:t>
            </a:r>
            <a:endParaRPr lang="zh-CN" altLang="en-US" dirty="0">
              <a:solidFill>
                <a:schemeClr val="tx1">
                  <a:lumMod val="75000"/>
                  <a:lumOff val="25000"/>
                </a:schemeClr>
              </a:solidFill>
              <a:sym typeface="+mn-ea"/>
            </a:endParaRPr>
          </a:p>
        </p:txBody>
      </p:sp>
      <p:sp>
        <p:nvSpPr>
          <p:cNvPr id="4" name="文本框 3"/>
          <p:cNvSpPr txBox="1"/>
          <p:nvPr/>
        </p:nvSpPr>
        <p:spPr>
          <a:xfrm>
            <a:off x="377190" y="835025"/>
            <a:ext cx="3219450" cy="398780"/>
          </a:xfrm>
          <a:prstGeom prst="rect">
            <a:avLst/>
          </a:prstGeom>
          <a:noFill/>
        </p:spPr>
        <p:txBody>
          <a:bodyPr wrap="none" rtlCol="0" anchor="t">
            <a:spAutoFit/>
          </a:bodyPr>
          <a:p>
            <a:pPr marL="285750" indent="-285750" algn="l">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3.5 </a:t>
            </a:r>
            <a:r>
              <a:rPr lang="zh-CN" altLang="en-US" sz="2000" b="1" kern="100" dirty="0">
                <a:latin typeface="微软雅黑" panose="020B0503020204020204" pitchFamily="34" charset="-122"/>
                <a:ea typeface="微软雅黑" panose="020B0503020204020204" pitchFamily="34" charset="-122"/>
                <a:sym typeface="+mn-ea"/>
              </a:rPr>
              <a:t>接口测试 VS UI测试</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958850" y="1347470"/>
            <a:ext cx="10870565" cy="3415030"/>
          </a:xfrm>
          <a:prstGeom prst="rect">
            <a:avLst/>
          </a:prstGeom>
          <a:noFill/>
          <a:ln w="9525">
            <a:noFill/>
          </a:ln>
        </p:spPr>
        <p:txBody>
          <a:bodyPr wrap="square">
            <a:spAutoFit/>
          </a:bodyPr>
          <a:p>
            <a:pPr indent="0">
              <a:buFont typeface="Wingdings" panose="05000000000000000000" charset="0"/>
              <a:buChar char="ü"/>
            </a:pPr>
            <a:r>
              <a:rPr b="0">
                <a:latin typeface="+mn-ea"/>
                <a:cs typeface="+mn-ea"/>
              </a:rPr>
              <a:t>UI测试特点:</a:t>
            </a:r>
            <a:endParaRPr b="0">
              <a:latin typeface="+mn-ea"/>
              <a:cs typeface="+mn-ea"/>
            </a:endParaRPr>
          </a:p>
          <a:p>
            <a:pPr indent="0">
              <a:buFont typeface="Wingdings" panose="05000000000000000000" charset="0"/>
              <a:buNone/>
            </a:pPr>
            <a:r>
              <a:rPr lang="en-US" b="0">
                <a:latin typeface="+mn-ea"/>
                <a:cs typeface="+mn-ea"/>
              </a:rPr>
              <a:t>  </a:t>
            </a:r>
            <a:r>
              <a:rPr b="0">
                <a:latin typeface="+mn-ea"/>
                <a:cs typeface="+mn-ea"/>
              </a:rPr>
              <a:t>1.web应用和APP迭代速度非常快</a:t>
            </a:r>
            <a:endParaRPr b="0">
              <a:latin typeface="+mn-ea"/>
              <a:cs typeface="+mn-ea"/>
            </a:endParaRPr>
          </a:p>
          <a:p>
            <a:pPr indent="0">
              <a:buFont typeface="Wingdings" panose="05000000000000000000" charset="0"/>
              <a:buNone/>
            </a:pPr>
            <a:r>
              <a:rPr lang="en-US" b="0">
                <a:latin typeface="+mn-ea"/>
                <a:cs typeface="+mn-ea"/>
              </a:rPr>
              <a:t>  </a:t>
            </a:r>
            <a:r>
              <a:rPr b="0">
                <a:latin typeface="+mn-ea"/>
                <a:cs typeface="+mn-ea"/>
              </a:rPr>
              <a:t>2.页面更新频繁</a:t>
            </a:r>
            <a:endParaRPr b="0">
              <a:latin typeface="+mn-ea"/>
              <a:cs typeface="+mn-ea"/>
            </a:endParaRPr>
          </a:p>
          <a:p>
            <a:pPr indent="0">
              <a:buFont typeface="Wingdings" panose="05000000000000000000" charset="0"/>
              <a:buNone/>
            </a:pPr>
            <a:r>
              <a:rPr lang="en-US" b="0">
                <a:latin typeface="+mn-ea"/>
                <a:cs typeface="+mn-ea"/>
              </a:rPr>
              <a:t>  </a:t>
            </a:r>
            <a:r>
              <a:rPr b="0">
                <a:latin typeface="+mn-ea"/>
                <a:cs typeface="+mn-ea"/>
              </a:rPr>
              <a:t>3.测试成本高于效益</a:t>
            </a:r>
            <a:endParaRPr b="0">
              <a:latin typeface="+mn-ea"/>
              <a:cs typeface="+mn-ea"/>
            </a:endParaRPr>
          </a:p>
          <a:p>
            <a:pPr indent="0">
              <a:buFont typeface="Wingdings" panose="05000000000000000000" charset="0"/>
              <a:buNone/>
            </a:pPr>
            <a:r>
              <a:rPr lang="en-US" b="0">
                <a:latin typeface="+mn-ea"/>
                <a:cs typeface="+mn-ea"/>
              </a:rPr>
              <a:t>  </a:t>
            </a:r>
            <a:r>
              <a:rPr b="0">
                <a:latin typeface="+mn-ea"/>
                <a:cs typeface="+mn-ea"/>
              </a:rPr>
              <a:t>4.可交付于第三方进行测试(云测,众测)</a:t>
            </a:r>
            <a:endParaRPr b="0">
              <a:latin typeface="+mn-ea"/>
              <a:cs typeface="+mn-ea"/>
            </a:endParaRPr>
          </a:p>
          <a:p>
            <a:pPr indent="0">
              <a:buFont typeface="Wingdings" panose="05000000000000000000" charset="0"/>
              <a:buNone/>
            </a:pPr>
            <a:endParaRPr b="0">
              <a:latin typeface="+mn-ea"/>
              <a:cs typeface="+mn-ea"/>
            </a:endParaRPr>
          </a:p>
          <a:p>
            <a:pPr indent="0">
              <a:buFont typeface="Wingdings" panose="05000000000000000000" charset="0"/>
              <a:buChar char="ü"/>
            </a:pPr>
            <a:r>
              <a:rPr b="0">
                <a:latin typeface="+mn-ea"/>
                <a:cs typeface="+mn-ea"/>
              </a:rPr>
              <a:t>接口测试：</a:t>
            </a:r>
            <a:endParaRPr b="0">
              <a:latin typeface="+mn-ea"/>
              <a:cs typeface="+mn-ea"/>
            </a:endParaRPr>
          </a:p>
          <a:p>
            <a:pPr indent="0">
              <a:buFont typeface="Wingdings" panose="05000000000000000000" charset="0"/>
              <a:buNone/>
            </a:pPr>
            <a:r>
              <a:rPr lang="en-US" b="0">
                <a:latin typeface="+mn-ea"/>
                <a:cs typeface="+mn-ea"/>
              </a:rPr>
              <a:t>       </a:t>
            </a:r>
            <a:r>
              <a:rPr b="0">
                <a:latin typeface="+mn-ea"/>
                <a:cs typeface="+mn-ea"/>
              </a:rPr>
              <a:t>针对服务端后台测试，接口规则一旦确定,后期的变化非常的小相对于变化频繁的UI来说，接口测试的性价比更高。这就成为了企业内重点测试的对象,我们都知道,服务端中保存着用户数据,业务数据,交易数据等,倘若任何一个接口实现有问题,都会影响所有用户.正是由于服务端数据和业务逻辑关系着企业的命脉,所以极少会有企业把接口交于第三方测试。</a:t>
            </a:r>
            <a:r>
              <a:rPr b="1">
                <a:solidFill>
                  <a:schemeClr val="accent2"/>
                </a:solidFill>
                <a:latin typeface="+mn-ea"/>
                <a:cs typeface="+mn-ea"/>
              </a:rPr>
              <a:t>作为测试人员,我们需要验证的是接口间数据传递的正确性和完整性。</a:t>
            </a:r>
            <a:endParaRPr b="1">
              <a:solidFill>
                <a:schemeClr val="accent2"/>
              </a:solidFill>
              <a:latin typeface="+mn-ea"/>
              <a:cs typeface="+mn-ea"/>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接口</a:t>
            </a:r>
            <a:r>
              <a:rPr lang="zh-CN" altLang="en-US" dirty="0">
                <a:solidFill>
                  <a:schemeClr val="tx1">
                    <a:lumMod val="75000"/>
                    <a:lumOff val="25000"/>
                  </a:schemeClr>
                </a:solidFill>
                <a:sym typeface="+mn-ea"/>
              </a:rPr>
              <a:t>测试</a:t>
            </a:r>
            <a:endParaRPr lang="zh-CN" altLang="en-US" dirty="0">
              <a:solidFill>
                <a:schemeClr val="tx1">
                  <a:lumMod val="75000"/>
                  <a:lumOff val="25000"/>
                </a:schemeClr>
              </a:solidFill>
              <a:sym typeface="+mn-ea"/>
            </a:endParaRPr>
          </a:p>
        </p:txBody>
      </p:sp>
      <p:sp>
        <p:nvSpPr>
          <p:cNvPr id="4" name="文本框 3"/>
          <p:cNvSpPr txBox="1"/>
          <p:nvPr/>
        </p:nvSpPr>
        <p:spPr>
          <a:xfrm>
            <a:off x="377190" y="835025"/>
            <a:ext cx="2962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3.6 </a:t>
            </a:r>
            <a:r>
              <a:rPr lang="zh-CN" altLang="en-US" sz="2000" b="1" kern="100" dirty="0">
                <a:latin typeface="微软雅黑" panose="020B0503020204020204" pitchFamily="34" charset="-122"/>
                <a:ea typeface="微软雅黑" panose="020B0503020204020204" pitchFamily="34" charset="-122"/>
                <a:sym typeface="+mn-ea"/>
              </a:rPr>
              <a:t>如何开展接口测试</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958850" y="1347470"/>
            <a:ext cx="10870565" cy="1198880"/>
          </a:xfrm>
          <a:prstGeom prst="rect">
            <a:avLst/>
          </a:prstGeom>
          <a:noFill/>
          <a:ln w="9525">
            <a:noFill/>
          </a:ln>
        </p:spPr>
        <p:txBody>
          <a:bodyPr wrap="square">
            <a:spAutoFit/>
          </a:bodyPr>
          <a:p>
            <a:pPr indent="0">
              <a:buFont typeface="Wingdings" panose="05000000000000000000" charset="0"/>
              <a:buChar char="ü"/>
            </a:pPr>
            <a:r>
              <a:rPr b="0">
                <a:latin typeface="+mn-ea"/>
                <a:cs typeface="+mn-ea"/>
              </a:rPr>
              <a:t>接口测试三要素:</a:t>
            </a:r>
            <a:endParaRPr b="0">
              <a:latin typeface="+mn-ea"/>
              <a:cs typeface="+mn-ea"/>
            </a:endParaRPr>
          </a:p>
          <a:p>
            <a:pPr indent="0">
              <a:buFont typeface="Wingdings" panose="05000000000000000000" charset="0"/>
              <a:buChar char="ü"/>
            </a:pPr>
            <a:r>
              <a:rPr b="0">
                <a:latin typeface="+mn-ea"/>
                <a:cs typeface="+mn-ea"/>
              </a:rPr>
              <a:t>1.根据Url定位到服务器资源</a:t>
            </a:r>
            <a:endParaRPr b="0">
              <a:latin typeface="+mn-ea"/>
              <a:cs typeface="+mn-ea"/>
            </a:endParaRPr>
          </a:p>
          <a:p>
            <a:pPr indent="0">
              <a:buFont typeface="Wingdings" panose="05000000000000000000" charset="0"/>
              <a:buChar char="ü"/>
            </a:pPr>
            <a:r>
              <a:rPr b="0">
                <a:latin typeface="+mn-ea"/>
                <a:cs typeface="+mn-ea"/>
              </a:rPr>
              <a:t>2.设置要提交的数据</a:t>
            </a:r>
            <a:endParaRPr b="0">
              <a:latin typeface="+mn-ea"/>
              <a:cs typeface="+mn-ea"/>
            </a:endParaRPr>
          </a:p>
          <a:p>
            <a:pPr indent="0">
              <a:buFont typeface="Wingdings" panose="05000000000000000000" charset="0"/>
              <a:buChar char="ü"/>
            </a:pPr>
            <a:r>
              <a:rPr b="0">
                <a:latin typeface="+mn-ea"/>
                <a:cs typeface="+mn-ea"/>
              </a:rPr>
              <a:t>3.查看响应的结果</a:t>
            </a:r>
            <a:endParaRPr b="0">
              <a:latin typeface="+mn-ea"/>
              <a:cs typeface="+mn-ea"/>
            </a:endParaRPr>
          </a:p>
        </p:txBody>
      </p:sp>
      <p:sp>
        <p:nvSpPr>
          <p:cNvPr id="3" name="文本框 2"/>
          <p:cNvSpPr txBox="1"/>
          <p:nvPr/>
        </p:nvSpPr>
        <p:spPr>
          <a:xfrm>
            <a:off x="377190" y="2724785"/>
            <a:ext cx="252984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3.7  </a:t>
            </a:r>
            <a:r>
              <a:rPr lang="zh-CN" altLang="en-US" sz="2000" b="1" kern="100" dirty="0">
                <a:latin typeface="微软雅黑" panose="020B0503020204020204" pitchFamily="34" charset="-122"/>
                <a:ea typeface="微软雅黑" panose="020B0503020204020204" pitchFamily="34" charset="-122"/>
                <a:sym typeface="+mn-ea"/>
              </a:rPr>
              <a:t>接口测试流程</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196340" y="3172460"/>
            <a:ext cx="5080000" cy="2745740"/>
          </a:xfrm>
          <a:prstGeom prst="rect">
            <a:avLst/>
          </a:prstGeom>
          <a:noFill/>
          <a:ln w="9525">
            <a:noFill/>
          </a:ln>
        </p:spPr>
        <p:txBody>
          <a:bodyPr>
            <a:spAutoFit/>
          </a:bodyPr>
          <a:p>
            <a:pPr indent="266700"/>
            <a:r>
              <a:rPr lang="zh-CN" b="0">
                <a:latin typeface="+mn-ea"/>
                <a:cs typeface="+mn-ea"/>
              </a:rPr>
              <a:t>需求讨论→需求评审→场景设计（用例设计）→数据准备→执行用例</a:t>
            </a:r>
            <a:r>
              <a:rPr lang="en-US" b="0">
                <a:latin typeface="+mn-ea"/>
                <a:cs typeface="+mn-ea"/>
              </a:rPr>
              <a:t> </a:t>
            </a:r>
            <a:r>
              <a:rPr lang="zh-CN" b="0">
                <a:latin typeface="+mn-ea"/>
                <a:cs typeface="+mn-ea"/>
              </a:rPr>
              <a:t>接口测试流程重点</a:t>
            </a:r>
            <a:r>
              <a:rPr lang="en-US" b="0">
                <a:latin typeface="+mn-ea"/>
                <a:cs typeface="+mn-ea"/>
              </a:rPr>
              <a:t>——</a:t>
            </a:r>
            <a:r>
              <a:rPr lang="zh-CN" b="0">
                <a:solidFill>
                  <a:srgbClr val="FF0000"/>
                </a:solidFill>
                <a:highlight>
                  <a:srgbClr val="FFFF00"/>
                </a:highlight>
                <a:latin typeface="+mn-ea"/>
                <a:cs typeface="+mn-ea"/>
              </a:rPr>
              <a:t>测试用例设计</a:t>
            </a:r>
            <a:r>
              <a:rPr lang="zh-CN" b="0">
                <a:latin typeface="+mn-ea"/>
                <a:cs typeface="+mn-ea"/>
              </a:rPr>
              <a:t>：为什么要设计测试用例：</a:t>
            </a:r>
            <a:r>
              <a:rPr lang="en-US" b="0">
                <a:latin typeface="+mn-ea"/>
                <a:cs typeface="+mn-ea"/>
              </a:rPr>
              <a:t>1. </a:t>
            </a:r>
            <a:r>
              <a:rPr lang="zh-CN" b="0">
                <a:latin typeface="+mn-ea"/>
                <a:cs typeface="+mn-ea"/>
              </a:rPr>
              <a:t>理清思路，避免漏测</a:t>
            </a:r>
            <a:r>
              <a:rPr lang="en-US" b="0">
                <a:latin typeface="+mn-ea"/>
                <a:cs typeface="+mn-ea"/>
              </a:rPr>
              <a:t>2. </a:t>
            </a:r>
            <a:r>
              <a:rPr lang="zh-CN" b="0">
                <a:latin typeface="+mn-ea"/>
                <a:cs typeface="+mn-ea"/>
              </a:rPr>
              <a:t>提高测试效率</a:t>
            </a:r>
            <a:r>
              <a:rPr lang="en-US" b="0">
                <a:latin typeface="+mn-ea"/>
                <a:cs typeface="+mn-ea"/>
              </a:rPr>
              <a:t>3. </a:t>
            </a:r>
            <a:r>
              <a:rPr lang="zh-CN" b="0">
                <a:latin typeface="+mn-ea"/>
                <a:cs typeface="+mn-ea"/>
              </a:rPr>
              <a:t>跟进测试进度</a:t>
            </a:r>
            <a:r>
              <a:rPr lang="en-US" b="0">
                <a:latin typeface="+mn-ea"/>
                <a:cs typeface="+mn-ea"/>
              </a:rPr>
              <a:t>4. </a:t>
            </a:r>
            <a:r>
              <a:rPr lang="zh-CN" b="0">
                <a:latin typeface="+mn-ea"/>
                <a:cs typeface="+mn-ea"/>
              </a:rPr>
              <a:t>跟进重复性工作</a:t>
            </a:r>
            <a:r>
              <a:rPr lang="en-US" sz="1050" b="0">
                <a:latin typeface="Courier New" panose="02070309020205020404" charset="0"/>
              </a:rPr>
              <a:t> </a:t>
            </a:r>
            <a:endParaRPr lang="zh-CN" altLang="en-US"/>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接口</a:t>
            </a:r>
            <a:r>
              <a:rPr lang="zh-CN" altLang="en-US" dirty="0">
                <a:solidFill>
                  <a:schemeClr val="tx1">
                    <a:lumMod val="75000"/>
                    <a:lumOff val="25000"/>
                  </a:schemeClr>
                </a:solidFill>
                <a:sym typeface="+mn-ea"/>
              </a:rPr>
              <a:t>测试</a:t>
            </a:r>
            <a:endParaRPr lang="zh-CN" altLang="en-US" dirty="0">
              <a:solidFill>
                <a:schemeClr val="tx1">
                  <a:lumMod val="75000"/>
                  <a:lumOff val="25000"/>
                </a:schemeClr>
              </a:solidFill>
              <a:sym typeface="+mn-ea"/>
            </a:endParaRPr>
          </a:p>
        </p:txBody>
      </p:sp>
      <p:sp>
        <p:nvSpPr>
          <p:cNvPr id="3" name="文本框 2"/>
          <p:cNvSpPr txBox="1"/>
          <p:nvPr/>
        </p:nvSpPr>
        <p:spPr>
          <a:xfrm>
            <a:off x="634365" y="806450"/>
            <a:ext cx="252984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3.7  </a:t>
            </a:r>
            <a:r>
              <a:rPr lang="zh-CN" altLang="en-US" sz="2000" b="1" kern="100" dirty="0">
                <a:latin typeface="微软雅黑" panose="020B0503020204020204" pitchFamily="34" charset="-122"/>
                <a:ea typeface="微软雅黑" panose="020B0503020204020204" pitchFamily="34" charset="-122"/>
                <a:sym typeface="+mn-ea"/>
              </a:rPr>
              <a:t>接口测试流程</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1636395" y="1205230"/>
            <a:ext cx="7266940" cy="368300"/>
          </a:xfrm>
          <a:prstGeom prst="rect">
            <a:avLst/>
          </a:prstGeom>
          <a:noFill/>
          <a:ln w="9525">
            <a:noFill/>
          </a:ln>
        </p:spPr>
        <p:txBody>
          <a:bodyPr wrap="square">
            <a:spAutoFit/>
          </a:bodyPr>
          <a:p>
            <a:pPr indent="266700"/>
            <a:r>
              <a:rPr lang="zh-CN" b="0">
                <a:latin typeface="+mn-ea"/>
                <a:cs typeface="+mn-ea"/>
              </a:rPr>
              <a:t>接口测试用例设计的着手点：</a:t>
            </a:r>
            <a:r>
              <a:rPr lang="en-US" b="0">
                <a:latin typeface="+mn-ea"/>
                <a:cs typeface="+mn-ea"/>
              </a:rPr>
              <a:t>1.</a:t>
            </a:r>
            <a:r>
              <a:rPr lang="zh-CN" b="0">
                <a:latin typeface="+mn-ea"/>
                <a:cs typeface="+mn-ea"/>
              </a:rPr>
              <a:t>功能；</a:t>
            </a:r>
            <a:r>
              <a:rPr lang="en-US" b="0">
                <a:latin typeface="+mn-ea"/>
                <a:cs typeface="+mn-ea"/>
              </a:rPr>
              <a:t>2.</a:t>
            </a:r>
            <a:r>
              <a:rPr lang="zh-CN" b="0">
                <a:latin typeface="+mn-ea"/>
                <a:cs typeface="+mn-ea"/>
              </a:rPr>
              <a:t>业务逻辑；</a:t>
            </a:r>
            <a:r>
              <a:rPr lang="en-US" b="0">
                <a:latin typeface="+mn-ea"/>
                <a:cs typeface="+mn-ea"/>
              </a:rPr>
              <a:t>3.</a:t>
            </a:r>
            <a:r>
              <a:rPr lang="zh-CN" b="0">
                <a:latin typeface="+mn-ea"/>
                <a:cs typeface="+mn-ea"/>
              </a:rPr>
              <a:t>异常；</a:t>
            </a:r>
            <a:r>
              <a:rPr lang="en-US" b="0">
                <a:latin typeface="+mn-ea"/>
                <a:cs typeface="+mn-ea"/>
              </a:rPr>
              <a:t>4.</a:t>
            </a:r>
            <a:r>
              <a:rPr lang="zh-CN" b="0">
                <a:latin typeface="+mn-ea"/>
                <a:cs typeface="+mn-ea"/>
              </a:rPr>
              <a:t>安全</a:t>
            </a:r>
            <a:endParaRPr lang="zh-CN" altLang="en-US">
              <a:latin typeface="+mn-ea"/>
              <a:cs typeface="+mn-ea"/>
            </a:endParaRPr>
          </a:p>
        </p:txBody>
      </p:sp>
      <p:sp>
        <p:nvSpPr>
          <p:cNvPr id="7" name="文本框 6"/>
          <p:cNvSpPr txBox="1"/>
          <p:nvPr/>
        </p:nvSpPr>
        <p:spPr>
          <a:xfrm>
            <a:off x="1802765" y="1821180"/>
            <a:ext cx="9688195" cy="4523105"/>
          </a:xfrm>
          <a:prstGeom prst="rect">
            <a:avLst/>
          </a:prstGeom>
          <a:noFill/>
          <a:ln w="9525">
            <a:noFill/>
          </a:ln>
        </p:spPr>
        <p:txBody>
          <a:bodyPr wrap="square">
            <a:spAutoFit/>
          </a:bodyPr>
          <a:p>
            <a:pPr indent="266700"/>
            <a:r>
              <a:rPr lang="zh-CN" b="0">
                <a:solidFill>
                  <a:srgbClr val="FF0000"/>
                </a:solidFill>
                <a:highlight>
                  <a:srgbClr val="FFFF00"/>
                </a:highlight>
                <a:latin typeface="+mn-ea"/>
                <a:cs typeface="+mn-ea"/>
              </a:rPr>
              <a:t>一、功能</a:t>
            </a:r>
            <a:r>
              <a:rPr lang="zh-CN" b="0">
                <a:latin typeface="+mn-ea"/>
                <a:cs typeface="+mn-ea"/>
              </a:rPr>
              <a:t>用例设计的测试点：</a:t>
            </a:r>
            <a:endParaRPr lang="zh-CN" b="0">
              <a:latin typeface="+mn-ea"/>
              <a:cs typeface="+mn-ea"/>
            </a:endParaRPr>
          </a:p>
          <a:p>
            <a:pPr indent="266700"/>
            <a:r>
              <a:rPr lang="zh-CN" b="0">
                <a:latin typeface="+mn-ea"/>
                <a:cs typeface="+mn-ea"/>
              </a:rPr>
              <a:t> </a:t>
            </a:r>
            <a:r>
              <a:rPr lang="en-US" altLang="zh-CN" b="0">
                <a:latin typeface="+mn-ea"/>
                <a:cs typeface="+mn-ea"/>
              </a:rPr>
              <a:t>  </a:t>
            </a:r>
            <a:r>
              <a:rPr lang="en-US" b="0">
                <a:latin typeface="+mn-ea"/>
                <a:cs typeface="+mn-ea"/>
              </a:rPr>
              <a:t>1.</a:t>
            </a:r>
            <a:r>
              <a:rPr lang="zh-CN" b="0">
                <a:latin typeface="+mn-ea"/>
                <a:cs typeface="+mn-ea"/>
              </a:rPr>
              <a:t>功能是否正常；</a:t>
            </a:r>
            <a:endParaRPr lang="zh-CN" b="0">
              <a:latin typeface="+mn-ea"/>
              <a:cs typeface="+mn-ea"/>
            </a:endParaRPr>
          </a:p>
          <a:p>
            <a:pPr indent="266700"/>
            <a:r>
              <a:rPr lang="zh-CN" b="0">
                <a:latin typeface="+mn-ea"/>
                <a:cs typeface="+mn-ea"/>
              </a:rPr>
              <a:t> </a:t>
            </a:r>
            <a:r>
              <a:rPr lang="en-US" altLang="zh-CN" b="0">
                <a:latin typeface="+mn-ea"/>
                <a:cs typeface="+mn-ea"/>
              </a:rPr>
              <a:t>  </a:t>
            </a:r>
            <a:r>
              <a:rPr lang="en-US" b="0">
                <a:latin typeface="+mn-ea"/>
                <a:cs typeface="+mn-ea"/>
              </a:rPr>
              <a:t>2.</a:t>
            </a:r>
            <a:r>
              <a:rPr lang="zh-CN" b="0">
                <a:latin typeface="+mn-ea"/>
                <a:cs typeface="+mn-ea"/>
              </a:rPr>
              <a:t>功能是否按照接口文档实现</a:t>
            </a:r>
            <a:r>
              <a:rPr lang="en-US" b="0">
                <a:latin typeface="+mn-ea"/>
                <a:cs typeface="+mn-ea"/>
              </a:rPr>
              <a:t></a:t>
            </a:r>
            <a:r>
              <a:rPr lang="zh-CN" b="0">
                <a:solidFill>
                  <a:srgbClr val="FF0000"/>
                </a:solidFill>
                <a:highlight>
                  <a:srgbClr val="FFFF00"/>
                </a:highlight>
                <a:latin typeface="+mn-ea"/>
                <a:cs typeface="+mn-ea"/>
              </a:rPr>
              <a:t>二、业务逻辑</a:t>
            </a:r>
            <a:r>
              <a:rPr lang="zh-CN" b="0">
                <a:latin typeface="+mn-ea"/>
                <a:cs typeface="+mn-ea"/>
              </a:rPr>
              <a:t>用例设计的测试点：</a:t>
            </a:r>
            <a:endParaRPr lang="zh-CN" b="0">
              <a:latin typeface="+mn-ea"/>
              <a:cs typeface="+mn-ea"/>
            </a:endParaRPr>
          </a:p>
          <a:p>
            <a:pPr indent="266700"/>
            <a:r>
              <a:rPr lang="zh-CN" b="0">
                <a:latin typeface="+mn-ea"/>
                <a:cs typeface="+mn-ea"/>
              </a:rPr>
              <a:t> </a:t>
            </a:r>
            <a:r>
              <a:rPr lang="en-US" altLang="zh-CN" b="0">
                <a:latin typeface="+mn-ea"/>
                <a:cs typeface="+mn-ea"/>
              </a:rPr>
              <a:t>     </a:t>
            </a:r>
            <a:r>
              <a:rPr lang="en-US" b="0">
                <a:latin typeface="+mn-ea"/>
                <a:cs typeface="+mn-ea"/>
              </a:rPr>
              <a:t>1.</a:t>
            </a:r>
            <a:r>
              <a:rPr lang="zh-CN" b="0">
                <a:latin typeface="+mn-ea"/>
                <a:cs typeface="+mn-ea"/>
              </a:rPr>
              <a:t>是否依赖业务（比如“下单”操作要判断是否已经登录成功）</a:t>
            </a:r>
            <a:r>
              <a:rPr lang="en-US" b="0">
                <a:latin typeface="+mn-ea"/>
                <a:cs typeface="+mn-ea"/>
              </a:rPr>
              <a:t></a:t>
            </a:r>
            <a:r>
              <a:rPr lang="zh-CN" b="0">
                <a:solidFill>
                  <a:srgbClr val="FF0000"/>
                </a:solidFill>
                <a:highlight>
                  <a:srgbClr val="FFFF00"/>
                </a:highlight>
                <a:latin typeface="+mn-ea"/>
                <a:cs typeface="+mn-ea"/>
              </a:rPr>
              <a:t>三、异常</a:t>
            </a:r>
            <a:r>
              <a:rPr lang="zh-CN" b="0">
                <a:latin typeface="+mn-ea"/>
                <a:cs typeface="+mn-ea"/>
              </a:rPr>
              <a:t>用例设计的测试点：</a:t>
            </a:r>
            <a:r>
              <a:rPr lang="en-US" altLang="zh-CN" b="0">
                <a:latin typeface="+mn-ea"/>
                <a:cs typeface="+mn-ea"/>
              </a:rPr>
              <a:t>            </a:t>
            </a:r>
            <a:r>
              <a:rPr lang="zh-CN" b="0">
                <a:latin typeface="+mn-ea"/>
                <a:cs typeface="+mn-ea"/>
              </a:rPr>
              <a:t>异常参数：</a:t>
            </a:r>
            <a:r>
              <a:rPr lang="en-US" b="0">
                <a:latin typeface="+mn-ea"/>
                <a:cs typeface="+mn-ea"/>
              </a:rPr>
              <a:t>		</a:t>
            </a:r>
            <a:r>
              <a:rPr lang="zh-CN" b="0">
                <a:latin typeface="+mn-ea"/>
                <a:cs typeface="+mn-ea"/>
              </a:rPr>
              <a:t>关键字参数</a:t>
            </a:r>
            <a:r>
              <a:rPr lang="en-US" b="0">
                <a:latin typeface="+mn-ea"/>
                <a:cs typeface="+mn-ea"/>
              </a:rPr>
              <a:t>		</a:t>
            </a:r>
            <a:r>
              <a:rPr lang="zh-CN" b="0">
                <a:latin typeface="+mn-ea"/>
                <a:cs typeface="+mn-ea"/>
              </a:rPr>
              <a:t>参数为空</a:t>
            </a:r>
            <a:r>
              <a:rPr lang="en-US" b="0">
                <a:latin typeface="+mn-ea"/>
                <a:cs typeface="+mn-ea"/>
              </a:rPr>
              <a:t>		</a:t>
            </a:r>
            <a:r>
              <a:rPr lang="zh-CN" b="0">
                <a:latin typeface="+mn-ea"/>
                <a:cs typeface="+mn-ea"/>
              </a:rPr>
              <a:t>多、少参数</a:t>
            </a:r>
            <a:r>
              <a:rPr lang="en-US" b="0">
                <a:latin typeface="+mn-ea"/>
                <a:cs typeface="+mn-ea"/>
              </a:rPr>
              <a:t>		</a:t>
            </a:r>
            <a:r>
              <a:rPr lang="zh-CN" b="0">
                <a:latin typeface="+mn-ea"/>
                <a:cs typeface="+mn-ea"/>
              </a:rPr>
              <a:t>错误参数</a:t>
            </a:r>
            <a:r>
              <a:rPr lang="en-US" altLang="zh-CN" b="0">
                <a:latin typeface="+mn-ea"/>
                <a:cs typeface="+mn-ea"/>
              </a:rPr>
              <a:t>             </a:t>
            </a:r>
            <a:r>
              <a:rPr lang="zh-CN" b="0">
                <a:latin typeface="+mn-ea"/>
                <a:cs typeface="+mn-ea"/>
              </a:rPr>
              <a:t>异常数据：</a:t>
            </a:r>
            <a:r>
              <a:rPr lang="en-US" b="0">
                <a:latin typeface="+mn-ea"/>
                <a:cs typeface="+mn-ea"/>
              </a:rPr>
              <a:t>		</a:t>
            </a:r>
            <a:r>
              <a:rPr lang="zh-CN" b="0">
                <a:latin typeface="+mn-ea"/>
                <a:cs typeface="+mn-ea"/>
              </a:rPr>
              <a:t>关键字数据</a:t>
            </a:r>
            <a:r>
              <a:rPr lang="en-US" b="0">
                <a:latin typeface="+mn-ea"/>
                <a:cs typeface="+mn-ea"/>
              </a:rPr>
              <a:t>		</a:t>
            </a:r>
            <a:r>
              <a:rPr lang="zh-CN" b="0">
                <a:latin typeface="+mn-ea"/>
                <a:cs typeface="+mn-ea"/>
              </a:rPr>
              <a:t>数据为空</a:t>
            </a:r>
            <a:r>
              <a:rPr lang="en-US" b="0">
                <a:latin typeface="+mn-ea"/>
                <a:cs typeface="+mn-ea"/>
              </a:rPr>
              <a:t>		</a:t>
            </a:r>
            <a:r>
              <a:rPr lang="zh-CN" b="0">
                <a:latin typeface="+mn-ea"/>
                <a:cs typeface="+mn-ea"/>
              </a:rPr>
              <a:t>长度不一致</a:t>
            </a:r>
            <a:r>
              <a:rPr lang="en-US" b="0">
                <a:latin typeface="+mn-ea"/>
                <a:cs typeface="+mn-ea"/>
              </a:rPr>
              <a:t>		</a:t>
            </a:r>
            <a:r>
              <a:rPr lang="zh-CN" b="0">
                <a:latin typeface="+mn-ea"/>
                <a:cs typeface="+mn-ea"/>
              </a:rPr>
              <a:t>错误数据</a:t>
            </a:r>
            <a:endParaRPr lang="zh-CN" altLang="en-US">
              <a:latin typeface="+mn-ea"/>
              <a:cs typeface="+mn-ea"/>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接口测试</a:t>
            </a:r>
            <a:r>
              <a:rPr lang="zh-CN" altLang="en-US" dirty="0">
                <a:solidFill>
                  <a:schemeClr val="tx1">
                    <a:lumMod val="75000"/>
                    <a:lumOff val="25000"/>
                  </a:schemeClr>
                </a:solidFill>
                <a:sym typeface="+mn-ea"/>
              </a:rPr>
              <a:t>工具</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2454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4.1 </a:t>
            </a:r>
            <a:r>
              <a:rPr lang="zh-CN" altLang="zh-CN" sz="2000" b="1" kern="100" dirty="0">
                <a:latin typeface="微软雅黑" panose="020B0503020204020204" pitchFamily="34" charset="-122"/>
                <a:ea typeface="微软雅黑" panose="020B0503020204020204" pitchFamily="34" charset="-122"/>
                <a:sym typeface="+mn-ea"/>
              </a:rPr>
              <a:t>测试工具类型</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659765" y="1026160"/>
            <a:ext cx="4256405" cy="1198880"/>
          </a:xfrm>
          <a:prstGeom prst="rect">
            <a:avLst/>
          </a:prstGeom>
          <a:noFill/>
          <a:ln w="9525">
            <a:noFill/>
          </a:ln>
        </p:spPr>
        <p:txBody>
          <a:bodyPr wrap="square">
            <a:spAutoFit/>
          </a:bodyPr>
          <a:p>
            <a:pPr indent="266700"/>
            <a:r>
              <a:rPr lang="en-US" altLang="zh-CN" b="0">
                <a:latin typeface="+mn-ea"/>
                <a:cs typeface="+mn-ea"/>
              </a:rPr>
              <a:t>1.RESTClient---火狐浏览器插件</a:t>
            </a:r>
            <a:endParaRPr lang="en-US" altLang="zh-CN" b="0">
              <a:latin typeface="+mn-ea"/>
              <a:cs typeface="+mn-ea"/>
            </a:endParaRPr>
          </a:p>
          <a:p>
            <a:pPr indent="266700"/>
            <a:r>
              <a:rPr lang="en-US" altLang="zh-CN" b="0">
                <a:latin typeface="+mn-ea"/>
                <a:cs typeface="+mn-ea"/>
              </a:rPr>
              <a:t>2.</a:t>
            </a:r>
            <a:r>
              <a:rPr lang="zh-CN" b="0">
                <a:latin typeface="+mn-ea"/>
                <a:cs typeface="+mn-ea"/>
              </a:rPr>
              <a:t>Jmeter---java程序编写的工具</a:t>
            </a:r>
            <a:endParaRPr lang="zh-CN" b="0">
              <a:latin typeface="+mn-ea"/>
              <a:cs typeface="+mn-ea"/>
            </a:endParaRPr>
          </a:p>
          <a:p>
            <a:pPr indent="266700"/>
            <a:r>
              <a:rPr lang="en-US" altLang="zh-CN" b="0">
                <a:latin typeface="+mn-ea"/>
                <a:cs typeface="+mn-ea"/>
              </a:rPr>
              <a:t>3.</a:t>
            </a:r>
            <a:r>
              <a:rPr lang="zh-CN" b="0">
                <a:latin typeface="+mn-ea"/>
                <a:cs typeface="+mn-ea"/>
              </a:rPr>
              <a:t>Fiddler---接口抓包工具</a:t>
            </a:r>
            <a:endParaRPr lang="zh-CN" b="0">
              <a:latin typeface="+mn-ea"/>
              <a:cs typeface="+mn-ea"/>
            </a:endParaRPr>
          </a:p>
          <a:p>
            <a:pPr indent="266700"/>
            <a:r>
              <a:rPr lang="en-US" altLang="zh-CN" b="0">
                <a:latin typeface="+mn-ea"/>
                <a:cs typeface="+mn-ea"/>
              </a:rPr>
              <a:t>4.</a:t>
            </a:r>
            <a:r>
              <a:rPr lang="zh-CN" b="0">
                <a:latin typeface="+mn-ea"/>
                <a:cs typeface="+mn-ea"/>
              </a:rPr>
              <a:t>postman---谷歌浏览器插件。</a:t>
            </a:r>
            <a:endParaRPr lang="zh-CN" altLang="en-US">
              <a:latin typeface="+mn-ea"/>
              <a:cs typeface="+mn-ea"/>
            </a:endParaRPr>
          </a:p>
        </p:txBody>
      </p:sp>
      <p:sp>
        <p:nvSpPr>
          <p:cNvPr id="3" name="文本框 2"/>
          <p:cNvSpPr txBox="1"/>
          <p:nvPr/>
        </p:nvSpPr>
        <p:spPr>
          <a:xfrm>
            <a:off x="659765" y="2302510"/>
            <a:ext cx="3225165" cy="368300"/>
          </a:xfrm>
          <a:prstGeom prst="rect">
            <a:avLst/>
          </a:prstGeom>
          <a:noFill/>
          <a:ln w="9525">
            <a:noFill/>
          </a:ln>
        </p:spPr>
        <p:txBody>
          <a:bodyPr wrap="square">
            <a:spAutoFit/>
          </a:bodyPr>
          <a:p>
            <a:pPr indent="0"/>
            <a:r>
              <a:rPr lang="en-US" b="1">
                <a:latin typeface="+mn-ea"/>
                <a:cs typeface="+mn-ea"/>
              </a:rPr>
              <a:t>4.1.1 RESTClient</a:t>
            </a:r>
            <a:r>
              <a:rPr lang="zh-CN" b="1">
                <a:latin typeface="+mn-ea"/>
                <a:cs typeface="+mn-ea"/>
              </a:rPr>
              <a:t>安装</a:t>
            </a:r>
            <a:endParaRPr lang="zh-CN" altLang="en-US" b="1">
              <a:latin typeface="+mn-ea"/>
              <a:cs typeface="+mn-ea"/>
            </a:endParaRPr>
          </a:p>
        </p:txBody>
      </p:sp>
      <p:sp>
        <p:nvSpPr>
          <p:cNvPr id="5" name="文本框 4"/>
          <p:cNvSpPr txBox="1"/>
          <p:nvPr/>
        </p:nvSpPr>
        <p:spPr>
          <a:xfrm>
            <a:off x="1362075" y="2670810"/>
            <a:ext cx="6024880" cy="2030095"/>
          </a:xfrm>
          <a:prstGeom prst="rect">
            <a:avLst/>
          </a:prstGeom>
          <a:noFill/>
          <a:ln w="9525">
            <a:noFill/>
          </a:ln>
        </p:spPr>
        <p:txBody>
          <a:bodyPr wrap="square">
            <a:spAutoFit/>
          </a:bodyPr>
          <a:p>
            <a:pPr indent="266700"/>
            <a:r>
              <a:rPr lang="zh-CN" b="0">
                <a:latin typeface="+mn-ea"/>
                <a:cs typeface="+mn-ea"/>
              </a:rPr>
              <a:t>安装环境</a:t>
            </a:r>
            <a:r>
              <a:rPr lang="en-US" b="0">
                <a:latin typeface="+mn-ea"/>
                <a:cs typeface="+mn-ea"/>
              </a:rPr>
              <a:t>:</a:t>
            </a:r>
            <a:r>
              <a:rPr lang="zh-CN" b="0">
                <a:latin typeface="+mn-ea"/>
                <a:cs typeface="+mn-ea"/>
              </a:rPr>
              <a:t></a:t>
            </a:r>
            <a:r>
              <a:rPr lang="en-US" altLang="zh-CN" b="0">
                <a:latin typeface="+mn-ea"/>
                <a:cs typeface="+mn-ea"/>
              </a:rPr>
              <a:t>     </a:t>
            </a:r>
            <a:r>
              <a:rPr lang="zh-CN" b="0">
                <a:latin typeface="+mn-ea"/>
                <a:cs typeface="+mn-ea"/>
              </a:rPr>
              <a:t>火狐浏览器</a:t>
            </a:r>
            <a:r>
              <a:rPr lang="en-US" b="0">
                <a:latin typeface="+mn-ea"/>
                <a:cs typeface="+mn-ea"/>
              </a:rPr>
              <a:t>        RESTClient</a:t>
            </a:r>
            <a:r>
              <a:rPr lang="zh-CN" b="0">
                <a:latin typeface="+mn-ea"/>
                <a:cs typeface="+mn-ea"/>
              </a:rPr>
              <a:t></a:t>
            </a:r>
            <a:r>
              <a:rPr lang="en-US" altLang="zh-CN" b="0">
                <a:latin typeface="+mn-ea"/>
                <a:cs typeface="+mn-ea"/>
              </a:rPr>
              <a:t>    </a:t>
            </a:r>
            <a:r>
              <a:rPr lang="zh-CN" b="0">
                <a:latin typeface="+mn-ea"/>
                <a:cs typeface="+mn-ea"/>
              </a:rPr>
              <a:t>安装方式</a:t>
            </a:r>
            <a:r>
              <a:rPr lang="en-US" b="0">
                <a:latin typeface="+mn-ea"/>
                <a:cs typeface="+mn-ea"/>
              </a:rPr>
              <a:t>--</a:t>
            </a:r>
            <a:r>
              <a:rPr lang="zh-CN" b="0">
                <a:latin typeface="+mn-ea"/>
                <a:cs typeface="+mn-ea"/>
              </a:rPr>
              <a:t>在线</a:t>
            </a:r>
            <a:r>
              <a:rPr lang="en-US" altLang="zh-CN" b="0">
                <a:latin typeface="+mn-ea"/>
                <a:cs typeface="+mn-ea"/>
              </a:rPr>
              <a:t>    </a:t>
            </a:r>
            <a:r>
              <a:rPr lang="zh-CN" b="0">
                <a:latin typeface="+mn-ea"/>
                <a:cs typeface="+mn-ea"/>
              </a:rPr>
              <a:t>安装步骤</a:t>
            </a:r>
            <a:r>
              <a:rPr lang="en-US" b="0">
                <a:latin typeface="+mn-ea"/>
                <a:cs typeface="+mn-ea"/>
              </a:rPr>
              <a:t>:      1.</a:t>
            </a:r>
            <a:r>
              <a:rPr lang="zh-CN" b="0">
                <a:latin typeface="+mn-ea"/>
                <a:cs typeface="+mn-ea"/>
              </a:rPr>
              <a:t>安装火狐浏览器</a:t>
            </a:r>
            <a:r>
              <a:rPr lang="en-US" b="0">
                <a:latin typeface="+mn-ea"/>
                <a:cs typeface="+mn-ea"/>
              </a:rPr>
              <a:t>      2.</a:t>
            </a:r>
            <a:r>
              <a:rPr lang="zh-CN" b="0">
                <a:latin typeface="+mn-ea"/>
                <a:cs typeface="+mn-ea"/>
              </a:rPr>
              <a:t>打开火狐浏览器</a:t>
            </a:r>
            <a:r>
              <a:rPr lang="en-US" b="0">
                <a:latin typeface="+mn-ea"/>
                <a:cs typeface="+mn-ea"/>
              </a:rPr>
              <a:t>--à</a:t>
            </a:r>
            <a:r>
              <a:rPr lang="zh-CN" b="0">
                <a:latin typeface="+mn-ea"/>
                <a:cs typeface="+mn-ea"/>
              </a:rPr>
              <a:t>附加组件</a:t>
            </a:r>
            <a:endParaRPr lang="zh-CN" altLang="en-US">
              <a:latin typeface="+mn-ea"/>
              <a:cs typeface="+mn-ea"/>
            </a:endParaRPr>
          </a:p>
        </p:txBody>
      </p:sp>
      <p:pic>
        <p:nvPicPr>
          <p:cNvPr id="-2147482618" name="图片 -2147482619"/>
          <p:cNvPicPr>
            <a:picLocks noChangeAspect="1"/>
          </p:cNvPicPr>
          <p:nvPr/>
        </p:nvPicPr>
        <p:blipFill>
          <a:blip r:embed="rId1"/>
          <a:srcRect l="-14" t="-9" r="-14" b="-9"/>
          <a:stretch>
            <a:fillRect/>
          </a:stretch>
        </p:blipFill>
        <p:spPr>
          <a:xfrm>
            <a:off x="6438265" y="123190"/>
            <a:ext cx="3796665" cy="5428615"/>
          </a:xfrm>
          <a:prstGeom prst="rect">
            <a:avLst/>
          </a:prstGeom>
          <a:solidFill>
            <a:srgbClr val="FFFFFF"/>
          </a:solidFill>
          <a:ln w="9525">
            <a:noFill/>
          </a:ln>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接口测试</a:t>
            </a:r>
            <a:r>
              <a:rPr lang="zh-CN" altLang="en-US" dirty="0">
                <a:solidFill>
                  <a:schemeClr val="tx1">
                    <a:lumMod val="75000"/>
                    <a:lumOff val="25000"/>
                  </a:schemeClr>
                </a:solidFill>
                <a:sym typeface="+mn-ea"/>
              </a:rPr>
              <a:t>工具</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2454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4.1 </a:t>
            </a:r>
            <a:r>
              <a:rPr lang="zh-CN" altLang="zh-CN" sz="2000" b="1" kern="100" dirty="0">
                <a:latin typeface="微软雅黑" panose="020B0503020204020204" pitchFamily="34" charset="-122"/>
                <a:ea typeface="微软雅黑" panose="020B0503020204020204" pitchFamily="34" charset="-122"/>
                <a:sym typeface="+mn-ea"/>
              </a:rPr>
              <a:t>测试工具类型</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811530" y="1176020"/>
            <a:ext cx="7338695" cy="922020"/>
          </a:xfrm>
          <a:prstGeom prst="rect">
            <a:avLst/>
          </a:prstGeom>
          <a:noFill/>
          <a:ln w="9525">
            <a:noFill/>
          </a:ln>
        </p:spPr>
        <p:txBody>
          <a:bodyPr wrap="square">
            <a:spAutoFit/>
          </a:bodyPr>
          <a:p>
            <a:pPr indent="266700"/>
            <a:r>
              <a:rPr lang="en-US" b="0">
                <a:latin typeface="+mn-ea"/>
                <a:cs typeface="+mn-ea"/>
              </a:rPr>
              <a:t>3.</a:t>
            </a:r>
            <a:r>
              <a:rPr lang="zh-CN" b="0">
                <a:latin typeface="+mn-ea"/>
                <a:cs typeface="+mn-ea"/>
              </a:rPr>
              <a:t>搜索</a:t>
            </a:r>
            <a:r>
              <a:rPr lang="en-US" b="0">
                <a:latin typeface="+mn-ea"/>
                <a:cs typeface="+mn-ea"/>
              </a:rPr>
              <a:t>RESTClient    4.</a:t>
            </a:r>
            <a:r>
              <a:rPr lang="zh-CN" b="0">
                <a:latin typeface="+mn-ea"/>
                <a:cs typeface="+mn-ea"/>
              </a:rPr>
              <a:t>安装</a:t>
            </a:r>
            <a:r>
              <a:rPr lang="en-US" b="0">
                <a:latin typeface="+mn-ea"/>
                <a:cs typeface="+mn-ea"/>
              </a:rPr>
              <a:t>    5.</a:t>
            </a:r>
            <a:r>
              <a:rPr lang="zh-CN" b="0">
                <a:latin typeface="+mn-ea"/>
                <a:cs typeface="+mn-ea"/>
              </a:rPr>
              <a:t>安装成功后</a:t>
            </a:r>
            <a:r>
              <a:rPr lang="en-US" b="0">
                <a:latin typeface="+mn-ea"/>
                <a:cs typeface="+mn-ea"/>
              </a:rPr>
              <a:t>,</a:t>
            </a:r>
            <a:r>
              <a:rPr lang="zh-CN" b="0">
                <a:latin typeface="+mn-ea"/>
                <a:cs typeface="+mn-ea"/>
              </a:rPr>
              <a:t>浏览器右上角有个小太阳图标证明安装成功了</a:t>
            </a:r>
            <a:r>
              <a:rPr lang="en-US" b="0">
                <a:latin typeface="+mn-ea"/>
                <a:cs typeface="+mn-ea"/>
              </a:rPr>
              <a:t>. </a:t>
            </a:r>
            <a:r>
              <a:rPr lang="zh-CN" b="0">
                <a:latin typeface="+mn-ea"/>
                <a:cs typeface="+mn-ea"/>
              </a:rPr>
              <a:t>如下图</a:t>
            </a:r>
            <a:r>
              <a:rPr lang="en-US" b="0">
                <a:latin typeface="+mn-ea"/>
                <a:cs typeface="+mn-ea"/>
              </a:rPr>
              <a:t>:</a:t>
            </a:r>
            <a:endParaRPr lang="zh-CN" altLang="en-US">
              <a:latin typeface="+mn-ea"/>
              <a:cs typeface="+mn-ea"/>
            </a:endParaRPr>
          </a:p>
        </p:txBody>
      </p:sp>
      <p:sp>
        <p:nvSpPr>
          <p:cNvPr id="8" name="文本框 7"/>
          <p:cNvSpPr txBox="1"/>
          <p:nvPr/>
        </p:nvSpPr>
        <p:spPr>
          <a:xfrm>
            <a:off x="811530" y="2247900"/>
            <a:ext cx="9513570" cy="1753235"/>
          </a:xfrm>
          <a:prstGeom prst="rect">
            <a:avLst/>
          </a:prstGeom>
          <a:noFill/>
          <a:ln w="9525">
            <a:noFill/>
          </a:ln>
        </p:spPr>
        <p:txBody>
          <a:bodyPr wrap="square">
            <a:spAutoFit/>
          </a:bodyPr>
          <a:p>
            <a:pPr indent="266700"/>
            <a:r>
              <a:rPr lang="en-US" b="0">
                <a:latin typeface="+mn-ea"/>
                <a:cs typeface="+mn-ea"/>
              </a:rPr>
              <a:t>RESTClient</a:t>
            </a:r>
            <a:r>
              <a:rPr lang="zh-CN" b="0">
                <a:latin typeface="+mn-ea"/>
                <a:cs typeface="+mn-ea"/>
              </a:rPr>
              <a:t>演示</a:t>
            </a:r>
            <a:r>
              <a:rPr lang="en-US" b="0">
                <a:latin typeface="+mn-ea"/>
                <a:cs typeface="+mn-ea"/>
              </a:rPr>
              <a:t>:</a:t>
            </a:r>
            <a:r>
              <a:rPr lang="en-US" b="1">
                <a:latin typeface="+mn-ea"/>
                <a:cs typeface="+mn-ea"/>
              </a:rPr>
              <a:t>GET:</a:t>
            </a:r>
            <a:r>
              <a:rPr lang="en-US" b="0">
                <a:latin typeface="+mn-ea"/>
                <a:cs typeface="+mn-ea"/>
              </a:rPr>
              <a:t>http://www.weather.com.cn/data/cityinfo/101010100.html</a:t>
            </a:r>
            <a:r>
              <a:rPr lang="en-US" b="1">
                <a:latin typeface="+mn-ea"/>
                <a:cs typeface="+mn-ea"/>
              </a:rPr>
              <a:t>POST:</a:t>
            </a:r>
            <a:r>
              <a:rPr lang="en-US" b="0" u="sng">
                <a:solidFill>
                  <a:srgbClr val="0000FF"/>
                </a:solidFill>
                <a:latin typeface="+mn-ea"/>
                <a:cs typeface="+mn-ea"/>
              </a:rPr>
              <a:t></a:t>
            </a:r>
            <a:r>
              <a:rPr lang="en-US" b="0" u="sng">
                <a:solidFill>
                  <a:srgbClr val="0000FF"/>
                </a:solidFill>
                <a:latin typeface="+mn-ea"/>
                <a:cs typeface="+mn-ea"/>
                <a:hlinkClick r:id="rId1"/>
              </a:rPr>
              <a:t>http://ws.webxml.com.cn/WebServices/WeatherWS.asmx/getWeather</a:t>
            </a:r>
            <a:r>
              <a:rPr lang="zh-CN" b="0">
                <a:latin typeface="+mn-ea"/>
                <a:cs typeface="+mn-ea"/>
              </a:rPr>
              <a:t>头</a:t>
            </a:r>
            <a:endParaRPr lang="zh-CN" altLang="en-US">
              <a:latin typeface="+mn-ea"/>
              <a:cs typeface="+mn-ea"/>
            </a:endParaRPr>
          </a:p>
        </p:txBody>
      </p:sp>
      <p:sp>
        <p:nvSpPr>
          <p:cNvPr id="9" name="文本框 8"/>
          <p:cNvSpPr txBox="1"/>
          <p:nvPr/>
        </p:nvSpPr>
        <p:spPr>
          <a:xfrm>
            <a:off x="893445" y="4001135"/>
            <a:ext cx="7144385" cy="1198880"/>
          </a:xfrm>
          <a:prstGeom prst="rect">
            <a:avLst/>
          </a:prstGeom>
          <a:noFill/>
          <a:ln w="9525">
            <a:noFill/>
          </a:ln>
        </p:spPr>
        <p:txBody>
          <a:bodyPr wrap="square">
            <a:spAutoFit/>
          </a:bodyPr>
          <a:p>
            <a:pPr indent="266700"/>
            <a:r>
              <a:rPr lang="en-US" b="0">
                <a:latin typeface="+mn-ea"/>
                <a:cs typeface="+mn-ea"/>
              </a:rPr>
              <a:t>Content-Type:application/x-www-form-urlencoded</a:t>
            </a:r>
            <a:r>
              <a:rPr lang="zh-CN" b="0">
                <a:latin typeface="+mn-ea"/>
                <a:cs typeface="+mn-ea"/>
              </a:rPr>
              <a:t>参数</a:t>
            </a:r>
            <a:r>
              <a:rPr lang="en-US" b="0">
                <a:latin typeface="+mn-ea"/>
                <a:cs typeface="+mn-ea"/>
              </a:rPr>
              <a:t>theCityCode=</a:t>
            </a:r>
            <a:r>
              <a:rPr lang="zh-CN" altLang="en-US" b="0">
                <a:latin typeface="+mn-ea"/>
                <a:cs typeface="+mn-ea"/>
              </a:rPr>
              <a:t>广州</a:t>
            </a:r>
            <a:r>
              <a:rPr lang="en-US" b="0">
                <a:latin typeface="+mn-ea"/>
                <a:cs typeface="+mn-ea"/>
              </a:rPr>
              <a:t>theUserID=</a:t>
            </a:r>
            <a:endParaRPr lang="zh-CN" altLang="en-US">
              <a:latin typeface="+mn-ea"/>
              <a:cs typeface="+mn-ea"/>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接口测试</a:t>
            </a:r>
            <a:r>
              <a:rPr lang="zh-CN" altLang="en-US" dirty="0">
                <a:solidFill>
                  <a:schemeClr val="tx1">
                    <a:lumMod val="75000"/>
                    <a:lumOff val="25000"/>
                  </a:schemeClr>
                </a:solidFill>
                <a:sym typeface="+mn-ea"/>
              </a:rPr>
              <a:t>工具</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204470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4.1.2 Fiddler</a:t>
            </a:r>
            <a:endParaRPr lang="en-US"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1070610" y="1457325"/>
            <a:ext cx="9779635" cy="3138170"/>
          </a:xfrm>
          <a:prstGeom prst="rect">
            <a:avLst/>
          </a:prstGeom>
          <a:noFill/>
          <a:ln w="9525">
            <a:noFill/>
          </a:ln>
        </p:spPr>
        <p:txBody>
          <a:bodyPr wrap="square">
            <a:spAutoFit/>
          </a:bodyPr>
          <a:p>
            <a:pPr indent="266700"/>
            <a:r>
              <a:rPr lang="zh-CN" b="1">
                <a:latin typeface="微软雅黑" panose="020B0503020204020204" pitchFamily="34" charset="-122"/>
                <a:ea typeface="微软雅黑" panose="020B0503020204020204" pitchFamily="34" charset="-122"/>
                <a:cs typeface="微软雅黑" panose="020B0503020204020204" pitchFamily="34" charset="-122"/>
              </a:rPr>
              <a:t>一、安装环境</a:t>
            </a:r>
            <a:r>
              <a:rPr lang="en-US" b="1">
                <a:latin typeface="微软雅黑" panose="020B0503020204020204" pitchFamily="34" charset="-122"/>
                <a:ea typeface="微软雅黑" panose="020B0503020204020204" pitchFamily="34" charset="-122"/>
                <a:cs typeface="微软雅黑" panose="020B0503020204020204" pitchFamily="34" charset="-122"/>
              </a:rPr>
              <a:t>:</a:t>
            </a:r>
            <a:r>
              <a:rPr lang="zh-CN" b="0">
                <a:latin typeface="+mn-ea"/>
                <a:cs typeface="+mn-ea"/>
              </a:rPr>
              <a:t></a:t>
            </a:r>
            <a:r>
              <a:rPr lang="en-US" altLang="zh-CN" b="0">
                <a:latin typeface="+mn-ea"/>
                <a:cs typeface="+mn-ea"/>
              </a:rPr>
              <a:t> </a:t>
            </a:r>
            <a:r>
              <a:rPr lang="zh-CN" b="0">
                <a:latin typeface="+mn-ea"/>
                <a:cs typeface="+mn-ea"/>
              </a:rPr>
              <a:t>在线下载安装包</a:t>
            </a:r>
            <a:r>
              <a:rPr lang="en-US" b="0">
                <a:latin typeface="+mn-ea"/>
                <a:cs typeface="+mn-ea"/>
              </a:rPr>
              <a:t>:       1.Fiddler</a:t>
            </a:r>
            <a:r>
              <a:rPr lang="zh-CN" b="0">
                <a:latin typeface="+mn-ea"/>
                <a:cs typeface="+mn-ea"/>
              </a:rPr>
              <a:t>官网</a:t>
            </a:r>
            <a:r>
              <a:rPr lang="en-US" b="0">
                <a:latin typeface="+mn-ea"/>
                <a:cs typeface="+mn-ea"/>
              </a:rPr>
              <a:t>       2.</a:t>
            </a:r>
            <a:r>
              <a:rPr lang="zh-CN" b="0">
                <a:latin typeface="+mn-ea"/>
                <a:cs typeface="+mn-ea"/>
              </a:rPr>
              <a:t>百度搜索</a:t>
            </a:r>
            <a:r>
              <a:rPr lang="en-US" b="0">
                <a:latin typeface="+mn-ea"/>
                <a:cs typeface="+mn-ea"/>
              </a:rPr>
              <a:t>”Fiddler”</a:t>
            </a:r>
            <a:endParaRPr lang="en-US" b="0">
              <a:latin typeface="+mn-ea"/>
              <a:cs typeface="+mn-ea"/>
            </a:endParaRPr>
          </a:p>
          <a:p>
            <a:pPr indent="266700"/>
            <a:r>
              <a:rPr lang="zh-CN" b="0">
                <a:latin typeface="+mn-ea"/>
                <a:cs typeface="+mn-ea"/>
              </a:rPr>
              <a:t></a:t>
            </a:r>
            <a:r>
              <a:rPr lang="en-US" altLang="zh-CN" b="0">
                <a:latin typeface="+mn-ea"/>
                <a:cs typeface="+mn-ea"/>
              </a:rPr>
              <a:t> </a:t>
            </a:r>
            <a:r>
              <a:rPr lang="zh-CN" b="1">
                <a:latin typeface="微软雅黑" panose="020B0503020204020204" pitchFamily="34" charset="-122"/>
                <a:ea typeface="微软雅黑" panose="020B0503020204020204" pitchFamily="34" charset="-122"/>
                <a:cs typeface="微软雅黑" panose="020B0503020204020204" pitchFamily="34" charset="-122"/>
              </a:rPr>
              <a:t>二、安装步骤</a:t>
            </a:r>
            <a:r>
              <a:rPr lang="en-US" b="1">
                <a:latin typeface="微软雅黑" panose="020B0503020204020204" pitchFamily="34" charset="-122"/>
                <a:ea typeface="微软雅黑" panose="020B0503020204020204" pitchFamily="34" charset="-122"/>
                <a:cs typeface="微软雅黑" panose="020B0503020204020204" pitchFamily="34" charset="-122"/>
              </a:rPr>
              <a:t>:</a:t>
            </a:r>
            <a:r>
              <a:rPr lang="zh-CN" b="1">
                <a:latin typeface="微软雅黑" panose="020B0503020204020204" pitchFamily="34" charset="-122"/>
                <a:ea typeface="微软雅黑" panose="020B0503020204020204" pitchFamily="34" charset="-122"/>
                <a:cs typeface="微软雅黑" panose="020B0503020204020204" pitchFamily="34" charset="-122"/>
              </a:rPr>
              <a:t></a:t>
            </a:r>
            <a:r>
              <a:rPr lang="en-US" altLang="zh-CN" b="0">
                <a:latin typeface="+mn-ea"/>
                <a:cs typeface="+mn-ea"/>
              </a:rPr>
              <a:t>  </a:t>
            </a:r>
            <a:r>
              <a:rPr lang="en-US" altLang="zh-CN" b="1">
                <a:latin typeface="+mn-ea"/>
                <a:cs typeface="+mn-ea"/>
              </a:rPr>
              <a:t>  1. </a:t>
            </a:r>
            <a:r>
              <a:rPr lang="zh-CN" b="1">
                <a:latin typeface="+mn-ea"/>
                <a:cs typeface="+mn-ea"/>
              </a:rPr>
              <a:t>默认安装</a:t>
            </a:r>
            <a:r>
              <a:rPr lang="en-US" b="1">
                <a:latin typeface="+mn-ea"/>
                <a:cs typeface="+mn-ea"/>
              </a:rPr>
              <a:t>à</a:t>
            </a:r>
            <a:r>
              <a:rPr lang="zh-CN" b="1">
                <a:latin typeface="+mn-ea"/>
                <a:cs typeface="+mn-ea"/>
              </a:rPr>
              <a:t>一直下一步</a:t>
            </a:r>
            <a:r>
              <a:rPr lang="en-US" b="1">
                <a:latin typeface="+mn-ea"/>
                <a:cs typeface="+mn-ea"/>
              </a:rPr>
              <a:t>       2.   Fiddler</a:t>
            </a:r>
            <a:r>
              <a:rPr lang="zh-CN" b="1">
                <a:latin typeface="+mn-ea"/>
                <a:cs typeface="+mn-ea"/>
              </a:rPr>
              <a:t>演示</a:t>
            </a:r>
            <a:r>
              <a:rPr lang="en-US" b="1">
                <a:latin typeface="+mn-ea"/>
                <a:cs typeface="+mn-ea"/>
              </a:rPr>
              <a:t>:</a:t>
            </a:r>
            <a:r>
              <a:rPr lang="zh-CN" b="1">
                <a:latin typeface="+mn-ea"/>
                <a:cs typeface="+mn-ea"/>
              </a:rPr>
              <a:t></a:t>
            </a:r>
            <a:r>
              <a:rPr lang="en-US" altLang="zh-CN" b="1">
                <a:latin typeface="+mn-ea"/>
                <a:cs typeface="+mn-ea"/>
              </a:rPr>
              <a:t>    3.</a:t>
            </a:r>
            <a:r>
              <a:rPr lang="zh-CN" b="1">
                <a:latin typeface="+mn-ea"/>
                <a:cs typeface="+mn-ea"/>
              </a:rPr>
              <a:t>使用</a:t>
            </a:r>
            <a:r>
              <a:rPr lang="en-US" b="1">
                <a:latin typeface="+mn-ea"/>
                <a:cs typeface="+mn-ea"/>
              </a:rPr>
              <a:t>Fiddler</a:t>
            </a:r>
            <a:r>
              <a:rPr lang="zh-CN" b="1">
                <a:latin typeface="+mn-ea"/>
                <a:cs typeface="+mn-ea"/>
              </a:rPr>
              <a:t>抓取网页数据</a:t>
            </a:r>
            <a:endParaRPr lang="zh-CN" b="0">
              <a:latin typeface="+mn-ea"/>
              <a:cs typeface="+mn-ea"/>
            </a:endParaRPr>
          </a:p>
          <a:p>
            <a:pPr indent="266700"/>
            <a:endParaRPr lang="zh-CN" altLang="en-US">
              <a:latin typeface="+mn-ea"/>
              <a:cs typeface="+mn-ea"/>
            </a:endParaRPr>
          </a:p>
          <a:p>
            <a:pPr indent="266700"/>
            <a:r>
              <a:rPr lang="zh-CN" altLang="en-US" b="1">
                <a:latin typeface="微软雅黑" panose="020B0503020204020204" pitchFamily="34" charset="-122"/>
                <a:ea typeface="微软雅黑" panose="020B0503020204020204" pitchFamily="34" charset="-122"/>
                <a:cs typeface="+mn-ea"/>
              </a:rPr>
              <a:t>注重工具运用，学会使用抓包工具分析、定义问题开展接口测试。</a:t>
            </a:r>
            <a:endParaRPr lang="zh-CN" altLang="en-US" b="1">
              <a:latin typeface="微软雅黑" panose="020B0503020204020204" pitchFamily="34" charset="-122"/>
              <a:ea typeface="微软雅黑" panose="020B0503020204020204" pitchFamily="34" charset="-122"/>
              <a:cs typeface="+mn-ea"/>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en-US" altLang="zh-CN" dirty="0">
                <a:sym typeface="+mn-ea"/>
              </a:rPr>
              <a:t>RESTful风格</a:t>
            </a:r>
            <a:endParaRPr lang="zh-CN" altLang="en-US" dirty="0">
              <a:solidFill>
                <a:schemeClr val="tx1">
                  <a:lumMod val="75000"/>
                  <a:lumOff val="25000"/>
                </a:schemeClr>
              </a:solidFill>
              <a:sym typeface="+mn-ea"/>
            </a:endParaRPr>
          </a:p>
        </p:txBody>
      </p:sp>
      <p:sp>
        <p:nvSpPr>
          <p:cNvPr id="4" name="文本框 3"/>
          <p:cNvSpPr txBox="1"/>
          <p:nvPr/>
        </p:nvSpPr>
        <p:spPr>
          <a:xfrm>
            <a:off x="513080" y="749300"/>
            <a:ext cx="1438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5.1 </a:t>
            </a:r>
            <a:r>
              <a:rPr lang="zh-CN" altLang="en-US" sz="2000" b="1" kern="100" dirty="0">
                <a:latin typeface="微软雅黑" panose="020B0503020204020204" pitchFamily="34" charset="-122"/>
                <a:ea typeface="微软雅黑" panose="020B0503020204020204" pitchFamily="34" charset="-122"/>
                <a:sym typeface="+mn-ea"/>
              </a:rPr>
              <a:t>概念</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751205" y="1332230"/>
            <a:ext cx="10690225" cy="1198880"/>
          </a:xfrm>
          <a:prstGeom prst="rect">
            <a:avLst/>
          </a:prstGeom>
          <a:noFill/>
          <a:ln w="9525">
            <a:noFill/>
          </a:ln>
        </p:spPr>
        <p:txBody>
          <a:bodyPr wrap="square">
            <a:spAutoFit/>
          </a:bodyPr>
          <a:p>
            <a:pPr indent="266700"/>
            <a:r>
              <a:rPr lang="en-US">
                <a:latin typeface="+mn-ea"/>
                <a:cs typeface="+mn-ea"/>
              </a:rPr>
              <a:t>  </a:t>
            </a:r>
            <a:r>
              <a:rPr>
                <a:latin typeface="+mn-ea"/>
                <a:cs typeface="+mn-ea"/>
              </a:rPr>
              <a:t>RESTFul风格首次出现在2000年Roy Fielding的博士论文中，Roy Fielding是HTTP规范的主要编写者之一. REST指的是一组架构约束条件和原则.如果一个架构符合REST的约束条件和原则,我们就称它为RESTful架构。 REST 约束条件作为一个整体应用时，将生成一个简单、可扩展、有效、安全、可靠的架构.</a:t>
            </a:r>
            <a:endParaRPr>
              <a:latin typeface="+mn-ea"/>
              <a:cs typeface="+mn-ea"/>
            </a:endParaRPr>
          </a:p>
        </p:txBody>
      </p:sp>
      <p:sp>
        <p:nvSpPr>
          <p:cNvPr id="5" name="文本框 4"/>
          <p:cNvSpPr txBox="1"/>
          <p:nvPr/>
        </p:nvSpPr>
        <p:spPr>
          <a:xfrm>
            <a:off x="513080" y="2669540"/>
            <a:ext cx="34194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5.2 </a:t>
            </a:r>
            <a:r>
              <a:rPr lang="zh-CN" altLang="en-US" sz="2000" b="1" kern="100" dirty="0">
                <a:latin typeface="微软雅黑" panose="020B0503020204020204" pitchFamily="34" charset="-122"/>
                <a:ea typeface="微软雅黑" panose="020B0503020204020204" pitchFamily="34" charset="-122"/>
                <a:sym typeface="+mn-ea"/>
              </a:rPr>
              <a:t>RESTful架构风格特点</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650875" y="3141980"/>
            <a:ext cx="5455920" cy="1814830"/>
          </a:xfrm>
          <a:prstGeom prst="rect">
            <a:avLst/>
          </a:prstGeom>
          <a:noFill/>
          <a:ln w="9525">
            <a:noFill/>
          </a:ln>
        </p:spPr>
        <p:txBody>
          <a:bodyPr wrap="square">
            <a:spAutoFit/>
          </a:bodyPr>
          <a:p>
            <a:pPr indent="266700"/>
            <a:r>
              <a:rPr lang="en-US" sz="1600" b="0">
                <a:latin typeface="+mn-ea"/>
                <a:cs typeface="+mn-ea"/>
              </a:rPr>
              <a:t>1.</a:t>
            </a:r>
            <a:r>
              <a:rPr lang="zh-CN" sz="1600" b="0">
                <a:latin typeface="+mn-ea"/>
                <a:cs typeface="+mn-ea"/>
              </a:rPr>
              <a:t>统一接口</a:t>
            </a:r>
            <a:r>
              <a:rPr lang="en-US" sz="1600" b="0">
                <a:latin typeface="+mn-ea"/>
                <a:cs typeface="+mn-ea"/>
              </a:rPr>
              <a:t> </a:t>
            </a:r>
            <a:r>
              <a:rPr lang="en-US" sz="1600" b="0" u="sng">
                <a:solidFill>
                  <a:srgbClr val="4183C4"/>
                </a:solidFill>
                <a:latin typeface="+mn-ea"/>
                <a:cs typeface="+mn-ea"/>
                <a:hlinkClick r:id=""/>
              </a:rPr>
              <a:t>http://</a:t>
            </a:r>
            <a:r>
              <a:rPr lang="zh-CN" sz="1600" b="0" u="sng">
                <a:solidFill>
                  <a:srgbClr val="4183C4"/>
                </a:solidFill>
                <a:latin typeface="+mn-ea"/>
                <a:cs typeface="+mn-ea"/>
                <a:hlinkClick r:id=""/>
              </a:rPr>
              <a:t>服务器地址</a:t>
            </a:r>
            <a:r>
              <a:rPr lang="en-US" sz="1600" b="0" u="sng">
                <a:solidFill>
                  <a:srgbClr val="4183C4"/>
                </a:solidFill>
                <a:latin typeface="+mn-ea"/>
                <a:cs typeface="+mn-ea"/>
                <a:hlinkClick r:id=""/>
              </a:rPr>
              <a:t>:</a:t>
            </a:r>
            <a:r>
              <a:rPr lang="zh-CN" sz="1600" b="0" u="sng">
                <a:solidFill>
                  <a:srgbClr val="4183C4"/>
                </a:solidFill>
                <a:latin typeface="+mn-ea"/>
                <a:cs typeface="+mn-ea"/>
                <a:hlinkClick r:id=""/>
              </a:rPr>
              <a:t>端口号</a:t>
            </a:r>
            <a:r>
              <a:rPr lang="en-US" sz="1600" b="0" u="sng">
                <a:solidFill>
                  <a:srgbClr val="4183C4"/>
                </a:solidFill>
                <a:latin typeface="+mn-ea"/>
                <a:cs typeface="+mn-ea"/>
                <a:hlinkClick r:id=""/>
              </a:rPr>
              <a:t>[/</a:t>
            </a:r>
            <a:r>
              <a:rPr lang="zh-CN" sz="1600" b="0" u="sng">
                <a:solidFill>
                  <a:srgbClr val="4183C4"/>
                </a:solidFill>
                <a:latin typeface="+mn-ea"/>
                <a:cs typeface="+mn-ea"/>
                <a:hlinkClick r:id=""/>
              </a:rPr>
              <a:t>项目名称</a:t>
            </a:r>
            <a:r>
              <a:rPr lang="en-US" sz="1600" b="0" u="sng">
                <a:solidFill>
                  <a:srgbClr val="4183C4"/>
                </a:solidFill>
                <a:latin typeface="+mn-ea"/>
                <a:cs typeface="+mn-ea"/>
                <a:hlinkClick r:id=""/>
              </a:rPr>
              <a:t>/</a:t>
            </a:r>
            <a:r>
              <a:rPr lang="zh-CN" sz="1600" b="0" u="sng">
                <a:solidFill>
                  <a:srgbClr val="4183C4"/>
                </a:solidFill>
                <a:latin typeface="+mn-ea"/>
                <a:cs typeface="+mn-ea"/>
                <a:hlinkClick r:id=""/>
              </a:rPr>
              <a:t>版本</a:t>
            </a:r>
            <a:r>
              <a:rPr lang="en-US" sz="1600" b="0" u="sng">
                <a:solidFill>
                  <a:srgbClr val="4183C4"/>
                </a:solidFill>
                <a:latin typeface="+mn-ea"/>
                <a:cs typeface="+mn-ea"/>
                <a:hlinkClick r:id=""/>
              </a:rPr>
              <a:t>/</a:t>
            </a:r>
            <a:r>
              <a:rPr lang="zh-CN" sz="1600" b="0" u="sng">
                <a:solidFill>
                  <a:srgbClr val="4183C4"/>
                </a:solidFill>
                <a:latin typeface="+mn-ea"/>
                <a:cs typeface="+mn-ea"/>
                <a:hlinkClick r:id=""/>
              </a:rPr>
              <a:t>资源</a:t>
            </a:r>
            <a:r>
              <a:rPr lang="en-US" sz="1600" b="0" u="sng">
                <a:solidFill>
                  <a:srgbClr val="4183C4"/>
                </a:solidFill>
                <a:latin typeface="+mn-ea"/>
                <a:cs typeface="+mn-ea"/>
                <a:hlinkClick r:id=""/>
              </a:rPr>
              <a:t>]</a:t>
            </a:r>
            <a:r>
              <a:rPr lang="en-US" sz="1600" b="0">
                <a:solidFill>
                  <a:srgbClr val="333333"/>
                </a:solidFill>
                <a:latin typeface="+mn-ea"/>
                <a:cs typeface="+mn-ea"/>
              </a:rPr>
              <a:t>-</a:t>
            </a:r>
            <a:r>
              <a:rPr lang="en-US" sz="1600" b="0">
                <a:latin typeface="+mn-ea"/>
                <a:cs typeface="+mn-ea"/>
              </a:rPr>
              <a:t> http://:</a:t>
            </a:r>
            <a:r>
              <a:rPr lang="zh-CN" sz="1600" b="0">
                <a:latin typeface="+mn-ea"/>
                <a:cs typeface="+mn-ea"/>
              </a:rPr>
              <a:t>为我们</a:t>
            </a:r>
            <a:r>
              <a:rPr lang="en-US" sz="1600" b="0">
                <a:latin typeface="+mn-ea"/>
                <a:cs typeface="+mn-ea"/>
              </a:rPr>
              <a:t>HTTP</a:t>
            </a:r>
            <a:r>
              <a:rPr lang="zh-CN" sz="1600" b="0">
                <a:latin typeface="+mn-ea"/>
                <a:cs typeface="+mn-ea"/>
              </a:rPr>
              <a:t>协议的访问头标准</a:t>
            </a:r>
            <a:r>
              <a:rPr lang="en-US" sz="1600" b="0">
                <a:latin typeface="+mn-ea"/>
                <a:cs typeface="+mn-ea"/>
              </a:rPr>
              <a:t>   - </a:t>
            </a:r>
            <a:r>
              <a:rPr lang="zh-CN" sz="1600" b="0">
                <a:latin typeface="+mn-ea"/>
                <a:cs typeface="+mn-ea"/>
              </a:rPr>
              <a:t>服务器地址：为我们项目服务器</a:t>
            </a:r>
            <a:r>
              <a:rPr lang="en-US" sz="1600" b="0">
                <a:latin typeface="+mn-ea"/>
                <a:cs typeface="+mn-ea"/>
              </a:rPr>
              <a:t>IP</a:t>
            </a:r>
            <a:r>
              <a:rPr lang="zh-CN" sz="1600" b="0">
                <a:latin typeface="+mn-ea"/>
                <a:cs typeface="+mn-ea"/>
              </a:rPr>
              <a:t>地址</a:t>
            </a:r>
            <a:r>
              <a:rPr lang="en-US" sz="1600" b="0">
                <a:latin typeface="+mn-ea"/>
                <a:cs typeface="+mn-ea"/>
              </a:rPr>
              <a:t>  - </a:t>
            </a:r>
            <a:r>
              <a:rPr lang="zh-CN" sz="1600" b="0">
                <a:latin typeface="+mn-ea"/>
                <a:cs typeface="+mn-ea"/>
              </a:rPr>
              <a:t>端口号：为我们服务器内项目访问的指定编号</a:t>
            </a:r>
            <a:r>
              <a:rPr lang="en-US" sz="1600" b="0">
                <a:latin typeface="+mn-ea"/>
                <a:cs typeface="+mn-ea"/>
              </a:rPr>
              <a:t>  - [/</a:t>
            </a:r>
            <a:r>
              <a:rPr lang="zh-CN" sz="1600" b="0">
                <a:latin typeface="+mn-ea"/>
                <a:cs typeface="+mn-ea"/>
              </a:rPr>
              <a:t>项目名称</a:t>
            </a:r>
            <a:r>
              <a:rPr lang="en-US" sz="1600" b="0">
                <a:latin typeface="+mn-ea"/>
                <a:cs typeface="+mn-ea"/>
              </a:rPr>
              <a:t>/</a:t>
            </a:r>
            <a:r>
              <a:rPr lang="zh-CN" sz="1600" b="0">
                <a:latin typeface="+mn-ea"/>
                <a:cs typeface="+mn-ea"/>
              </a:rPr>
              <a:t>版本</a:t>
            </a:r>
            <a:r>
              <a:rPr lang="en-US" sz="1600" b="0">
                <a:latin typeface="+mn-ea"/>
                <a:cs typeface="+mn-ea"/>
              </a:rPr>
              <a:t>]</a:t>
            </a:r>
            <a:r>
              <a:rPr lang="zh-CN" sz="1600" b="0">
                <a:latin typeface="+mn-ea"/>
                <a:cs typeface="+mn-ea"/>
              </a:rPr>
              <a:t>：可选</a:t>
            </a:r>
            <a:r>
              <a:rPr lang="en-US" sz="1600" b="0">
                <a:latin typeface="+mn-ea"/>
                <a:cs typeface="+mn-ea"/>
              </a:rPr>
              <a:t>  - </a:t>
            </a:r>
            <a:r>
              <a:rPr lang="zh-CN" sz="1600" b="0">
                <a:latin typeface="+mn-ea"/>
                <a:cs typeface="+mn-ea"/>
              </a:rPr>
              <a:t>资源：互联网</a:t>
            </a:r>
            <a:r>
              <a:rPr lang="en-US" sz="1600" b="0">
                <a:latin typeface="+mn-ea"/>
                <a:cs typeface="+mn-ea"/>
              </a:rPr>
              <a:t>-</a:t>
            </a:r>
            <a:r>
              <a:rPr lang="zh-CN" sz="1600" b="0">
                <a:latin typeface="+mn-ea"/>
                <a:cs typeface="+mn-ea"/>
              </a:rPr>
              <a:t>图片、音乐、视频、文本、数据</a:t>
            </a:r>
            <a:endParaRPr lang="zh-CN" altLang="en-US" sz="1600">
              <a:latin typeface="+mn-ea"/>
              <a:cs typeface="+mn-ea"/>
            </a:endParaRPr>
          </a:p>
        </p:txBody>
      </p:sp>
      <p:sp>
        <p:nvSpPr>
          <p:cNvPr id="7" name="文本框 6"/>
          <p:cNvSpPr txBox="1"/>
          <p:nvPr/>
        </p:nvSpPr>
        <p:spPr>
          <a:xfrm>
            <a:off x="6224270" y="3141980"/>
            <a:ext cx="5648325" cy="1322070"/>
          </a:xfrm>
          <a:prstGeom prst="rect">
            <a:avLst/>
          </a:prstGeom>
          <a:noFill/>
          <a:ln w="9525">
            <a:noFill/>
          </a:ln>
        </p:spPr>
        <p:txBody>
          <a:bodyPr wrap="square">
            <a:spAutoFit/>
          </a:bodyPr>
          <a:p>
            <a:pPr indent="266700"/>
            <a:r>
              <a:rPr lang="en-US" sz="1600" b="0">
                <a:latin typeface="+mn-ea"/>
                <a:cs typeface="+mn-ea"/>
              </a:rPr>
              <a:t>2.HTTP</a:t>
            </a:r>
            <a:r>
              <a:rPr lang="zh-CN" sz="1600" b="0">
                <a:latin typeface="+mn-ea"/>
                <a:cs typeface="+mn-ea"/>
              </a:rPr>
              <a:t>请求方法</a:t>
            </a:r>
            <a:r>
              <a:rPr lang="en-US" sz="1600" b="0">
                <a:solidFill>
                  <a:srgbClr val="FF0000"/>
                </a:solidFill>
                <a:latin typeface="+mn-ea"/>
                <a:cs typeface="+mn-ea"/>
              </a:rPr>
              <a:t>-GET</a:t>
            </a:r>
            <a:r>
              <a:rPr lang="zh-CN" sz="1600" b="0">
                <a:solidFill>
                  <a:srgbClr val="FF0000"/>
                </a:solidFill>
                <a:latin typeface="+mn-ea"/>
                <a:cs typeface="+mn-ea"/>
              </a:rPr>
              <a:t>：从服务器取出资源（一项或多项）。</a:t>
            </a:r>
            <a:r>
              <a:rPr lang="en-US" sz="1600" b="0">
                <a:solidFill>
                  <a:srgbClr val="FF0000"/>
                </a:solidFill>
                <a:latin typeface="+mn-ea"/>
                <a:cs typeface="+mn-ea"/>
              </a:rPr>
              <a:t>-POST</a:t>
            </a:r>
            <a:r>
              <a:rPr lang="zh-CN" sz="1600" b="0">
                <a:solidFill>
                  <a:srgbClr val="FF0000"/>
                </a:solidFill>
                <a:latin typeface="+mn-ea"/>
                <a:cs typeface="+mn-ea"/>
              </a:rPr>
              <a:t>：在服务器新建一个资源。</a:t>
            </a:r>
            <a:r>
              <a:rPr lang="en-US" sz="1600" b="0">
                <a:solidFill>
                  <a:srgbClr val="FF0000"/>
                </a:solidFill>
                <a:latin typeface="+mn-ea"/>
                <a:cs typeface="+mn-ea"/>
              </a:rPr>
              <a:t>(</a:t>
            </a:r>
            <a:r>
              <a:rPr lang="zh-CN" sz="1600" b="0">
                <a:solidFill>
                  <a:srgbClr val="FF0000"/>
                </a:solidFill>
                <a:latin typeface="+mn-ea"/>
                <a:cs typeface="+mn-ea"/>
              </a:rPr>
              <a:t>单条或多条</a:t>
            </a:r>
            <a:r>
              <a:rPr lang="en-US" sz="1600" b="0">
                <a:solidFill>
                  <a:srgbClr val="FF0000"/>
                </a:solidFill>
                <a:latin typeface="+mn-ea"/>
                <a:cs typeface="+mn-ea"/>
              </a:rPr>
              <a:t>)-PUT</a:t>
            </a:r>
            <a:r>
              <a:rPr lang="zh-CN" sz="1600" b="0">
                <a:solidFill>
                  <a:srgbClr val="FF0000"/>
                </a:solidFill>
                <a:latin typeface="+mn-ea"/>
                <a:cs typeface="+mn-ea"/>
              </a:rPr>
              <a:t>：在服务器更新资源（客户端提供改变后的完整资源）。</a:t>
            </a:r>
            <a:r>
              <a:rPr lang="en-US" sz="1600" b="0">
                <a:solidFill>
                  <a:srgbClr val="FF0000"/>
                </a:solidFill>
                <a:latin typeface="+mn-ea"/>
                <a:cs typeface="+mn-ea"/>
              </a:rPr>
              <a:t>-DELETE</a:t>
            </a:r>
            <a:r>
              <a:rPr lang="zh-CN" sz="1600" b="0">
                <a:solidFill>
                  <a:srgbClr val="FF0000"/>
                </a:solidFill>
                <a:latin typeface="+mn-ea"/>
                <a:cs typeface="+mn-ea"/>
              </a:rPr>
              <a:t>：从服务器删除资源。</a:t>
            </a:r>
            <a:endParaRPr lang="zh-CN" altLang="en-US" sz="1600">
              <a:latin typeface="+mn-ea"/>
              <a:cs typeface="+mn-ea"/>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endParaRPr lang="zh-CN" altLang="en-US" dirty="0"/>
          </a:p>
        </p:txBody>
      </p:sp>
      <p:sp>
        <p:nvSpPr>
          <p:cNvPr id="3" name="内容占位符 2"/>
          <p:cNvSpPr>
            <a:spLocks noGrp="1"/>
          </p:cNvSpPr>
          <p:nvPr>
            <p:ph idx="1"/>
          </p:nvPr>
        </p:nvSpPr>
        <p:spPr>
          <a:xfrm>
            <a:off x="593090" y="1430655"/>
            <a:ext cx="10211435" cy="4178300"/>
          </a:xfrm>
        </p:spPr>
        <p:txBody>
          <a:bodyPr/>
          <a:lstStyle/>
          <a:p>
            <a:r>
              <a:rPr lang="zh-CN" altLang="en-US" dirty="0">
                <a:solidFill>
                  <a:schemeClr val="tx1">
                    <a:lumMod val="75000"/>
                    <a:lumOff val="25000"/>
                  </a:schemeClr>
                </a:solidFill>
              </a:rPr>
              <a:t>第</a:t>
            </a:r>
            <a:r>
              <a:rPr lang="en-US" altLang="zh-CN" dirty="0">
                <a:solidFill>
                  <a:schemeClr val="tx1">
                    <a:lumMod val="75000"/>
                    <a:lumOff val="25000"/>
                  </a:schemeClr>
                </a:solidFill>
              </a:rPr>
              <a:t>1</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什么是</a:t>
            </a:r>
            <a:r>
              <a:rPr lang="zh-CN" altLang="en-US" dirty="0">
                <a:sym typeface="+mn-ea"/>
              </a:rPr>
              <a:t>接口（</a:t>
            </a:r>
            <a:r>
              <a:rPr lang="zh-CN" altLang="en-US" dirty="0">
                <a:sym typeface="+mn-ea"/>
              </a:rPr>
              <a:t>掌握）</a:t>
            </a:r>
            <a:endParaRPr lang="zh-CN" altLang="en-US"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2</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接口</a:t>
            </a:r>
            <a:r>
              <a:rPr lang="zh-CN" dirty="0">
                <a:sym typeface="+mn-ea"/>
              </a:rPr>
              <a:t>金字</a:t>
            </a:r>
            <a:r>
              <a:rPr lang="zh-CN" dirty="0">
                <a:sym typeface="+mn-ea"/>
              </a:rPr>
              <a:t>塔原理</a:t>
            </a:r>
            <a:r>
              <a:rPr lang="zh-CN" altLang="en-US" dirty="0">
                <a:sym typeface="+mn-ea"/>
              </a:rPr>
              <a:t>（掌握）</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3</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dirty="0">
                <a:solidFill>
                  <a:schemeClr val="tx1">
                    <a:lumMod val="75000"/>
                    <a:lumOff val="25000"/>
                  </a:schemeClr>
                </a:solidFill>
              </a:rPr>
              <a:t>接口测试</a:t>
            </a:r>
            <a:r>
              <a:rPr lang="zh-CN" altLang="en-US" dirty="0">
                <a:sym typeface="+mn-ea"/>
              </a:rPr>
              <a:t>（掌握）</a:t>
            </a:r>
            <a:endParaRPr lang="zh-CN" altLang="en-US" dirty="0">
              <a:sym typeface="+mn-ea"/>
            </a:endParaRPr>
          </a:p>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ym typeface="+mn-ea"/>
              </a:rPr>
              <a:t>接口测试工具</a:t>
            </a:r>
            <a:endParaRPr lang="zh-CN" altLang="en-US" dirty="0">
              <a:sym typeface="+mn-ea"/>
            </a:endParaRPr>
          </a:p>
          <a:p>
            <a:r>
              <a:rPr lang="zh-CN" altLang="en-US" dirty="0">
                <a:sym typeface="+mn-ea"/>
              </a:rPr>
              <a:t>第</a:t>
            </a:r>
            <a:r>
              <a:rPr lang="en-US" altLang="zh-CN" dirty="0">
                <a:sym typeface="+mn-ea"/>
              </a:rPr>
              <a:t>5</a:t>
            </a:r>
            <a:r>
              <a:rPr lang="zh-CN" altLang="en-US" dirty="0">
                <a:sym typeface="+mn-ea"/>
              </a:rPr>
              <a:t>节</a:t>
            </a:r>
            <a:r>
              <a:rPr lang="en-US" altLang="zh-CN" dirty="0">
                <a:sym typeface="+mn-ea"/>
              </a:rPr>
              <a:t>-RESTful风格</a:t>
            </a:r>
            <a:endParaRPr lang="en-US" altLang="zh-CN" dirty="0">
              <a:sym typeface="+mn-ea"/>
            </a:endParaRPr>
          </a:p>
          <a:p>
            <a:r>
              <a:rPr lang="zh-CN" altLang="en-US" dirty="0">
                <a:sym typeface="+mn-ea"/>
              </a:rPr>
              <a:t>第</a:t>
            </a:r>
            <a:r>
              <a:rPr lang="en-US" altLang="zh-CN" dirty="0">
                <a:sym typeface="+mn-ea"/>
              </a:rPr>
              <a:t>6</a:t>
            </a:r>
            <a:r>
              <a:rPr lang="zh-CN" altLang="en-US" dirty="0">
                <a:sym typeface="+mn-ea"/>
              </a:rPr>
              <a:t>节</a:t>
            </a:r>
            <a:r>
              <a:rPr lang="en-US" altLang="zh-CN" dirty="0">
                <a:sym typeface="+mn-ea"/>
              </a:rPr>
              <a:t>-JSON数据格式</a:t>
            </a:r>
            <a:endParaRPr lang="en-US" altLang="zh-CN" dirty="0">
              <a:sym typeface="+mn-ea"/>
            </a:endParaRPr>
          </a:p>
          <a:p>
            <a:r>
              <a:rPr lang="zh-CN" altLang="en-US" dirty="0">
                <a:sym typeface="+mn-ea"/>
              </a:rPr>
              <a:t>第</a:t>
            </a:r>
            <a:r>
              <a:rPr lang="en-US" altLang="zh-CN" dirty="0">
                <a:sym typeface="+mn-ea"/>
              </a:rPr>
              <a:t>7</a:t>
            </a:r>
            <a:r>
              <a:rPr lang="zh-CN" altLang="en-US" dirty="0">
                <a:sym typeface="+mn-ea"/>
              </a:rPr>
              <a:t>节</a:t>
            </a:r>
            <a:r>
              <a:rPr lang="en-US" altLang="zh-CN" dirty="0">
                <a:sym typeface="+mn-ea"/>
              </a:rPr>
              <a:t>-</a:t>
            </a:r>
            <a:r>
              <a:rPr lang="zh-CN" altLang="en-US" dirty="0">
                <a:sym typeface="+mn-ea"/>
              </a:rPr>
              <a:t>接口测试案例详解</a:t>
            </a:r>
            <a:endParaRPr lang="en-US" altLang="zh-CN" dirty="0">
              <a:sym typeface="+mn-ea"/>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8</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课程总结与作业</a:t>
            </a:r>
            <a:endParaRPr lang="en-US" altLang="zh-CN" dirty="0">
              <a:solidFill>
                <a:schemeClr val="tx1">
                  <a:lumMod val="75000"/>
                  <a:lumOff val="25000"/>
                </a:schemeClr>
              </a:solidFil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en-US" altLang="zh-CN" dirty="0">
                <a:sym typeface="+mn-ea"/>
              </a:rPr>
              <a:t>RESTful风格</a:t>
            </a:r>
            <a:endParaRPr lang="zh-CN" altLang="en-US" dirty="0">
              <a:solidFill>
                <a:schemeClr val="tx1">
                  <a:lumMod val="75000"/>
                  <a:lumOff val="25000"/>
                </a:schemeClr>
              </a:solidFill>
              <a:sym typeface="+mn-ea"/>
            </a:endParaRPr>
          </a:p>
        </p:txBody>
      </p:sp>
      <p:sp>
        <p:nvSpPr>
          <p:cNvPr id="3" name="文本框 2"/>
          <p:cNvSpPr txBox="1"/>
          <p:nvPr/>
        </p:nvSpPr>
        <p:spPr>
          <a:xfrm>
            <a:off x="467360" y="721360"/>
            <a:ext cx="34194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5.2 </a:t>
            </a:r>
            <a:r>
              <a:rPr lang="zh-CN" altLang="en-US" sz="2000" b="1" kern="100" dirty="0">
                <a:latin typeface="微软雅黑" panose="020B0503020204020204" pitchFamily="34" charset="-122"/>
                <a:ea typeface="微软雅黑" panose="020B0503020204020204" pitchFamily="34" charset="-122"/>
                <a:sym typeface="+mn-ea"/>
              </a:rPr>
              <a:t>RESTful架构风格特点</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041400" y="1518920"/>
            <a:ext cx="2417445" cy="368300"/>
          </a:xfrm>
          <a:prstGeom prst="rect">
            <a:avLst/>
          </a:prstGeom>
          <a:noFill/>
          <a:ln w="9525">
            <a:noFill/>
          </a:ln>
        </p:spPr>
        <p:txBody>
          <a:bodyPr wrap="square">
            <a:spAutoFit/>
          </a:bodyPr>
          <a:p>
            <a:pPr indent="266700"/>
            <a:r>
              <a:rPr lang="en-US" b="0">
                <a:latin typeface="+mn-ea"/>
                <a:cs typeface="+mn-ea"/>
              </a:rPr>
              <a:t>3.HTTP</a:t>
            </a:r>
            <a:r>
              <a:rPr lang="zh-CN" b="0">
                <a:latin typeface="+mn-ea"/>
                <a:cs typeface="+mn-ea"/>
              </a:rPr>
              <a:t>响应码</a:t>
            </a:r>
            <a:endParaRPr lang="zh-CN" altLang="en-US">
              <a:latin typeface="+mn-ea"/>
              <a:cs typeface="+mn-ea"/>
            </a:endParaRPr>
          </a:p>
        </p:txBody>
      </p:sp>
      <p:pic>
        <p:nvPicPr>
          <p:cNvPr id="9" name="图片 8"/>
          <p:cNvPicPr>
            <a:picLocks noChangeAspect="1"/>
          </p:cNvPicPr>
          <p:nvPr/>
        </p:nvPicPr>
        <p:blipFill>
          <a:blip r:embed="rId1"/>
          <a:stretch>
            <a:fillRect/>
          </a:stretch>
        </p:blipFill>
        <p:spPr>
          <a:xfrm>
            <a:off x="1372235" y="1887220"/>
            <a:ext cx="7033260" cy="2545080"/>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en-US" altLang="zh-CN" dirty="0">
                <a:sym typeface="+mn-ea"/>
              </a:rPr>
              <a:t>RESTful风格</a:t>
            </a:r>
            <a:endParaRPr lang="zh-CN" altLang="en-US" dirty="0">
              <a:solidFill>
                <a:schemeClr val="tx1">
                  <a:lumMod val="75000"/>
                  <a:lumOff val="25000"/>
                </a:schemeClr>
              </a:solidFill>
              <a:sym typeface="+mn-ea"/>
            </a:endParaRPr>
          </a:p>
        </p:txBody>
      </p:sp>
      <p:sp>
        <p:nvSpPr>
          <p:cNvPr id="3" name="文本框 2"/>
          <p:cNvSpPr txBox="1"/>
          <p:nvPr/>
        </p:nvSpPr>
        <p:spPr>
          <a:xfrm>
            <a:off x="467360" y="721360"/>
            <a:ext cx="34194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5.2 </a:t>
            </a:r>
            <a:r>
              <a:rPr lang="zh-CN" altLang="en-US" sz="2000" b="1" kern="100" dirty="0">
                <a:latin typeface="微软雅黑" panose="020B0503020204020204" pitchFamily="34" charset="-122"/>
                <a:ea typeface="微软雅黑" panose="020B0503020204020204" pitchFamily="34" charset="-122"/>
                <a:sym typeface="+mn-ea"/>
              </a:rPr>
              <a:t>RESTful架构风格特点</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821055" y="1120140"/>
            <a:ext cx="2417445" cy="368300"/>
          </a:xfrm>
          <a:prstGeom prst="rect">
            <a:avLst/>
          </a:prstGeom>
          <a:noFill/>
          <a:ln w="9525">
            <a:noFill/>
          </a:ln>
        </p:spPr>
        <p:txBody>
          <a:bodyPr wrap="square">
            <a:spAutoFit/>
          </a:bodyPr>
          <a:p>
            <a:pPr indent="266700"/>
            <a:r>
              <a:rPr lang="en-US" b="0">
                <a:latin typeface="+mn-ea"/>
                <a:cs typeface="+mn-ea"/>
              </a:rPr>
              <a:t>3.HTTP</a:t>
            </a:r>
            <a:r>
              <a:rPr lang="zh-CN" b="0">
                <a:latin typeface="+mn-ea"/>
                <a:cs typeface="+mn-ea"/>
              </a:rPr>
              <a:t>响应码</a:t>
            </a:r>
            <a:endParaRPr lang="zh-CN" altLang="en-US">
              <a:latin typeface="+mn-ea"/>
              <a:cs typeface="+mn-ea"/>
            </a:endParaRPr>
          </a:p>
        </p:txBody>
      </p:sp>
      <p:pic>
        <p:nvPicPr>
          <p:cNvPr id="-2147482616" name="图片 9"/>
          <p:cNvPicPr>
            <a:picLocks noChangeAspect="1"/>
          </p:cNvPicPr>
          <p:nvPr/>
        </p:nvPicPr>
        <p:blipFill>
          <a:blip r:embed="rId1"/>
          <a:srcRect l="-8" t="-17" r="-8" b="-17"/>
          <a:stretch>
            <a:fillRect/>
          </a:stretch>
        </p:blipFill>
        <p:spPr>
          <a:xfrm>
            <a:off x="462915" y="1542415"/>
            <a:ext cx="5549265" cy="3409315"/>
          </a:xfrm>
          <a:prstGeom prst="rect">
            <a:avLst/>
          </a:prstGeom>
          <a:solidFill>
            <a:srgbClr val="FFFFFF"/>
          </a:solidFill>
          <a:ln w="9525">
            <a:noFill/>
          </a:ln>
        </p:spPr>
      </p:pic>
      <p:pic>
        <p:nvPicPr>
          <p:cNvPr id="-2147482615" name="图片 10"/>
          <p:cNvPicPr>
            <a:picLocks noChangeAspect="1"/>
          </p:cNvPicPr>
          <p:nvPr/>
        </p:nvPicPr>
        <p:blipFill>
          <a:blip r:embed="rId2"/>
          <a:srcRect l="-8" t="-15" r="-8" b="-15"/>
          <a:stretch>
            <a:fillRect/>
          </a:stretch>
        </p:blipFill>
        <p:spPr>
          <a:xfrm>
            <a:off x="6012180" y="1542415"/>
            <a:ext cx="6034405" cy="3408680"/>
          </a:xfrm>
          <a:prstGeom prst="rect">
            <a:avLst/>
          </a:prstGeom>
          <a:solidFill>
            <a:srgbClr val="FFFFFF"/>
          </a:solidFill>
          <a:ln w="9525">
            <a:noFill/>
          </a:ln>
        </p:spPr>
      </p:pic>
      <p:sp>
        <p:nvSpPr>
          <p:cNvPr id="100" name="文本框 99"/>
          <p:cNvSpPr txBox="1"/>
          <p:nvPr/>
        </p:nvSpPr>
        <p:spPr>
          <a:xfrm>
            <a:off x="351790" y="5005705"/>
            <a:ext cx="5080000" cy="368300"/>
          </a:xfrm>
          <a:prstGeom prst="rect">
            <a:avLst/>
          </a:prstGeom>
          <a:noFill/>
          <a:ln w="9525">
            <a:noFill/>
          </a:ln>
        </p:spPr>
        <p:txBody>
          <a:bodyPr>
            <a:spAutoFit/>
          </a:bodyPr>
          <a:p>
            <a:pPr indent="266700"/>
            <a:r>
              <a:rPr lang="en-US" b="0">
                <a:latin typeface="+mn-ea"/>
                <a:cs typeface="+mn-ea"/>
              </a:rPr>
              <a:t>5.</a:t>
            </a:r>
            <a:r>
              <a:rPr lang="en-US" b="0">
                <a:solidFill>
                  <a:srgbClr val="333333"/>
                </a:solidFill>
                <a:latin typeface="+mn-ea"/>
                <a:cs typeface="+mn-ea"/>
              </a:rPr>
              <a:t> </a:t>
            </a:r>
            <a:r>
              <a:rPr lang="zh-CN" b="0">
                <a:solidFill>
                  <a:srgbClr val="333333"/>
                </a:solidFill>
                <a:latin typeface="+mn-ea"/>
                <a:cs typeface="+mn-ea"/>
              </a:rPr>
              <a:t>请求</a:t>
            </a:r>
            <a:r>
              <a:rPr lang="zh-CN" b="0">
                <a:solidFill>
                  <a:srgbClr val="FF0000"/>
                </a:solidFill>
                <a:latin typeface="+mn-ea"/>
                <a:cs typeface="+mn-ea"/>
              </a:rPr>
              <a:t>响应的数据格式</a:t>
            </a:r>
            <a:r>
              <a:rPr lang="zh-CN" b="0">
                <a:solidFill>
                  <a:srgbClr val="333333"/>
                </a:solidFill>
                <a:latin typeface="+mn-ea"/>
                <a:cs typeface="+mn-ea"/>
              </a:rPr>
              <a:t>是</a:t>
            </a:r>
            <a:r>
              <a:rPr lang="en-US" b="0">
                <a:solidFill>
                  <a:srgbClr val="333333"/>
                </a:solidFill>
                <a:latin typeface="+mn-ea"/>
                <a:cs typeface="+mn-ea"/>
              </a:rPr>
              <a:t>JSON</a:t>
            </a:r>
            <a:r>
              <a:rPr lang="zh-CN" b="0">
                <a:solidFill>
                  <a:srgbClr val="333333"/>
                </a:solidFill>
                <a:latin typeface="+mn-ea"/>
                <a:cs typeface="+mn-ea"/>
              </a:rPr>
              <a:t>数据格式</a:t>
            </a:r>
            <a:endParaRPr lang="zh-CN" altLang="en-US">
              <a:latin typeface="+mn-ea"/>
              <a:cs typeface="+mn-ea"/>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第</a:t>
            </a:r>
            <a:r>
              <a:rPr lang="en-US" altLang="zh-CN" dirty="0">
                <a:sym typeface="+mn-ea"/>
              </a:rPr>
              <a:t>6</a:t>
            </a:r>
            <a:r>
              <a:rPr lang="zh-CN" altLang="en-US" dirty="0">
                <a:sym typeface="+mn-ea"/>
              </a:rPr>
              <a:t>节</a:t>
            </a:r>
            <a:r>
              <a:rPr lang="en-US" altLang="zh-CN" dirty="0">
                <a:sym typeface="+mn-ea"/>
              </a:rPr>
              <a:t>-JSON</a:t>
            </a:r>
            <a:r>
              <a:rPr lang="zh-CN" altLang="en-US" dirty="0">
                <a:sym typeface="+mn-ea"/>
              </a:rPr>
              <a:t>数据</a:t>
            </a:r>
            <a:r>
              <a:rPr lang="zh-CN" altLang="en-US" dirty="0">
                <a:sym typeface="+mn-ea"/>
              </a:rPr>
              <a:t>格式</a:t>
            </a:r>
            <a:endParaRPr lang="zh-CN" altLang="en-US" dirty="0">
              <a:sym typeface="+mn-ea"/>
            </a:endParaRPr>
          </a:p>
        </p:txBody>
      </p:sp>
      <p:sp>
        <p:nvSpPr>
          <p:cNvPr id="3" name="文本框 2"/>
          <p:cNvSpPr txBox="1"/>
          <p:nvPr/>
        </p:nvSpPr>
        <p:spPr>
          <a:xfrm>
            <a:off x="467360" y="721360"/>
            <a:ext cx="250825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6.1 </a:t>
            </a:r>
            <a:r>
              <a:rPr lang="zh-CN" altLang="en-US" sz="2000" b="1" kern="100" dirty="0">
                <a:latin typeface="微软雅黑" panose="020B0503020204020204" pitchFamily="34" charset="-122"/>
                <a:ea typeface="微软雅黑" panose="020B0503020204020204" pitchFamily="34" charset="-122"/>
                <a:sym typeface="+mn-ea"/>
              </a:rPr>
              <a:t>什么是</a:t>
            </a:r>
            <a:r>
              <a:rPr lang="en-US" altLang="zh-CN" sz="2000" b="1" kern="100" dirty="0">
                <a:latin typeface="微软雅黑" panose="020B0503020204020204" pitchFamily="34" charset="-122"/>
                <a:ea typeface="微软雅黑" panose="020B0503020204020204" pitchFamily="34" charset="-122"/>
                <a:sym typeface="+mn-ea"/>
              </a:rPr>
              <a:t>JSON?</a:t>
            </a:r>
            <a:endParaRPr lang="en-US" altLang="zh-CN" sz="2000" b="1" kern="100" dirty="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847725" y="1059180"/>
            <a:ext cx="8228330" cy="922020"/>
          </a:xfrm>
          <a:prstGeom prst="rect">
            <a:avLst/>
          </a:prstGeom>
          <a:noFill/>
          <a:ln w="9525">
            <a:noFill/>
          </a:ln>
        </p:spPr>
        <p:txBody>
          <a:bodyPr wrap="square">
            <a:spAutoFit/>
          </a:bodyPr>
          <a:p>
            <a:pPr indent="266700"/>
            <a:r>
              <a:rPr lang="en-US" b="0">
                <a:latin typeface="+mn-ea"/>
                <a:cs typeface="+mn-ea"/>
              </a:rPr>
              <a:t>JSON </a:t>
            </a:r>
            <a:r>
              <a:rPr lang="zh-CN" b="0">
                <a:latin typeface="+mn-ea"/>
                <a:cs typeface="+mn-ea"/>
              </a:rPr>
              <a:t>指的是</a:t>
            </a:r>
            <a:r>
              <a:rPr lang="en-US" b="0">
                <a:latin typeface="+mn-ea"/>
                <a:cs typeface="+mn-ea"/>
              </a:rPr>
              <a:t> JavaScript </a:t>
            </a:r>
            <a:r>
              <a:rPr lang="zh-CN" b="0">
                <a:latin typeface="+mn-ea"/>
                <a:cs typeface="+mn-ea"/>
              </a:rPr>
              <a:t>对象表示法（</a:t>
            </a:r>
            <a:r>
              <a:rPr lang="en-US" b="1">
                <a:latin typeface="+mn-ea"/>
                <a:cs typeface="+mn-ea"/>
              </a:rPr>
              <a:t>J</a:t>
            </a:r>
            <a:r>
              <a:rPr lang="en-US" b="0">
                <a:latin typeface="+mn-ea"/>
                <a:cs typeface="+mn-ea"/>
              </a:rPr>
              <a:t>ava </a:t>
            </a:r>
            <a:r>
              <a:rPr lang="en-US" b="1">
                <a:latin typeface="+mn-ea"/>
                <a:cs typeface="+mn-ea"/>
              </a:rPr>
              <a:t>S</a:t>
            </a:r>
            <a:r>
              <a:rPr lang="en-US" b="0">
                <a:latin typeface="+mn-ea"/>
                <a:cs typeface="+mn-ea"/>
              </a:rPr>
              <a:t>cript </a:t>
            </a:r>
            <a:r>
              <a:rPr lang="en-US" b="1">
                <a:latin typeface="+mn-ea"/>
                <a:cs typeface="+mn-ea"/>
              </a:rPr>
              <a:t>O</a:t>
            </a:r>
            <a:r>
              <a:rPr lang="en-US" b="0">
                <a:latin typeface="+mn-ea"/>
                <a:cs typeface="+mn-ea"/>
              </a:rPr>
              <a:t>bject </a:t>
            </a:r>
            <a:r>
              <a:rPr lang="en-US" b="1">
                <a:latin typeface="+mn-ea"/>
                <a:cs typeface="+mn-ea"/>
              </a:rPr>
              <a:t>N</a:t>
            </a:r>
            <a:r>
              <a:rPr lang="en-US" b="0">
                <a:latin typeface="+mn-ea"/>
                <a:cs typeface="+mn-ea"/>
              </a:rPr>
              <a:t>otation</a:t>
            </a:r>
            <a:r>
              <a:rPr lang="zh-CN" b="0">
                <a:latin typeface="+mn-ea"/>
                <a:cs typeface="+mn-ea"/>
              </a:rPr>
              <a:t>）</a:t>
            </a:r>
            <a:r>
              <a:rPr lang="en-US" b="0">
                <a:latin typeface="+mn-ea"/>
                <a:cs typeface="+mn-ea"/>
              </a:rPr>
              <a:t>    JSON </a:t>
            </a:r>
            <a:r>
              <a:rPr lang="zh-CN" b="0">
                <a:latin typeface="+mn-ea"/>
                <a:cs typeface="+mn-ea"/>
              </a:rPr>
              <a:t>是轻量级的文本数据交换格式</a:t>
            </a:r>
            <a:r>
              <a:rPr lang="en-US" b="0">
                <a:latin typeface="+mn-ea"/>
                <a:cs typeface="+mn-ea"/>
              </a:rPr>
              <a:t>    JSON </a:t>
            </a:r>
            <a:r>
              <a:rPr lang="zh-CN" b="0">
                <a:latin typeface="+mn-ea"/>
                <a:cs typeface="+mn-ea"/>
              </a:rPr>
              <a:t>具有自我描述性，更易理解</a:t>
            </a:r>
            <a:endParaRPr lang="zh-CN" altLang="en-US">
              <a:latin typeface="+mn-ea"/>
              <a:cs typeface="+mn-ea"/>
            </a:endParaRPr>
          </a:p>
        </p:txBody>
      </p:sp>
      <p:sp>
        <p:nvSpPr>
          <p:cNvPr id="7" name="文本框 6"/>
          <p:cNvSpPr txBox="1"/>
          <p:nvPr/>
        </p:nvSpPr>
        <p:spPr>
          <a:xfrm>
            <a:off x="467360" y="2244090"/>
            <a:ext cx="289560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6.2 JSON</a:t>
            </a:r>
            <a:r>
              <a:rPr lang="zh-CN" altLang="en-US" sz="2000" b="1" kern="100" dirty="0">
                <a:latin typeface="微软雅黑" panose="020B0503020204020204" pitchFamily="34" charset="-122"/>
                <a:ea typeface="微软雅黑" panose="020B0503020204020204" pitchFamily="34" charset="-122"/>
                <a:sym typeface="+mn-ea"/>
              </a:rPr>
              <a:t>格式的特点</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847725" y="2642870"/>
            <a:ext cx="5319395" cy="645160"/>
          </a:xfrm>
          <a:prstGeom prst="rect">
            <a:avLst/>
          </a:prstGeom>
          <a:noFill/>
          <a:ln w="9525">
            <a:noFill/>
          </a:ln>
        </p:spPr>
        <p:txBody>
          <a:bodyPr wrap="square">
            <a:spAutoFit/>
          </a:bodyPr>
          <a:p>
            <a:pPr indent="266700"/>
            <a:r>
              <a:rPr lang="en-US" b="0">
                <a:latin typeface="+mn-ea"/>
                <a:cs typeface="+mn-ea"/>
              </a:rPr>
              <a:t> JSON </a:t>
            </a:r>
            <a:r>
              <a:rPr lang="zh-CN" b="0">
                <a:latin typeface="+mn-ea"/>
                <a:cs typeface="+mn-ea"/>
              </a:rPr>
              <a:t>是纯文本</a:t>
            </a:r>
            <a:r>
              <a:rPr lang="en-US" b="0">
                <a:latin typeface="+mn-ea"/>
                <a:cs typeface="+mn-ea"/>
              </a:rPr>
              <a:t>,</a:t>
            </a:r>
            <a:r>
              <a:rPr lang="zh-CN" b="0">
                <a:latin typeface="+mn-ea"/>
                <a:cs typeface="+mn-ea"/>
              </a:rPr>
              <a:t>具有</a:t>
            </a:r>
            <a:r>
              <a:rPr lang="en-US" b="0">
                <a:latin typeface="+mn-ea"/>
                <a:cs typeface="+mn-ea"/>
              </a:rPr>
              <a:t>"</a:t>
            </a:r>
            <a:r>
              <a:rPr lang="zh-CN" b="0">
                <a:latin typeface="+mn-ea"/>
                <a:cs typeface="+mn-ea"/>
              </a:rPr>
              <a:t>自我描述性</a:t>
            </a:r>
            <a:r>
              <a:rPr lang="en-US" b="0">
                <a:latin typeface="+mn-ea"/>
                <a:cs typeface="+mn-ea"/>
              </a:rPr>
              <a:t>"</a:t>
            </a:r>
            <a:r>
              <a:rPr lang="zh-CN" b="0">
                <a:latin typeface="+mn-ea"/>
                <a:cs typeface="+mn-ea"/>
              </a:rPr>
              <a:t>和层级结构读写的速度更快</a:t>
            </a:r>
            <a:r>
              <a:rPr lang="en-US" b="0">
                <a:latin typeface="+mn-ea"/>
                <a:cs typeface="+mn-ea"/>
              </a:rPr>
              <a:t>,</a:t>
            </a:r>
            <a:r>
              <a:rPr lang="zh-CN" b="0">
                <a:latin typeface="+mn-ea"/>
                <a:cs typeface="+mn-ea"/>
              </a:rPr>
              <a:t>消耗流量少</a:t>
            </a:r>
            <a:endParaRPr lang="zh-CN" altLang="en-US">
              <a:latin typeface="+mn-ea"/>
              <a:cs typeface="+mn-ea"/>
            </a:endParaRPr>
          </a:p>
        </p:txBody>
      </p:sp>
      <p:sp>
        <p:nvSpPr>
          <p:cNvPr id="10" name="文本框 9"/>
          <p:cNvSpPr txBox="1"/>
          <p:nvPr/>
        </p:nvSpPr>
        <p:spPr>
          <a:xfrm>
            <a:off x="467360" y="3416935"/>
            <a:ext cx="213360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6.3 JSON</a:t>
            </a:r>
            <a:r>
              <a:rPr lang="zh-CN" altLang="en-US" sz="2000" b="1" kern="100" dirty="0">
                <a:latin typeface="微软雅黑" panose="020B0503020204020204" pitchFamily="34" charset="-122"/>
                <a:ea typeface="微软雅黑" panose="020B0503020204020204" pitchFamily="34" charset="-122"/>
                <a:sym typeface="+mn-ea"/>
              </a:rPr>
              <a:t>语法</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315720" y="3815715"/>
            <a:ext cx="6254750" cy="922020"/>
          </a:xfrm>
          <a:prstGeom prst="rect">
            <a:avLst/>
          </a:prstGeom>
          <a:noFill/>
          <a:ln w="9525">
            <a:noFill/>
          </a:ln>
        </p:spPr>
        <p:txBody>
          <a:bodyPr wrap="square">
            <a:spAutoFit/>
          </a:bodyPr>
          <a:p>
            <a:pPr indent="266700"/>
            <a:r>
              <a:rPr lang="zh-CN" b="0">
                <a:latin typeface="+mn-ea"/>
                <a:cs typeface="+mn-ea"/>
              </a:rPr>
              <a:t>格式</a:t>
            </a:r>
            <a:r>
              <a:rPr lang="en-US" b="0">
                <a:latin typeface="+mn-ea"/>
                <a:cs typeface="+mn-ea"/>
              </a:rPr>
              <a:t>1-JSON</a:t>
            </a:r>
            <a:r>
              <a:rPr lang="zh-CN" b="0">
                <a:latin typeface="+mn-ea"/>
                <a:cs typeface="+mn-ea"/>
              </a:rPr>
              <a:t>对象</a:t>
            </a:r>
            <a:r>
              <a:rPr lang="en-US" b="0">
                <a:latin typeface="+mn-ea"/>
                <a:cs typeface="+mn-ea"/>
              </a:rPr>
              <a:t>: {"</a:t>
            </a:r>
            <a:r>
              <a:rPr lang="zh-CN" b="0">
                <a:latin typeface="+mn-ea"/>
                <a:cs typeface="+mn-ea"/>
              </a:rPr>
              <a:t>键</a:t>
            </a:r>
            <a:r>
              <a:rPr lang="en-US" b="0">
                <a:latin typeface="+mn-ea"/>
                <a:cs typeface="+mn-ea"/>
              </a:rPr>
              <a:t>1":"</a:t>
            </a:r>
            <a:r>
              <a:rPr lang="zh-CN" b="0">
                <a:latin typeface="+mn-ea"/>
                <a:cs typeface="+mn-ea"/>
              </a:rPr>
              <a:t>值</a:t>
            </a:r>
            <a:r>
              <a:rPr lang="en-US" b="0">
                <a:latin typeface="+mn-ea"/>
                <a:cs typeface="+mn-ea"/>
              </a:rPr>
              <a:t>1","</a:t>
            </a:r>
            <a:r>
              <a:rPr lang="zh-CN" b="0">
                <a:latin typeface="+mn-ea"/>
                <a:cs typeface="+mn-ea"/>
              </a:rPr>
              <a:t>键</a:t>
            </a:r>
            <a:r>
              <a:rPr lang="en-US" b="0">
                <a:latin typeface="+mn-ea"/>
                <a:cs typeface="+mn-ea"/>
              </a:rPr>
              <a:t>2":"</a:t>
            </a:r>
            <a:r>
              <a:rPr lang="zh-CN" b="0">
                <a:latin typeface="+mn-ea"/>
                <a:cs typeface="+mn-ea"/>
              </a:rPr>
              <a:t>值</a:t>
            </a:r>
            <a:r>
              <a:rPr lang="en-US" b="0">
                <a:latin typeface="+mn-ea"/>
                <a:cs typeface="+mn-ea"/>
              </a:rPr>
              <a:t>2"}</a:t>
            </a:r>
            <a:r>
              <a:rPr lang="zh-CN" b="0">
                <a:latin typeface="+mn-ea"/>
                <a:cs typeface="+mn-ea"/>
              </a:rPr>
              <a:t></a:t>
            </a:r>
            <a:r>
              <a:rPr lang="en-US" altLang="zh-CN" b="0">
                <a:latin typeface="+mn-ea"/>
                <a:cs typeface="+mn-ea"/>
              </a:rPr>
              <a:t>  </a:t>
            </a:r>
            <a:r>
              <a:rPr lang="zh-CN" b="0">
                <a:latin typeface="+mn-ea"/>
                <a:cs typeface="+mn-ea"/>
              </a:rPr>
              <a:t>格式</a:t>
            </a:r>
            <a:r>
              <a:rPr lang="en-US" b="0">
                <a:latin typeface="+mn-ea"/>
                <a:cs typeface="+mn-ea"/>
              </a:rPr>
              <a:t>2-JSON</a:t>
            </a:r>
            <a:r>
              <a:rPr lang="zh-CN" b="0">
                <a:latin typeface="+mn-ea"/>
                <a:cs typeface="+mn-ea"/>
              </a:rPr>
              <a:t>数组</a:t>
            </a:r>
            <a:r>
              <a:rPr lang="en-US" b="0">
                <a:latin typeface="+mn-ea"/>
                <a:cs typeface="+mn-ea"/>
              </a:rPr>
              <a:t>: [</a:t>
            </a:r>
            <a:r>
              <a:rPr lang="zh-CN" b="0">
                <a:latin typeface="+mn-ea"/>
                <a:cs typeface="+mn-ea"/>
              </a:rPr>
              <a:t>值</a:t>
            </a:r>
            <a:r>
              <a:rPr lang="en-US" b="0">
                <a:latin typeface="+mn-ea"/>
                <a:cs typeface="+mn-ea"/>
              </a:rPr>
              <a:t>1,</a:t>
            </a:r>
            <a:r>
              <a:rPr lang="zh-CN" b="0">
                <a:latin typeface="+mn-ea"/>
                <a:cs typeface="+mn-ea"/>
              </a:rPr>
              <a:t>值</a:t>
            </a:r>
            <a:r>
              <a:rPr lang="en-US" b="0">
                <a:latin typeface="+mn-ea"/>
                <a:cs typeface="+mn-ea"/>
              </a:rPr>
              <a:t>2,</a:t>
            </a:r>
            <a:r>
              <a:rPr lang="zh-CN" b="0">
                <a:latin typeface="+mn-ea"/>
                <a:cs typeface="+mn-ea"/>
              </a:rPr>
              <a:t>值</a:t>
            </a:r>
            <a:r>
              <a:rPr lang="en-US" b="0">
                <a:latin typeface="+mn-ea"/>
                <a:cs typeface="+mn-ea"/>
              </a:rPr>
              <a:t>3.....]</a:t>
            </a:r>
            <a:r>
              <a:rPr lang="zh-CN" b="0">
                <a:latin typeface="+mn-ea"/>
                <a:cs typeface="+mn-ea"/>
              </a:rPr>
              <a:t></a:t>
            </a:r>
            <a:r>
              <a:rPr lang="en-US" altLang="zh-CN" b="0">
                <a:latin typeface="+mn-ea"/>
                <a:cs typeface="+mn-ea"/>
              </a:rPr>
              <a:t>  </a:t>
            </a:r>
            <a:r>
              <a:rPr lang="zh-CN" b="0">
                <a:latin typeface="+mn-ea"/>
                <a:cs typeface="+mn-ea"/>
              </a:rPr>
              <a:t>复合格式</a:t>
            </a:r>
            <a:r>
              <a:rPr lang="en-US" b="0">
                <a:latin typeface="+mn-ea"/>
                <a:cs typeface="+mn-ea"/>
              </a:rPr>
              <a:t>(</a:t>
            </a:r>
            <a:r>
              <a:rPr lang="zh-CN" b="0">
                <a:latin typeface="+mn-ea"/>
                <a:cs typeface="+mn-ea"/>
              </a:rPr>
              <a:t>嵌套</a:t>
            </a:r>
            <a:r>
              <a:rPr lang="en-US" b="0">
                <a:latin typeface="+mn-ea"/>
                <a:cs typeface="+mn-ea"/>
              </a:rPr>
              <a:t>):</a:t>
            </a:r>
            <a:endParaRPr lang="zh-CN" altLang="en-US">
              <a:latin typeface="+mn-ea"/>
              <a:cs typeface="+mn-ea"/>
            </a:endParaRPr>
          </a:p>
        </p:txBody>
      </p:sp>
      <p:sp>
        <p:nvSpPr>
          <p:cNvPr id="12" name="文本框 11"/>
          <p:cNvSpPr txBox="1"/>
          <p:nvPr/>
        </p:nvSpPr>
        <p:spPr>
          <a:xfrm>
            <a:off x="1233170" y="4674235"/>
            <a:ext cx="7698105" cy="645160"/>
          </a:xfrm>
          <a:prstGeom prst="rect">
            <a:avLst/>
          </a:prstGeom>
          <a:noFill/>
          <a:ln w="9525">
            <a:noFill/>
          </a:ln>
        </p:spPr>
        <p:txBody>
          <a:bodyPr wrap="square">
            <a:spAutoFit/>
          </a:bodyPr>
          <a:p>
            <a:pPr indent="266700"/>
            <a:r>
              <a:rPr lang="zh-CN" b="0">
                <a:latin typeface="+mn-ea"/>
                <a:cs typeface="+mn-ea"/>
              </a:rPr>
              <a:t>对象</a:t>
            </a:r>
            <a:r>
              <a:rPr lang="en-US" b="0">
                <a:latin typeface="+mn-ea"/>
                <a:cs typeface="+mn-ea"/>
              </a:rPr>
              <a:t>+</a:t>
            </a:r>
            <a:r>
              <a:rPr lang="zh-CN" b="0">
                <a:latin typeface="+mn-ea"/>
                <a:cs typeface="+mn-ea"/>
              </a:rPr>
              <a:t>数组</a:t>
            </a:r>
            <a:r>
              <a:rPr lang="en-US" b="0">
                <a:latin typeface="+mn-ea"/>
                <a:cs typeface="+mn-ea"/>
              </a:rPr>
              <a:t>:{"name":"</a:t>
            </a:r>
            <a:r>
              <a:rPr lang="zh-CN" b="0">
                <a:latin typeface="+mn-ea"/>
                <a:cs typeface="+mn-ea"/>
              </a:rPr>
              <a:t>葫芦娃</a:t>
            </a:r>
            <a:r>
              <a:rPr lang="en-US" b="0">
                <a:latin typeface="+mn-ea"/>
                <a:cs typeface="+mn-ea"/>
              </a:rPr>
              <a:t>","age":"8","</a:t>
            </a:r>
            <a:r>
              <a:rPr lang="zh-CN" b="0">
                <a:latin typeface="+mn-ea"/>
                <a:cs typeface="+mn-ea"/>
              </a:rPr>
              <a:t>技能</a:t>
            </a:r>
            <a:r>
              <a:rPr lang="en-US" b="0">
                <a:latin typeface="+mn-ea"/>
                <a:cs typeface="+mn-ea"/>
              </a:rPr>
              <a:t>":["","",""]}</a:t>
            </a:r>
            <a:r>
              <a:rPr lang="zh-CN" b="0">
                <a:latin typeface="+mn-ea"/>
                <a:cs typeface="+mn-ea"/>
              </a:rPr>
              <a:t></a:t>
            </a:r>
            <a:r>
              <a:rPr lang="en-US" altLang="zh-CN" b="0">
                <a:latin typeface="+mn-ea"/>
                <a:cs typeface="+mn-ea"/>
              </a:rPr>
              <a:t>  </a:t>
            </a:r>
            <a:r>
              <a:rPr lang="zh-CN" b="0">
                <a:latin typeface="+mn-ea"/>
                <a:cs typeface="+mn-ea"/>
              </a:rPr>
              <a:t>数组</a:t>
            </a:r>
            <a:r>
              <a:rPr lang="en-US" b="0">
                <a:latin typeface="+mn-ea"/>
                <a:cs typeface="+mn-ea"/>
              </a:rPr>
              <a:t>+</a:t>
            </a:r>
            <a:r>
              <a:rPr lang="zh-CN" b="0">
                <a:latin typeface="+mn-ea"/>
                <a:cs typeface="+mn-ea"/>
              </a:rPr>
              <a:t>对象</a:t>
            </a:r>
            <a:r>
              <a:rPr lang="en-US" b="0">
                <a:latin typeface="+mn-ea"/>
                <a:cs typeface="+mn-ea"/>
              </a:rPr>
              <a:t>:[{"name":"</a:t>
            </a:r>
            <a:r>
              <a:rPr lang="zh-CN" b="0">
                <a:latin typeface="+mn-ea"/>
                <a:cs typeface="+mn-ea"/>
              </a:rPr>
              <a:t>葫芦娃</a:t>
            </a:r>
            <a:r>
              <a:rPr lang="en-US" b="0">
                <a:latin typeface="+mn-ea"/>
                <a:cs typeface="+mn-ea"/>
              </a:rPr>
              <a:t>","age":"8"},{"name":"</a:t>
            </a:r>
            <a:r>
              <a:rPr lang="zh-CN" b="0">
                <a:latin typeface="+mn-ea"/>
                <a:cs typeface="+mn-ea"/>
              </a:rPr>
              <a:t>葫芦娃</a:t>
            </a:r>
            <a:r>
              <a:rPr lang="en-US" b="0">
                <a:latin typeface="+mn-ea"/>
                <a:cs typeface="+mn-ea"/>
              </a:rPr>
              <a:t>","age":"8"}]</a:t>
            </a:r>
            <a:endParaRPr lang="zh-CN" altLang="en-US">
              <a:latin typeface="+mn-ea"/>
              <a:cs typeface="+mn-ea"/>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7</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接口测试</a:t>
            </a:r>
            <a:r>
              <a:rPr lang="zh-CN" altLang="en-US" dirty="0">
                <a:solidFill>
                  <a:schemeClr val="tx1">
                    <a:lumMod val="75000"/>
                    <a:lumOff val="25000"/>
                  </a:schemeClr>
                </a:solidFill>
                <a:sym typeface="+mn-ea"/>
              </a:rPr>
              <a:t>案例</a:t>
            </a:r>
            <a:endParaRPr lang="zh-CN" altLang="en-US" dirty="0">
              <a:solidFill>
                <a:schemeClr val="tx1">
                  <a:lumMod val="75000"/>
                  <a:lumOff val="25000"/>
                </a:schemeClr>
              </a:solidFill>
              <a:sym typeface="+mn-ea"/>
            </a:endParaRPr>
          </a:p>
        </p:txBody>
      </p:sp>
      <p:sp>
        <p:nvSpPr>
          <p:cNvPr id="7" name="文本框 6"/>
          <p:cNvSpPr txBox="1"/>
          <p:nvPr/>
        </p:nvSpPr>
        <p:spPr>
          <a:xfrm>
            <a:off x="558800" y="754380"/>
            <a:ext cx="1992630" cy="398780"/>
          </a:xfrm>
          <a:prstGeom prst="rect">
            <a:avLst/>
          </a:prstGeom>
          <a:noFill/>
        </p:spPr>
        <p:txBody>
          <a:bodyPr wrap="none" rtlCol="0" anchor="t">
            <a:spAutoFit/>
          </a:bodyPr>
          <a:p>
            <a:pPr marL="285750" indent="-285750">
              <a:buFont typeface="Wingdings" panose="05000000000000000000" charset="0"/>
              <a:buChar char="ü"/>
            </a:pPr>
            <a:r>
              <a:rPr lang="zh-CN" altLang="en-US" sz="2000" b="1" kern="100" dirty="0">
                <a:latin typeface="微软雅黑" panose="020B0503020204020204" pitchFamily="34" charset="-122"/>
                <a:ea typeface="微软雅黑" panose="020B0503020204020204" pitchFamily="34" charset="-122"/>
                <a:sym typeface="+mn-ea"/>
              </a:rPr>
              <a:t>定义一个接口</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939165" y="1186180"/>
            <a:ext cx="8160385" cy="1476375"/>
          </a:xfrm>
          <a:prstGeom prst="rect">
            <a:avLst/>
          </a:prstGeom>
          <a:noFill/>
          <a:ln w="9525">
            <a:noFill/>
          </a:ln>
        </p:spPr>
        <p:txBody>
          <a:bodyPr wrap="square">
            <a:spAutoFit/>
          </a:bodyPr>
          <a:p>
            <a:pPr indent="267970"/>
            <a:r>
              <a:rPr lang="zh-CN">
                <a:latin typeface="+mn-ea"/>
                <a:cs typeface="+mn-ea"/>
              </a:rPr>
              <a:t>1）URL为：https://www.v2ex.com/api/nodes/show.json?</a:t>
            </a:r>
            <a:endParaRPr lang="zh-CN">
              <a:latin typeface="+mn-ea"/>
              <a:cs typeface="+mn-ea"/>
            </a:endParaRPr>
          </a:p>
          <a:p>
            <a:pPr indent="267970"/>
            <a:r>
              <a:rPr lang="zh-CN">
                <a:latin typeface="+mn-ea"/>
                <a:cs typeface="+mn-ea"/>
              </a:rPr>
              <a:t>2）Method:Get</a:t>
            </a:r>
            <a:endParaRPr lang="zh-CN">
              <a:latin typeface="+mn-ea"/>
              <a:cs typeface="+mn-ea"/>
            </a:endParaRPr>
          </a:p>
          <a:p>
            <a:pPr indent="267970"/>
            <a:r>
              <a:rPr lang="zh-CN">
                <a:latin typeface="+mn-ea"/>
                <a:cs typeface="+mn-ea"/>
              </a:rPr>
              <a:t>3）Params:name=python</a:t>
            </a:r>
            <a:endParaRPr lang="zh-CN">
              <a:latin typeface="+mn-ea"/>
              <a:cs typeface="+mn-ea"/>
            </a:endParaRPr>
          </a:p>
          <a:p>
            <a:pPr indent="267970"/>
            <a:r>
              <a:rPr lang="zh-CN">
                <a:latin typeface="+mn-ea"/>
                <a:cs typeface="+mn-ea"/>
              </a:rPr>
              <a:t>4) 发送请求</a:t>
            </a:r>
            <a:endParaRPr lang="zh-CN">
              <a:latin typeface="+mn-ea"/>
              <a:cs typeface="+mn-ea"/>
            </a:endParaRPr>
          </a:p>
          <a:p>
            <a:pPr indent="267970"/>
            <a:r>
              <a:rPr lang="zh-CN">
                <a:latin typeface="+mn-ea"/>
                <a:cs typeface="+mn-ea"/>
              </a:rPr>
              <a:t>5) 分析结果</a:t>
            </a:r>
            <a:endParaRPr lang="zh-CN">
              <a:latin typeface="+mn-ea"/>
              <a:cs typeface="+mn-ea"/>
            </a:endParaRPr>
          </a:p>
        </p:txBody>
      </p:sp>
      <p:pic>
        <p:nvPicPr>
          <p:cNvPr id="-2147482612" name="图片 -2147482613"/>
          <p:cNvPicPr>
            <a:picLocks noChangeAspect="1"/>
          </p:cNvPicPr>
          <p:nvPr/>
        </p:nvPicPr>
        <p:blipFill>
          <a:blip r:embed="rId1"/>
          <a:stretch>
            <a:fillRect/>
          </a:stretch>
        </p:blipFill>
        <p:spPr>
          <a:xfrm>
            <a:off x="2667000" y="2108200"/>
            <a:ext cx="9079865" cy="3637280"/>
          </a:xfrm>
          <a:prstGeom prst="rect">
            <a:avLst/>
          </a:prstGeom>
          <a:noFill/>
          <a:ln w="9525">
            <a:noFill/>
          </a:ln>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1443" y="135374"/>
            <a:ext cx="6097904" cy="521970"/>
          </a:xfrm>
          <a:prstGeom prst="rect">
            <a:avLst/>
          </a:prstGeom>
          <a:noFill/>
        </p:spPr>
        <p:txBody>
          <a:bodyPr wrap="square">
            <a:spAutoFit/>
          </a:bodyPr>
          <a:lstStyle/>
          <a:p>
            <a:r>
              <a:rPr lang="zh-CN" altLang="en-US" sz="2800" b="1" dirty="0">
                <a:latin typeface="微软雅黑" panose="020B0503020204020204" pitchFamily="34" charset="-122"/>
                <a:ea typeface="微软雅黑" panose="020B0503020204020204" pitchFamily="34" charset="-122"/>
              </a:rPr>
              <a:t>第</a:t>
            </a:r>
            <a:r>
              <a:rPr lang="en-US" altLang="zh-CN" sz="2800" b="1" dirty="0">
                <a:latin typeface="微软雅黑" panose="020B0503020204020204" pitchFamily="34" charset="-122"/>
                <a:ea typeface="微软雅黑" panose="020B0503020204020204" pitchFamily="34" charset="-122"/>
              </a:rPr>
              <a:t>8</a:t>
            </a:r>
            <a:r>
              <a:rPr lang="zh-CN" altLang="en-US" sz="2800" b="1" dirty="0">
                <a:latin typeface="微软雅黑" panose="020B0503020204020204" pitchFamily="34" charset="-122"/>
                <a:ea typeface="微软雅黑" panose="020B0503020204020204" pitchFamily="34" charset="-122"/>
              </a:rPr>
              <a:t>节：课程总结与作业</a:t>
            </a:r>
            <a:endParaRPr lang="zh-CN" altLang="en-US" sz="28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136650" y="1114425"/>
            <a:ext cx="8397240" cy="3974465"/>
          </a:xfrm>
          <a:prstGeom prst="rect">
            <a:avLst/>
          </a:prstGeom>
          <a:noFill/>
        </p:spPr>
        <p:txBody>
          <a:bodyPr wrap="square">
            <a:spAutoFit/>
          </a:bodyPr>
          <a:lstStyle/>
          <a:p>
            <a:pPr marL="914400" marR="133350" lvl="1" indent="-45720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一、重点</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接口测试</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概念</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金字塔接口测试</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原理</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学会使用接口测试工具做接口</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测试</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JSON</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数据</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格式</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5723255" y="993775"/>
            <a:ext cx="4076065" cy="1866265"/>
          </a:xfrm>
          <a:prstGeom prst="rect">
            <a:avLst/>
          </a:prstGeom>
          <a:noFill/>
        </p:spPr>
        <p:txBody>
          <a:bodyPr wrap="square">
            <a:spAutoFit/>
          </a:bodyPr>
          <a:p>
            <a:pPr marR="133350" lvl="1" indent="0" algn="just">
              <a:lnSpc>
                <a:spcPct val="120000"/>
              </a:lnSpc>
              <a:spcBef>
                <a:spcPts val="1300"/>
              </a:spcBef>
              <a:spcAft>
                <a:spcPts val="1300"/>
              </a:spcAft>
              <a:buFont typeface="Wingdings" panose="05000000000000000000" pitchFamily="2" charset="2"/>
              <a:buChar char="ü"/>
            </a:pP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二、难点</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rPr>
              <a:t>接口测试</a:t>
            </a:r>
            <a:r>
              <a:rPr lang="zh-CN" altLang="en-US" sz="2000" b="1" kern="100" dirty="0">
                <a:effectLst/>
                <a:latin typeface="微软雅黑" panose="020B0503020204020204" pitchFamily="34" charset="-122"/>
                <a:ea typeface="微软雅黑" panose="020B0503020204020204" pitchFamily="34" charset="-122"/>
              </a:rPr>
              <a:t>概念</a:t>
            </a:r>
            <a:endParaRPr lang="zh-CN" altLang="en-US" sz="2000" b="1" kern="100" dirty="0">
              <a:effectLst/>
              <a:latin typeface="微软雅黑" panose="020B0503020204020204" pitchFamily="34" charset="-122"/>
              <a:ea typeface="微软雅黑" panose="020B0503020204020204" pitchFamily="34" charset="-122"/>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rPr>
              <a:t>接口测试</a:t>
            </a:r>
            <a:r>
              <a:rPr lang="zh-CN" altLang="en-US" sz="2000" b="1" kern="100" dirty="0">
                <a:effectLst/>
                <a:latin typeface="微软雅黑" panose="020B0503020204020204" pitchFamily="34" charset="-122"/>
                <a:ea typeface="微软雅黑" panose="020B0503020204020204" pitchFamily="34" charset="-122"/>
              </a:rPr>
              <a:t>原理</a:t>
            </a:r>
            <a:endParaRPr lang="zh-CN" altLang="en-US" sz="2000" b="1" kern="100" dirty="0">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581150" y="4841240"/>
            <a:ext cx="8643620" cy="1476375"/>
          </a:xfrm>
          <a:prstGeom prst="rect">
            <a:avLst/>
          </a:prstGeom>
          <a:noFill/>
        </p:spPr>
        <p:txBody>
          <a:bodyPr wrap="square" rtlCol="0" anchor="t">
            <a:spAutoFit/>
          </a:bodyPr>
          <a:p>
            <a:pPr marR="0" lvl="1" indent="0" algn="just">
              <a:spcBef>
                <a:spcPts val="0"/>
              </a:spcBef>
              <a:spcAft>
                <a:spcPts val="0"/>
              </a:spcAft>
              <a:buFont typeface="Times New Roman" panose="02020603050405020304" pitchFamily="18" charset="0"/>
              <a:buNone/>
            </a:pPr>
            <a:r>
              <a:rPr lang="zh-CN"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作业：</a:t>
            </a:r>
            <a:endParaRPr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1" indent="0" algn="just">
              <a:spcBef>
                <a:spcPts val="0"/>
              </a:spcBef>
              <a:spcAft>
                <a:spcPts val="0"/>
              </a:spcAft>
              <a:buFont typeface="Times New Roman" panose="02020603050405020304" pitchFamily="18" charset="0"/>
              <a:buNone/>
            </a:pPr>
            <a:r>
              <a:rPr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1.将文档通看一遍</a:t>
            </a:r>
            <a:endParaRPr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1" indent="0" algn="just">
              <a:spcBef>
                <a:spcPts val="0"/>
              </a:spcBef>
              <a:spcAft>
                <a:spcPts val="0"/>
              </a:spcAft>
              <a:buFont typeface="Times New Roman" panose="02020603050405020304" pitchFamily="18" charset="0"/>
              <a:buNone/>
            </a:pPr>
            <a:r>
              <a:rPr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2.手抄分层</a:t>
            </a:r>
            <a:r>
              <a:rPr lang="zh-CN"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自动化</a:t>
            </a:r>
            <a:r>
              <a:rPr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测试的概念</a:t>
            </a:r>
            <a:endParaRPr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1" indent="0" algn="just">
              <a:spcBef>
                <a:spcPts val="0"/>
              </a:spcBef>
              <a:spcAft>
                <a:spcPts val="0"/>
              </a:spcAft>
              <a:buFont typeface="Times New Roman" panose="02020603050405020304" pitchFamily="18" charset="0"/>
              <a:buNone/>
            </a:pPr>
            <a:r>
              <a:rPr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3.手抄接口测试的分类和意义</a:t>
            </a:r>
            <a:endParaRPr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1" indent="0" algn="just">
              <a:spcBef>
                <a:spcPts val="0"/>
              </a:spcBef>
              <a:spcAft>
                <a:spcPts val="0"/>
              </a:spcAft>
              <a:buFont typeface="Times New Roman" panose="02020603050405020304" pitchFamily="18" charset="0"/>
              <a:buNone/>
            </a:pPr>
            <a:r>
              <a:rPr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4.用抓包工具抓取所有接口的请求及测试(重要)</a:t>
            </a:r>
            <a:endParaRPr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本章学习目标</a:t>
            </a:r>
            <a:endParaRPr lang="zh-CN" altLang="en-US" dirty="0"/>
          </a:p>
        </p:txBody>
      </p:sp>
      <p:sp>
        <p:nvSpPr>
          <p:cNvPr id="3" name="内容占位符 2"/>
          <p:cNvSpPr>
            <a:spLocks noGrp="1"/>
          </p:cNvSpPr>
          <p:nvPr>
            <p:ph idx="1"/>
          </p:nvPr>
        </p:nvSpPr>
        <p:spPr>
          <a:xfrm>
            <a:off x="679450" y="721360"/>
            <a:ext cx="9486900" cy="4460875"/>
          </a:xfrm>
        </p:spPr>
        <p:txBody>
          <a:bodyPr/>
          <a:lstStyle/>
          <a:p>
            <a:pPr marL="0" indent="0">
              <a:buNone/>
            </a:pPr>
            <a:endParaRPr lang="en-US" altLang="zh-CN" dirty="0">
              <a:solidFill>
                <a:schemeClr val="tx1">
                  <a:lumMod val="75000"/>
                  <a:lumOff val="25000"/>
                </a:schemeClr>
              </a:solidFill>
            </a:endParaRPr>
          </a:p>
          <a:p>
            <a:r>
              <a:rPr lang="zh-CN" altLang="en-US" sz="2000" b="1" dirty="0">
                <a:solidFill>
                  <a:srgbClr val="FF0000"/>
                </a:solidFill>
              </a:rPr>
              <a:t>重点掌握接口测试原理与</a:t>
            </a:r>
            <a:r>
              <a:rPr lang="zh-CN" altLang="en-US" sz="2000" b="1" dirty="0">
                <a:solidFill>
                  <a:srgbClr val="FF0000"/>
                </a:solidFill>
              </a:rPr>
              <a:t>工具，结合项目应用</a:t>
            </a:r>
            <a:endParaRPr lang="zh-CN" altLang="en-US" sz="2000" b="1" dirty="0">
              <a:solidFill>
                <a:srgbClr val="FF0000"/>
              </a:solidFill>
            </a:endParaRPr>
          </a:p>
          <a:p>
            <a:pPr marL="0" indent="0">
              <a:buNone/>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 </a:t>
            </a:r>
            <a:r>
              <a:rPr lang="en-US" altLang="zh-CN" sz="2000" dirty="0">
                <a:solidFill>
                  <a:schemeClr val="tx1">
                    <a:lumMod val="75000"/>
                    <a:lumOff val="25000"/>
                  </a:schemeClr>
                </a:solidFill>
              </a:rPr>
              <a:t> </a:t>
            </a:r>
            <a:r>
              <a:rPr lang="en-US" altLang="zh-CN" sz="2000" dirty="0">
                <a:solidFill>
                  <a:schemeClr val="tx1"/>
                </a:solidFill>
              </a:rPr>
              <a:t>  1.  </a:t>
            </a:r>
            <a:r>
              <a:rPr lang="zh-CN" altLang="en-US" sz="2000" dirty="0">
                <a:solidFill>
                  <a:schemeClr val="tx1"/>
                </a:solidFill>
              </a:rPr>
              <a:t>接口测试</a:t>
            </a:r>
            <a:r>
              <a:rPr lang="zh-CN" altLang="en-US" sz="2000" dirty="0">
                <a:solidFill>
                  <a:schemeClr val="tx1"/>
                </a:solidFill>
              </a:rPr>
              <a:t>概念（掌握）</a:t>
            </a:r>
            <a:endParaRPr lang="zh-CN" altLang="en-US" sz="2000" dirty="0">
              <a:solidFill>
                <a:schemeClr val="tx1"/>
              </a:solidFill>
            </a:endParaRPr>
          </a:p>
          <a:p>
            <a:pPr marL="0" indent="0">
              <a:buNone/>
            </a:pPr>
            <a:r>
              <a:rPr lang="zh-CN" altLang="en-US" sz="2000" dirty="0">
                <a:solidFill>
                  <a:schemeClr val="tx1"/>
                </a:solidFill>
              </a:rPr>
              <a:t> </a:t>
            </a:r>
            <a:r>
              <a:rPr lang="en-US" altLang="zh-CN" sz="2000" dirty="0">
                <a:solidFill>
                  <a:schemeClr val="tx1"/>
                </a:solidFill>
              </a:rPr>
              <a:t>      2.  </a:t>
            </a:r>
            <a:r>
              <a:rPr lang="zh-CN" altLang="en-US" sz="2000" dirty="0">
                <a:solidFill>
                  <a:schemeClr val="tx1"/>
                </a:solidFill>
              </a:rPr>
              <a:t>接口金字</a:t>
            </a:r>
            <a:r>
              <a:rPr lang="zh-CN" altLang="en-US" sz="2000" dirty="0">
                <a:solidFill>
                  <a:schemeClr val="tx1"/>
                </a:solidFill>
              </a:rPr>
              <a:t>塔原理（掌握）</a:t>
            </a:r>
            <a:endParaRPr lang="zh-CN" altLang="en-US" sz="2000" dirty="0">
              <a:solidFill>
                <a:schemeClr val="tx1"/>
              </a:solidFill>
            </a:endParaRPr>
          </a:p>
          <a:p>
            <a:pPr marL="0" indent="0">
              <a:buNone/>
            </a:pPr>
            <a:r>
              <a:rPr lang="zh-CN" altLang="en-US" sz="2000" dirty="0">
                <a:solidFill>
                  <a:schemeClr val="tx1"/>
                </a:solidFill>
              </a:rPr>
              <a:t> </a:t>
            </a:r>
            <a:r>
              <a:rPr lang="en-US" altLang="zh-CN" sz="2000" dirty="0">
                <a:solidFill>
                  <a:schemeClr val="tx1"/>
                </a:solidFill>
              </a:rPr>
              <a:t>      3.  </a:t>
            </a:r>
            <a:r>
              <a:rPr lang="zh-CN" altLang="en-US" sz="2000" dirty="0">
                <a:solidFill>
                  <a:schemeClr val="tx1"/>
                </a:solidFill>
              </a:rPr>
              <a:t>接口测试工具的使用（</a:t>
            </a:r>
            <a:r>
              <a:rPr lang="zh-CN" altLang="en-US" sz="2000" dirty="0">
                <a:solidFill>
                  <a:schemeClr val="tx1"/>
                </a:solidFill>
              </a:rPr>
              <a:t>掌握）</a:t>
            </a:r>
            <a:endParaRPr lang="zh-CN" altLang="en-US" sz="2000" dirty="0">
              <a:solidFill>
                <a:schemeClr val="tx1"/>
              </a:solidFill>
            </a:endParaRPr>
          </a:p>
          <a:p>
            <a:pPr marL="0" indent="0">
              <a:buNone/>
            </a:pPr>
            <a:r>
              <a:rPr lang="zh-CN" altLang="en-US" sz="2000" dirty="0">
                <a:solidFill>
                  <a:schemeClr val="tx1"/>
                </a:solidFill>
              </a:rPr>
              <a:t> </a:t>
            </a:r>
            <a:r>
              <a:rPr lang="en-US" altLang="zh-CN" sz="2000" dirty="0">
                <a:solidFill>
                  <a:schemeClr val="tx1"/>
                </a:solidFill>
              </a:rPr>
              <a:t>      4.  </a:t>
            </a:r>
            <a:r>
              <a:rPr lang="en-US" altLang="zh-CN" sz="2000" dirty="0">
                <a:sym typeface="+mn-ea"/>
              </a:rPr>
              <a:t>JSON数据格式</a:t>
            </a:r>
            <a:r>
              <a:rPr lang="zh-CN" altLang="en-US" sz="2000" dirty="0">
                <a:sym typeface="+mn-ea"/>
              </a:rPr>
              <a:t>（</a:t>
            </a:r>
            <a:r>
              <a:rPr lang="zh-CN" altLang="en-US" sz="2000" dirty="0">
                <a:sym typeface="+mn-ea"/>
              </a:rPr>
              <a:t>掌握）</a:t>
            </a:r>
            <a:endParaRPr lang="zh-CN" altLang="en-US" sz="2000" dirty="0">
              <a:solidFill>
                <a:schemeClr val="tx1"/>
              </a:solidFill>
            </a:endParaRPr>
          </a:p>
          <a:p>
            <a:pPr marL="0" indent="0">
              <a:buNone/>
            </a:pPr>
            <a:r>
              <a:rPr lang="zh-CN" altLang="en-US" sz="2000" dirty="0">
                <a:solidFill>
                  <a:schemeClr val="tx1"/>
                </a:solidFill>
              </a:rPr>
              <a:t> </a:t>
            </a:r>
            <a:r>
              <a:rPr lang="en-US" altLang="zh-CN" sz="2000" dirty="0">
                <a:solidFill>
                  <a:schemeClr val="tx1"/>
                </a:solidFill>
              </a:rPr>
              <a:t>     </a:t>
            </a:r>
            <a:endParaRPr lang="zh-CN" altLang="en-US" sz="2000" dirty="0">
              <a:solidFill>
                <a:srgbClr val="FF0000"/>
              </a:solidFill>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接口测试</a:t>
            </a:r>
            <a:r>
              <a:rPr lang="zh-CN" altLang="en-US" dirty="0">
                <a:solidFill>
                  <a:schemeClr val="tx1">
                    <a:lumMod val="75000"/>
                    <a:lumOff val="25000"/>
                  </a:schemeClr>
                </a:solidFill>
                <a:sym typeface="+mn-ea"/>
              </a:rPr>
              <a:t>定义</a:t>
            </a:r>
            <a:endParaRPr lang="zh-CN" altLang="en-US" dirty="0">
              <a:solidFill>
                <a:schemeClr val="tx1">
                  <a:lumMod val="75000"/>
                  <a:lumOff val="25000"/>
                </a:schemeClr>
              </a:solidFill>
              <a:sym typeface="+mn-ea"/>
            </a:endParaRPr>
          </a:p>
        </p:txBody>
      </p:sp>
      <p:sp>
        <p:nvSpPr>
          <p:cNvPr id="3" name="内容占位符 2"/>
          <p:cNvSpPr>
            <a:spLocks noGrp="1"/>
          </p:cNvSpPr>
          <p:nvPr>
            <p:ph idx="1"/>
          </p:nvPr>
        </p:nvSpPr>
        <p:spPr>
          <a:xfrm>
            <a:off x="502285" y="1026160"/>
            <a:ext cx="11341735" cy="4157980"/>
          </a:xfrm>
        </p:spPr>
        <p:txBody>
          <a:bodyPr/>
          <a:lstStyle/>
          <a:p>
            <a:pPr marL="0" indent="0"/>
            <a:r>
              <a:rPr lang="zh-CN" altLang="en-US" sz="1800" dirty="0">
                <a:latin typeface="+mn-ea"/>
                <a:ea typeface="+mn-ea"/>
                <a:cs typeface="+mn-ea"/>
                <a:sym typeface="+mn-ea"/>
              </a:rPr>
              <a:t>思考:什么是客户端,什么是服务端.</a:t>
            </a:r>
            <a:endParaRPr lang="zh-CN" altLang="en-US" sz="1800" dirty="0">
              <a:latin typeface="+mn-ea"/>
              <a:ea typeface="+mn-ea"/>
              <a:cs typeface="+mn-ea"/>
              <a:sym typeface="+mn-ea"/>
            </a:endParaRPr>
          </a:p>
          <a:p>
            <a:pPr marL="0" indent="0">
              <a:buNone/>
            </a:pPr>
            <a:r>
              <a:rPr lang="en-US" altLang="zh-CN" sz="1800" dirty="0">
                <a:latin typeface="+mn-ea"/>
                <a:ea typeface="+mn-ea"/>
                <a:cs typeface="+mn-ea"/>
                <a:sym typeface="+mn-ea"/>
              </a:rPr>
              <a:t>  </a:t>
            </a:r>
            <a:r>
              <a:rPr lang="zh-CN" altLang="en-US" sz="1800" dirty="0">
                <a:latin typeface="+mn-ea"/>
                <a:ea typeface="+mn-ea"/>
                <a:cs typeface="+mn-ea"/>
                <a:sym typeface="+mn-ea"/>
              </a:rPr>
              <a:t>接口又叫API(application programming interface)应用程序编程接口（规范）,我们经常会听说web接口,APP接口.</a:t>
            </a:r>
            <a:endParaRPr lang="zh-CN" altLang="en-US" sz="1800" dirty="0">
              <a:latin typeface="+mn-ea"/>
              <a:ea typeface="+mn-ea"/>
              <a:cs typeface="+mn-ea"/>
              <a:sym typeface="+mn-ea"/>
            </a:endParaRPr>
          </a:p>
        </p:txBody>
      </p:sp>
      <p:sp>
        <p:nvSpPr>
          <p:cNvPr id="4" name="文本框 3"/>
          <p:cNvSpPr txBox="1"/>
          <p:nvPr/>
        </p:nvSpPr>
        <p:spPr>
          <a:xfrm>
            <a:off x="431800" y="627380"/>
            <a:ext cx="220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1.1 </a:t>
            </a:r>
            <a:r>
              <a:rPr lang="zh-CN" altLang="en-US" sz="2000" b="1" kern="100" dirty="0">
                <a:latin typeface="微软雅黑" panose="020B0503020204020204" pitchFamily="34" charset="-122"/>
                <a:ea typeface="微软雅黑" panose="020B0503020204020204" pitchFamily="34" charset="-122"/>
                <a:sym typeface="+mn-ea"/>
              </a:rPr>
              <a:t>接口的定义</a:t>
            </a:r>
            <a:endParaRPr lang="zh-CN" altLang="en-US" sz="2000" b="1" kern="100" dirty="0">
              <a:latin typeface="微软雅黑" panose="020B0503020204020204" pitchFamily="34" charset="-122"/>
              <a:ea typeface="微软雅黑" panose="020B0503020204020204" pitchFamily="34" charset="-122"/>
              <a:sym typeface="+mn-ea"/>
            </a:endParaRPr>
          </a:p>
        </p:txBody>
      </p:sp>
      <p:pic>
        <p:nvPicPr>
          <p:cNvPr id="-2147482620" name="图片 -2147482621"/>
          <p:cNvPicPr>
            <a:picLocks noChangeAspect="1"/>
          </p:cNvPicPr>
          <p:nvPr>
            <p:custDataLst>
              <p:tags r:id="rId1"/>
            </p:custDataLst>
          </p:nvPr>
        </p:nvPicPr>
        <p:blipFill>
          <a:blip r:embed="rId2"/>
          <a:srcRect l="-12" t="-24" r="-12" b="-24"/>
          <a:stretch>
            <a:fillRect/>
          </a:stretch>
        </p:blipFill>
        <p:spPr>
          <a:xfrm>
            <a:off x="2871470" y="2110105"/>
            <a:ext cx="5730240" cy="3074035"/>
          </a:xfrm>
          <a:prstGeom prst="rect">
            <a:avLst/>
          </a:prstGeom>
          <a:solidFill>
            <a:srgbClr val="FFFFFF"/>
          </a:solidFill>
          <a:ln w="9525">
            <a:noFill/>
          </a:ln>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接口测试</a:t>
            </a:r>
            <a:r>
              <a:rPr lang="zh-CN" altLang="en-US" dirty="0">
                <a:solidFill>
                  <a:schemeClr val="tx1">
                    <a:lumMod val="75000"/>
                    <a:lumOff val="25000"/>
                  </a:schemeClr>
                </a:solidFill>
                <a:sym typeface="+mn-ea"/>
              </a:rPr>
              <a:t>定义</a:t>
            </a:r>
            <a:endParaRPr lang="zh-CN" altLang="en-US" dirty="0">
              <a:solidFill>
                <a:schemeClr val="tx1">
                  <a:lumMod val="75000"/>
                  <a:lumOff val="25000"/>
                </a:schemeClr>
              </a:solidFill>
              <a:sym typeface="+mn-ea"/>
            </a:endParaRPr>
          </a:p>
        </p:txBody>
      </p:sp>
      <p:sp>
        <p:nvSpPr>
          <p:cNvPr id="3" name="内容占位符 2"/>
          <p:cNvSpPr>
            <a:spLocks noGrp="1"/>
          </p:cNvSpPr>
          <p:nvPr>
            <p:ph idx="1"/>
          </p:nvPr>
        </p:nvSpPr>
        <p:spPr>
          <a:xfrm>
            <a:off x="502285" y="1026160"/>
            <a:ext cx="11341735" cy="4157980"/>
          </a:xfrm>
        </p:spPr>
        <p:txBody>
          <a:bodyPr/>
          <a:lstStyle/>
          <a:p>
            <a:pPr marL="0" indent="0"/>
            <a:r>
              <a:rPr lang="zh-CN" altLang="en-US" sz="1800" dirty="0">
                <a:latin typeface="+mn-ea"/>
                <a:ea typeface="+mn-ea"/>
                <a:cs typeface="+mn-ea"/>
                <a:sym typeface="+mn-ea"/>
              </a:rPr>
              <a:t>APP是一种基于C/S架构的应用程序,如抖音,微信等.完整的体验是基于APP客户端和后台云服务端共同作用的结果.客户端和服务端的数据传递,也就是指客户端向服务端发送请求,服务端响应客户端的过程,这一系列的通讯都是基于web协议通讯构成的,</a:t>
            </a:r>
            <a:r>
              <a:rPr lang="zh-CN" altLang="en-US" sz="1800" b="1" dirty="0">
                <a:solidFill>
                  <a:srgbClr val="FF0000"/>
                </a:solidFill>
                <a:latin typeface="+mn-ea"/>
                <a:ea typeface="+mn-ea"/>
                <a:cs typeface="+mn-ea"/>
                <a:sym typeface="+mn-ea"/>
              </a:rPr>
              <a:t>在利用web协议通讯的时候,企业内通常都会规定客户端和服务端的数据交换格式</a:t>
            </a:r>
            <a:r>
              <a:rPr lang="zh-CN" altLang="en-US" sz="1800" dirty="0">
                <a:latin typeface="+mn-ea"/>
                <a:ea typeface="+mn-ea"/>
                <a:cs typeface="+mn-ea"/>
                <a:sym typeface="+mn-ea"/>
              </a:rPr>
              <a:t>,这种格式可以是企业内部规定的,也可以是使用webservice国际通用标准,这样一来,客户端和服务端就使用同一套标准进行接口间的通讯.同样的道理,web接口也是如此,</a:t>
            </a:r>
            <a:r>
              <a:rPr lang="zh-CN" altLang="en-US" sz="1800" b="1" dirty="0">
                <a:solidFill>
                  <a:srgbClr val="FF0000"/>
                </a:solidFill>
                <a:latin typeface="+mn-ea"/>
                <a:ea typeface="+mn-ea"/>
                <a:cs typeface="+mn-ea"/>
                <a:sym typeface="+mn-ea"/>
              </a:rPr>
              <a:t>web应用通常是B/S架构</a:t>
            </a:r>
            <a:r>
              <a:rPr lang="zh-CN" altLang="en-US" sz="1800" dirty="0">
                <a:latin typeface="+mn-ea"/>
                <a:ea typeface="+mn-ea"/>
                <a:cs typeface="+mn-ea"/>
                <a:sym typeface="+mn-ea"/>
              </a:rPr>
              <a:t>,客户端是我们熟悉的浏览器.</a:t>
            </a:r>
            <a:endParaRPr lang="zh-CN" altLang="en-US" sz="1800" dirty="0">
              <a:latin typeface="+mn-ea"/>
              <a:ea typeface="+mn-ea"/>
              <a:cs typeface="+mn-ea"/>
              <a:sym typeface="+mn-ea"/>
            </a:endParaRPr>
          </a:p>
        </p:txBody>
      </p:sp>
      <p:sp>
        <p:nvSpPr>
          <p:cNvPr id="4" name="文本框 3"/>
          <p:cNvSpPr txBox="1"/>
          <p:nvPr/>
        </p:nvSpPr>
        <p:spPr>
          <a:xfrm>
            <a:off x="431800" y="627380"/>
            <a:ext cx="220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1.1 </a:t>
            </a:r>
            <a:r>
              <a:rPr lang="zh-CN" altLang="en-US" sz="2000" b="1" kern="100" dirty="0">
                <a:latin typeface="微软雅黑" panose="020B0503020204020204" pitchFamily="34" charset="-122"/>
                <a:ea typeface="微软雅黑" panose="020B0503020204020204" pitchFamily="34" charset="-122"/>
                <a:sym typeface="+mn-ea"/>
              </a:rPr>
              <a:t>接口的定义</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502285" y="3742690"/>
            <a:ext cx="10800080" cy="1198880"/>
          </a:xfrm>
          <a:prstGeom prst="rect">
            <a:avLst/>
          </a:prstGeom>
          <a:noFill/>
          <a:ln w="9525">
            <a:noFill/>
          </a:ln>
        </p:spPr>
        <p:txBody>
          <a:bodyPr wrap="square">
            <a:spAutoFit/>
          </a:bodyPr>
          <a:p>
            <a:pPr indent="267970"/>
            <a:r>
              <a:rPr lang="en-US" altLang="zh-CN" b="1">
                <a:latin typeface="+mn-ea"/>
                <a:cs typeface="+mn-ea"/>
              </a:rPr>
              <a:t> </a:t>
            </a:r>
            <a:r>
              <a:rPr lang="zh-CN" b="1">
                <a:latin typeface="+mn-ea"/>
                <a:cs typeface="+mn-ea"/>
              </a:rPr>
              <a:t>接口就是标准</a:t>
            </a:r>
            <a:r>
              <a:rPr lang="en-US" b="1">
                <a:latin typeface="+mn-ea"/>
                <a:cs typeface="+mn-ea"/>
              </a:rPr>
              <a:t>,</a:t>
            </a:r>
            <a:r>
              <a:rPr lang="zh-CN" b="1">
                <a:latin typeface="+mn-ea"/>
                <a:cs typeface="+mn-ea"/>
              </a:rPr>
              <a:t>或者是一套</a:t>
            </a:r>
            <a:r>
              <a:rPr lang="zh-CN" b="1">
                <a:solidFill>
                  <a:srgbClr val="FF0000"/>
                </a:solidFill>
                <a:latin typeface="+mn-ea"/>
                <a:cs typeface="+mn-ea"/>
              </a:rPr>
              <a:t>规范</a:t>
            </a:r>
            <a:r>
              <a:rPr lang="en-US" b="1">
                <a:latin typeface="+mn-ea"/>
                <a:cs typeface="+mn-ea"/>
              </a:rPr>
              <a:t>.</a:t>
            </a:r>
            <a:r>
              <a:rPr lang="zh-CN" b="0">
                <a:latin typeface="+mn-ea"/>
                <a:cs typeface="+mn-ea"/>
              </a:rPr>
              <a:t>接口的分类</a:t>
            </a:r>
            <a:r>
              <a:rPr lang="en-US" b="0">
                <a:latin typeface="+mn-ea"/>
                <a:cs typeface="+mn-ea"/>
              </a:rPr>
              <a:t>:</a:t>
            </a:r>
            <a:r>
              <a:rPr lang="zh-CN" b="0">
                <a:latin typeface="+mn-ea"/>
                <a:cs typeface="+mn-ea"/>
              </a:rPr>
              <a:t>硬件</a:t>
            </a:r>
            <a:r>
              <a:rPr lang="en-US" b="0">
                <a:latin typeface="+mn-ea"/>
                <a:cs typeface="+mn-ea"/>
              </a:rPr>
              <a:t>--USB</a:t>
            </a:r>
            <a:r>
              <a:rPr lang="zh-CN" b="0">
                <a:latin typeface="+mn-ea"/>
                <a:cs typeface="+mn-ea"/>
              </a:rPr>
              <a:t>接口</a:t>
            </a:r>
            <a:r>
              <a:rPr lang="en-US" b="0">
                <a:latin typeface="+mn-ea"/>
                <a:cs typeface="+mn-ea"/>
              </a:rPr>
              <a:t>,</a:t>
            </a:r>
            <a:r>
              <a:rPr lang="zh-CN" b="0">
                <a:latin typeface="+mn-ea"/>
                <a:cs typeface="+mn-ea"/>
              </a:rPr>
              <a:t>电源接口</a:t>
            </a:r>
            <a:r>
              <a:rPr lang="en-US" b="0">
                <a:latin typeface="+mn-ea"/>
                <a:cs typeface="+mn-ea"/>
              </a:rPr>
              <a:t>,</a:t>
            </a:r>
            <a:r>
              <a:rPr lang="zh-CN" b="0">
                <a:latin typeface="+mn-ea"/>
                <a:cs typeface="+mn-ea"/>
              </a:rPr>
              <a:t>网线接口</a:t>
            </a:r>
            <a:r>
              <a:rPr lang="en-US" b="0">
                <a:latin typeface="+mn-ea"/>
                <a:cs typeface="+mn-ea"/>
              </a:rPr>
              <a:t>...</a:t>
            </a:r>
            <a:r>
              <a:rPr lang="zh-CN" b="0">
                <a:latin typeface="+mn-ea"/>
                <a:cs typeface="+mn-ea"/>
              </a:rPr>
              <a:t>软件</a:t>
            </a:r>
            <a:r>
              <a:rPr lang="en-US" b="0">
                <a:latin typeface="+mn-ea"/>
                <a:cs typeface="+mn-ea"/>
              </a:rPr>
              <a:t>--</a:t>
            </a:r>
            <a:r>
              <a:rPr lang="zh-CN" b="0">
                <a:latin typeface="+mn-ea"/>
                <a:cs typeface="+mn-ea"/>
              </a:rPr>
              <a:t>就是前后端共同遵守的一套数据交互的规范</a:t>
            </a:r>
            <a:r>
              <a:rPr lang="en-US" b="0">
                <a:latin typeface="+mn-ea"/>
                <a:cs typeface="+mn-ea"/>
              </a:rPr>
              <a:t>(</a:t>
            </a:r>
            <a:r>
              <a:rPr lang="zh-CN" b="0">
                <a:latin typeface="+mn-ea"/>
                <a:cs typeface="+mn-ea"/>
              </a:rPr>
              <a:t>架构师制定接口</a:t>
            </a:r>
            <a:r>
              <a:rPr lang="en-US" b="0">
                <a:latin typeface="+mn-ea"/>
                <a:cs typeface="+mn-ea"/>
              </a:rPr>
              <a:t>)</a:t>
            </a:r>
            <a:endParaRPr lang="zh-CN" altLang="en-US">
              <a:latin typeface="+mn-ea"/>
              <a:cs typeface="+mn-ea"/>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接口测试</a:t>
            </a:r>
            <a:r>
              <a:rPr lang="zh-CN" altLang="en-US" dirty="0">
                <a:solidFill>
                  <a:schemeClr val="tx1">
                    <a:lumMod val="75000"/>
                    <a:lumOff val="25000"/>
                  </a:schemeClr>
                </a:solidFill>
                <a:sym typeface="+mn-ea"/>
              </a:rPr>
              <a:t>定义</a:t>
            </a:r>
            <a:endParaRPr lang="zh-CN" altLang="en-US" dirty="0">
              <a:solidFill>
                <a:schemeClr val="tx1">
                  <a:lumMod val="75000"/>
                  <a:lumOff val="25000"/>
                </a:schemeClr>
              </a:solidFill>
              <a:sym typeface="+mn-ea"/>
            </a:endParaRPr>
          </a:p>
        </p:txBody>
      </p:sp>
      <p:sp>
        <p:nvSpPr>
          <p:cNvPr id="3" name="内容占位符 2"/>
          <p:cNvSpPr>
            <a:spLocks noGrp="1"/>
          </p:cNvSpPr>
          <p:nvPr>
            <p:ph idx="1"/>
          </p:nvPr>
        </p:nvSpPr>
        <p:spPr>
          <a:xfrm>
            <a:off x="502285" y="1026160"/>
            <a:ext cx="11341735" cy="4157980"/>
          </a:xfrm>
        </p:spPr>
        <p:txBody>
          <a:bodyPr/>
          <a:lstStyle/>
          <a:p>
            <a:pPr marL="0" indent="0"/>
            <a:r>
              <a:rPr lang="en-US" altLang="zh-CN" sz="1800" dirty="0">
                <a:latin typeface="+mn-ea"/>
                <a:ea typeface="+mn-ea"/>
                <a:cs typeface="+mn-ea"/>
                <a:sym typeface="+mn-ea"/>
              </a:rPr>
              <a:t> </a:t>
            </a:r>
            <a:r>
              <a:rPr lang="zh-CN" altLang="en-US" sz="1800" dirty="0">
                <a:latin typeface="+mn-ea"/>
                <a:ea typeface="+mn-ea"/>
                <a:cs typeface="+mn-ea"/>
                <a:sym typeface="+mn-ea"/>
              </a:rPr>
              <a:t>接口规范以接口文档的形式进行体现,我们做接口测试也是依据接口文档进行测试.</a:t>
            </a:r>
            <a:endParaRPr lang="zh-CN" altLang="en-US" sz="1800" dirty="0">
              <a:latin typeface="+mn-ea"/>
              <a:ea typeface="+mn-ea"/>
              <a:cs typeface="+mn-ea"/>
              <a:sym typeface="+mn-ea"/>
            </a:endParaRPr>
          </a:p>
        </p:txBody>
      </p:sp>
      <p:sp>
        <p:nvSpPr>
          <p:cNvPr id="4" name="文本框 3"/>
          <p:cNvSpPr txBox="1"/>
          <p:nvPr/>
        </p:nvSpPr>
        <p:spPr>
          <a:xfrm>
            <a:off x="431800" y="627380"/>
            <a:ext cx="1946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1.2 </a:t>
            </a:r>
            <a:r>
              <a:rPr lang="zh-CN" altLang="en-US" sz="2000" b="1" kern="100" dirty="0">
                <a:latin typeface="微软雅黑" panose="020B0503020204020204" pitchFamily="34" charset="-122"/>
                <a:ea typeface="微软雅黑" panose="020B0503020204020204" pitchFamily="34" charset="-122"/>
                <a:sym typeface="+mn-ea"/>
              </a:rPr>
              <a:t>接口文档</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636270" y="1515745"/>
            <a:ext cx="5990590" cy="922020"/>
          </a:xfrm>
          <a:prstGeom prst="rect">
            <a:avLst/>
          </a:prstGeom>
          <a:noFill/>
          <a:ln w="9525">
            <a:noFill/>
          </a:ln>
        </p:spPr>
        <p:txBody>
          <a:bodyPr wrap="square">
            <a:spAutoFit/>
          </a:bodyPr>
          <a:p>
            <a:pPr indent="266700"/>
            <a:r>
              <a:rPr lang="zh-CN" b="0">
                <a:latin typeface="+mn-ea"/>
              </a:rPr>
              <a:t>接口文档包含的内容：接口目录：接口名称接入说明：参数传入方式，签名校验方式，加密方式等等。</a:t>
            </a:r>
            <a:endParaRPr lang="zh-CN" altLang="en-US">
              <a:latin typeface="+mn-ea"/>
            </a:endParaRPr>
          </a:p>
        </p:txBody>
      </p:sp>
      <p:pic>
        <p:nvPicPr>
          <p:cNvPr id="7" name="图片 6"/>
          <p:cNvPicPr>
            <a:picLocks noChangeAspect="1"/>
          </p:cNvPicPr>
          <p:nvPr/>
        </p:nvPicPr>
        <p:blipFill>
          <a:blip r:embed="rId1"/>
          <a:stretch>
            <a:fillRect/>
          </a:stretch>
        </p:blipFill>
        <p:spPr>
          <a:xfrm>
            <a:off x="730250" y="2437765"/>
            <a:ext cx="5897245" cy="1755140"/>
          </a:xfrm>
          <a:prstGeom prst="rect">
            <a:avLst/>
          </a:prstGeom>
        </p:spPr>
      </p:pic>
      <p:pic>
        <p:nvPicPr>
          <p:cNvPr id="8" name="图片 7"/>
          <p:cNvPicPr>
            <a:picLocks noChangeAspect="1"/>
          </p:cNvPicPr>
          <p:nvPr/>
        </p:nvPicPr>
        <p:blipFill>
          <a:blip r:embed="rId2"/>
          <a:stretch>
            <a:fillRect/>
          </a:stretch>
        </p:blipFill>
        <p:spPr>
          <a:xfrm>
            <a:off x="6626225" y="1515745"/>
            <a:ext cx="5565140" cy="4578985"/>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接口测试</a:t>
            </a:r>
            <a:r>
              <a:rPr lang="zh-CN" altLang="en-US" dirty="0">
                <a:solidFill>
                  <a:schemeClr val="tx1">
                    <a:lumMod val="75000"/>
                    <a:lumOff val="25000"/>
                  </a:schemeClr>
                </a:solidFill>
                <a:sym typeface="+mn-ea"/>
              </a:rPr>
              <a:t>定义</a:t>
            </a:r>
            <a:endParaRPr lang="zh-CN" altLang="en-US" dirty="0">
              <a:solidFill>
                <a:schemeClr val="tx1">
                  <a:lumMod val="75000"/>
                  <a:lumOff val="25000"/>
                </a:schemeClr>
              </a:solidFill>
              <a:sym typeface="+mn-ea"/>
            </a:endParaRPr>
          </a:p>
        </p:txBody>
      </p:sp>
      <p:sp>
        <p:nvSpPr>
          <p:cNvPr id="3" name="内容占位符 2"/>
          <p:cNvSpPr>
            <a:spLocks noGrp="1"/>
          </p:cNvSpPr>
          <p:nvPr>
            <p:ph idx="1"/>
          </p:nvPr>
        </p:nvSpPr>
        <p:spPr>
          <a:xfrm>
            <a:off x="502285" y="1026160"/>
            <a:ext cx="6605270" cy="3543935"/>
          </a:xfrm>
        </p:spPr>
        <p:txBody>
          <a:bodyPr/>
          <a:lstStyle/>
          <a:p>
            <a:pPr marL="0" indent="0"/>
            <a:r>
              <a:rPr sz="1800" dirty="0">
                <a:latin typeface="+mn-ea"/>
                <a:ea typeface="+mn-ea"/>
                <a:cs typeface="+mn-ea"/>
                <a:sym typeface="+mn-ea"/>
              </a:rPr>
              <a:t>在项目中未采用接口时,</a:t>
            </a:r>
            <a:endParaRPr sz="1800" dirty="0">
              <a:latin typeface="+mn-ea"/>
              <a:ea typeface="+mn-ea"/>
              <a:cs typeface="+mn-ea"/>
              <a:sym typeface="+mn-ea"/>
            </a:endParaRPr>
          </a:p>
          <a:p>
            <a:pPr marL="0" indent="0"/>
            <a:r>
              <a:rPr sz="1800" dirty="0">
                <a:latin typeface="+mn-ea"/>
                <a:ea typeface="+mn-ea"/>
                <a:cs typeface="+mn-ea"/>
                <a:sym typeface="+mn-ea"/>
              </a:rPr>
              <a:t>1.研发标准不统一,团队磨合难度高</a:t>
            </a:r>
            <a:endParaRPr sz="1800" dirty="0">
              <a:latin typeface="+mn-ea"/>
              <a:ea typeface="+mn-ea"/>
              <a:cs typeface="+mn-ea"/>
              <a:sym typeface="+mn-ea"/>
            </a:endParaRPr>
          </a:p>
          <a:p>
            <a:pPr marL="0" indent="0"/>
            <a:r>
              <a:rPr sz="1800" dirty="0">
                <a:latin typeface="+mn-ea"/>
                <a:ea typeface="+mn-ea"/>
                <a:cs typeface="+mn-ea"/>
                <a:sym typeface="+mn-ea"/>
              </a:rPr>
              <a:t>2.研发周期长</a:t>
            </a:r>
            <a:endParaRPr sz="1800" dirty="0">
              <a:latin typeface="+mn-ea"/>
              <a:ea typeface="+mn-ea"/>
              <a:cs typeface="+mn-ea"/>
              <a:sym typeface="+mn-ea"/>
            </a:endParaRPr>
          </a:p>
          <a:p>
            <a:pPr marL="0" indent="0"/>
            <a:r>
              <a:rPr sz="1800" dirty="0">
                <a:latin typeface="+mn-ea"/>
                <a:ea typeface="+mn-ea"/>
                <a:cs typeface="+mn-ea"/>
                <a:sym typeface="+mn-ea"/>
              </a:rPr>
              <a:t>3.可扩展性差</a:t>
            </a:r>
            <a:endParaRPr sz="1800" dirty="0">
              <a:latin typeface="+mn-ea"/>
              <a:ea typeface="+mn-ea"/>
              <a:cs typeface="+mn-ea"/>
              <a:sym typeface="+mn-ea"/>
            </a:endParaRPr>
          </a:p>
          <a:p>
            <a:pPr marL="0" indent="0"/>
            <a:endParaRPr sz="1800" dirty="0">
              <a:latin typeface="+mn-ea"/>
              <a:ea typeface="+mn-ea"/>
              <a:cs typeface="+mn-ea"/>
              <a:sym typeface="+mn-ea"/>
            </a:endParaRPr>
          </a:p>
          <a:p>
            <a:pPr marL="0" indent="0"/>
            <a:r>
              <a:rPr sz="1800" dirty="0">
                <a:latin typeface="+mn-ea"/>
                <a:ea typeface="+mn-ea"/>
                <a:cs typeface="+mn-ea"/>
                <a:sym typeface="+mn-ea"/>
              </a:rPr>
              <a:t>在项目中使用接口的优点:</a:t>
            </a:r>
            <a:endParaRPr sz="1800" dirty="0">
              <a:latin typeface="+mn-ea"/>
              <a:ea typeface="+mn-ea"/>
              <a:cs typeface="+mn-ea"/>
              <a:sym typeface="+mn-ea"/>
            </a:endParaRPr>
          </a:p>
          <a:p>
            <a:pPr marL="0" indent="0"/>
            <a:r>
              <a:rPr sz="1800" dirty="0">
                <a:latin typeface="+mn-ea"/>
                <a:ea typeface="+mn-ea"/>
                <a:cs typeface="+mn-ea"/>
                <a:sym typeface="+mn-ea"/>
              </a:rPr>
              <a:t>1.统一设计标准；</a:t>
            </a:r>
            <a:endParaRPr sz="1800" dirty="0">
              <a:latin typeface="+mn-ea"/>
              <a:ea typeface="+mn-ea"/>
              <a:cs typeface="+mn-ea"/>
              <a:sym typeface="+mn-ea"/>
            </a:endParaRPr>
          </a:p>
          <a:p>
            <a:pPr marL="0" indent="0"/>
            <a:r>
              <a:rPr sz="1800" dirty="0">
                <a:latin typeface="+mn-ea"/>
                <a:ea typeface="+mn-ea"/>
                <a:cs typeface="+mn-ea"/>
                <a:sym typeface="+mn-ea"/>
              </a:rPr>
              <a:t>2.扩展性灵活；</a:t>
            </a:r>
            <a:endParaRPr sz="1800" dirty="0">
              <a:latin typeface="+mn-ea"/>
              <a:ea typeface="+mn-ea"/>
              <a:cs typeface="+mn-ea"/>
              <a:sym typeface="+mn-ea"/>
            </a:endParaRPr>
          </a:p>
          <a:p>
            <a:pPr marL="0" indent="0"/>
            <a:r>
              <a:rPr sz="1800" dirty="0">
                <a:latin typeface="+mn-ea"/>
                <a:ea typeface="+mn-ea"/>
                <a:cs typeface="+mn-ea"/>
                <a:sym typeface="+mn-ea"/>
              </a:rPr>
              <a:t>3.前后端开发相对独立，前后端都可以使用自己熟悉的技术；</a:t>
            </a:r>
            <a:endParaRPr sz="1800" dirty="0">
              <a:latin typeface="+mn-ea"/>
              <a:ea typeface="+mn-ea"/>
              <a:cs typeface="+mn-ea"/>
              <a:sym typeface="+mn-ea"/>
            </a:endParaRPr>
          </a:p>
        </p:txBody>
      </p:sp>
      <p:sp>
        <p:nvSpPr>
          <p:cNvPr id="4" name="文本框 3"/>
          <p:cNvSpPr txBox="1"/>
          <p:nvPr/>
        </p:nvSpPr>
        <p:spPr>
          <a:xfrm>
            <a:off x="431800" y="627380"/>
            <a:ext cx="2962275" cy="398780"/>
          </a:xfrm>
          <a:prstGeom prst="rect">
            <a:avLst/>
          </a:prstGeom>
          <a:noFill/>
        </p:spPr>
        <p:txBody>
          <a:bodyPr wrap="none" rtlCol="0" anchor="t">
            <a:spAutoFit/>
          </a:bodyPr>
          <a:p>
            <a:pPr marL="285750" indent="-285750" algn="l">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1.3 </a:t>
            </a:r>
            <a:r>
              <a:rPr lang="zh-CN" altLang="en-US" sz="2000" b="1" kern="100" dirty="0">
                <a:latin typeface="微软雅黑" panose="020B0503020204020204" pitchFamily="34" charset="-122"/>
                <a:ea typeface="微软雅黑" panose="020B0503020204020204" pitchFamily="34" charset="-122"/>
                <a:sym typeface="+mn-ea"/>
              </a:rPr>
              <a:t>为什么要使用接口</a:t>
            </a:r>
            <a:endParaRPr lang="zh-CN" altLang="en-US" sz="2000" b="1" kern="100" dirty="0">
              <a:latin typeface="微软雅黑" panose="020B0503020204020204" pitchFamily="34" charset="-122"/>
              <a:ea typeface="微软雅黑" panose="020B0503020204020204" pitchFamily="34" charset="-122"/>
              <a:sym typeface="+mn-ea"/>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接口金字塔</a:t>
            </a:r>
            <a:r>
              <a:rPr lang="zh-CN" altLang="en-US" dirty="0">
                <a:solidFill>
                  <a:schemeClr val="tx1">
                    <a:lumMod val="75000"/>
                    <a:lumOff val="25000"/>
                  </a:schemeClr>
                </a:solidFill>
                <a:sym typeface="+mn-ea"/>
              </a:rPr>
              <a:t>原理</a:t>
            </a:r>
            <a:endParaRPr lang="zh-CN" altLang="en-US" dirty="0">
              <a:solidFill>
                <a:schemeClr val="tx1">
                  <a:lumMod val="75000"/>
                  <a:lumOff val="25000"/>
                </a:schemeClr>
              </a:solidFill>
              <a:sym typeface="+mn-ea"/>
            </a:endParaRPr>
          </a:p>
        </p:txBody>
      </p:sp>
      <p:sp>
        <p:nvSpPr>
          <p:cNvPr id="3" name="内容占位符 2"/>
          <p:cNvSpPr>
            <a:spLocks noGrp="1"/>
          </p:cNvSpPr>
          <p:nvPr>
            <p:ph idx="1"/>
          </p:nvPr>
        </p:nvSpPr>
        <p:spPr>
          <a:xfrm>
            <a:off x="502285" y="1026160"/>
            <a:ext cx="8753475" cy="3543935"/>
          </a:xfrm>
        </p:spPr>
        <p:txBody>
          <a:bodyPr/>
          <a:lstStyle/>
          <a:p>
            <a:pPr marL="0" indent="0"/>
            <a:r>
              <a:rPr sz="1800" dirty="0">
                <a:latin typeface="+mn-ea"/>
                <a:ea typeface="+mn-ea"/>
                <a:cs typeface="+mn-ea"/>
                <a:sym typeface="+mn-ea"/>
              </a:rPr>
              <a:t>测试金字塔的概念由敏捷大师Mike Cohn在他的Successding with Agile一书中首次提出，如下图所示。</a:t>
            </a:r>
            <a:endParaRPr sz="1800" dirty="0">
              <a:latin typeface="+mn-ea"/>
              <a:ea typeface="+mn-ea"/>
              <a:cs typeface="+mn-ea"/>
              <a:sym typeface="+mn-ea"/>
            </a:endParaRPr>
          </a:p>
          <a:p>
            <a:pPr marL="0" indent="0"/>
            <a:r>
              <a:rPr sz="1800" dirty="0">
                <a:latin typeface="+mn-ea"/>
                <a:ea typeface="+mn-ea"/>
                <a:cs typeface="+mn-ea"/>
                <a:sym typeface="+mn-ea"/>
              </a:rPr>
              <a:t>他的基本观点是：我们应该有更多低级别的单元测试，而不仅仅是通过用户界面运行高层的端对端的测试。</a:t>
            </a:r>
            <a:endParaRPr sz="1800" dirty="0">
              <a:latin typeface="+mn-ea"/>
              <a:ea typeface="+mn-ea"/>
              <a:cs typeface="+mn-ea"/>
              <a:sym typeface="+mn-ea"/>
            </a:endParaRPr>
          </a:p>
        </p:txBody>
      </p:sp>
      <p:sp>
        <p:nvSpPr>
          <p:cNvPr id="4" name="文本框 3"/>
          <p:cNvSpPr txBox="1"/>
          <p:nvPr/>
        </p:nvSpPr>
        <p:spPr>
          <a:xfrm>
            <a:off x="431800" y="627380"/>
            <a:ext cx="2962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2.1 </a:t>
            </a:r>
            <a:r>
              <a:rPr lang="zh-CN" altLang="en-US" sz="2000" b="1" kern="100" dirty="0">
                <a:latin typeface="微软雅黑" panose="020B0503020204020204" pitchFamily="34" charset="-122"/>
                <a:ea typeface="微软雅黑" panose="020B0503020204020204" pitchFamily="34" charset="-122"/>
                <a:sym typeface="+mn-ea"/>
              </a:rPr>
              <a:t>分层的自动化测试</a:t>
            </a:r>
            <a:endParaRPr lang="zh-CN" altLang="en-US" sz="2000" b="1" kern="100" dirty="0">
              <a:latin typeface="微软雅黑" panose="020B0503020204020204" pitchFamily="34" charset="-122"/>
              <a:ea typeface="微软雅黑" panose="020B0503020204020204" pitchFamily="34" charset="-122"/>
              <a:sym typeface="+mn-ea"/>
            </a:endParaRPr>
          </a:p>
        </p:txBody>
      </p:sp>
      <p:pic>
        <p:nvPicPr>
          <p:cNvPr id="-2147482613" name="图片 -2147482614"/>
          <p:cNvPicPr>
            <a:picLocks noChangeAspect="1"/>
          </p:cNvPicPr>
          <p:nvPr/>
        </p:nvPicPr>
        <p:blipFill>
          <a:blip r:embed="rId1"/>
          <a:srcRect l="-9" t="-17" r="-9" b="-17"/>
          <a:stretch>
            <a:fillRect/>
          </a:stretch>
        </p:blipFill>
        <p:spPr>
          <a:xfrm>
            <a:off x="502285" y="2608580"/>
            <a:ext cx="3989070" cy="2357755"/>
          </a:xfrm>
          <a:prstGeom prst="rect">
            <a:avLst/>
          </a:prstGeom>
          <a:solidFill>
            <a:srgbClr val="FFFFFF"/>
          </a:solidFill>
          <a:ln w="9525">
            <a:noFill/>
          </a:ln>
        </p:spPr>
      </p:pic>
      <p:sp>
        <p:nvSpPr>
          <p:cNvPr id="100" name="文本框 99"/>
          <p:cNvSpPr txBox="1"/>
          <p:nvPr/>
        </p:nvSpPr>
        <p:spPr>
          <a:xfrm>
            <a:off x="4363720" y="2659380"/>
            <a:ext cx="7438390" cy="2306955"/>
          </a:xfrm>
          <a:prstGeom prst="rect">
            <a:avLst/>
          </a:prstGeom>
          <a:noFill/>
          <a:ln w="9525">
            <a:noFill/>
          </a:ln>
        </p:spPr>
        <p:txBody>
          <a:bodyPr wrap="square">
            <a:spAutoFit/>
          </a:bodyPr>
          <a:p>
            <a:pPr indent="266700"/>
            <a:r>
              <a:rPr lang="en-US" b="0">
                <a:solidFill>
                  <a:srgbClr val="FF0000"/>
                </a:solidFill>
                <a:latin typeface="+mn-ea"/>
                <a:cs typeface="+mn-ea"/>
              </a:rPr>
              <a:t>  Martin Fowler</a:t>
            </a:r>
            <a:r>
              <a:rPr lang="zh-CN" b="0">
                <a:latin typeface="+mn-ea"/>
                <a:cs typeface="+mn-ea"/>
              </a:rPr>
              <a:t>大师在测试金字塔模型的基础上提出</a:t>
            </a:r>
            <a:r>
              <a:rPr lang="zh-CN" b="0">
                <a:solidFill>
                  <a:srgbClr val="FF0000"/>
                </a:solidFill>
                <a:latin typeface="+mn-ea"/>
                <a:cs typeface="+mn-ea"/>
              </a:rPr>
              <a:t>分层自动化测试的概念</a:t>
            </a:r>
            <a:r>
              <a:rPr lang="zh-CN" b="0">
                <a:latin typeface="+mn-ea"/>
                <a:cs typeface="+mn-ea"/>
              </a:rPr>
              <a:t>。在自动化测试之前加了一个</a:t>
            </a:r>
            <a:r>
              <a:rPr lang="zh-CN" b="0">
                <a:solidFill>
                  <a:srgbClr val="FF0000"/>
                </a:solidFill>
                <a:latin typeface="+mn-ea"/>
                <a:cs typeface="+mn-ea"/>
              </a:rPr>
              <a:t>分层</a:t>
            </a:r>
            <a:r>
              <a:rPr lang="zh-CN" b="0">
                <a:latin typeface="+mn-ea"/>
                <a:cs typeface="+mn-ea"/>
              </a:rPr>
              <a:t>的概念，</a:t>
            </a:r>
            <a:r>
              <a:rPr lang="zh-CN" b="0">
                <a:solidFill>
                  <a:srgbClr val="FF0000"/>
                </a:solidFill>
                <a:latin typeface="+mn-ea"/>
                <a:cs typeface="+mn-ea"/>
              </a:rPr>
              <a:t>有别于传统自动化测试</a:t>
            </a:r>
            <a:r>
              <a:rPr lang="zh-CN" b="0">
                <a:latin typeface="+mn-ea"/>
                <a:cs typeface="+mn-ea"/>
              </a:rPr>
              <a:t>。</a:t>
            </a:r>
            <a:r>
              <a:rPr lang="en-US" b="0">
                <a:latin typeface="+mn-ea"/>
                <a:cs typeface="+mn-ea"/>
              </a:rPr>
              <a:t> </a:t>
            </a:r>
            <a:r>
              <a:rPr lang="zh-CN" b="0">
                <a:latin typeface="+mn-ea"/>
                <a:cs typeface="+mn-ea"/>
              </a:rPr>
              <a:t>那么什么是传统的自动化测试？为何要提倡分层自动化测试的思想呢？</a:t>
            </a:r>
            <a:r>
              <a:rPr lang="en-US" b="0">
                <a:latin typeface="+mn-ea"/>
                <a:cs typeface="+mn-ea"/>
              </a:rPr>
              <a:t> </a:t>
            </a:r>
            <a:r>
              <a:rPr lang="zh-CN" b="0">
                <a:latin typeface="+mn-ea"/>
                <a:cs typeface="+mn-ea"/>
              </a:rPr>
              <a:t>所谓传统的自动化</a:t>
            </a:r>
            <a:r>
              <a:rPr lang="en-US" b="0">
                <a:latin typeface="+mn-ea"/>
                <a:cs typeface="+mn-ea"/>
              </a:rPr>
              <a:t> </a:t>
            </a:r>
            <a:r>
              <a:rPr lang="zh-CN" b="0">
                <a:latin typeface="+mn-ea"/>
                <a:cs typeface="+mn-ea"/>
              </a:rPr>
              <a:t>测试我们可以理解为基于产品</a:t>
            </a:r>
            <a:r>
              <a:rPr lang="en-US" b="0">
                <a:solidFill>
                  <a:srgbClr val="FF0000"/>
                </a:solidFill>
                <a:latin typeface="+mn-ea"/>
                <a:cs typeface="+mn-ea"/>
              </a:rPr>
              <a:t>UI</a:t>
            </a:r>
            <a:r>
              <a:rPr lang="zh-CN" b="0">
                <a:solidFill>
                  <a:srgbClr val="FF0000"/>
                </a:solidFill>
                <a:latin typeface="+mn-ea"/>
                <a:cs typeface="+mn-ea"/>
              </a:rPr>
              <a:t>层的自动化测试</a:t>
            </a:r>
            <a:r>
              <a:rPr lang="zh-CN" b="0">
                <a:latin typeface="+mn-ea"/>
                <a:cs typeface="+mn-ea"/>
              </a:rPr>
              <a:t>，它是将黑盒功能测试转化为由程序或工具执行的一种自动化测试。</a:t>
            </a:r>
            <a:endParaRPr lang="zh-CN" altLang="en-US">
              <a:latin typeface="+mn-ea"/>
              <a:cs typeface="+mn-ea"/>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接口金字塔</a:t>
            </a:r>
            <a:r>
              <a:rPr lang="zh-CN" altLang="en-US" dirty="0">
                <a:solidFill>
                  <a:schemeClr val="tx1">
                    <a:lumMod val="75000"/>
                    <a:lumOff val="25000"/>
                  </a:schemeClr>
                </a:solidFill>
                <a:sym typeface="+mn-ea"/>
              </a:rPr>
              <a:t>原理</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2708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2.1 </a:t>
            </a:r>
            <a:r>
              <a:rPr lang="zh-CN" altLang="en-US" sz="2000" b="1" kern="100" dirty="0">
                <a:latin typeface="微软雅黑" panose="020B0503020204020204" pitchFamily="34" charset="-122"/>
                <a:ea typeface="微软雅黑" panose="020B0503020204020204" pitchFamily="34" charset="-122"/>
                <a:sym typeface="+mn-ea"/>
              </a:rPr>
              <a:t>分层自动化测试</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719455" y="1184275"/>
            <a:ext cx="11220450" cy="2030095"/>
          </a:xfrm>
          <a:prstGeom prst="rect">
            <a:avLst/>
          </a:prstGeom>
          <a:noFill/>
          <a:ln w="9525">
            <a:noFill/>
          </a:ln>
        </p:spPr>
        <p:txBody>
          <a:bodyPr wrap="square">
            <a:spAutoFit/>
          </a:bodyPr>
          <a:p>
            <a:pPr indent="266700"/>
            <a:r>
              <a:rPr lang="en-US" altLang="zh-CN" b="0">
                <a:latin typeface="+mn-ea"/>
                <a:cs typeface="+mn-ea"/>
              </a:rPr>
              <a:t> </a:t>
            </a:r>
            <a:r>
              <a:rPr lang="zh-CN" b="0">
                <a:latin typeface="+mn-ea"/>
                <a:cs typeface="+mn-ea"/>
              </a:rPr>
              <a:t>在目前的大多数研发组织当中，都存在开发与测试团队割裂（</a:t>
            </a:r>
            <a:r>
              <a:rPr lang="zh-CN" b="0">
                <a:solidFill>
                  <a:srgbClr val="FF0000"/>
                </a:solidFill>
                <a:latin typeface="+mn-ea"/>
                <a:cs typeface="+mn-ea"/>
              </a:rPr>
              <a:t>部门墙</a:t>
            </a:r>
            <a:r>
              <a:rPr lang="zh-CN" b="0">
                <a:latin typeface="+mn-ea"/>
                <a:cs typeface="+mn-ea"/>
              </a:rPr>
              <a:t>）。</a:t>
            </a:r>
            <a:r>
              <a:rPr lang="en-US" b="0">
                <a:latin typeface="+mn-ea"/>
                <a:cs typeface="+mn-ea"/>
              </a:rPr>
              <a:t>	</a:t>
            </a:r>
            <a:r>
              <a:rPr lang="zh-CN" b="0">
                <a:latin typeface="+mn-ea"/>
                <a:cs typeface="+mn-ea"/>
              </a:rPr>
              <a:t>如果公司采用</a:t>
            </a:r>
            <a:r>
              <a:rPr lang="zh-CN" b="0">
                <a:solidFill>
                  <a:srgbClr val="FF0000"/>
                </a:solidFill>
                <a:latin typeface="+mn-ea"/>
                <a:cs typeface="+mn-ea"/>
              </a:rPr>
              <a:t>传统</a:t>
            </a:r>
            <a:r>
              <a:rPr lang="zh-CN" b="0">
                <a:latin typeface="+mn-ea"/>
                <a:cs typeface="+mn-ea"/>
              </a:rPr>
              <a:t>的自动化测试这可能导致</a:t>
            </a:r>
            <a:r>
              <a:rPr lang="zh-CN" b="0">
                <a:solidFill>
                  <a:srgbClr val="FF0000"/>
                </a:solidFill>
                <a:latin typeface="+mn-ea"/>
                <a:cs typeface="+mn-ea"/>
              </a:rPr>
              <a:t>两个恶果</a:t>
            </a:r>
            <a:r>
              <a:rPr lang="zh-CN" b="0">
                <a:latin typeface="+mn-ea"/>
                <a:cs typeface="+mn-ea"/>
              </a:rPr>
              <a:t>：一是</a:t>
            </a:r>
            <a:r>
              <a:rPr lang="en-US" b="0">
                <a:latin typeface="+mn-ea"/>
                <a:cs typeface="+mn-ea"/>
              </a:rPr>
              <a:t>UI</a:t>
            </a:r>
            <a:r>
              <a:rPr lang="zh-CN" b="0">
                <a:latin typeface="+mn-ea"/>
                <a:cs typeface="+mn-ea"/>
              </a:rPr>
              <a:t>自动化测试维护成本相对较高，因为</a:t>
            </a:r>
            <a:r>
              <a:rPr lang="en-US" b="0">
                <a:latin typeface="+mn-ea"/>
                <a:cs typeface="+mn-ea"/>
              </a:rPr>
              <a:t>UI</a:t>
            </a:r>
            <a:r>
              <a:rPr lang="zh-CN" b="0">
                <a:latin typeface="+mn-ea"/>
                <a:cs typeface="+mn-ea"/>
              </a:rPr>
              <a:t>是非常易变的；二是测试团队规模的急剧膨胀。</a:t>
            </a:r>
            <a:r>
              <a:rPr lang="en-US" b="0">
                <a:latin typeface="+mn-ea"/>
                <a:cs typeface="+mn-ea"/>
              </a:rPr>
              <a:t> </a:t>
            </a:r>
            <a:r>
              <a:rPr lang="zh-CN" b="0">
                <a:latin typeface="+mn-ea"/>
                <a:cs typeface="+mn-ea"/>
              </a:rPr>
              <a:t>分层自动化测试倡导的是从黑盒（</a:t>
            </a:r>
            <a:r>
              <a:rPr lang="en-US" b="0">
                <a:latin typeface="+mn-ea"/>
                <a:cs typeface="+mn-ea"/>
              </a:rPr>
              <a:t>UI</a:t>
            </a:r>
            <a:r>
              <a:rPr lang="zh-CN" b="0">
                <a:latin typeface="+mn-ea"/>
                <a:cs typeface="+mn-ea"/>
              </a:rPr>
              <a:t>）单层到黑白盒多层的自动化测试体系，从全面黑盒自动化测试到对系统的不同层次进行自动化测试。</a:t>
            </a:r>
            <a:endParaRPr lang="zh-CN" altLang="en-US">
              <a:latin typeface="+mn-ea"/>
              <a:cs typeface="+mn-ea"/>
            </a:endParaRPr>
          </a:p>
        </p:txBody>
      </p:sp>
      <p:pic>
        <p:nvPicPr>
          <p:cNvPr id="-2147482621" name="图片 -2147482622"/>
          <p:cNvPicPr>
            <a:picLocks noChangeAspect="1"/>
          </p:cNvPicPr>
          <p:nvPr/>
        </p:nvPicPr>
        <p:blipFill>
          <a:blip r:embed="rId1"/>
          <a:srcRect l="-9" t="-29" r="-9" b="-29"/>
          <a:stretch>
            <a:fillRect/>
          </a:stretch>
        </p:blipFill>
        <p:spPr>
          <a:xfrm>
            <a:off x="1984375" y="3248025"/>
            <a:ext cx="6411595" cy="2216150"/>
          </a:xfrm>
          <a:prstGeom prst="rect">
            <a:avLst/>
          </a:prstGeom>
          <a:solidFill>
            <a:srgbClr val="FFFFFF"/>
          </a:solidFill>
          <a:ln w="9525">
            <a:noFill/>
          </a:ln>
        </p:spPr>
      </p:pic>
      <p:sp>
        <p:nvSpPr>
          <p:cNvPr id="5" name="文本框 4"/>
          <p:cNvSpPr txBox="1"/>
          <p:nvPr/>
        </p:nvSpPr>
        <p:spPr>
          <a:xfrm>
            <a:off x="1559560" y="5497830"/>
            <a:ext cx="9540240" cy="368300"/>
          </a:xfrm>
          <a:prstGeom prst="rect">
            <a:avLst/>
          </a:prstGeom>
          <a:noFill/>
          <a:ln w="9525">
            <a:noFill/>
          </a:ln>
        </p:spPr>
        <p:txBody>
          <a:bodyPr wrap="square">
            <a:spAutoFit/>
          </a:bodyPr>
          <a:p>
            <a:pPr indent="266700"/>
            <a:r>
              <a:rPr lang="zh-CN" b="0">
                <a:solidFill>
                  <a:srgbClr val="FF0000"/>
                </a:solidFill>
                <a:latin typeface="+mn-ea"/>
                <a:cs typeface="+mn-ea"/>
              </a:rPr>
              <a:t>在实际公司中开发人员一般不做</a:t>
            </a:r>
            <a:r>
              <a:rPr lang="en-US" b="0">
                <a:solidFill>
                  <a:srgbClr val="FF0000"/>
                </a:solidFill>
                <a:latin typeface="+mn-ea"/>
                <a:cs typeface="+mn-ea"/>
              </a:rPr>
              <a:t> </a:t>
            </a:r>
            <a:r>
              <a:rPr lang="zh-CN" b="0">
                <a:solidFill>
                  <a:srgbClr val="FF0000"/>
                </a:solidFill>
                <a:latin typeface="+mn-ea"/>
                <a:cs typeface="+mn-ea"/>
              </a:rPr>
              <a:t>单元测试，</a:t>
            </a:r>
            <a:r>
              <a:rPr lang="en-US" b="0">
                <a:solidFill>
                  <a:srgbClr val="FF0000"/>
                </a:solidFill>
                <a:latin typeface="+mn-ea"/>
                <a:cs typeface="+mn-ea"/>
              </a:rPr>
              <a:t> </a:t>
            </a:r>
            <a:r>
              <a:rPr lang="zh-CN" b="0">
                <a:solidFill>
                  <a:srgbClr val="FF0000"/>
                </a:solidFill>
                <a:latin typeface="+mn-ea"/>
                <a:cs typeface="+mn-ea"/>
              </a:rPr>
              <a:t>所以为了更早的接入项目就需要完成接口测试。</a:t>
            </a:r>
            <a:endParaRPr lang="zh-CN" altLang="en-US">
              <a:latin typeface="+mn-ea"/>
              <a:cs typeface="+mn-ea"/>
            </a:endParaRPr>
          </a:p>
        </p:txBody>
      </p:sp>
    </p:spTree>
  </p:cSld>
  <p:clrMapOvr>
    <a:masterClrMapping/>
  </p:clrMapOvr>
  <p:transition spd="slow">
    <p:push dir="u"/>
  </p:transition>
</p:sld>
</file>

<file path=ppt/tags/tag1.xml><?xml version="1.0" encoding="utf-8"?>
<p:tagLst xmlns:p="http://schemas.openxmlformats.org/presentationml/2006/main">
  <p:tag name="KSO_WM_UNIT_PLACING_PICTURE_USER_VIEWPORT" val="{&quot;height&quot;:4079,&quot;width&quot;:760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4763</Words>
  <Application>WPS 演示</Application>
  <PresentationFormat>宽屏</PresentationFormat>
  <Paragraphs>323</Paragraphs>
  <Slides>24</Slides>
  <Notes>51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24</vt:i4>
      </vt:variant>
    </vt:vector>
  </HeadingPairs>
  <TitlesOfParts>
    <vt:vector size="40" baseType="lpstr">
      <vt:lpstr>Arial</vt:lpstr>
      <vt:lpstr>宋体</vt:lpstr>
      <vt:lpstr>Wingdings</vt:lpstr>
      <vt:lpstr>微软雅黑</vt:lpstr>
      <vt:lpstr>微软雅黑 Light</vt:lpstr>
      <vt:lpstr>Wingdings</vt:lpstr>
      <vt:lpstr>Arial Unicode MS</vt:lpstr>
      <vt:lpstr>Calibri</vt:lpstr>
      <vt:lpstr>Courier New</vt:lpstr>
      <vt:lpstr>Times New Roman</vt:lpstr>
      <vt:lpstr>等线</vt:lpstr>
      <vt:lpstr>Calibri Light</vt:lpstr>
      <vt:lpstr>等线 Light</vt:lpstr>
      <vt:lpstr>Helvetica</vt:lpstr>
      <vt:lpstr>Consolas</vt:lpstr>
      <vt:lpstr>Office 主题</vt:lpstr>
      <vt:lpstr>接口测试</vt:lpstr>
      <vt:lpstr>内容提要</vt:lpstr>
      <vt:lpstr>本章学习目标</vt:lpstr>
      <vt:lpstr>第1节-OSI七层模型</vt:lpstr>
      <vt:lpstr>第1节-接口测试定义</vt:lpstr>
      <vt:lpstr>第1节-接口测试定义</vt:lpstr>
      <vt:lpstr>第1节-接口测试定义</vt:lpstr>
      <vt:lpstr>第1节-接口测试定义</vt:lpstr>
      <vt:lpstr>第1节-OSI七层模型</vt:lpstr>
      <vt:lpstr>第1节-OSI七层模型</vt:lpstr>
      <vt:lpstr>第3节-接口测试</vt:lpstr>
      <vt:lpstr>第3节-接口测试</vt:lpstr>
      <vt:lpstr>第3节-接口测试</vt:lpstr>
      <vt:lpstr>第3节-接口测试</vt:lpstr>
      <vt:lpstr>第3节-接口测试</vt:lpstr>
      <vt:lpstr>第1节-OSI七层模型</vt:lpstr>
      <vt:lpstr>第4节-接口测试工具</vt:lpstr>
      <vt:lpstr>第4节-接口测试工具</vt:lpstr>
      <vt:lpstr>第1节-OSI七层模型</vt:lpstr>
      <vt:lpstr>第5节-RESTful风格</vt:lpstr>
      <vt:lpstr>第5节-RESTful风格</vt:lpstr>
      <vt:lpstr>第5节-RESTful风格</vt:lpstr>
      <vt:lpstr>第3节-Http协议</vt:lpstr>
      <vt:lpstr>PowerPoint 演示文稿</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Kitty.Kuang</cp:lastModifiedBy>
  <cp:revision>1762</cp:revision>
  <dcterms:created xsi:type="dcterms:W3CDTF">2014-03-19T14:07:00Z</dcterms:created>
  <dcterms:modified xsi:type="dcterms:W3CDTF">2021-08-09T09:26:46Z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00840E2CC90B4E2E8339810C63937D35</vt:lpwstr>
  </property>
</Properties>
</file>