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0"/>
  </p:handoutMasterIdLst>
  <p:sldIdLst>
    <p:sldId id="588" r:id="rId3"/>
    <p:sldId id="589" r:id="rId4"/>
    <p:sldId id="793" r:id="rId6"/>
    <p:sldId id="1287" r:id="rId7"/>
    <p:sldId id="1288" r:id="rId8"/>
    <p:sldId id="1298" r:id="rId9"/>
    <p:sldId id="1299" r:id="rId10"/>
    <p:sldId id="1300" r:id="rId11"/>
    <p:sldId id="1301" r:id="rId12"/>
    <p:sldId id="1302" r:id="rId13"/>
    <p:sldId id="1303" r:id="rId14"/>
    <p:sldId id="1305" r:id="rId15"/>
    <p:sldId id="1306" r:id="rId16"/>
    <p:sldId id="1307" r:id="rId17"/>
    <p:sldId id="1308" r:id="rId18"/>
    <p:sldId id="1309" r:id="rId19"/>
    <p:sldId id="1310" r:id="rId20"/>
    <p:sldId id="1311" r:id="rId21"/>
    <p:sldId id="1312" r:id="rId22"/>
    <p:sldId id="1313" r:id="rId23"/>
    <p:sldId id="1314" r:id="rId24"/>
    <p:sldId id="1315" r:id="rId25"/>
    <p:sldId id="1316" r:id="rId26"/>
    <p:sldId id="1317" r:id="rId27"/>
    <p:sldId id="1318" r:id="rId28"/>
    <p:sldId id="1319" r:id="rId29"/>
    <p:sldId id="1320" r:id="rId30"/>
    <p:sldId id="1321" r:id="rId31"/>
    <p:sldId id="1322" r:id="rId32"/>
    <p:sldId id="1323" r:id="rId33"/>
    <p:sldId id="1324" r:id="rId34"/>
    <p:sldId id="1325" r:id="rId35"/>
    <p:sldId id="1326" r:id="rId36"/>
    <p:sldId id="1327" r:id="rId37"/>
    <p:sldId id="1328" r:id="rId38"/>
    <p:sldId id="1329" r:id="rId39"/>
    <p:sldId id="1330" r:id="rId40"/>
    <p:sldId id="1331" r:id="rId41"/>
    <p:sldId id="1332" r:id="rId42"/>
    <p:sldId id="1333" r:id="rId43"/>
    <p:sldId id="1334" r:id="rId44"/>
    <p:sldId id="1335" r:id="rId45"/>
    <p:sldId id="1336" r:id="rId46"/>
    <p:sldId id="1337" r:id="rId47"/>
    <p:sldId id="1338" r:id="rId48"/>
    <p:sldId id="476"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CC"/>
    <a:srgbClr val="990000"/>
    <a:srgbClr val="CC6600"/>
    <a:srgbClr val="CC3300"/>
    <a:srgbClr val="AE0B0B"/>
    <a:srgbClr val="3D3D3D"/>
    <a:srgbClr val="393939"/>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70655" autoAdjust="0"/>
  </p:normalViewPr>
  <p:slideViewPr>
    <p:cSldViewPr snapToGrid="0">
      <p:cViewPr varScale="1">
        <p:scale>
          <a:sx n="60" d="100"/>
          <a:sy n="60" d="100"/>
        </p:scale>
        <p:origin x="1531" y="53"/>
      </p:cViewPr>
      <p:guideLst>
        <p:guide orient="horz" pos="2108"/>
        <p:guide pos="382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200" dirty="0">
              <a:solidFill>
                <a:schemeClr val="tx1"/>
              </a:solidFill>
              <a:effectLst/>
              <a:latin typeface="+mn-ea"/>
              <a:cs typeface="+mn-ea"/>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3508" y="123119"/>
            <a:ext cx="11573813" cy="598099"/>
          </a:xfrm>
          <a:prstGeom prst="rect">
            <a:avLst/>
          </a:prstGeom>
        </p:spPr>
        <p:txBody>
          <a:bodyPr anchor="ctr">
            <a:normAutofit/>
          </a:bodyPr>
          <a:lstStyle>
            <a:lvl1pPr>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31799" y="1010881"/>
            <a:ext cx="11315521" cy="5280382"/>
          </a:xfrm>
          <a:prstGeom prst="rect">
            <a:avLst/>
          </a:prstGeom>
        </p:spPr>
        <p:txBody>
          <a:bodyPr/>
          <a:lstStyle>
            <a:lvl1pPr marL="228600" indent="-228600">
              <a:lnSpc>
                <a:spcPct val="100000"/>
              </a:lnSpc>
              <a:buFont typeface="Wingdings" panose="05000000000000000000" pitchFamily="2" charset="2"/>
              <a:buChar char="ü"/>
              <a:defRPr sz="2400">
                <a:latin typeface="微软雅黑" panose="020B0503020204020204" pitchFamily="34" charset="-122"/>
                <a:ea typeface="微软雅黑" panose="020B0503020204020204" pitchFamily="34" charset="-122"/>
              </a:defRPr>
            </a:lvl1pPr>
            <a:lvl2pPr>
              <a:lnSpc>
                <a:spcPct val="100000"/>
              </a:lnSpc>
              <a:defRPr sz="2000">
                <a:latin typeface="微软雅黑" panose="020B0503020204020204" pitchFamily="34" charset="-122"/>
                <a:ea typeface="微软雅黑" panose="020B0503020204020204" pitchFamily="34" charset="-122"/>
              </a:defRPr>
            </a:lvl2pPr>
            <a:lvl3pPr>
              <a:lnSpc>
                <a:spcPct val="100000"/>
              </a:lnSpc>
              <a:defRPr sz="1800">
                <a:latin typeface="微软雅黑" panose="020B0503020204020204" pitchFamily="34" charset="-122"/>
                <a:ea typeface="微软雅黑" panose="020B0503020204020204" pitchFamily="34" charset="-122"/>
              </a:defRPr>
            </a:lvl3pPr>
            <a:lvl4pPr>
              <a:lnSpc>
                <a:spcPct val="100000"/>
              </a:lnSpc>
              <a:defRPr sz="1800">
                <a:latin typeface="微软雅黑" panose="020B0503020204020204" pitchFamily="34" charset="-122"/>
                <a:ea typeface="微软雅黑" panose="020B0503020204020204" pitchFamily="34" charset="-122"/>
              </a:defRPr>
            </a:lvl4pPr>
            <a:lvl5pPr>
              <a:lnSpc>
                <a:spcPct val="100000"/>
              </a:lnSpc>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133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a:xfrm>
            <a:off x="339676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dirty="0"/>
          </a:p>
        </p:txBody>
      </p:sp>
      <p:sp>
        <p:nvSpPr>
          <p:cNvPr id="6" name="灯片编号占位符 5"/>
          <p:cNvSpPr>
            <a:spLocks noGrp="1"/>
          </p:cNvSpPr>
          <p:nvPr>
            <p:ph type="sldNum" sz="quarter" idx="12"/>
          </p:nvPr>
        </p:nvSpPr>
        <p:spPr>
          <a:xfrm>
            <a:off x="770498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2" cstate="print"/>
          <a:stretch>
            <a:fillRect/>
          </a:stretch>
        </p:blipFill>
        <p:spPr>
          <a:xfrm>
            <a:off x="10404231" y="6259563"/>
            <a:ext cx="1787437" cy="598437"/>
          </a:xfrm>
          <a:prstGeom prst="rect">
            <a:avLst/>
          </a:prstGeom>
        </p:spPr>
      </p:pic>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normAutofit/>
          </a:bodyPr>
          <a:lstStyle>
            <a:lvl1pPr algn="ctr">
              <a:defRPr sz="40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3"/>
          <p:cNvSpPr>
            <a:spLocks noGrp="1"/>
          </p:cNvSpPr>
          <p:nvPr>
            <p:ph type="dt" sz="half" idx="10"/>
          </p:nvPr>
        </p:nvSpPr>
        <p:spPr>
          <a:xfrm>
            <a:off x="45133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4"/>
          <p:cNvSpPr>
            <a:spLocks noGrp="1"/>
          </p:cNvSpPr>
          <p:nvPr>
            <p:ph type="ftr" sz="quarter" idx="11"/>
          </p:nvPr>
        </p:nvSpPr>
        <p:spPr>
          <a:xfrm>
            <a:off x="339676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dirty="0"/>
          </a:p>
        </p:txBody>
      </p:sp>
      <p:sp>
        <p:nvSpPr>
          <p:cNvPr id="7" name="灯片编号占位符 5"/>
          <p:cNvSpPr>
            <a:spLocks noGrp="1"/>
          </p:cNvSpPr>
          <p:nvPr>
            <p:ph type="sldNum" sz="quarter" idx="12"/>
          </p:nvPr>
        </p:nvSpPr>
        <p:spPr>
          <a:xfrm>
            <a:off x="770498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9" descr="Picture1.png"/>
          <p:cNvPicPr>
            <a:picLocks noChangeAspect="1"/>
          </p:cNvPicPr>
          <p:nvPr userDrawn="1"/>
        </p:nvPicPr>
        <p:blipFill>
          <a:blip r:embed="rId2" cstate="print"/>
          <a:stretch>
            <a:fillRect/>
          </a:stretch>
        </p:blipFill>
        <p:spPr>
          <a:xfrm>
            <a:off x="10404231" y="6259563"/>
            <a:ext cx="1787437" cy="598437"/>
          </a:xfrm>
          <a:prstGeom prst="rect">
            <a:avLst/>
          </a:prstGeom>
        </p:spPr>
      </p:pic>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hyperlink" Target="http://chromedriver.storage.googleapis.com/index.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32.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Web</a:t>
            </a:r>
            <a:r>
              <a:rPr lang="zh-CN" altLang="en-US" dirty="0"/>
              <a:t>自动化测试</a:t>
            </a:r>
            <a:endParaRPr lang="zh-CN" altLang="en-US" dirty="0"/>
          </a:p>
        </p:txBody>
      </p:sp>
      <p:sp>
        <p:nvSpPr>
          <p:cNvPr id="3" name="副标题 2"/>
          <p:cNvSpPr>
            <a:spLocks noGrp="1"/>
          </p:cNvSpPr>
          <p:nvPr>
            <p:ph type="subTitle" idx="1"/>
          </p:nvPr>
        </p:nvSpPr>
        <p:spPr/>
        <p:txBody>
          <a:bodyPr/>
          <a:lstStyle/>
          <a:p>
            <a:r>
              <a:rPr lang="zh-CN" altLang="en-US" dirty="0"/>
              <a:t>第0</a:t>
            </a:r>
            <a:r>
              <a:rPr lang="en-US" altLang="zh-CN" dirty="0"/>
              <a:t>1</a:t>
            </a:r>
            <a:r>
              <a:rPr lang="zh-CN" altLang="en-US" dirty="0"/>
              <a:t>章-自动化测试</a:t>
            </a:r>
            <a:r>
              <a:rPr lang="zh-CN" altLang="en-US" dirty="0"/>
              <a:t>基础</a:t>
            </a:r>
            <a:endParaRPr lang="zh-CN" altLang="en-US"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ym typeface="+mn-ea"/>
              </a:rPr>
              <a:t>自动化测试</a:t>
            </a:r>
            <a:r>
              <a:rPr lang="zh-CN" altLang="en-US" dirty="0">
                <a:sym typeface="+mn-ea"/>
              </a:rPr>
              <a:t>概述</a:t>
            </a:r>
            <a:endParaRPr lang="zh-CN" altLang="en-US" dirty="0">
              <a:sym typeface="+mn-ea"/>
            </a:endParaRPr>
          </a:p>
        </p:txBody>
      </p:sp>
      <p:sp>
        <p:nvSpPr>
          <p:cNvPr id="6" name="文本框 5"/>
          <p:cNvSpPr txBox="1"/>
          <p:nvPr/>
        </p:nvSpPr>
        <p:spPr>
          <a:xfrm>
            <a:off x="514350" y="721360"/>
            <a:ext cx="329184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2.5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自动化测试常用工具</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955675" y="3016885"/>
            <a:ext cx="42830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2.5.2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接口级自动化常用测试工具</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0" name="文本框 99"/>
          <p:cNvSpPr txBox="1"/>
          <p:nvPr/>
        </p:nvSpPr>
        <p:spPr>
          <a:xfrm>
            <a:off x="1022350" y="1645920"/>
            <a:ext cx="9876790" cy="1198880"/>
          </a:xfrm>
          <a:prstGeom prst="rect">
            <a:avLst/>
          </a:prstGeom>
          <a:noFill/>
          <a:ln w="9525">
            <a:noFill/>
          </a:ln>
        </p:spPr>
        <p:txBody>
          <a:bodyPr wrap="square">
            <a:spAutoFit/>
          </a:bodyPr>
          <a:p>
            <a:pPr indent="266700"/>
            <a:r>
              <a:rPr lang="en-US" b="0">
                <a:latin typeface="+mn-ea"/>
                <a:cs typeface="+mn-ea"/>
              </a:rPr>
              <a:t>XUnit</a:t>
            </a:r>
            <a:r>
              <a:rPr lang="zh-CN" b="0">
                <a:latin typeface="+mn-ea"/>
                <a:cs typeface="+mn-ea"/>
              </a:rPr>
              <a:t>：</a:t>
            </a:r>
            <a:r>
              <a:rPr lang="en-US" b="0">
                <a:latin typeface="+mn-ea"/>
                <a:cs typeface="+mn-ea"/>
              </a:rPr>
              <a:t>JUnit</a:t>
            </a:r>
            <a:r>
              <a:rPr lang="zh-CN" b="0">
                <a:latin typeface="+mn-ea"/>
                <a:cs typeface="+mn-ea"/>
              </a:rPr>
              <a:t>，</a:t>
            </a:r>
            <a:r>
              <a:rPr lang="en-US" b="0">
                <a:latin typeface="+mn-ea"/>
                <a:cs typeface="+mn-ea"/>
              </a:rPr>
              <a:t>CppUnit</a:t>
            </a:r>
            <a:r>
              <a:rPr lang="zh-CN" b="0">
                <a:latin typeface="+mn-ea"/>
                <a:cs typeface="+mn-ea"/>
              </a:rPr>
              <a:t>，</a:t>
            </a:r>
            <a:r>
              <a:rPr lang="en-US" b="0">
                <a:latin typeface="+mn-ea"/>
                <a:cs typeface="+mn-ea"/>
              </a:rPr>
              <a:t>NUnit</a:t>
            </a:r>
            <a:r>
              <a:rPr lang="zh-CN" b="0">
                <a:latin typeface="+mn-ea"/>
                <a:cs typeface="+mn-ea"/>
              </a:rPr>
              <a:t>，</a:t>
            </a:r>
            <a:r>
              <a:rPr lang="en-US" b="0">
                <a:latin typeface="+mn-ea"/>
                <a:cs typeface="+mn-ea"/>
              </a:rPr>
              <a:t>PyUnit...    XMock</a:t>
            </a:r>
            <a:r>
              <a:rPr lang="zh-CN" b="0">
                <a:latin typeface="+mn-ea"/>
                <a:cs typeface="+mn-ea"/>
              </a:rPr>
              <a:t>：</a:t>
            </a:r>
            <a:r>
              <a:rPr lang="en-US" b="0">
                <a:latin typeface="+mn-ea"/>
                <a:cs typeface="+mn-ea"/>
              </a:rPr>
              <a:t>JMock</a:t>
            </a:r>
            <a:r>
              <a:rPr lang="zh-CN" b="0">
                <a:latin typeface="+mn-ea"/>
                <a:cs typeface="+mn-ea"/>
              </a:rPr>
              <a:t>，</a:t>
            </a:r>
            <a:r>
              <a:rPr lang="en-US" b="0">
                <a:latin typeface="+mn-ea"/>
                <a:cs typeface="+mn-ea"/>
              </a:rPr>
              <a:t>NMock...</a:t>
            </a:r>
            <a:r>
              <a:rPr lang="zh-CN" b="0">
                <a:latin typeface="+mn-ea"/>
                <a:cs typeface="+mn-ea"/>
              </a:rPr>
              <a:t>桩</a:t>
            </a:r>
            <a:endParaRPr lang="zh-CN" b="0">
              <a:latin typeface="+mn-ea"/>
              <a:cs typeface="+mn-ea"/>
            </a:endParaRPr>
          </a:p>
          <a:p>
            <a:pPr indent="266700"/>
            <a:r>
              <a:rPr lang="en-US" altLang="zh-CN" b="0">
                <a:latin typeface="+mn-ea"/>
                <a:cs typeface="+mn-ea"/>
              </a:rPr>
              <a:t>  </a:t>
            </a:r>
            <a:r>
              <a:rPr lang="zh-CN" b="0">
                <a:latin typeface="+mn-ea"/>
                <a:cs typeface="+mn-ea"/>
              </a:rPr>
              <a:t>功能：</a:t>
            </a:r>
            <a:endParaRPr lang="zh-CN" b="0">
              <a:latin typeface="+mn-ea"/>
              <a:cs typeface="+mn-ea"/>
            </a:endParaRPr>
          </a:p>
          <a:p>
            <a:pPr indent="266700"/>
            <a:r>
              <a:rPr lang="en-US" altLang="zh-CN" b="0">
                <a:latin typeface="+mn-ea"/>
                <a:cs typeface="+mn-ea"/>
              </a:rPr>
              <a:t>  </a:t>
            </a:r>
            <a:r>
              <a:rPr lang="zh-CN" b="0">
                <a:latin typeface="+mn-ea"/>
                <a:cs typeface="+mn-ea"/>
              </a:rPr>
              <a:t>断言、参数化、测试用例管理，快速</a:t>
            </a:r>
            <a:r>
              <a:rPr lang="en-US" b="0">
                <a:latin typeface="+mn-ea"/>
                <a:cs typeface="+mn-ea"/>
              </a:rPr>
              <a:t>Mock</a:t>
            </a:r>
            <a:r>
              <a:rPr lang="zh-CN" b="0">
                <a:latin typeface="+mn-ea"/>
                <a:cs typeface="+mn-ea"/>
              </a:rPr>
              <a:t>，</a:t>
            </a:r>
            <a:r>
              <a:rPr lang="en-US" b="0">
                <a:latin typeface="+mn-ea"/>
                <a:cs typeface="+mn-ea"/>
              </a:rPr>
              <a:t>TDD--</a:t>
            </a:r>
            <a:r>
              <a:rPr lang="zh-CN" b="0">
                <a:latin typeface="+mn-ea"/>
                <a:cs typeface="+mn-ea"/>
              </a:rPr>
              <a:t>测试驱动开发</a:t>
            </a:r>
            <a:r>
              <a:rPr lang="en-US" b="0">
                <a:latin typeface="+mn-ea"/>
                <a:cs typeface="+mn-ea"/>
              </a:rPr>
              <a:t>,BDD--</a:t>
            </a:r>
            <a:r>
              <a:rPr lang="zh-CN" b="0">
                <a:latin typeface="+mn-ea"/>
                <a:cs typeface="+mn-ea"/>
              </a:rPr>
              <a:t>用户驱动开发</a:t>
            </a:r>
            <a:endParaRPr lang="zh-CN" altLang="en-US">
              <a:latin typeface="+mn-ea"/>
              <a:cs typeface="+mn-ea"/>
            </a:endParaRPr>
          </a:p>
        </p:txBody>
      </p:sp>
      <p:sp>
        <p:nvSpPr>
          <p:cNvPr id="8" name="文本框 7"/>
          <p:cNvSpPr txBox="1"/>
          <p:nvPr/>
        </p:nvSpPr>
        <p:spPr>
          <a:xfrm>
            <a:off x="1193800" y="1247140"/>
            <a:ext cx="42830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2.5.1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单元级自动化常用测试工具</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1411605" y="3689985"/>
            <a:ext cx="8740775" cy="1753235"/>
          </a:xfrm>
          <a:prstGeom prst="rect">
            <a:avLst/>
          </a:prstGeom>
          <a:noFill/>
          <a:ln w="9525">
            <a:noFill/>
          </a:ln>
        </p:spPr>
        <p:txBody>
          <a:bodyPr wrap="square">
            <a:spAutoFit/>
          </a:bodyPr>
          <a:p>
            <a:pPr indent="266700"/>
            <a:r>
              <a:rPr lang="en-US" b="0">
                <a:latin typeface="+mn-ea"/>
                <a:cs typeface="+mn-ea"/>
              </a:rPr>
              <a:t>LoadRunner</a:t>
            </a:r>
            <a:r>
              <a:rPr lang="zh-CN" b="0">
                <a:latin typeface="+mn-ea"/>
                <a:cs typeface="+mn-ea"/>
              </a:rPr>
              <a:t>（惠普）：支持全协议，重点支持</a:t>
            </a:r>
            <a:r>
              <a:rPr lang="en-US" b="0">
                <a:latin typeface="+mn-ea"/>
                <a:cs typeface="+mn-ea"/>
              </a:rPr>
              <a:t>HTTP...    SOAPUI</a:t>
            </a:r>
            <a:r>
              <a:rPr lang="zh-CN" b="0">
                <a:latin typeface="+mn-ea"/>
                <a:cs typeface="+mn-ea"/>
              </a:rPr>
              <a:t>：支持</a:t>
            </a:r>
            <a:r>
              <a:rPr lang="en-US" b="0">
                <a:latin typeface="+mn-ea"/>
                <a:cs typeface="+mn-ea"/>
              </a:rPr>
              <a:t>WebService</a:t>
            </a:r>
            <a:r>
              <a:rPr lang="zh-CN" b="0">
                <a:latin typeface="+mn-ea"/>
                <a:cs typeface="+mn-ea"/>
              </a:rPr>
              <a:t>协议</a:t>
            </a:r>
            <a:r>
              <a:rPr lang="en-US" b="0">
                <a:latin typeface="+mn-ea"/>
                <a:cs typeface="+mn-ea"/>
              </a:rPr>
              <a:t>SOAP   WebLoad</a:t>
            </a:r>
            <a:r>
              <a:rPr lang="zh-CN" b="0">
                <a:latin typeface="+mn-ea"/>
                <a:cs typeface="+mn-ea"/>
              </a:rPr>
              <a:t>：支持</a:t>
            </a:r>
            <a:r>
              <a:rPr lang="en-US" b="0">
                <a:latin typeface="+mn-ea"/>
                <a:cs typeface="+mn-ea"/>
              </a:rPr>
              <a:t>HTTP</a:t>
            </a:r>
            <a:r>
              <a:rPr lang="zh-CN" b="0">
                <a:latin typeface="+mn-ea"/>
                <a:cs typeface="+mn-ea"/>
              </a:rPr>
              <a:t>协议</a:t>
            </a:r>
            <a:r>
              <a:rPr lang="en-US" b="0">
                <a:latin typeface="+mn-ea"/>
                <a:cs typeface="+mn-ea"/>
              </a:rPr>
              <a:t>   RPT</a:t>
            </a:r>
            <a:r>
              <a:rPr lang="zh-CN" b="0">
                <a:latin typeface="+mn-ea"/>
                <a:cs typeface="+mn-ea"/>
              </a:rPr>
              <a:t>（</a:t>
            </a:r>
            <a:r>
              <a:rPr lang="en-US" b="0">
                <a:latin typeface="+mn-ea"/>
                <a:cs typeface="+mn-ea"/>
              </a:rPr>
              <a:t>IBM</a:t>
            </a:r>
            <a:r>
              <a:rPr lang="zh-CN" b="0">
                <a:latin typeface="+mn-ea"/>
                <a:cs typeface="+mn-ea"/>
              </a:rPr>
              <a:t>）：重点支持</a:t>
            </a:r>
            <a:r>
              <a:rPr lang="en-US" b="0">
                <a:latin typeface="+mn-ea"/>
                <a:cs typeface="+mn-ea"/>
              </a:rPr>
              <a:t>HTTP</a:t>
            </a:r>
            <a:r>
              <a:rPr lang="zh-CN" b="0">
                <a:latin typeface="+mn-ea"/>
                <a:cs typeface="+mn-ea"/>
              </a:rPr>
              <a:t>和</a:t>
            </a:r>
            <a:r>
              <a:rPr lang="en-US" b="0">
                <a:latin typeface="+mn-ea"/>
                <a:cs typeface="+mn-ea"/>
              </a:rPr>
              <a:t>TCP/UDP</a:t>
            </a:r>
            <a:r>
              <a:rPr lang="zh-CN" b="0">
                <a:latin typeface="+mn-ea"/>
                <a:cs typeface="+mn-ea"/>
              </a:rPr>
              <a:t>协议</a:t>
            </a:r>
            <a:r>
              <a:rPr lang="en-US" b="0">
                <a:latin typeface="+mn-ea"/>
                <a:cs typeface="+mn-ea"/>
              </a:rPr>
              <a:t>  JMeter</a:t>
            </a:r>
            <a:r>
              <a:rPr lang="zh-CN" b="0">
                <a:latin typeface="+mn-ea"/>
                <a:cs typeface="+mn-ea"/>
              </a:rPr>
              <a:t>（</a:t>
            </a:r>
            <a:r>
              <a:rPr lang="en-US" b="0">
                <a:latin typeface="+mn-ea"/>
                <a:cs typeface="+mn-ea"/>
              </a:rPr>
              <a:t>Apache</a:t>
            </a:r>
            <a:r>
              <a:rPr lang="zh-CN" b="0">
                <a:latin typeface="+mn-ea"/>
                <a:cs typeface="+mn-ea"/>
              </a:rPr>
              <a:t>）：支持</a:t>
            </a:r>
            <a:r>
              <a:rPr lang="en-US" b="0">
                <a:latin typeface="+mn-ea"/>
                <a:cs typeface="+mn-ea"/>
              </a:rPr>
              <a:t>HTTP</a:t>
            </a:r>
            <a:r>
              <a:rPr lang="zh-CN" b="0">
                <a:latin typeface="+mn-ea"/>
                <a:cs typeface="+mn-ea"/>
              </a:rPr>
              <a:t>，</a:t>
            </a:r>
            <a:r>
              <a:rPr lang="en-US" b="0">
                <a:latin typeface="+mn-ea"/>
                <a:cs typeface="+mn-ea"/>
              </a:rPr>
              <a:t>JMS</a:t>
            </a:r>
            <a:r>
              <a:rPr lang="zh-CN" b="0">
                <a:latin typeface="+mn-ea"/>
                <a:cs typeface="+mn-ea"/>
              </a:rPr>
              <a:t>协议</a:t>
            </a:r>
            <a:endParaRPr lang="zh-CN" b="0">
              <a:latin typeface="+mn-ea"/>
              <a:cs typeface="+mn-ea"/>
            </a:endParaRPr>
          </a:p>
          <a:p>
            <a:pPr indent="266700"/>
            <a:r>
              <a:rPr lang="en-US" altLang="zh-CN" b="0">
                <a:latin typeface="+mn-ea"/>
                <a:cs typeface="+mn-ea"/>
              </a:rPr>
              <a:t> </a:t>
            </a:r>
            <a:r>
              <a:rPr lang="zh-CN" b="0">
                <a:latin typeface="+mn-ea"/>
                <a:cs typeface="+mn-ea"/>
              </a:rPr>
              <a:t>浏览器插件</a:t>
            </a:r>
            <a:r>
              <a:rPr lang="en-US" b="0">
                <a:latin typeface="+mn-ea"/>
                <a:cs typeface="+mn-ea"/>
              </a:rPr>
              <a:t>:postman,RESTClient</a:t>
            </a:r>
            <a:endParaRPr lang="zh-CN" altLang="en-US">
              <a:latin typeface="+mn-ea"/>
              <a:cs typeface="+mn-ea"/>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ym typeface="+mn-ea"/>
              </a:rPr>
              <a:t>自动化测试</a:t>
            </a:r>
            <a:r>
              <a:rPr lang="zh-CN" altLang="en-US" dirty="0">
                <a:sym typeface="+mn-ea"/>
              </a:rPr>
              <a:t>概述</a:t>
            </a:r>
            <a:endParaRPr lang="zh-CN" altLang="en-US" dirty="0">
              <a:sym typeface="+mn-ea"/>
            </a:endParaRPr>
          </a:p>
        </p:txBody>
      </p:sp>
      <p:sp>
        <p:nvSpPr>
          <p:cNvPr id="6" name="文本框 5"/>
          <p:cNvSpPr txBox="1"/>
          <p:nvPr/>
        </p:nvSpPr>
        <p:spPr>
          <a:xfrm>
            <a:off x="514350" y="721360"/>
            <a:ext cx="329184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2.5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自动化测试常用工具</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887730" y="3107055"/>
            <a:ext cx="42830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2.5.2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接口级自动化常用测试工具</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0" name="文本框 99"/>
          <p:cNvSpPr txBox="1"/>
          <p:nvPr/>
        </p:nvSpPr>
        <p:spPr>
          <a:xfrm>
            <a:off x="1099185" y="1650365"/>
            <a:ext cx="9955530" cy="1198880"/>
          </a:xfrm>
          <a:prstGeom prst="rect">
            <a:avLst/>
          </a:prstGeom>
          <a:noFill/>
          <a:ln w="9525">
            <a:noFill/>
          </a:ln>
        </p:spPr>
        <p:txBody>
          <a:bodyPr wrap="square">
            <a:spAutoFit/>
          </a:bodyPr>
          <a:p>
            <a:pPr indent="266700"/>
            <a:r>
              <a:rPr lang="en-US" b="0">
                <a:latin typeface="+mn-ea"/>
                <a:cs typeface="+mn-ea"/>
              </a:rPr>
              <a:t>XUnit</a:t>
            </a:r>
            <a:r>
              <a:rPr lang="zh-CN" b="0">
                <a:latin typeface="+mn-ea"/>
                <a:cs typeface="+mn-ea"/>
              </a:rPr>
              <a:t>：</a:t>
            </a:r>
            <a:r>
              <a:rPr lang="en-US" b="0">
                <a:latin typeface="+mn-ea"/>
                <a:cs typeface="+mn-ea"/>
              </a:rPr>
              <a:t>JUnit</a:t>
            </a:r>
            <a:r>
              <a:rPr lang="zh-CN" b="0">
                <a:latin typeface="+mn-ea"/>
                <a:cs typeface="+mn-ea"/>
              </a:rPr>
              <a:t>，</a:t>
            </a:r>
            <a:r>
              <a:rPr lang="en-US" b="0">
                <a:latin typeface="+mn-ea"/>
                <a:cs typeface="+mn-ea"/>
              </a:rPr>
              <a:t>CppUnit</a:t>
            </a:r>
            <a:r>
              <a:rPr lang="zh-CN" b="0">
                <a:latin typeface="+mn-ea"/>
                <a:cs typeface="+mn-ea"/>
              </a:rPr>
              <a:t>，</a:t>
            </a:r>
            <a:r>
              <a:rPr lang="en-US" b="0">
                <a:latin typeface="+mn-ea"/>
                <a:cs typeface="+mn-ea"/>
              </a:rPr>
              <a:t>NUnit</a:t>
            </a:r>
            <a:r>
              <a:rPr lang="zh-CN" b="0">
                <a:latin typeface="+mn-ea"/>
                <a:cs typeface="+mn-ea"/>
              </a:rPr>
              <a:t>，</a:t>
            </a:r>
            <a:r>
              <a:rPr lang="en-US" b="0">
                <a:latin typeface="+mn-ea"/>
                <a:cs typeface="+mn-ea"/>
              </a:rPr>
              <a:t>PyUnit...    XMock</a:t>
            </a:r>
            <a:r>
              <a:rPr lang="zh-CN" b="0">
                <a:latin typeface="+mn-ea"/>
                <a:cs typeface="+mn-ea"/>
              </a:rPr>
              <a:t>：</a:t>
            </a:r>
            <a:r>
              <a:rPr lang="en-US" b="0">
                <a:latin typeface="+mn-ea"/>
                <a:cs typeface="+mn-ea"/>
              </a:rPr>
              <a:t>JMock</a:t>
            </a:r>
            <a:r>
              <a:rPr lang="zh-CN" b="0">
                <a:latin typeface="+mn-ea"/>
                <a:cs typeface="+mn-ea"/>
              </a:rPr>
              <a:t>，</a:t>
            </a:r>
            <a:r>
              <a:rPr lang="en-US" b="0">
                <a:latin typeface="+mn-ea"/>
                <a:cs typeface="+mn-ea"/>
              </a:rPr>
              <a:t>NMock...</a:t>
            </a:r>
            <a:r>
              <a:rPr lang="zh-CN" b="0">
                <a:latin typeface="+mn-ea"/>
                <a:cs typeface="+mn-ea"/>
              </a:rPr>
              <a:t>桩</a:t>
            </a:r>
            <a:endParaRPr lang="zh-CN" b="0">
              <a:latin typeface="+mn-ea"/>
              <a:cs typeface="+mn-ea"/>
            </a:endParaRPr>
          </a:p>
          <a:p>
            <a:pPr indent="266700"/>
            <a:r>
              <a:rPr lang="en-US" altLang="zh-CN" b="0">
                <a:latin typeface="+mn-ea"/>
                <a:cs typeface="+mn-ea"/>
              </a:rPr>
              <a:t>  </a:t>
            </a:r>
            <a:r>
              <a:rPr lang="zh-CN" b="0">
                <a:latin typeface="+mn-ea"/>
                <a:cs typeface="+mn-ea"/>
              </a:rPr>
              <a:t>功能：</a:t>
            </a:r>
            <a:endParaRPr lang="zh-CN" b="0">
              <a:latin typeface="+mn-ea"/>
              <a:cs typeface="+mn-ea"/>
            </a:endParaRPr>
          </a:p>
          <a:p>
            <a:pPr indent="266700"/>
            <a:r>
              <a:rPr lang="en-US" altLang="zh-CN" b="0">
                <a:latin typeface="+mn-ea"/>
                <a:cs typeface="+mn-ea"/>
              </a:rPr>
              <a:t>  </a:t>
            </a:r>
            <a:r>
              <a:rPr lang="zh-CN" b="0">
                <a:latin typeface="+mn-ea"/>
                <a:cs typeface="+mn-ea"/>
              </a:rPr>
              <a:t>断言、参数化、测试用例管理，快速</a:t>
            </a:r>
            <a:r>
              <a:rPr lang="en-US" b="0">
                <a:latin typeface="+mn-ea"/>
                <a:cs typeface="+mn-ea"/>
              </a:rPr>
              <a:t>Mock</a:t>
            </a:r>
            <a:r>
              <a:rPr lang="zh-CN" b="0">
                <a:latin typeface="+mn-ea"/>
                <a:cs typeface="+mn-ea"/>
              </a:rPr>
              <a:t>，</a:t>
            </a:r>
            <a:r>
              <a:rPr lang="en-US" altLang="zh-CN" b="0">
                <a:latin typeface="+mn-ea"/>
                <a:cs typeface="+mn-ea"/>
              </a:rPr>
              <a:t>    </a:t>
            </a:r>
            <a:r>
              <a:rPr lang="en-US" b="0">
                <a:latin typeface="+mn-ea"/>
                <a:cs typeface="+mn-ea"/>
              </a:rPr>
              <a:t>TDD--</a:t>
            </a:r>
            <a:r>
              <a:rPr lang="zh-CN" b="0">
                <a:latin typeface="+mn-ea"/>
                <a:cs typeface="+mn-ea"/>
              </a:rPr>
              <a:t>测试驱动开发</a:t>
            </a:r>
            <a:r>
              <a:rPr lang="en-US" b="0">
                <a:latin typeface="+mn-ea"/>
                <a:cs typeface="+mn-ea"/>
              </a:rPr>
              <a:t>,BDD--</a:t>
            </a:r>
            <a:r>
              <a:rPr lang="zh-CN" b="0">
                <a:latin typeface="+mn-ea"/>
                <a:cs typeface="+mn-ea"/>
              </a:rPr>
              <a:t>用户驱动开发</a:t>
            </a:r>
            <a:endParaRPr lang="zh-CN" altLang="en-US">
              <a:latin typeface="+mn-ea"/>
              <a:cs typeface="+mn-ea"/>
            </a:endParaRPr>
          </a:p>
        </p:txBody>
      </p:sp>
      <p:sp>
        <p:nvSpPr>
          <p:cNvPr id="8" name="文本框 7"/>
          <p:cNvSpPr txBox="1"/>
          <p:nvPr/>
        </p:nvSpPr>
        <p:spPr>
          <a:xfrm>
            <a:off x="887730" y="1151890"/>
            <a:ext cx="42830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2.5.1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单元级自动化常用测试工具</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887730" y="3505835"/>
            <a:ext cx="6280150" cy="1753235"/>
          </a:xfrm>
          <a:prstGeom prst="rect">
            <a:avLst/>
          </a:prstGeom>
          <a:noFill/>
          <a:ln w="9525">
            <a:noFill/>
          </a:ln>
        </p:spPr>
        <p:txBody>
          <a:bodyPr wrap="square">
            <a:spAutoFit/>
          </a:bodyPr>
          <a:p>
            <a:pPr indent="266700"/>
            <a:r>
              <a:rPr b="0">
                <a:latin typeface="+mn-ea"/>
                <a:cs typeface="+mn-ea"/>
              </a:rPr>
              <a:t>LoadRunner（惠普）：支持全协议，重点支持HTTP...</a:t>
            </a:r>
            <a:endParaRPr b="0">
              <a:latin typeface="+mn-ea"/>
              <a:cs typeface="+mn-ea"/>
            </a:endParaRPr>
          </a:p>
          <a:p>
            <a:pPr indent="266700"/>
            <a:r>
              <a:rPr b="0">
                <a:latin typeface="+mn-ea"/>
                <a:cs typeface="+mn-ea"/>
              </a:rPr>
              <a:t>SOAPUI：支持WebService协议SOAP</a:t>
            </a:r>
            <a:endParaRPr b="0">
              <a:latin typeface="+mn-ea"/>
              <a:cs typeface="+mn-ea"/>
            </a:endParaRPr>
          </a:p>
          <a:p>
            <a:pPr indent="266700"/>
            <a:r>
              <a:rPr b="0">
                <a:latin typeface="+mn-ea"/>
                <a:cs typeface="+mn-ea"/>
              </a:rPr>
              <a:t>WebLoad：支持HTTP协议</a:t>
            </a:r>
            <a:endParaRPr b="0">
              <a:latin typeface="+mn-ea"/>
              <a:cs typeface="+mn-ea"/>
            </a:endParaRPr>
          </a:p>
          <a:p>
            <a:pPr indent="266700"/>
            <a:r>
              <a:rPr b="0">
                <a:latin typeface="+mn-ea"/>
                <a:cs typeface="+mn-ea"/>
              </a:rPr>
              <a:t>RPT（IBM）：重点支持HTTP和TCP/UDP协议</a:t>
            </a:r>
            <a:endParaRPr b="0">
              <a:latin typeface="+mn-ea"/>
              <a:cs typeface="+mn-ea"/>
            </a:endParaRPr>
          </a:p>
          <a:p>
            <a:pPr indent="266700"/>
            <a:r>
              <a:rPr b="0">
                <a:latin typeface="+mn-ea"/>
                <a:cs typeface="+mn-ea"/>
              </a:rPr>
              <a:t>JMeter（Apache）：支持HTTP，JMS协议</a:t>
            </a:r>
            <a:endParaRPr b="0">
              <a:latin typeface="+mn-ea"/>
              <a:cs typeface="+mn-ea"/>
            </a:endParaRPr>
          </a:p>
          <a:p>
            <a:pPr indent="266700"/>
            <a:r>
              <a:rPr b="0">
                <a:latin typeface="+mn-ea"/>
                <a:cs typeface="+mn-ea"/>
              </a:rPr>
              <a:t>浏览器插件:postman,RESTClient</a:t>
            </a:r>
            <a:endParaRPr b="0">
              <a:latin typeface="+mn-ea"/>
              <a:cs typeface="+mn-ea"/>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ym typeface="+mn-ea"/>
              </a:rPr>
              <a:t>自动化测试</a:t>
            </a:r>
            <a:r>
              <a:rPr lang="zh-CN" altLang="en-US" dirty="0">
                <a:sym typeface="+mn-ea"/>
              </a:rPr>
              <a:t>概述</a:t>
            </a:r>
            <a:endParaRPr lang="zh-CN" altLang="en-US" dirty="0">
              <a:sym typeface="+mn-ea"/>
            </a:endParaRPr>
          </a:p>
        </p:txBody>
      </p:sp>
      <p:sp>
        <p:nvSpPr>
          <p:cNvPr id="6" name="文本框 5"/>
          <p:cNvSpPr txBox="1"/>
          <p:nvPr/>
        </p:nvSpPr>
        <p:spPr>
          <a:xfrm>
            <a:off x="514350" y="721360"/>
            <a:ext cx="329184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2.5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自动化测试常用工具</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nvSpPr>
        <p:spPr>
          <a:xfrm>
            <a:off x="960120" y="3229610"/>
            <a:ext cx="319151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2.5.4 </a:t>
            </a:r>
            <a:r>
              <a:rPr sz="2000" b="1" dirty="0">
                <a:latin typeface="微软雅黑" panose="020B0503020204020204" pitchFamily="34" charset="-122"/>
                <a:ea typeface="微软雅黑" panose="020B0503020204020204" pitchFamily="34" charset="-122"/>
                <a:sym typeface="+mn-ea"/>
              </a:rPr>
              <a:t>主流测试工具汇总</a:t>
            </a:r>
            <a:endParaRPr sz="2000" b="1" dirty="0">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202690" y="3681095"/>
            <a:ext cx="7199630" cy="1753235"/>
          </a:xfrm>
          <a:prstGeom prst="rect">
            <a:avLst/>
          </a:prstGeom>
          <a:noFill/>
          <a:ln w="9525">
            <a:noFill/>
          </a:ln>
        </p:spPr>
        <p:txBody>
          <a:bodyPr wrap="square">
            <a:spAutoFit/>
          </a:bodyPr>
          <a:p>
            <a:pPr indent="266700"/>
            <a:r>
              <a:rPr lang="en-US" b="0">
                <a:latin typeface="+mn-ea"/>
                <a:cs typeface="+mn-ea"/>
              </a:rPr>
              <a:t>Web</a:t>
            </a:r>
            <a:r>
              <a:rPr lang="zh-CN" b="0">
                <a:latin typeface="+mn-ea"/>
                <a:cs typeface="+mn-ea"/>
              </a:rPr>
              <a:t>自动化测试：</a:t>
            </a:r>
            <a:r>
              <a:rPr lang="en-US" b="0">
                <a:solidFill>
                  <a:srgbClr val="FF0000"/>
                </a:solidFill>
                <a:latin typeface="+mn-ea"/>
                <a:cs typeface="+mn-ea"/>
              </a:rPr>
              <a:t>selenium</a:t>
            </a:r>
            <a:r>
              <a:rPr lang="zh-CN" b="0">
                <a:latin typeface="+mn-ea"/>
                <a:cs typeface="+mn-ea"/>
              </a:rPr>
              <a:t>、</a:t>
            </a:r>
            <a:r>
              <a:rPr lang="en-US" b="0">
                <a:latin typeface="+mn-ea"/>
                <a:cs typeface="+mn-ea"/>
              </a:rPr>
              <a:t>robot frameworkApp</a:t>
            </a:r>
            <a:r>
              <a:rPr lang="zh-CN" b="0">
                <a:latin typeface="+mn-ea"/>
                <a:cs typeface="+mn-ea"/>
              </a:rPr>
              <a:t>端自动化测试：</a:t>
            </a:r>
            <a:r>
              <a:rPr lang="en-US" b="0">
                <a:solidFill>
                  <a:srgbClr val="FF0000"/>
                </a:solidFill>
                <a:latin typeface="+mn-ea"/>
                <a:cs typeface="+mn-ea"/>
              </a:rPr>
              <a:t>Appium</a:t>
            </a:r>
            <a:r>
              <a:rPr lang="zh-CN" b="0">
                <a:latin typeface="+mn-ea"/>
                <a:cs typeface="+mn-ea"/>
              </a:rPr>
              <a:t>、</a:t>
            </a:r>
            <a:r>
              <a:rPr lang="en-US" b="0">
                <a:latin typeface="+mn-ea"/>
                <a:cs typeface="+mn-ea"/>
              </a:rPr>
              <a:t>Monkeyrunner</a:t>
            </a:r>
            <a:r>
              <a:rPr lang="zh-CN" b="0">
                <a:latin typeface="+mn-ea"/>
                <a:cs typeface="+mn-ea"/>
              </a:rPr>
              <a:t>、</a:t>
            </a:r>
            <a:r>
              <a:rPr lang="en-US" b="0">
                <a:latin typeface="+mn-ea"/>
                <a:cs typeface="+mn-ea"/>
              </a:rPr>
              <a:t>UIautomationPC</a:t>
            </a:r>
            <a:r>
              <a:rPr lang="zh-CN" b="0">
                <a:latin typeface="+mn-ea"/>
                <a:cs typeface="+mn-ea"/>
              </a:rPr>
              <a:t>客户端（</a:t>
            </a:r>
            <a:r>
              <a:rPr lang="en-US" b="0">
                <a:latin typeface="+mn-ea"/>
                <a:cs typeface="+mn-ea"/>
              </a:rPr>
              <a:t>win32</a:t>
            </a:r>
            <a:r>
              <a:rPr lang="zh-CN" b="0">
                <a:latin typeface="+mn-ea"/>
                <a:cs typeface="+mn-ea"/>
              </a:rPr>
              <a:t>）自动化测试：</a:t>
            </a:r>
            <a:r>
              <a:rPr lang="en-US" b="0">
                <a:latin typeface="+mn-ea"/>
                <a:cs typeface="+mn-ea"/>
              </a:rPr>
              <a:t>QTP</a:t>
            </a:r>
            <a:r>
              <a:rPr lang="zh-CN" b="0">
                <a:latin typeface="+mn-ea"/>
                <a:cs typeface="+mn-ea"/>
              </a:rPr>
              <a:t>接口自动化测试：</a:t>
            </a:r>
            <a:r>
              <a:rPr lang="en-US" b="0">
                <a:solidFill>
                  <a:srgbClr val="FF0000"/>
                </a:solidFill>
                <a:latin typeface="+mn-ea"/>
                <a:cs typeface="+mn-ea"/>
              </a:rPr>
              <a:t>Jmeter</a:t>
            </a:r>
            <a:r>
              <a:rPr lang="zh-CN" b="0">
                <a:solidFill>
                  <a:srgbClr val="FF0000"/>
                </a:solidFill>
                <a:latin typeface="+mn-ea"/>
                <a:cs typeface="+mn-ea"/>
              </a:rPr>
              <a:t>、</a:t>
            </a:r>
            <a:r>
              <a:rPr lang="en-US" b="0">
                <a:solidFill>
                  <a:srgbClr val="FF0000"/>
                </a:solidFill>
                <a:latin typeface="+mn-ea"/>
                <a:cs typeface="+mn-ea"/>
              </a:rPr>
              <a:t>Postman</a:t>
            </a:r>
            <a:r>
              <a:rPr lang="zh-CN" b="0">
                <a:solidFill>
                  <a:srgbClr val="FF0000"/>
                </a:solidFill>
                <a:latin typeface="+mn-ea"/>
                <a:cs typeface="+mn-ea"/>
              </a:rPr>
              <a:t>、</a:t>
            </a:r>
            <a:r>
              <a:rPr lang="en-US" b="0">
                <a:latin typeface="+mn-ea"/>
                <a:cs typeface="+mn-ea"/>
              </a:rPr>
              <a:t>httpUnit</a:t>
            </a:r>
            <a:r>
              <a:rPr lang="zh-CN" b="0">
                <a:latin typeface="+mn-ea"/>
                <a:cs typeface="+mn-ea"/>
              </a:rPr>
              <a:t>、</a:t>
            </a:r>
            <a:r>
              <a:rPr lang="en-US" b="0">
                <a:latin typeface="+mn-ea"/>
                <a:cs typeface="+mn-ea"/>
              </a:rPr>
              <a:t>RESTClient</a:t>
            </a:r>
            <a:r>
              <a:rPr lang="zh-CN" b="0">
                <a:latin typeface="+mn-ea"/>
                <a:cs typeface="+mn-ea"/>
              </a:rPr>
              <a:t>云测平台：</a:t>
            </a:r>
            <a:r>
              <a:rPr lang="en-US" b="0">
                <a:latin typeface="+mn-ea"/>
                <a:cs typeface="+mn-ea"/>
              </a:rPr>
              <a:t>Testin Testbird</a:t>
            </a:r>
            <a:r>
              <a:rPr lang="zh-CN" b="0">
                <a:latin typeface="+mn-ea"/>
                <a:cs typeface="+mn-ea"/>
              </a:rPr>
              <a:t>性能测试：</a:t>
            </a:r>
            <a:r>
              <a:rPr lang="en-US" b="0">
                <a:solidFill>
                  <a:srgbClr val="FF0000"/>
                </a:solidFill>
                <a:latin typeface="+mn-ea"/>
                <a:cs typeface="+mn-ea"/>
              </a:rPr>
              <a:t>Jmeter</a:t>
            </a:r>
            <a:r>
              <a:rPr lang="zh-CN" b="0">
                <a:latin typeface="+mn-ea"/>
                <a:cs typeface="+mn-ea"/>
              </a:rPr>
              <a:t>、</a:t>
            </a:r>
            <a:r>
              <a:rPr lang="en-US" b="0">
                <a:latin typeface="+mn-ea"/>
                <a:cs typeface="+mn-ea"/>
              </a:rPr>
              <a:t>LoadRunner</a:t>
            </a:r>
            <a:endParaRPr lang="zh-CN" altLang="en-US">
              <a:latin typeface="+mn-ea"/>
              <a:cs typeface="+mn-ea"/>
            </a:endParaRPr>
          </a:p>
        </p:txBody>
      </p:sp>
      <p:sp>
        <p:nvSpPr>
          <p:cNvPr id="10" name="文本框 9"/>
          <p:cNvSpPr txBox="1"/>
          <p:nvPr/>
        </p:nvSpPr>
        <p:spPr>
          <a:xfrm>
            <a:off x="960120" y="1120140"/>
            <a:ext cx="405765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2.5.3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UI级自动化常用测试工具</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文本框 10"/>
          <p:cNvSpPr txBox="1"/>
          <p:nvPr/>
        </p:nvSpPr>
        <p:spPr>
          <a:xfrm>
            <a:off x="1290955" y="1518920"/>
            <a:ext cx="7527290" cy="1476375"/>
          </a:xfrm>
          <a:prstGeom prst="rect">
            <a:avLst/>
          </a:prstGeom>
          <a:noFill/>
          <a:ln w="9525">
            <a:noFill/>
          </a:ln>
        </p:spPr>
        <p:txBody>
          <a:bodyPr wrap="square">
            <a:spAutoFit/>
          </a:bodyPr>
          <a:p>
            <a:pPr indent="266700"/>
            <a:r>
              <a:rPr lang="en-US" b="0">
                <a:latin typeface="+mn-ea"/>
                <a:cs typeface="+mn-ea"/>
              </a:rPr>
              <a:t>Selenium</a:t>
            </a:r>
            <a:r>
              <a:rPr lang="zh-CN" b="0">
                <a:latin typeface="+mn-ea"/>
                <a:cs typeface="+mn-ea"/>
              </a:rPr>
              <a:t>：支持</a:t>
            </a:r>
            <a:r>
              <a:rPr lang="en-US" b="0">
                <a:latin typeface="+mn-ea"/>
                <a:cs typeface="+mn-ea"/>
              </a:rPr>
              <a:t>web</a:t>
            </a:r>
            <a:r>
              <a:rPr lang="zh-CN" b="0">
                <a:latin typeface="+mn-ea"/>
                <a:cs typeface="+mn-ea"/>
              </a:rPr>
              <a:t>应用，</a:t>
            </a:r>
            <a:r>
              <a:rPr lang="en-US" b="0">
                <a:latin typeface="+mn-ea"/>
                <a:cs typeface="+mn-ea"/>
              </a:rPr>
              <a:t>Safari</a:t>
            </a:r>
            <a:r>
              <a:rPr lang="zh-CN" b="0">
                <a:latin typeface="+mn-ea"/>
                <a:cs typeface="+mn-ea"/>
              </a:rPr>
              <a:t>，</a:t>
            </a:r>
            <a:r>
              <a:rPr lang="en-US" b="0">
                <a:latin typeface="+mn-ea"/>
                <a:cs typeface="+mn-ea"/>
              </a:rPr>
              <a:t>IE</a:t>
            </a:r>
            <a:r>
              <a:rPr lang="zh-CN" b="0">
                <a:latin typeface="+mn-ea"/>
                <a:cs typeface="+mn-ea"/>
              </a:rPr>
              <a:t>，</a:t>
            </a:r>
            <a:r>
              <a:rPr lang="en-US" b="0">
                <a:latin typeface="+mn-ea"/>
                <a:cs typeface="+mn-ea"/>
              </a:rPr>
              <a:t>Chrome</a:t>
            </a:r>
            <a:r>
              <a:rPr lang="zh-CN" b="0">
                <a:latin typeface="+mn-ea"/>
                <a:cs typeface="+mn-ea"/>
              </a:rPr>
              <a:t>，</a:t>
            </a:r>
            <a:r>
              <a:rPr lang="en-US" b="0">
                <a:latin typeface="+mn-ea"/>
                <a:cs typeface="+mn-ea"/>
              </a:rPr>
              <a:t>Firefox    APPium</a:t>
            </a:r>
            <a:r>
              <a:rPr lang="zh-CN" b="0">
                <a:latin typeface="+mn-ea"/>
                <a:cs typeface="+mn-ea"/>
              </a:rPr>
              <a:t>：</a:t>
            </a:r>
            <a:r>
              <a:rPr lang="en-US" b="0">
                <a:latin typeface="+mn-ea"/>
                <a:cs typeface="+mn-ea"/>
              </a:rPr>
              <a:t>Android</a:t>
            </a:r>
            <a:r>
              <a:rPr lang="zh-CN" b="0">
                <a:latin typeface="+mn-ea"/>
                <a:cs typeface="+mn-ea"/>
              </a:rPr>
              <a:t>，</a:t>
            </a:r>
            <a:r>
              <a:rPr lang="en-US" b="0">
                <a:latin typeface="+mn-ea"/>
                <a:cs typeface="+mn-ea"/>
              </a:rPr>
              <a:t>IOS</a:t>
            </a:r>
            <a:r>
              <a:rPr lang="zh-CN" b="0">
                <a:latin typeface="+mn-ea"/>
                <a:cs typeface="+mn-ea"/>
              </a:rPr>
              <a:t>移动应用</a:t>
            </a:r>
            <a:r>
              <a:rPr lang="en-US" b="0">
                <a:latin typeface="+mn-ea"/>
                <a:cs typeface="+mn-ea"/>
              </a:rPr>
              <a:t>   QTP/UFT:</a:t>
            </a:r>
            <a:r>
              <a:rPr lang="zh-CN" b="0">
                <a:latin typeface="+mn-ea"/>
                <a:cs typeface="+mn-ea"/>
              </a:rPr>
              <a:t>支持</a:t>
            </a:r>
            <a:r>
              <a:rPr lang="en-US" b="0">
                <a:latin typeface="+mn-ea"/>
                <a:cs typeface="+mn-ea"/>
              </a:rPr>
              <a:t>Windows</a:t>
            </a:r>
            <a:r>
              <a:rPr lang="zh-CN" b="0">
                <a:latin typeface="+mn-ea"/>
                <a:cs typeface="+mn-ea"/>
              </a:rPr>
              <a:t>，</a:t>
            </a:r>
            <a:r>
              <a:rPr lang="en-US" b="0">
                <a:latin typeface="+mn-ea"/>
                <a:cs typeface="+mn-ea"/>
              </a:rPr>
              <a:t>web</a:t>
            </a:r>
            <a:r>
              <a:rPr lang="zh-CN" b="0">
                <a:latin typeface="+mn-ea"/>
                <a:cs typeface="+mn-ea"/>
              </a:rPr>
              <a:t>，</a:t>
            </a:r>
            <a:r>
              <a:rPr lang="en-US" b="0">
                <a:latin typeface="+mn-ea"/>
                <a:cs typeface="+mn-ea"/>
              </a:rPr>
              <a:t>java</a:t>
            </a:r>
            <a:r>
              <a:rPr lang="zh-CN" b="0">
                <a:latin typeface="+mn-ea"/>
                <a:cs typeface="+mn-ea"/>
              </a:rPr>
              <a:t>，</a:t>
            </a:r>
            <a:r>
              <a:rPr lang="en-US" b="0">
                <a:latin typeface="+mn-ea"/>
                <a:cs typeface="+mn-ea"/>
              </a:rPr>
              <a:t>.NET</a:t>
            </a:r>
            <a:r>
              <a:rPr lang="zh-CN" b="0">
                <a:latin typeface="+mn-ea"/>
                <a:cs typeface="+mn-ea"/>
              </a:rPr>
              <a:t>应用程序</a:t>
            </a:r>
            <a:r>
              <a:rPr lang="en-US" b="0">
                <a:latin typeface="+mn-ea"/>
                <a:cs typeface="+mn-ea"/>
              </a:rPr>
              <a:t>   RFT:</a:t>
            </a:r>
            <a:r>
              <a:rPr lang="zh-CN" b="0">
                <a:latin typeface="+mn-ea"/>
                <a:cs typeface="+mn-ea"/>
              </a:rPr>
              <a:t>支持</a:t>
            </a:r>
            <a:r>
              <a:rPr lang="en-US" b="0">
                <a:latin typeface="+mn-ea"/>
                <a:cs typeface="+mn-ea"/>
              </a:rPr>
              <a:t>Windows</a:t>
            </a:r>
            <a:r>
              <a:rPr lang="zh-CN" b="0">
                <a:latin typeface="+mn-ea"/>
                <a:cs typeface="+mn-ea"/>
              </a:rPr>
              <a:t>，</a:t>
            </a:r>
            <a:r>
              <a:rPr lang="en-US" b="0">
                <a:latin typeface="+mn-ea"/>
                <a:cs typeface="+mn-ea"/>
              </a:rPr>
              <a:t>web</a:t>
            </a:r>
            <a:r>
              <a:rPr lang="zh-CN" b="0">
                <a:latin typeface="+mn-ea"/>
                <a:cs typeface="+mn-ea"/>
              </a:rPr>
              <a:t>，</a:t>
            </a:r>
            <a:r>
              <a:rPr lang="en-US" b="0">
                <a:latin typeface="+mn-ea"/>
                <a:cs typeface="+mn-ea"/>
              </a:rPr>
              <a:t>java</a:t>
            </a:r>
            <a:r>
              <a:rPr lang="zh-CN" b="0">
                <a:latin typeface="+mn-ea"/>
                <a:cs typeface="+mn-ea"/>
              </a:rPr>
              <a:t>，</a:t>
            </a:r>
            <a:r>
              <a:rPr lang="en-US" b="0">
                <a:latin typeface="+mn-ea"/>
                <a:cs typeface="+mn-ea"/>
              </a:rPr>
              <a:t>.NET</a:t>
            </a:r>
            <a:r>
              <a:rPr lang="zh-CN" b="0">
                <a:latin typeface="+mn-ea"/>
                <a:cs typeface="+mn-ea"/>
              </a:rPr>
              <a:t>应用程序</a:t>
            </a:r>
            <a:r>
              <a:rPr lang="en-US" b="0">
                <a:latin typeface="+mn-ea"/>
                <a:cs typeface="+mn-ea"/>
              </a:rPr>
              <a:t>   robot framework </a:t>
            </a:r>
            <a:r>
              <a:rPr lang="zh-CN" b="0">
                <a:latin typeface="+mn-ea"/>
                <a:cs typeface="+mn-ea"/>
              </a:rPr>
              <a:t>关键字驱动自动化测试工具</a:t>
            </a:r>
            <a:endParaRPr lang="zh-CN" altLang="en-US">
              <a:latin typeface="+mn-ea"/>
              <a:cs typeface="+mn-ea"/>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dirty="0">
                <a:sym typeface="+mn-ea"/>
              </a:rPr>
              <a:t>Selenium</a:t>
            </a:r>
            <a:r>
              <a:rPr lang="zh-CN" altLang="en-US" dirty="0">
                <a:sym typeface="+mn-ea"/>
              </a:rPr>
              <a:t>工具介绍</a:t>
            </a:r>
            <a:endParaRPr lang="zh-CN" altLang="en-US" dirty="0">
              <a:sym typeface="+mn-ea"/>
            </a:endParaRPr>
          </a:p>
        </p:txBody>
      </p:sp>
      <p:sp>
        <p:nvSpPr>
          <p:cNvPr id="6" name="文本框 5"/>
          <p:cNvSpPr txBox="1"/>
          <p:nvPr/>
        </p:nvSpPr>
        <p:spPr>
          <a:xfrm>
            <a:off x="514350" y="721360"/>
            <a:ext cx="309562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3.1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什么是selenium？</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0" name="文本框 99"/>
          <p:cNvSpPr txBox="1"/>
          <p:nvPr/>
        </p:nvSpPr>
        <p:spPr>
          <a:xfrm>
            <a:off x="897890" y="1120140"/>
            <a:ext cx="10697845" cy="1198880"/>
          </a:xfrm>
          <a:prstGeom prst="rect">
            <a:avLst/>
          </a:prstGeom>
          <a:noFill/>
          <a:ln w="9525">
            <a:noFill/>
          </a:ln>
        </p:spPr>
        <p:txBody>
          <a:bodyPr wrap="square">
            <a:spAutoFit/>
          </a:bodyPr>
          <a:p>
            <a:pPr indent="266700"/>
            <a:r>
              <a:rPr lang="en-US" altLang="zh-CN" b="0">
                <a:ea typeface="宋体" panose="02010600030101010101" pitchFamily="2" charset="-122"/>
              </a:rPr>
              <a:t>  </a:t>
            </a:r>
            <a:r>
              <a:rPr lang="zh-CN" b="0">
                <a:ea typeface="宋体" panose="02010600030101010101" pitchFamily="2" charset="-122"/>
              </a:rPr>
              <a:t>Selenium 是一个用于Web应用程序测试的工具。Selenium测试直接运行在浏览器中，就像真正的用户在操作浏览器一样。这个工具的主要功能包括：测试程序与浏览器的兼容性，测试你的应用程序是否能够很好得工作在不同浏览器和操作系统之上，测试系统功能,用户需求等。</a:t>
            </a:r>
            <a:endParaRPr lang="zh-CN" altLang="en-US"/>
          </a:p>
        </p:txBody>
      </p:sp>
      <p:sp>
        <p:nvSpPr>
          <p:cNvPr id="3" name="文本框 2"/>
          <p:cNvSpPr txBox="1"/>
          <p:nvPr/>
        </p:nvSpPr>
        <p:spPr>
          <a:xfrm>
            <a:off x="514350" y="2405380"/>
            <a:ext cx="309562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3.2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什么是selenium？</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1122045" y="2804160"/>
            <a:ext cx="6296660" cy="2030095"/>
          </a:xfrm>
          <a:prstGeom prst="rect">
            <a:avLst/>
          </a:prstGeom>
          <a:noFill/>
          <a:ln w="9525">
            <a:noFill/>
          </a:ln>
        </p:spPr>
        <p:txBody>
          <a:bodyPr wrap="square">
            <a:spAutoFit/>
          </a:bodyPr>
          <a:p>
            <a:pPr indent="0"/>
            <a:r>
              <a:rPr lang="en-US" b="0">
                <a:solidFill>
                  <a:srgbClr val="000000"/>
                </a:solidFill>
                <a:latin typeface="+mn-ea"/>
                <a:cs typeface="+mn-ea"/>
              </a:rPr>
              <a:t>1. </a:t>
            </a:r>
            <a:r>
              <a:rPr lang="zh-CN" b="0">
                <a:solidFill>
                  <a:srgbClr val="000000"/>
                </a:solidFill>
                <a:latin typeface="+mn-ea"/>
                <a:cs typeface="+mn-ea"/>
              </a:rPr>
              <a:t>开源，免费</a:t>
            </a:r>
            <a:r>
              <a:rPr lang="en-US" b="0">
                <a:solidFill>
                  <a:srgbClr val="000000"/>
                </a:solidFill>
                <a:latin typeface="+mn-ea"/>
                <a:cs typeface="+mn-ea"/>
              </a:rPr>
              <a:t>2.</a:t>
            </a:r>
            <a:r>
              <a:rPr lang="zh-CN" b="0">
                <a:solidFill>
                  <a:srgbClr val="000000"/>
                </a:solidFill>
                <a:latin typeface="+mn-ea"/>
                <a:cs typeface="+mn-ea"/>
              </a:rPr>
              <a:t>多浏览器支持：</a:t>
            </a:r>
            <a:r>
              <a:rPr lang="en-US" b="0">
                <a:solidFill>
                  <a:srgbClr val="000000"/>
                </a:solidFill>
                <a:latin typeface="+mn-ea"/>
                <a:cs typeface="+mn-ea"/>
              </a:rPr>
              <a:t>FireFox</a:t>
            </a:r>
            <a:r>
              <a:rPr lang="zh-CN" b="0">
                <a:solidFill>
                  <a:srgbClr val="000000"/>
                </a:solidFill>
                <a:latin typeface="+mn-ea"/>
                <a:cs typeface="+mn-ea"/>
              </a:rPr>
              <a:t>、</a:t>
            </a:r>
            <a:r>
              <a:rPr lang="en-US" b="0">
                <a:solidFill>
                  <a:srgbClr val="000000"/>
                </a:solidFill>
                <a:latin typeface="+mn-ea"/>
                <a:cs typeface="+mn-ea"/>
              </a:rPr>
              <a:t>Chrome</a:t>
            </a:r>
            <a:r>
              <a:rPr lang="zh-CN" b="0">
                <a:solidFill>
                  <a:srgbClr val="000000"/>
                </a:solidFill>
                <a:latin typeface="+mn-ea"/>
                <a:cs typeface="+mn-ea"/>
              </a:rPr>
              <a:t>、</a:t>
            </a:r>
            <a:r>
              <a:rPr lang="en-US" b="0">
                <a:solidFill>
                  <a:srgbClr val="000000"/>
                </a:solidFill>
                <a:latin typeface="+mn-ea"/>
                <a:cs typeface="+mn-ea"/>
              </a:rPr>
              <a:t>IE</a:t>
            </a:r>
            <a:r>
              <a:rPr lang="zh-CN" b="0">
                <a:solidFill>
                  <a:srgbClr val="000000"/>
                </a:solidFill>
                <a:latin typeface="+mn-ea"/>
                <a:cs typeface="+mn-ea"/>
              </a:rPr>
              <a:t>、</a:t>
            </a:r>
            <a:r>
              <a:rPr lang="en-US" b="0">
                <a:solidFill>
                  <a:srgbClr val="000000"/>
                </a:solidFill>
                <a:latin typeface="+mn-ea"/>
                <a:cs typeface="+mn-ea"/>
              </a:rPr>
              <a:t>Opera</a:t>
            </a:r>
            <a:r>
              <a:rPr lang="zh-CN" b="0">
                <a:solidFill>
                  <a:srgbClr val="000000"/>
                </a:solidFill>
                <a:latin typeface="+mn-ea"/>
                <a:cs typeface="+mn-ea"/>
              </a:rPr>
              <a:t>(核心)</a:t>
            </a:r>
            <a:r>
              <a:rPr lang="en-US" b="0">
                <a:solidFill>
                  <a:srgbClr val="000000"/>
                </a:solidFill>
                <a:latin typeface="+mn-ea"/>
                <a:cs typeface="+mn-ea"/>
              </a:rPr>
              <a:t>3.</a:t>
            </a:r>
            <a:r>
              <a:rPr lang="zh-CN" b="0">
                <a:solidFill>
                  <a:srgbClr val="000000"/>
                </a:solidFill>
                <a:latin typeface="+mn-ea"/>
                <a:cs typeface="+mn-ea"/>
              </a:rPr>
              <a:t>多平台支持：</a:t>
            </a:r>
            <a:r>
              <a:rPr lang="en-US" b="0">
                <a:solidFill>
                  <a:srgbClr val="000000"/>
                </a:solidFill>
                <a:latin typeface="+mn-ea"/>
                <a:cs typeface="+mn-ea"/>
              </a:rPr>
              <a:t>linux </a:t>
            </a:r>
            <a:r>
              <a:rPr lang="zh-CN" b="0">
                <a:solidFill>
                  <a:srgbClr val="000000"/>
                </a:solidFill>
                <a:latin typeface="+mn-ea"/>
                <a:cs typeface="+mn-ea"/>
              </a:rPr>
              <a:t>、</a:t>
            </a:r>
            <a:r>
              <a:rPr lang="en-US" b="0">
                <a:solidFill>
                  <a:srgbClr val="000000"/>
                </a:solidFill>
                <a:latin typeface="+mn-ea"/>
                <a:cs typeface="+mn-ea"/>
              </a:rPr>
              <a:t>windows</a:t>
            </a:r>
            <a:r>
              <a:rPr lang="zh-CN" b="0">
                <a:solidFill>
                  <a:srgbClr val="000000"/>
                </a:solidFill>
                <a:latin typeface="+mn-ea"/>
                <a:cs typeface="+mn-ea"/>
              </a:rPr>
              <a:t>、</a:t>
            </a:r>
            <a:r>
              <a:rPr lang="en-US" b="0">
                <a:solidFill>
                  <a:srgbClr val="000000"/>
                </a:solidFill>
                <a:latin typeface="+mn-ea"/>
                <a:cs typeface="+mn-ea"/>
              </a:rPr>
              <a:t>MAC4.</a:t>
            </a:r>
            <a:r>
              <a:rPr lang="zh-CN" b="0">
                <a:solidFill>
                  <a:srgbClr val="000000"/>
                </a:solidFill>
                <a:latin typeface="+mn-ea"/>
                <a:cs typeface="+mn-ea"/>
              </a:rPr>
              <a:t>多语言支持：</a:t>
            </a:r>
            <a:r>
              <a:rPr lang="en-US" b="0">
                <a:solidFill>
                  <a:srgbClr val="000000"/>
                </a:solidFill>
                <a:latin typeface="+mn-ea"/>
                <a:cs typeface="+mn-ea"/>
              </a:rPr>
              <a:t>java</a:t>
            </a:r>
            <a:r>
              <a:rPr lang="zh-CN" b="0">
                <a:solidFill>
                  <a:srgbClr val="000000"/>
                </a:solidFill>
                <a:latin typeface="+mn-ea"/>
                <a:cs typeface="+mn-ea"/>
              </a:rPr>
              <a:t>、</a:t>
            </a:r>
            <a:r>
              <a:rPr lang="en-US" b="0">
                <a:solidFill>
                  <a:srgbClr val="000000"/>
                </a:solidFill>
                <a:latin typeface="+mn-ea"/>
                <a:cs typeface="+mn-ea"/>
              </a:rPr>
              <a:t>python</a:t>
            </a:r>
            <a:r>
              <a:rPr lang="zh-CN" b="0">
                <a:solidFill>
                  <a:srgbClr val="000000"/>
                </a:solidFill>
                <a:latin typeface="+mn-ea"/>
                <a:cs typeface="+mn-ea"/>
              </a:rPr>
              <a:t>、</a:t>
            </a:r>
            <a:r>
              <a:rPr lang="en-US" b="0">
                <a:solidFill>
                  <a:srgbClr val="000000"/>
                </a:solidFill>
                <a:latin typeface="+mn-ea"/>
                <a:cs typeface="+mn-ea"/>
              </a:rPr>
              <a:t>ruby</a:t>
            </a:r>
            <a:r>
              <a:rPr lang="zh-CN" b="0">
                <a:solidFill>
                  <a:srgbClr val="000000"/>
                </a:solidFill>
                <a:latin typeface="+mn-ea"/>
                <a:cs typeface="+mn-ea"/>
              </a:rPr>
              <a:t>、</a:t>
            </a:r>
            <a:r>
              <a:rPr lang="en-US" b="0">
                <a:solidFill>
                  <a:srgbClr val="000000"/>
                </a:solidFill>
                <a:latin typeface="+mn-ea"/>
                <a:cs typeface="+mn-ea"/>
              </a:rPr>
              <a:t>php</a:t>
            </a:r>
            <a:r>
              <a:rPr lang="zh-CN" b="0">
                <a:solidFill>
                  <a:srgbClr val="000000"/>
                </a:solidFill>
                <a:latin typeface="+mn-ea"/>
                <a:cs typeface="+mn-ea"/>
              </a:rPr>
              <a:t>、</a:t>
            </a:r>
            <a:r>
              <a:rPr lang="en-US" b="0">
                <a:solidFill>
                  <a:srgbClr val="000000"/>
                </a:solidFill>
                <a:latin typeface="+mn-ea"/>
                <a:cs typeface="+mn-ea"/>
              </a:rPr>
              <a:t>C#</a:t>
            </a:r>
            <a:r>
              <a:rPr lang="zh-CN" b="0">
                <a:solidFill>
                  <a:srgbClr val="000000"/>
                </a:solidFill>
                <a:latin typeface="+mn-ea"/>
                <a:cs typeface="+mn-ea"/>
              </a:rPr>
              <a:t>、</a:t>
            </a:r>
            <a:r>
              <a:rPr lang="en-US" b="0">
                <a:solidFill>
                  <a:srgbClr val="333333"/>
                </a:solidFill>
                <a:latin typeface="+mn-ea"/>
                <a:cs typeface="+mn-ea"/>
              </a:rPr>
              <a:t>JavaScript</a:t>
            </a:r>
            <a:r>
              <a:rPr lang="en-US" b="0">
                <a:solidFill>
                  <a:srgbClr val="000000"/>
                </a:solidFill>
                <a:latin typeface="+mn-ea"/>
                <a:cs typeface="+mn-ea"/>
              </a:rPr>
              <a:t>5.</a:t>
            </a:r>
            <a:r>
              <a:rPr lang="zh-CN" b="0">
                <a:solidFill>
                  <a:srgbClr val="000000"/>
                </a:solidFill>
                <a:latin typeface="+mn-ea"/>
                <a:cs typeface="+mn-ea"/>
              </a:rPr>
              <a:t>对</a:t>
            </a:r>
            <a:r>
              <a:rPr lang="en-US" b="0">
                <a:solidFill>
                  <a:srgbClr val="000000"/>
                </a:solidFill>
                <a:latin typeface="+mn-ea"/>
                <a:cs typeface="+mn-ea"/>
              </a:rPr>
              <a:t>web </a:t>
            </a:r>
            <a:r>
              <a:rPr lang="zh-CN" b="0">
                <a:solidFill>
                  <a:srgbClr val="000000"/>
                </a:solidFill>
                <a:latin typeface="+mn-ea"/>
                <a:cs typeface="+mn-ea"/>
              </a:rPr>
              <a:t>页面有良好的支持</a:t>
            </a:r>
            <a:r>
              <a:rPr lang="en-US" b="0">
                <a:solidFill>
                  <a:srgbClr val="000000"/>
                </a:solidFill>
                <a:latin typeface="+mn-ea"/>
                <a:cs typeface="+mn-ea"/>
              </a:rPr>
              <a:t>6.</a:t>
            </a:r>
            <a:r>
              <a:rPr lang="zh-CN" b="0">
                <a:solidFill>
                  <a:srgbClr val="000000"/>
                </a:solidFill>
                <a:latin typeface="+mn-ea"/>
                <a:cs typeface="+mn-ea"/>
              </a:rPr>
              <a:t>简单（</a:t>
            </a:r>
            <a:r>
              <a:rPr lang="en-US" b="0">
                <a:solidFill>
                  <a:srgbClr val="000000"/>
                </a:solidFill>
                <a:latin typeface="+mn-ea"/>
                <a:cs typeface="+mn-ea"/>
              </a:rPr>
              <a:t>API </a:t>
            </a:r>
            <a:r>
              <a:rPr lang="zh-CN" b="0">
                <a:solidFill>
                  <a:srgbClr val="000000"/>
                </a:solidFill>
                <a:latin typeface="+mn-ea"/>
                <a:cs typeface="+mn-ea"/>
              </a:rPr>
              <a:t>简单）、灵活（用开发语言驱动）</a:t>
            </a:r>
            <a:r>
              <a:rPr lang="en-US" b="0">
                <a:solidFill>
                  <a:srgbClr val="000000"/>
                </a:solidFill>
                <a:latin typeface="+mn-ea"/>
                <a:cs typeface="+mn-ea"/>
              </a:rPr>
              <a:t>7.</a:t>
            </a:r>
            <a:r>
              <a:rPr lang="zh-CN" b="0">
                <a:solidFill>
                  <a:srgbClr val="000000"/>
                </a:solidFill>
                <a:latin typeface="+mn-ea"/>
                <a:cs typeface="+mn-ea"/>
              </a:rPr>
              <a:t>支持分布式测试用例执行</a:t>
            </a:r>
            <a:endParaRPr lang="zh-CN" altLang="en-US">
              <a:latin typeface="+mn-ea"/>
              <a:cs typeface="+mn-ea"/>
            </a:endParaRPr>
          </a:p>
        </p:txBody>
      </p:sp>
      <p:sp>
        <p:nvSpPr>
          <p:cNvPr id="7" name="文本框 6"/>
          <p:cNvSpPr txBox="1"/>
          <p:nvPr/>
        </p:nvSpPr>
        <p:spPr>
          <a:xfrm>
            <a:off x="514350" y="4834255"/>
            <a:ext cx="2950210" cy="398780"/>
          </a:xfrm>
          <a:prstGeom prst="rect">
            <a:avLst/>
          </a:prstGeom>
          <a:noFill/>
        </p:spPr>
        <p:txBody>
          <a:bodyPr wrap="squar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3.3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Selenium版本</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文本框 11"/>
          <p:cNvSpPr txBox="1"/>
          <p:nvPr/>
        </p:nvSpPr>
        <p:spPr>
          <a:xfrm>
            <a:off x="1122045" y="5233035"/>
            <a:ext cx="7606030" cy="645160"/>
          </a:xfrm>
          <a:prstGeom prst="rect">
            <a:avLst/>
          </a:prstGeom>
          <a:noFill/>
          <a:ln w="9525">
            <a:noFill/>
          </a:ln>
        </p:spPr>
        <p:txBody>
          <a:bodyPr wrap="square">
            <a:spAutoFit/>
          </a:bodyPr>
          <a:p>
            <a:pPr indent="0"/>
            <a:r>
              <a:rPr lang="zh-CN" b="0">
                <a:latin typeface="+mn-ea"/>
                <a:cs typeface="+mn-ea"/>
              </a:rPr>
              <a:t>官方网址：</a:t>
            </a:r>
            <a:r>
              <a:rPr lang="en-US" b="0">
                <a:latin typeface="+mn-ea"/>
                <a:cs typeface="+mn-ea"/>
              </a:rPr>
              <a:t>https://www.seleniumhq.org/Selenium</a:t>
            </a:r>
            <a:r>
              <a:rPr lang="zh-CN" b="0">
                <a:latin typeface="+mn-ea"/>
                <a:cs typeface="+mn-ea"/>
              </a:rPr>
              <a:t>截至目前已经发布了</a:t>
            </a:r>
            <a:r>
              <a:rPr lang="en-US" b="0">
                <a:latin typeface="+mn-ea"/>
                <a:cs typeface="+mn-ea"/>
              </a:rPr>
              <a:t>3</a:t>
            </a:r>
            <a:r>
              <a:rPr lang="zh-CN" b="0">
                <a:latin typeface="+mn-ea"/>
                <a:cs typeface="+mn-ea"/>
              </a:rPr>
              <a:t>个大版本，下面介绍每个版本的区别。</a:t>
            </a:r>
            <a:endParaRPr lang="zh-CN" altLang="en-US">
              <a:latin typeface="+mn-ea"/>
              <a:cs typeface="+mn-ea"/>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dirty="0">
                <a:sym typeface="+mn-ea"/>
              </a:rPr>
              <a:t>Selenium</a:t>
            </a:r>
            <a:r>
              <a:rPr lang="zh-CN" altLang="en-US" dirty="0">
                <a:sym typeface="+mn-ea"/>
              </a:rPr>
              <a:t>工具介绍</a:t>
            </a:r>
            <a:endParaRPr lang="zh-CN" altLang="en-US" dirty="0">
              <a:sym typeface="+mn-ea"/>
            </a:endParaRPr>
          </a:p>
        </p:txBody>
      </p:sp>
      <p:sp>
        <p:nvSpPr>
          <p:cNvPr id="6" name="文本框 5"/>
          <p:cNvSpPr txBox="1"/>
          <p:nvPr/>
        </p:nvSpPr>
        <p:spPr>
          <a:xfrm>
            <a:off x="514350" y="759460"/>
            <a:ext cx="272288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3.3.1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Selenium1.0</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854710" y="1261110"/>
            <a:ext cx="10211435" cy="368300"/>
          </a:xfrm>
          <a:prstGeom prst="rect">
            <a:avLst/>
          </a:prstGeom>
          <a:noFill/>
          <a:ln w="9525">
            <a:noFill/>
          </a:ln>
        </p:spPr>
        <p:txBody>
          <a:bodyPr wrap="square">
            <a:spAutoFit/>
          </a:bodyPr>
          <a:p>
            <a:pPr indent="266700"/>
            <a:r>
              <a:rPr lang="en-US" b="0">
                <a:latin typeface="+mn-ea"/>
                <a:cs typeface="+mn-ea"/>
              </a:rPr>
              <a:t>Selenium 1.0</a:t>
            </a:r>
            <a:r>
              <a:rPr lang="zh-CN" b="0">
                <a:latin typeface="+mn-ea"/>
                <a:cs typeface="+mn-ea"/>
              </a:rPr>
              <a:t>包括：</a:t>
            </a:r>
            <a:r>
              <a:rPr lang="en-US" b="0">
                <a:latin typeface="+mn-ea"/>
                <a:cs typeface="+mn-ea"/>
              </a:rPr>
              <a:t>Selenium IDE(</a:t>
            </a:r>
            <a:r>
              <a:rPr lang="zh-CN" b="0">
                <a:latin typeface="+mn-ea"/>
                <a:cs typeface="+mn-ea"/>
              </a:rPr>
              <a:t>录制回放</a:t>
            </a:r>
            <a:r>
              <a:rPr lang="en-US" b="0">
                <a:latin typeface="+mn-ea"/>
                <a:cs typeface="+mn-ea"/>
              </a:rPr>
              <a:t>)</a:t>
            </a:r>
            <a:r>
              <a:rPr lang="zh-CN" b="0">
                <a:latin typeface="+mn-ea"/>
                <a:cs typeface="+mn-ea"/>
              </a:rPr>
              <a:t>、</a:t>
            </a:r>
            <a:r>
              <a:rPr lang="en-US" b="0">
                <a:latin typeface="+mn-ea"/>
                <a:cs typeface="+mn-ea"/>
              </a:rPr>
              <a:t>Selenium Grid(</a:t>
            </a:r>
            <a:r>
              <a:rPr lang="zh-CN" b="0">
                <a:latin typeface="+mn-ea"/>
                <a:cs typeface="+mn-ea"/>
              </a:rPr>
              <a:t>分布式测试</a:t>
            </a:r>
            <a:r>
              <a:rPr lang="en-US" b="0">
                <a:latin typeface="+mn-ea"/>
                <a:cs typeface="+mn-ea"/>
              </a:rPr>
              <a:t>)</a:t>
            </a:r>
            <a:r>
              <a:rPr lang="zh-CN" b="0">
                <a:latin typeface="+mn-ea"/>
                <a:cs typeface="+mn-ea"/>
              </a:rPr>
              <a:t>、</a:t>
            </a:r>
            <a:r>
              <a:rPr lang="en-US" b="0">
                <a:latin typeface="+mn-ea"/>
                <a:cs typeface="+mn-ea"/>
              </a:rPr>
              <a:t>Selenium RC</a:t>
            </a:r>
            <a:r>
              <a:rPr lang="zh-CN" b="0">
                <a:latin typeface="+mn-ea"/>
                <a:cs typeface="+mn-ea"/>
              </a:rPr>
              <a:t>三部分。</a:t>
            </a:r>
            <a:endParaRPr lang="zh-CN" altLang="en-US">
              <a:latin typeface="+mn-ea"/>
              <a:cs typeface="+mn-ea"/>
            </a:endParaRPr>
          </a:p>
        </p:txBody>
      </p:sp>
      <p:sp>
        <p:nvSpPr>
          <p:cNvPr id="8" name="文本框 7"/>
          <p:cNvSpPr txBox="1"/>
          <p:nvPr/>
        </p:nvSpPr>
        <p:spPr>
          <a:xfrm>
            <a:off x="514350" y="1770380"/>
            <a:ext cx="272288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3.3.2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Selenium</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786765" y="2169160"/>
            <a:ext cx="5080000" cy="368300"/>
          </a:xfrm>
          <a:prstGeom prst="rect">
            <a:avLst/>
          </a:prstGeom>
          <a:noFill/>
          <a:ln w="9525">
            <a:noFill/>
          </a:ln>
        </p:spPr>
        <p:txBody>
          <a:bodyPr>
            <a:spAutoFit/>
          </a:bodyPr>
          <a:p>
            <a:pPr indent="266700"/>
            <a:r>
              <a:rPr lang="en-US" b="0">
                <a:latin typeface="+mn-ea"/>
              </a:rPr>
              <a:t>Selenium 2.0= Selenium 1.0 + WebDriver</a:t>
            </a:r>
            <a:endParaRPr lang="zh-CN" altLang="en-US">
              <a:latin typeface="+mn-ea"/>
            </a:endParaRPr>
          </a:p>
        </p:txBody>
      </p:sp>
      <p:sp>
        <p:nvSpPr>
          <p:cNvPr id="10" name="文本框 9"/>
          <p:cNvSpPr txBox="1"/>
          <p:nvPr/>
        </p:nvSpPr>
        <p:spPr>
          <a:xfrm>
            <a:off x="514350" y="2781300"/>
            <a:ext cx="373888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3.3.3 </a:t>
            </a:r>
            <a:r>
              <a:rPr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Selenium3.0（推荐）</a:t>
            </a:r>
            <a:endParaRPr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文本框 10"/>
          <p:cNvSpPr txBox="1"/>
          <p:nvPr/>
        </p:nvSpPr>
        <p:spPr>
          <a:xfrm>
            <a:off x="1090930" y="3381375"/>
            <a:ext cx="10292715" cy="2584450"/>
          </a:xfrm>
          <a:prstGeom prst="rect">
            <a:avLst/>
          </a:prstGeom>
          <a:noFill/>
          <a:ln w="9525">
            <a:noFill/>
          </a:ln>
        </p:spPr>
        <p:txBody>
          <a:bodyPr wrap="square">
            <a:spAutoFit/>
          </a:bodyPr>
          <a:p>
            <a:pPr indent="266700"/>
            <a:r>
              <a:rPr lang="en-US" b="0">
                <a:latin typeface="+mn-ea"/>
                <a:cs typeface="+mn-ea"/>
              </a:rPr>
              <a:t>Selenium 3.0</a:t>
            </a:r>
            <a:r>
              <a:rPr lang="zh-CN" b="0">
                <a:latin typeface="+mn-ea"/>
                <a:cs typeface="+mn-ea"/>
              </a:rPr>
              <a:t>在</a:t>
            </a:r>
            <a:r>
              <a:rPr lang="en-US" b="0">
                <a:latin typeface="+mn-ea"/>
                <a:cs typeface="+mn-ea"/>
              </a:rPr>
              <a:t>Selenium 2.0</a:t>
            </a:r>
            <a:r>
              <a:rPr lang="zh-CN" b="0">
                <a:latin typeface="+mn-ea"/>
                <a:cs typeface="+mn-ea"/>
              </a:rPr>
              <a:t>的基础上有了更多的改进，支持的原生驱动方面更为丰富。去掉了对</a:t>
            </a:r>
            <a:r>
              <a:rPr lang="en-US" b="0">
                <a:latin typeface="+mn-ea"/>
                <a:cs typeface="+mn-ea"/>
              </a:rPr>
              <a:t>Selenium RC</a:t>
            </a:r>
            <a:r>
              <a:rPr lang="zh-CN" b="0">
                <a:latin typeface="+mn-ea"/>
                <a:cs typeface="+mn-ea"/>
              </a:rPr>
              <a:t>的支持。</a:t>
            </a:r>
            <a:r>
              <a:rPr lang="en-US" b="0">
                <a:latin typeface="+mn-ea"/>
                <a:cs typeface="+mn-ea"/>
              </a:rPr>
              <a:t>JDK</a:t>
            </a:r>
            <a:r>
              <a:rPr lang="zh-CN" b="0">
                <a:latin typeface="+mn-ea"/>
                <a:cs typeface="+mn-ea"/>
              </a:rPr>
              <a:t>的最低版本要求为</a:t>
            </a:r>
            <a:r>
              <a:rPr lang="en-US" b="0">
                <a:latin typeface="+mn-ea"/>
                <a:cs typeface="+mn-ea"/>
              </a:rPr>
              <a:t>8</a:t>
            </a:r>
            <a:r>
              <a:rPr lang="zh-CN" b="0">
                <a:latin typeface="+mn-ea"/>
                <a:cs typeface="+mn-ea"/>
              </a:rPr>
              <a:t>。</a:t>
            </a:r>
            <a:r>
              <a:rPr lang="en-US" b="0">
                <a:latin typeface="+mn-ea"/>
                <a:cs typeface="+mn-ea"/>
              </a:rPr>
              <a:t> </a:t>
            </a:r>
            <a:r>
              <a:rPr lang="zh-CN" b="0">
                <a:latin typeface="+mn-ea"/>
                <a:cs typeface="+mn-ea"/>
              </a:rPr>
              <a:t>在</a:t>
            </a:r>
            <a:r>
              <a:rPr lang="en-US" b="0">
                <a:latin typeface="+mn-ea"/>
                <a:cs typeface="+mn-ea"/>
              </a:rPr>
              <a:t>Selenium3.0</a:t>
            </a:r>
            <a:r>
              <a:rPr lang="zh-CN" b="0">
                <a:latin typeface="+mn-ea"/>
                <a:cs typeface="+mn-ea"/>
              </a:rPr>
              <a:t>之前，只要在不同编程语言下安装好的</a:t>
            </a:r>
            <a:r>
              <a:rPr lang="en-US" b="0">
                <a:latin typeface="+mn-ea"/>
                <a:cs typeface="+mn-ea"/>
              </a:rPr>
              <a:t>Selenium</a:t>
            </a:r>
            <a:r>
              <a:rPr lang="zh-CN" b="0">
                <a:latin typeface="+mn-ea"/>
                <a:cs typeface="+mn-ea"/>
              </a:rPr>
              <a:t>就可以驱动</a:t>
            </a:r>
            <a:r>
              <a:rPr lang="en-US" b="0">
                <a:latin typeface="+mn-ea"/>
                <a:cs typeface="+mn-ea"/>
              </a:rPr>
              <a:t>Firefox</a:t>
            </a:r>
            <a:r>
              <a:rPr lang="zh-CN" b="0">
                <a:latin typeface="+mn-ea"/>
                <a:cs typeface="+mn-ea"/>
              </a:rPr>
              <a:t>浏览器运行自动化测试脚本。在</a:t>
            </a:r>
            <a:r>
              <a:rPr lang="en-US" b="0">
                <a:latin typeface="+mn-ea"/>
                <a:cs typeface="+mn-ea"/>
              </a:rPr>
              <a:t>Selenium3.0</a:t>
            </a:r>
            <a:r>
              <a:rPr lang="zh-CN" b="0">
                <a:latin typeface="+mn-ea"/>
                <a:cs typeface="+mn-ea"/>
              </a:rPr>
              <a:t>中的</a:t>
            </a:r>
            <a:r>
              <a:rPr lang="en-US" b="0">
                <a:latin typeface="+mn-ea"/>
                <a:cs typeface="+mn-ea"/>
              </a:rPr>
              <a:t>Firefox</a:t>
            </a:r>
            <a:r>
              <a:rPr lang="zh-CN" b="0">
                <a:latin typeface="+mn-ea"/>
                <a:cs typeface="+mn-ea"/>
              </a:rPr>
              <a:t>驱动独立了，支持</a:t>
            </a:r>
            <a:r>
              <a:rPr lang="en-US" b="0">
                <a:latin typeface="+mn-ea"/>
                <a:cs typeface="+mn-ea"/>
              </a:rPr>
              <a:t>Mlzilla</a:t>
            </a:r>
            <a:r>
              <a:rPr lang="zh-CN" b="0">
                <a:latin typeface="+mn-ea"/>
                <a:cs typeface="+mn-ea"/>
              </a:rPr>
              <a:t>的</a:t>
            </a:r>
            <a:r>
              <a:rPr lang="en-US" b="0">
                <a:latin typeface="+mn-ea"/>
                <a:cs typeface="+mn-ea"/>
              </a:rPr>
              <a:t>geckodriver</a:t>
            </a:r>
            <a:r>
              <a:rPr lang="zh-CN" b="0">
                <a:latin typeface="+mn-ea"/>
                <a:cs typeface="+mn-ea"/>
              </a:rPr>
              <a:t>驱动，来驱动控制</a:t>
            </a:r>
            <a:r>
              <a:rPr lang="en-US" b="0">
                <a:latin typeface="+mn-ea"/>
                <a:cs typeface="+mn-ea"/>
              </a:rPr>
              <a:t>Firefox</a:t>
            </a:r>
            <a:r>
              <a:rPr lang="zh-CN" b="0">
                <a:latin typeface="+mn-ea"/>
                <a:cs typeface="+mn-ea"/>
              </a:rPr>
              <a:t>浏览器。</a:t>
            </a:r>
            <a:endParaRPr lang="zh-CN" b="0">
              <a:latin typeface="+mn-ea"/>
              <a:cs typeface="+mn-ea"/>
            </a:endParaRPr>
          </a:p>
          <a:p>
            <a:pPr indent="266700"/>
            <a:r>
              <a:rPr lang="zh-CN" b="0">
                <a:latin typeface="+mn-ea"/>
                <a:cs typeface="+mn-ea"/>
              </a:rPr>
              <a:t>对</a:t>
            </a:r>
            <a:r>
              <a:rPr lang="en-US" b="0">
                <a:latin typeface="+mn-ea"/>
                <a:cs typeface="+mn-ea"/>
              </a:rPr>
              <a:t>Edge</a:t>
            </a:r>
            <a:r>
              <a:rPr lang="zh-CN" b="0">
                <a:latin typeface="+mn-ea"/>
                <a:cs typeface="+mn-ea"/>
              </a:rPr>
              <a:t>和</a:t>
            </a:r>
            <a:r>
              <a:rPr lang="en-US" b="0">
                <a:latin typeface="+mn-ea"/>
                <a:cs typeface="+mn-ea"/>
              </a:rPr>
              <a:t>safari</a:t>
            </a:r>
            <a:r>
              <a:rPr lang="zh-CN" b="0">
                <a:latin typeface="+mn-ea"/>
                <a:cs typeface="+mn-ea"/>
              </a:rPr>
              <a:t>原生驱动的支持，</a:t>
            </a:r>
            <a:r>
              <a:rPr lang="en-US" b="0">
                <a:latin typeface="+mn-ea"/>
                <a:cs typeface="+mn-ea"/>
              </a:rPr>
              <a:t>Edge</a:t>
            </a:r>
            <a:r>
              <a:rPr lang="zh-CN" b="0">
                <a:latin typeface="+mn-ea"/>
                <a:cs typeface="+mn-ea"/>
              </a:rPr>
              <a:t>驱动由</a:t>
            </a:r>
            <a:r>
              <a:rPr lang="en-US" b="0">
                <a:latin typeface="+mn-ea"/>
                <a:cs typeface="+mn-ea"/>
              </a:rPr>
              <a:t>Microsoft</a:t>
            </a:r>
            <a:r>
              <a:rPr lang="zh-CN" b="0">
                <a:latin typeface="+mn-ea"/>
                <a:cs typeface="+mn-ea"/>
              </a:rPr>
              <a:t>提供，</a:t>
            </a:r>
            <a:r>
              <a:rPr lang="en-US" b="0">
                <a:latin typeface="+mn-ea"/>
                <a:cs typeface="+mn-ea"/>
              </a:rPr>
              <a:t>safari</a:t>
            </a:r>
            <a:r>
              <a:rPr lang="zh-CN" b="0">
                <a:latin typeface="+mn-ea"/>
                <a:cs typeface="+mn-ea"/>
              </a:rPr>
              <a:t>原生驱动由</a:t>
            </a:r>
            <a:r>
              <a:rPr lang="en-US" b="0">
                <a:latin typeface="+mn-ea"/>
                <a:cs typeface="+mn-ea"/>
              </a:rPr>
              <a:t>Apple</a:t>
            </a:r>
            <a:r>
              <a:rPr lang="zh-CN" b="0">
                <a:latin typeface="+mn-ea"/>
                <a:cs typeface="+mn-ea"/>
              </a:rPr>
              <a:t>提供。</a:t>
            </a:r>
            <a:endParaRPr lang="zh-CN" altLang="en-US" b="0">
              <a:latin typeface="+mn-ea"/>
              <a:cs typeface="+mn-ea"/>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dirty="0">
                <a:sym typeface="+mn-ea"/>
              </a:rPr>
              <a:t>Selenium</a:t>
            </a:r>
            <a:r>
              <a:rPr lang="zh-CN" altLang="en-US" dirty="0">
                <a:sym typeface="+mn-ea"/>
              </a:rPr>
              <a:t>工具介绍</a:t>
            </a:r>
            <a:endParaRPr lang="zh-CN" altLang="en-US" dirty="0">
              <a:sym typeface="+mn-ea"/>
            </a:endParaRPr>
          </a:p>
        </p:txBody>
      </p:sp>
      <p:sp>
        <p:nvSpPr>
          <p:cNvPr id="6" name="文本框 5"/>
          <p:cNvSpPr txBox="1"/>
          <p:nvPr/>
        </p:nvSpPr>
        <p:spPr>
          <a:xfrm>
            <a:off x="514350" y="759460"/>
            <a:ext cx="347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3.4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前端技术介绍（了解）</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0" name="文本框 99"/>
          <p:cNvSpPr txBox="1"/>
          <p:nvPr/>
        </p:nvSpPr>
        <p:spPr>
          <a:xfrm>
            <a:off x="1232535" y="1158240"/>
            <a:ext cx="10606405" cy="2030095"/>
          </a:xfrm>
          <a:prstGeom prst="rect">
            <a:avLst/>
          </a:prstGeom>
          <a:noFill/>
          <a:ln w="9525">
            <a:noFill/>
          </a:ln>
        </p:spPr>
        <p:txBody>
          <a:bodyPr wrap="square">
            <a:spAutoFit/>
          </a:bodyPr>
          <a:p>
            <a:pPr indent="266700"/>
            <a:r>
              <a:rPr lang="zh-CN" b="0">
                <a:solidFill>
                  <a:srgbClr val="333333"/>
                </a:solidFill>
                <a:ea typeface="宋体" panose="02010600030101010101" pitchFamily="2" charset="-122"/>
              </a:rPr>
              <a:t>由于</a:t>
            </a:r>
            <a:r>
              <a:rPr lang="en-US" b="0">
                <a:solidFill>
                  <a:srgbClr val="333333"/>
                </a:solidFill>
                <a:latin typeface="宋体" panose="02010600030101010101" pitchFamily="2" charset="-122"/>
              </a:rPr>
              <a:t>selenium </a:t>
            </a:r>
            <a:r>
              <a:rPr lang="zh-CN" b="0">
                <a:solidFill>
                  <a:srgbClr val="333333"/>
                </a:solidFill>
                <a:ea typeface="宋体" panose="02010600030101010101" pitchFamily="2" charset="-122"/>
              </a:rPr>
              <a:t>基于</a:t>
            </a:r>
            <a:r>
              <a:rPr lang="en-US" b="0">
                <a:solidFill>
                  <a:srgbClr val="333333"/>
                </a:solidFill>
                <a:latin typeface="宋体" panose="02010600030101010101" pitchFamily="2" charset="-122"/>
              </a:rPr>
              <a:t>web </a:t>
            </a:r>
            <a:r>
              <a:rPr lang="zh-CN" b="0">
                <a:solidFill>
                  <a:srgbClr val="333333"/>
                </a:solidFill>
                <a:ea typeface="宋体" panose="02010600030101010101" pitchFamily="2" charset="-122"/>
              </a:rPr>
              <a:t>的自动化测试技术，我们的要操作的对象是页面，所以有必要对前端的技术和工具做一个简单的介绍。</a:t>
            </a:r>
            <a:r>
              <a:rPr lang="en-US" b="1">
                <a:solidFill>
                  <a:srgbClr val="333333"/>
                </a:solidFill>
                <a:latin typeface="宋体" panose="02010600030101010101" pitchFamily="2" charset="-122"/>
              </a:rPr>
              <a:t>HTML </a:t>
            </a:r>
            <a:r>
              <a:rPr lang="zh-CN" b="1">
                <a:solidFill>
                  <a:srgbClr val="333333"/>
                </a:solidFill>
                <a:ea typeface="宋体" panose="02010600030101010101" pitchFamily="2" charset="-122"/>
              </a:rPr>
              <a:t>简介</a:t>
            </a:r>
            <a:r>
              <a:rPr lang="en-US" b="0">
                <a:solidFill>
                  <a:srgbClr val="333333"/>
                </a:solidFill>
                <a:latin typeface="宋体" panose="02010600030101010101" pitchFamily="2" charset="-122"/>
              </a:rPr>
              <a:t>HTML</a:t>
            </a:r>
            <a:r>
              <a:rPr lang="zh-CN" b="0">
                <a:solidFill>
                  <a:srgbClr val="333333"/>
                </a:solidFill>
                <a:ea typeface="宋体" panose="02010600030101010101" pitchFamily="2" charset="-122"/>
              </a:rPr>
              <a:t>（</a:t>
            </a:r>
            <a:r>
              <a:rPr lang="en-US" b="0">
                <a:solidFill>
                  <a:srgbClr val="333333"/>
                </a:solidFill>
                <a:latin typeface="宋体" panose="02010600030101010101" pitchFamily="2" charset="-122"/>
              </a:rPr>
              <a:t>Hyper Text Markup Language</a:t>
            </a:r>
            <a:r>
              <a:rPr lang="zh-CN" b="0">
                <a:solidFill>
                  <a:srgbClr val="333333"/>
                </a:solidFill>
                <a:ea typeface="宋体" panose="02010600030101010101" pitchFamily="2" charset="-122"/>
              </a:rPr>
              <a:t>）中文为超文本标记语言，</a:t>
            </a:r>
            <a:r>
              <a:rPr lang="en-US" b="0">
                <a:solidFill>
                  <a:srgbClr val="333333"/>
                </a:solidFill>
                <a:latin typeface="宋体" panose="02010600030101010101" pitchFamily="2" charset="-122"/>
              </a:rPr>
              <a:t>HTML </a:t>
            </a:r>
            <a:r>
              <a:rPr lang="zh-CN" b="0">
                <a:solidFill>
                  <a:srgbClr val="333333"/>
                </a:solidFill>
                <a:ea typeface="宋体" panose="02010600030101010101" pitchFamily="2" charset="-122"/>
              </a:rPr>
              <a:t>是网页的基础，它并不是一种编程语言，而是一种标记语言（一套标记标签），但我们可以在</a:t>
            </a:r>
            <a:r>
              <a:rPr lang="en-US" b="0">
                <a:solidFill>
                  <a:srgbClr val="333333"/>
                </a:solidFill>
                <a:latin typeface="宋体" panose="02010600030101010101" pitchFamily="2" charset="-122"/>
              </a:rPr>
              <a:t>HTML </a:t>
            </a:r>
            <a:r>
              <a:rPr lang="zh-CN" b="0">
                <a:solidFill>
                  <a:srgbClr val="333333"/>
                </a:solidFill>
                <a:ea typeface="宋体" panose="02010600030101010101" pitchFamily="2" charset="-122"/>
              </a:rPr>
              <a:t>标签中嵌入各种前端脚本语言，如</a:t>
            </a:r>
            <a:r>
              <a:rPr lang="en-US" b="0">
                <a:solidFill>
                  <a:srgbClr val="000000"/>
                </a:solidFill>
                <a:latin typeface="宋体" panose="02010600030101010101" pitchFamily="2" charset="-122"/>
              </a:rPr>
              <a:t>VBScript</a:t>
            </a:r>
            <a:r>
              <a:rPr lang="zh-CN" b="0">
                <a:solidFill>
                  <a:srgbClr val="136EC3"/>
                </a:solidFill>
                <a:ea typeface="宋体" panose="02010600030101010101" pitchFamily="2" charset="-122"/>
              </a:rPr>
              <a:t>、</a:t>
            </a:r>
            <a:r>
              <a:rPr lang="en-US" b="0">
                <a:solidFill>
                  <a:srgbClr val="333333"/>
                </a:solidFill>
                <a:latin typeface="宋体" panose="02010600030101010101" pitchFamily="2" charset="-122"/>
              </a:rPr>
              <a:t>JavaScript </a:t>
            </a:r>
            <a:r>
              <a:rPr lang="zh-CN" b="0">
                <a:solidFill>
                  <a:srgbClr val="333333"/>
                </a:solidFill>
                <a:ea typeface="宋体" panose="02010600030101010101" pitchFamily="2" charset="-122"/>
              </a:rPr>
              <a:t>等。下面是一个简单的</a:t>
            </a:r>
            <a:r>
              <a:rPr lang="en-US" b="0">
                <a:solidFill>
                  <a:srgbClr val="333333"/>
                </a:solidFill>
                <a:latin typeface="宋体" panose="02010600030101010101" pitchFamily="2" charset="-122"/>
              </a:rPr>
              <a:t>HTML </a:t>
            </a:r>
            <a:r>
              <a:rPr lang="zh-CN" b="0">
                <a:solidFill>
                  <a:srgbClr val="333333"/>
                </a:solidFill>
                <a:ea typeface="宋体" panose="02010600030101010101" pitchFamily="2" charset="-122"/>
              </a:rPr>
              <a:t>页面：</a:t>
            </a:r>
            <a:endParaRPr lang="zh-CN" altLang="en-US"/>
          </a:p>
        </p:txBody>
      </p:sp>
      <p:pic>
        <p:nvPicPr>
          <p:cNvPr id="3" name="图片 2"/>
          <p:cNvPicPr>
            <a:picLocks noChangeAspect="1"/>
          </p:cNvPicPr>
          <p:nvPr/>
        </p:nvPicPr>
        <p:blipFill>
          <a:blip r:embed="rId1"/>
          <a:stretch>
            <a:fillRect/>
          </a:stretch>
        </p:blipFill>
        <p:spPr>
          <a:xfrm>
            <a:off x="1367155" y="3117215"/>
            <a:ext cx="5593715" cy="1188720"/>
          </a:xfrm>
          <a:prstGeom prst="rect">
            <a:avLst/>
          </a:prstGeom>
        </p:spPr>
      </p:pic>
      <p:sp>
        <p:nvSpPr>
          <p:cNvPr id="4" name="文本框 3"/>
          <p:cNvSpPr txBox="1"/>
          <p:nvPr/>
        </p:nvSpPr>
        <p:spPr>
          <a:xfrm>
            <a:off x="1429385" y="4305935"/>
            <a:ext cx="10476865" cy="2030095"/>
          </a:xfrm>
          <a:prstGeom prst="rect">
            <a:avLst/>
          </a:prstGeom>
          <a:noFill/>
          <a:ln w="9525">
            <a:noFill/>
          </a:ln>
        </p:spPr>
        <p:txBody>
          <a:bodyPr wrap="square">
            <a:spAutoFit/>
          </a:bodyPr>
          <a:p>
            <a:pPr indent="266700"/>
            <a:r>
              <a:rPr lang="en-US" b="0">
                <a:latin typeface="+mn-ea"/>
                <a:cs typeface="+mn-ea"/>
              </a:rPr>
              <a:t>&lt;html&gt; </a:t>
            </a:r>
            <a:r>
              <a:rPr lang="zh-CN" b="0">
                <a:latin typeface="+mn-ea"/>
                <a:cs typeface="+mn-ea"/>
              </a:rPr>
              <a:t>与</a:t>
            </a:r>
            <a:r>
              <a:rPr lang="en-US" b="0">
                <a:latin typeface="+mn-ea"/>
                <a:cs typeface="+mn-ea"/>
              </a:rPr>
              <a:t>&lt;/html&gt; </a:t>
            </a:r>
            <a:r>
              <a:rPr lang="zh-CN" b="0">
                <a:latin typeface="+mn-ea"/>
                <a:cs typeface="+mn-ea"/>
              </a:rPr>
              <a:t>之间的文本描述网页</a:t>
            </a:r>
            <a:r>
              <a:rPr lang="en-US" b="0">
                <a:latin typeface="+mn-ea"/>
                <a:cs typeface="+mn-ea"/>
              </a:rPr>
              <a:t>&lt;title&gt; </a:t>
            </a:r>
            <a:r>
              <a:rPr lang="zh-CN" b="0">
                <a:latin typeface="+mn-ea"/>
                <a:cs typeface="+mn-ea"/>
              </a:rPr>
              <a:t>与</a:t>
            </a:r>
            <a:r>
              <a:rPr lang="en-US" b="0">
                <a:latin typeface="+mn-ea"/>
                <a:cs typeface="+mn-ea"/>
              </a:rPr>
              <a:t>&lt;/title&gt; </a:t>
            </a:r>
            <a:r>
              <a:rPr lang="zh-CN" b="0">
                <a:latin typeface="+mn-ea"/>
                <a:cs typeface="+mn-ea"/>
              </a:rPr>
              <a:t>之间的内容显示在浏览器的标题栏</a:t>
            </a:r>
            <a:r>
              <a:rPr lang="en-US" b="0">
                <a:latin typeface="+mn-ea"/>
                <a:cs typeface="+mn-ea"/>
              </a:rPr>
              <a:t>&lt;body&gt; </a:t>
            </a:r>
            <a:r>
              <a:rPr lang="zh-CN" b="0">
                <a:latin typeface="+mn-ea"/>
                <a:cs typeface="+mn-ea"/>
              </a:rPr>
              <a:t>与</a:t>
            </a:r>
            <a:r>
              <a:rPr lang="en-US" b="0">
                <a:latin typeface="+mn-ea"/>
                <a:cs typeface="+mn-ea"/>
              </a:rPr>
              <a:t>&lt;/body&gt; </a:t>
            </a:r>
            <a:r>
              <a:rPr lang="zh-CN" b="0">
                <a:latin typeface="+mn-ea"/>
                <a:cs typeface="+mn-ea"/>
              </a:rPr>
              <a:t>之间的文本是可见的页面内容</a:t>
            </a:r>
            <a:r>
              <a:rPr lang="en-US" b="0">
                <a:latin typeface="+mn-ea"/>
                <a:cs typeface="+mn-ea"/>
              </a:rPr>
              <a:t>&lt;h1&gt; </a:t>
            </a:r>
            <a:r>
              <a:rPr lang="zh-CN" b="0">
                <a:latin typeface="+mn-ea"/>
                <a:cs typeface="+mn-ea"/>
              </a:rPr>
              <a:t>与</a:t>
            </a:r>
            <a:r>
              <a:rPr lang="en-US" b="0">
                <a:latin typeface="+mn-ea"/>
                <a:cs typeface="+mn-ea"/>
              </a:rPr>
              <a:t>&lt;/h1&gt; </a:t>
            </a:r>
            <a:r>
              <a:rPr lang="zh-CN" b="0">
                <a:latin typeface="+mn-ea"/>
                <a:cs typeface="+mn-ea"/>
              </a:rPr>
              <a:t>之间的文本被显示为正文，</a:t>
            </a:r>
            <a:r>
              <a:rPr lang="en-US" b="0">
                <a:latin typeface="+mn-ea"/>
                <a:cs typeface="+mn-ea"/>
              </a:rPr>
              <a:t>h1 </a:t>
            </a:r>
            <a:r>
              <a:rPr lang="zh-CN" b="0">
                <a:latin typeface="+mn-ea"/>
                <a:cs typeface="+mn-ea"/>
              </a:rPr>
              <a:t>为页面中的一号字体现在我们通过浏览器打开任意一个页面，在页面上右键菜单选择“查看网页源代码”，在复杂的前端代码中你依然可以找到</a:t>
            </a:r>
            <a:r>
              <a:rPr lang="en-US" b="0">
                <a:latin typeface="+mn-ea"/>
                <a:cs typeface="+mn-ea"/>
              </a:rPr>
              <a:t>HTML </a:t>
            </a:r>
            <a:r>
              <a:rPr lang="zh-CN" b="0">
                <a:latin typeface="+mn-ea"/>
                <a:cs typeface="+mn-ea"/>
              </a:rPr>
              <a:t>的身影。当然了，</a:t>
            </a:r>
            <a:r>
              <a:rPr lang="en-US" b="0">
                <a:latin typeface="+mn-ea"/>
                <a:cs typeface="+mn-ea"/>
              </a:rPr>
              <a:t>HTML </a:t>
            </a:r>
            <a:r>
              <a:rPr lang="zh-CN" b="0">
                <a:latin typeface="+mn-ea"/>
                <a:cs typeface="+mn-ea"/>
              </a:rPr>
              <a:t>还定义了其它许多功能，请参考其它资料进行学习。</a:t>
            </a:r>
            <a:endParaRPr lang="zh-CN" altLang="en-US">
              <a:latin typeface="+mn-ea"/>
              <a:cs typeface="+mn-ea"/>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dirty="0">
                <a:sym typeface="+mn-ea"/>
              </a:rPr>
              <a:t>Selenium</a:t>
            </a:r>
            <a:r>
              <a:rPr lang="zh-CN" altLang="en-US" dirty="0">
                <a:sym typeface="+mn-ea"/>
              </a:rPr>
              <a:t>工具介绍</a:t>
            </a:r>
            <a:endParaRPr lang="zh-CN" altLang="en-US" dirty="0">
              <a:sym typeface="+mn-ea"/>
            </a:endParaRPr>
          </a:p>
        </p:txBody>
      </p:sp>
      <p:sp>
        <p:nvSpPr>
          <p:cNvPr id="6" name="文本框 5"/>
          <p:cNvSpPr txBox="1"/>
          <p:nvPr/>
        </p:nvSpPr>
        <p:spPr>
          <a:xfrm>
            <a:off x="514350" y="759460"/>
            <a:ext cx="347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3.4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前端技术介绍（了解）</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979805" y="1158240"/>
            <a:ext cx="10831195" cy="1476375"/>
          </a:xfrm>
          <a:prstGeom prst="rect">
            <a:avLst/>
          </a:prstGeom>
          <a:noFill/>
          <a:ln w="9525">
            <a:noFill/>
          </a:ln>
        </p:spPr>
        <p:txBody>
          <a:bodyPr wrap="square">
            <a:spAutoFit/>
          </a:bodyPr>
          <a:p>
            <a:pPr indent="0"/>
            <a:r>
              <a:rPr lang="en-US" b="1">
                <a:solidFill>
                  <a:srgbClr val="000000"/>
                </a:solidFill>
                <a:latin typeface="宋体" panose="02010600030101010101" pitchFamily="2" charset="-122"/>
              </a:rPr>
              <a:t>JavaScript </a:t>
            </a:r>
            <a:r>
              <a:rPr lang="zh-CN" b="1">
                <a:solidFill>
                  <a:srgbClr val="333333"/>
                </a:solidFill>
                <a:ea typeface="宋体" panose="02010600030101010101" pitchFamily="2" charset="-122"/>
              </a:rPr>
              <a:t>简介</a:t>
            </a:r>
            <a:r>
              <a:rPr lang="en-US" b="0">
                <a:solidFill>
                  <a:srgbClr val="000000"/>
                </a:solidFill>
                <a:latin typeface="宋体" panose="02010600030101010101" pitchFamily="2" charset="-122"/>
              </a:rPr>
              <a:t>JavaScript </a:t>
            </a:r>
            <a:r>
              <a:rPr lang="zh-CN" b="0">
                <a:solidFill>
                  <a:srgbClr val="000000"/>
                </a:solidFill>
                <a:ea typeface="宋体" panose="02010600030101010101" pitchFamily="2" charset="-122"/>
              </a:rPr>
              <a:t>是一种由</a:t>
            </a:r>
            <a:r>
              <a:rPr lang="en-US" b="0">
                <a:solidFill>
                  <a:srgbClr val="000000"/>
                </a:solidFill>
                <a:latin typeface="宋体" panose="02010600030101010101" pitchFamily="2" charset="-122"/>
              </a:rPr>
              <a:t>Netscape </a:t>
            </a:r>
            <a:r>
              <a:rPr lang="zh-CN" b="0">
                <a:solidFill>
                  <a:srgbClr val="000000"/>
                </a:solidFill>
                <a:ea typeface="宋体" panose="02010600030101010101" pitchFamily="2" charset="-122"/>
              </a:rPr>
              <a:t>公司的</a:t>
            </a:r>
            <a:r>
              <a:rPr lang="en-US" b="0">
                <a:solidFill>
                  <a:srgbClr val="000000"/>
                </a:solidFill>
                <a:latin typeface="宋体" panose="02010600030101010101" pitchFamily="2" charset="-122"/>
              </a:rPr>
              <a:t>LiveScript </a:t>
            </a:r>
            <a:r>
              <a:rPr lang="zh-CN" b="0">
                <a:solidFill>
                  <a:srgbClr val="000000"/>
                </a:solidFill>
                <a:ea typeface="宋体" panose="02010600030101010101" pitchFamily="2" charset="-122"/>
              </a:rPr>
              <a:t>发展而来的前端脚本语言（脚本语言是一个种轻量级的语言），是一种解释性语言（代码执行不需要预编译）；被设计用来向</a:t>
            </a:r>
            <a:r>
              <a:rPr lang="en-US" b="0">
                <a:solidFill>
                  <a:srgbClr val="000000"/>
                </a:solidFill>
                <a:latin typeface="宋体" panose="02010600030101010101" pitchFamily="2" charset="-122"/>
              </a:rPr>
              <a:t>HTML </a:t>
            </a:r>
            <a:r>
              <a:rPr lang="zh-CN" b="0">
                <a:solidFill>
                  <a:srgbClr val="000000"/>
                </a:solidFill>
                <a:ea typeface="宋体" panose="02010600030101010101" pitchFamily="2" charset="-122"/>
              </a:rPr>
              <a:t>页面添加交互行为，通常被直接嵌入到</a:t>
            </a:r>
            <a:r>
              <a:rPr lang="en-US" b="0">
                <a:solidFill>
                  <a:srgbClr val="000000"/>
                </a:solidFill>
                <a:latin typeface="宋体" panose="02010600030101010101" pitchFamily="2" charset="-122"/>
              </a:rPr>
              <a:t>HTML </a:t>
            </a:r>
            <a:r>
              <a:rPr lang="zh-CN" b="0">
                <a:solidFill>
                  <a:srgbClr val="000000"/>
                </a:solidFill>
                <a:ea typeface="宋体" panose="02010600030101010101" pitchFamily="2" charset="-122"/>
              </a:rPr>
              <a:t>页面。如果要在</a:t>
            </a:r>
            <a:r>
              <a:rPr lang="en-US" b="0">
                <a:solidFill>
                  <a:srgbClr val="000000"/>
                </a:solidFill>
                <a:latin typeface="宋体" panose="02010600030101010101" pitchFamily="2" charset="-122"/>
              </a:rPr>
              <a:t>HTML </a:t>
            </a:r>
            <a:r>
              <a:rPr lang="zh-CN" b="0">
                <a:solidFill>
                  <a:srgbClr val="000000"/>
                </a:solidFill>
                <a:ea typeface="宋体" panose="02010600030101010101" pitchFamily="2" charset="-122"/>
              </a:rPr>
              <a:t>页面中使用</a:t>
            </a:r>
            <a:r>
              <a:rPr lang="en-US" b="0">
                <a:solidFill>
                  <a:srgbClr val="000000"/>
                </a:solidFill>
                <a:latin typeface="宋体" panose="02010600030101010101" pitchFamily="2" charset="-122"/>
              </a:rPr>
              <a:t>JavaScript </a:t>
            </a:r>
            <a:r>
              <a:rPr lang="zh-CN" b="0">
                <a:solidFill>
                  <a:srgbClr val="000000"/>
                </a:solidFill>
                <a:ea typeface="宋体" panose="02010600030101010101" pitchFamily="2" charset="-122"/>
              </a:rPr>
              <a:t>，我们需要使用</a:t>
            </a:r>
            <a:r>
              <a:rPr lang="en-US" b="0">
                <a:solidFill>
                  <a:srgbClr val="000000"/>
                </a:solidFill>
                <a:latin typeface="宋体" panose="02010600030101010101" pitchFamily="2" charset="-122"/>
              </a:rPr>
              <a:t>&lt;script&gt;</a:t>
            </a:r>
            <a:r>
              <a:rPr lang="zh-CN" b="0">
                <a:solidFill>
                  <a:srgbClr val="000000"/>
                </a:solidFill>
                <a:ea typeface="宋体" panose="02010600030101010101" pitchFamily="2" charset="-122"/>
              </a:rPr>
              <a:t>标签，同时使用</a:t>
            </a:r>
            <a:r>
              <a:rPr lang="en-US" b="0">
                <a:solidFill>
                  <a:srgbClr val="000000"/>
                </a:solidFill>
                <a:latin typeface="宋体" panose="02010600030101010101" pitchFamily="2" charset="-122"/>
              </a:rPr>
              <a:t>type </a:t>
            </a:r>
            <a:r>
              <a:rPr lang="zh-CN" b="0">
                <a:solidFill>
                  <a:srgbClr val="000000"/>
                </a:solidFill>
                <a:ea typeface="宋体" panose="02010600030101010101" pitchFamily="2" charset="-122"/>
              </a:rPr>
              <a:t>属性来定义脚本语言：</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1080770" y="2560320"/>
            <a:ext cx="5019675" cy="1604645"/>
          </a:xfrm>
          <a:prstGeom prst="rect">
            <a:avLst/>
          </a:prstGeom>
        </p:spPr>
      </p:pic>
      <p:sp>
        <p:nvSpPr>
          <p:cNvPr id="8" name="文本框 7"/>
          <p:cNvSpPr txBox="1"/>
          <p:nvPr/>
        </p:nvSpPr>
        <p:spPr>
          <a:xfrm>
            <a:off x="1080770" y="4164965"/>
            <a:ext cx="10666095" cy="2030095"/>
          </a:xfrm>
          <a:prstGeom prst="rect">
            <a:avLst/>
          </a:prstGeom>
          <a:noFill/>
          <a:ln w="9525">
            <a:noFill/>
          </a:ln>
        </p:spPr>
        <p:txBody>
          <a:bodyPr wrap="square">
            <a:spAutoFit/>
          </a:bodyPr>
          <a:p>
            <a:pPr indent="266700"/>
            <a:r>
              <a:rPr lang="zh-CN" b="0">
                <a:latin typeface="+mn-ea"/>
                <a:cs typeface="+mn-ea"/>
              </a:rPr>
              <a:t>通过</a:t>
            </a:r>
            <a:r>
              <a:rPr lang="en-US" b="0">
                <a:latin typeface="+mn-ea"/>
                <a:cs typeface="+mn-ea"/>
              </a:rPr>
              <a:t>&lt;script type="text/javascript"&gt; </a:t>
            </a:r>
            <a:r>
              <a:rPr lang="zh-CN" b="0">
                <a:latin typeface="+mn-ea"/>
                <a:cs typeface="+mn-ea"/>
              </a:rPr>
              <a:t>和</a:t>
            </a:r>
            <a:r>
              <a:rPr lang="en-US" b="0">
                <a:latin typeface="+mn-ea"/>
                <a:cs typeface="+mn-ea"/>
              </a:rPr>
              <a:t>&lt;/script &gt; </a:t>
            </a:r>
            <a:r>
              <a:rPr lang="zh-CN" b="0">
                <a:latin typeface="+mn-ea"/>
                <a:cs typeface="+mn-ea"/>
              </a:rPr>
              <a:t>就可以告诉浏览器</a:t>
            </a:r>
            <a:r>
              <a:rPr lang="en-US" b="0">
                <a:latin typeface="+mn-ea"/>
                <a:cs typeface="+mn-ea"/>
              </a:rPr>
              <a:t>JavaScript </a:t>
            </a:r>
            <a:r>
              <a:rPr lang="zh-CN" b="0">
                <a:latin typeface="+mn-ea"/>
                <a:cs typeface="+mn-ea"/>
              </a:rPr>
              <a:t>脚本从何处开始，到何处结束。使用</a:t>
            </a:r>
            <a:r>
              <a:rPr lang="en-US" b="0">
                <a:latin typeface="+mn-ea"/>
                <a:cs typeface="+mn-ea"/>
              </a:rPr>
              <a:t>document.write() </a:t>
            </a:r>
            <a:r>
              <a:rPr lang="zh-CN" b="0">
                <a:latin typeface="+mn-ea"/>
                <a:cs typeface="+mn-ea"/>
              </a:rPr>
              <a:t>可以向文档输出写内容。</a:t>
            </a:r>
            <a:r>
              <a:rPr lang="en-US" b="1">
                <a:solidFill>
                  <a:srgbClr val="000000"/>
                </a:solidFill>
                <a:latin typeface="+mn-ea"/>
                <a:cs typeface="+mn-ea"/>
              </a:rPr>
              <a:t>XML </a:t>
            </a:r>
            <a:r>
              <a:rPr lang="zh-CN" b="1">
                <a:solidFill>
                  <a:srgbClr val="333333"/>
                </a:solidFill>
                <a:latin typeface="+mn-ea"/>
                <a:cs typeface="+mn-ea"/>
              </a:rPr>
              <a:t>简介</a:t>
            </a:r>
            <a:r>
              <a:rPr lang="en-US" b="0">
                <a:latin typeface="+mn-ea"/>
                <a:cs typeface="+mn-ea"/>
              </a:rPr>
              <a:t>XML </a:t>
            </a:r>
            <a:r>
              <a:rPr lang="zh-CN" b="0">
                <a:latin typeface="+mn-ea"/>
                <a:cs typeface="+mn-ea"/>
              </a:rPr>
              <a:t>是指扩展标记语言，是标准通用标记语言的一个子集；与</a:t>
            </a:r>
            <a:r>
              <a:rPr lang="en-US" b="0">
                <a:latin typeface="+mn-ea"/>
                <a:cs typeface="+mn-ea"/>
              </a:rPr>
              <a:t>HTML </a:t>
            </a:r>
            <a:r>
              <a:rPr lang="zh-CN" b="0">
                <a:latin typeface="+mn-ea"/>
                <a:cs typeface="+mn-ea"/>
              </a:rPr>
              <a:t>类似，但它并非</a:t>
            </a:r>
            <a:r>
              <a:rPr lang="en-US" b="0">
                <a:latin typeface="+mn-ea"/>
                <a:cs typeface="+mn-ea"/>
              </a:rPr>
              <a:t>HTML </a:t>
            </a:r>
            <a:r>
              <a:rPr lang="zh-CN" b="0">
                <a:latin typeface="+mn-ea"/>
                <a:cs typeface="+mn-ea"/>
              </a:rPr>
              <a:t>的替代品，它们为不同的目的而设计；</a:t>
            </a:r>
            <a:r>
              <a:rPr lang="en-US" b="0">
                <a:latin typeface="+mn-ea"/>
                <a:cs typeface="+mn-ea"/>
              </a:rPr>
              <a:t>HTML </a:t>
            </a:r>
            <a:r>
              <a:rPr lang="zh-CN" b="0">
                <a:latin typeface="+mn-ea"/>
                <a:cs typeface="+mn-ea"/>
              </a:rPr>
              <a:t>被设计用来显示数据，其焦点是数据的外观。</a:t>
            </a:r>
            <a:r>
              <a:rPr lang="en-US" b="0">
                <a:latin typeface="+mn-ea"/>
                <a:cs typeface="+mn-ea"/>
              </a:rPr>
              <a:t>XML </a:t>
            </a:r>
            <a:r>
              <a:rPr lang="zh-CN" b="0">
                <a:latin typeface="+mn-ea"/>
                <a:cs typeface="+mn-ea"/>
              </a:rPr>
              <a:t>被设计为传输和存储数据，其焦点是数据的内容。下面是一个简单的</a:t>
            </a:r>
            <a:r>
              <a:rPr lang="en-US" b="0">
                <a:latin typeface="+mn-ea"/>
                <a:cs typeface="+mn-ea"/>
              </a:rPr>
              <a:t>XML</a:t>
            </a:r>
            <a:endParaRPr lang="zh-CN" altLang="en-US">
              <a:latin typeface="+mn-ea"/>
              <a:cs typeface="+mn-ea"/>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dirty="0">
                <a:sym typeface="+mn-ea"/>
              </a:rPr>
              <a:t>Selenium</a:t>
            </a:r>
            <a:r>
              <a:rPr lang="zh-CN" altLang="en-US" dirty="0">
                <a:sym typeface="+mn-ea"/>
              </a:rPr>
              <a:t>工具介绍</a:t>
            </a:r>
            <a:endParaRPr lang="zh-CN" altLang="en-US" dirty="0">
              <a:sym typeface="+mn-ea"/>
            </a:endParaRPr>
          </a:p>
        </p:txBody>
      </p:sp>
      <p:sp>
        <p:nvSpPr>
          <p:cNvPr id="6" name="文本框 5"/>
          <p:cNvSpPr txBox="1"/>
          <p:nvPr/>
        </p:nvSpPr>
        <p:spPr>
          <a:xfrm>
            <a:off x="514350" y="759460"/>
            <a:ext cx="347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3.4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前端技术介绍（了解）</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895985" y="1056640"/>
            <a:ext cx="8188960" cy="1832610"/>
          </a:xfrm>
          <a:prstGeom prst="rect">
            <a:avLst/>
          </a:prstGeom>
        </p:spPr>
      </p:pic>
      <p:sp>
        <p:nvSpPr>
          <p:cNvPr id="100" name="文本框 99"/>
          <p:cNvSpPr txBox="1"/>
          <p:nvPr/>
        </p:nvSpPr>
        <p:spPr>
          <a:xfrm>
            <a:off x="895985" y="2889250"/>
            <a:ext cx="10202545" cy="2584450"/>
          </a:xfrm>
          <a:prstGeom prst="rect">
            <a:avLst/>
          </a:prstGeom>
          <a:noFill/>
          <a:ln w="9525">
            <a:noFill/>
          </a:ln>
        </p:spPr>
        <p:txBody>
          <a:bodyPr wrap="square">
            <a:spAutoFit/>
          </a:bodyPr>
          <a:p>
            <a:pPr indent="266700"/>
            <a:r>
              <a:rPr lang="en-US" b="0">
                <a:latin typeface="+mn-ea"/>
                <a:cs typeface="+mn-ea"/>
              </a:rPr>
              <a:t>&lt;?xml version="1.0"?&gt; </a:t>
            </a:r>
            <a:r>
              <a:rPr lang="zh-CN" b="0">
                <a:latin typeface="+mn-ea"/>
                <a:cs typeface="+mn-ea"/>
              </a:rPr>
              <a:t>一个应该包含</a:t>
            </a:r>
            <a:r>
              <a:rPr lang="en-US" b="0">
                <a:latin typeface="+mn-ea"/>
                <a:cs typeface="+mn-ea"/>
              </a:rPr>
              <a:t>XML </a:t>
            </a:r>
            <a:r>
              <a:rPr lang="zh-CN" b="0">
                <a:latin typeface="+mn-ea"/>
                <a:cs typeface="+mn-ea"/>
              </a:rPr>
              <a:t>的声明，它定义了</a:t>
            </a:r>
            <a:r>
              <a:rPr lang="en-US" b="0">
                <a:latin typeface="+mn-ea"/>
                <a:cs typeface="+mn-ea"/>
              </a:rPr>
              <a:t>XML </a:t>
            </a:r>
            <a:r>
              <a:rPr lang="zh-CN" b="0">
                <a:latin typeface="+mn-ea"/>
                <a:cs typeface="+mn-ea"/>
              </a:rPr>
              <a:t>文档的版本号。</a:t>
            </a:r>
            <a:r>
              <a:rPr lang="en-US" b="0">
                <a:latin typeface="+mn-ea"/>
                <a:cs typeface="+mn-ea"/>
              </a:rPr>
              <a:t>&lt;note&gt;&lt;/note&gt; </a:t>
            </a:r>
            <a:r>
              <a:rPr lang="zh-CN" b="0">
                <a:latin typeface="+mn-ea"/>
                <a:cs typeface="+mn-ea"/>
              </a:rPr>
              <a:t>定义了文档里的第一个元素，也叫根元素。</a:t>
            </a:r>
            <a:r>
              <a:rPr lang="en-US" b="0">
                <a:latin typeface="+mn-ea"/>
                <a:cs typeface="+mn-ea"/>
              </a:rPr>
              <a:t>&lt;to&gt;&lt;/to&gt;</a:t>
            </a:r>
            <a:r>
              <a:rPr lang="zh-CN" b="0">
                <a:latin typeface="+mn-ea"/>
                <a:cs typeface="+mn-ea"/>
              </a:rPr>
              <a:t>、</a:t>
            </a:r>
            <a:r>
              <a:rPr lang="en-US" b="0">
                <a:latin typeface="+mn-ea"/>
                <a:cs typeface="+mn-ea"/>
              </a:rPr>
              <a:t>&lt;from&gt;&lt;/from&gt;</a:t>
            </a:r>
            <a:r>
              <a:rPr lang="zh-CN" b="0">
                <a:latin typeface="+mn-ea"/>
                <a:cs typeface="+mn-ea"/>
              </a:rPr>
              <a:t>、</a:t>
            </a:r>
            <a:r>
              <a:rPr lang="en-US" b="0">
                <a:latin typeface="+mn-ea"/>
                <a:cs typeface="+mn-ea"/>
              </a:rPr>
              <a:t>&lt;heading&gt;&lt;/heading&gt;</a:t>
            </a:r>
            <a:r>
              <a:rPr lang="zh-CN" b="0">
                <a:latin typeface="+mn-ea"/>
                <a:cs typeface="+mn-ea"/>
              </a:rPr>
              <a:t>、</a:t>
            </a:r>
            <a:r>
              <a:rPr lang="en-US" b="0">
                <a:latin typeface="+mn-ea"/>
                <a:cs typeface="+mn-ea"/>
              </a:rPr>
              <a:t>&lt;body&gt;&lt;/body&gt; </a:t>
            </a:r>
            <a:r>
              <a:rPr lang="zh-CN" b="0">
                <a:latin typeface="+mn-ea"/>
                <a:cs typeface="+mn-ea"/>
              </a:rPr>
              <a:t>为根元素的子元素，他们分别包含了发送者与接收者的信息。这个</a:t>
            </a:r>
            <a:r>
              <a:rPr lang="en-US" b="0">
                <a:latin typeface="+mn-ea"/>
                <a:cs typeface="+mn-ea"/>
              </a:rPr>
              <a:t>XML </a:t>
            </a:r>
            <a:r>
              <a:rPr lang="zh-CN" b="0">
                <a:latin typeface="+mn-ea"/>
                <a:cs typeface="+mn-ea"/>
              </a:rPr>
              <a:t>文档仅仅是用标签包装了纯粹的信息，我们需要编写软件或程序，才能传送、接收和显示出这个文档。</a:t>
            </a:r>
            <a:r>
              <a:rPr lang="en-US" b="0">
                <a:latin typeface="+mn-ea"/>
                <a:cs typeface="+mn-ea"/>
              </a:rPr>
              <a:t>XML </a:t>
            </a:r>
            <a:r>
              <a:rPr lang="zh-CN" b="0">
                <a:latin typeface="+mn-ea"/>
                <a:cs typeface="+mn-ea"/>
              </a:rPr>
              <a:t>允许我们自己定义标签，上例中的标签没有在任何</a:t>
            </a:r>
            <a:r>
              <a:rPr lang="en-US" b="0">
                <a:latin typeface="+mn-ea"/>
                <a:cs typeface="+mn-ea"/>
              </a:rPr>
              <a:t>XML </a:t>
            </a:r>
            <a:r>
              <a:rPr lang="zh-CN" b="0">
                <a:latin typeface="+mn-ea"/>
                <a:cs typeface="+mn-ea"/>
              </a:rPr>
              <a:t>标准中定义过，如</a:t>
            </a:r>
            <a:r>
              <a:rPr lang="en-US" b="0">
                <a:latin typeface="+mn-ea"/>
                <a:cs typeface="+mn-ea"/>
              </a:rPr>
              <a:t>&lt;to&gt; </a:t>
            </a:r>
            <a:r>
              <a:rPr lang="zh-CN" b="0">
                <a:latin typeface="+mn-ea"/>
                <a:cs typeface="+mn-ea"/>
              </a:rPr>
              <a:t>和</a:t>
            </a:r>
            <a:r>
              <a:rPr lang="en-US" b="0">
                <a:latin typeface="+mn-ea"/>
                <a:cs typeface="+mn-ea"/>
              </a:rPr>
              <a:t>&lt;from&gt;</a:t>
            </a:r>
            <a:r>
              <a:rPr lang="zh-CN" b="0">
                <a:latin typeface="+mn-ea"/>
                <a:cs typeface="+mn-ea"/>
              </a:rPr>
              <a:t>，这些标签是由我们自己定义的。上面只是简单的介绍了</a:t>
            </a:r>
            <a:r>
              <a:rPr lang="en-US" b="0">
                <a:latin typeface="+mn-ea"/>
                <a:cs typeface="+mn-ea"/>
              </a:rPr>
              <a:t>HTML </a:t>
            </a:r>
            <a:r>
              <a:rPr lang="zh-CN" b="0">
                <a:latin typeface="+mn-ea"/>
                <a:cs typeface="+mn-ea"/>
              </a:rPr>
              <a:t>、</a:t>
            </a:r>
            <a:r>
              <a:rPr lang="en-US" b="0">
                <a:latin typeface="+mn-ea"/>
                <a:cs typeface="+mn-ea"/>
              </a:rPr>
              <a:t>JavaScript </a:t>
            </a:r>
            <a:r>
              <a:rPr lang="zh-CN" b="0">
                <a:latin typeface="+mn-ea"/>
                <a:cs typeface="+mn-ea"/>
              </a:rPr>
              <a:t>以及</a:t>
            </a:r>
            <a:r>
              <a:rPr lang="en-US" b="0">
                <a:latin typeface="+mn-ea"/>
                <a:cs typeface="+mn-ea"/>
              </a:rPr>
              <a:t>XML </a:t>
            </a:r>
            <a:r>
              <a:rPr lang="zh-CN" b="0">
                <a:latin typeface="+mn-ea"/>
                <a:cs typeface="+mn-ea"/>
              </a:rPr>
              <a:t>等前端技术，</a:t>
            </a:r>
            <a:r>
              <a:rPr lang="en-US" b="0">
                <a:latin typeface="+mn-ea"/>
                <a:cs typeface="+mn-ea"/>
              </a:rPr>
              <a:t>Web </a:t>
            </a:r>
            <a:r>
              <a:rPr lang="zh-CN" b="0">
                <a:latin typeface="+mn-ea"/>
                <a:cs typeface="+mn-ea"/>
              </a:rPr>
              <a:t>自动化测试就是与前端技术打交到，所以，了解前端技术有助于我们顺利的进行</a:t>
            </a:r>
            <a:r>
              <a:rPr lang="en-US" b="0">
                <a:latin typeface="+mn-ea"/>
                <a:cs typeface="+mn-ea"/>
              </a:rPr>
              <a:t>web </a:t>
            </a:r>
            <a:r>
              <a:rPr lang="zh-CN" b="0">
                <a:latin typeface="+mn-ea"/>
                <a:cs typeface="+mn-ea"/>
              </a:rPr>
              <a:t>自动化测试工作。</a:t>
            </a:r>
            <a:endParaRPr lang="zh-CN" altLang="en-US">
              <a:latin typeface="+mn-ea"/>
              <a:cs typeface="+mn-ea"/>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dirty="0">
                <a:sym typeface="+mn-ea"/>
              </a:rPr>
              <a:t>Selenium</a:t>
            </a:r>
            <a:r>
              <a:rPr lang="zh-CN" altLang="en-US" dirty="0">
                <a:sym typeface="+mn-ea"/>
              </a:rPr>
              <a:t>工具介绍</a:t>
            </a:r>
            <a:endParaRPr lang="zh-CN" altLang="en-US" dirty="0">
              <a:sym typeface="+mn-ea"/>
            </a:endParaRPr>
          </a:p>
        </p:txBody>
      </p:sp>
      <p:sp>
        <p:nvSpPr>
          <p:cNvPr id="6" name="文本框 5"/>
          <p:cNvSpPr txBox="1"/>
          <p:nvPr/>
        </p:nvSpPr>
        <p:spPr>
          <a:xfrm>
            <a:off x="514350" y="759460"/>
            <a:ext cx="347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3.4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前端技术介绍（了解）</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895985" y="1094740"/>
            <a:ext cx="8188960" cy="1832610"/>
          </a:xfrm>
          <a:prstGeom prst="rect">
            <a:avLst/>
          </a:prstGeom>
        </p:spPr>
      </p:pic>
      <p:sp>
        <p:nvSpPr>
          <p:cNvPr id="100" name="文本框 99"/>
          <p:cNvSpPr txBox="1"/>
          <p:nvPr/>
        </p:nvSpPr>
        <p:spPr>
          <a:xfrm>
            <a:off x="895985" y="3020695"/>
            <a:ext cx="10019665" cy="2584450"/>
          </a:xfrm>
          <a:prstGeom prst="rect">
            <a:avLst/>
          </a:prstGeom>
          <a:noFill/>
          <a:ln w="9525">
            <a:noFill/>
          </a:ln>
        </p:spPr>
        <p:txBody>
          <a:bodyPr wrap="square">
            <a:spAutoFit/>
          </a:bodyPr>
          <a:p>
            <a:pPr indent="266700"/>
            <a:r>
              <a:rPr lang="en-US" b="0">
                <a:latin typeface="+mn-ea"/>
                <a:cs typeface="+mn-ea"/>
              </a:rPr>
              <a:t>&lt;?xml version="1.0"?&gt; </a:t>
            </a:r>
            <a:r>
              <a:rPr lang="zh-CN" b="0">
                <a:latin typeface="+mn-ea"/>
                <a:cs typeface="+mn-ea"/>
              </a:rPr>
              <a:t>一个应该包含</a:t>
            </a:r>
            <a:r>
              <a:rPr lang="en-US" b="0">
                <a:latin typeface="+mn-ea"/>
                <a:cs typeface="+mn-ea"/>
              </a:rPr>
              <a:t>XML </a:t>
            </a:r>
            <a:r>
              <a:rPr lang="zh-CN" b="0">
                <a:latin typeface="+mn-ea"/>
                <a:cs typeface="+mn-ea"/>
              </a:rPr>
              <a:t>的声明，它定义了</a:t>
            </a:r>
            <a:r>
              <a:rPr lang="en-US" b="0">
                <a:latin typeface="+mn-ea"/>
                <a:cs typeface="+mn-ea"/>
              </a:rPr>
              <a:t>XML </a:t>
            </a:r>
            <a:r>
              <a:rPr lang="zh-CN" b="0">
                <a:latin typeface="+mn-ea"/>
                <a:cs typeface="+mn-ea"/>
              </a:rPr>
              <a:t>文档的版本号。</a:t>
            </a:r>
            <a:r>
              <a:rPr lang="en-US" b="0">
                <a:latin typeface="+mn-ea"/>
                <a:cs typeface="+mn-ea"/>
              </a:rPr>
              <a:t>&lt;note&gt;&lt;/note&gt; </a:t>
            </a:r>
            <a:r>
              <a:rPr lang="zh-CN" b="0">
                <a:latin typeface="+mn-ea"/>
                <a:cs typeface="+mn-ea"/>
              </a:rPr>
              <a:t>定义了文档里的第一个元素，也叫根元素。</a:t>
            </a:r>
            <a:r>
              <a:rPr lang="en-US" b="0">
                <a:latin typeface="+mn-ea"/>
                <a:cs typeface="+mn-ea"/>
              </a:rPr>
              <a:t>&lt;to&gt;&lt;/to&gt;</a:t>
            </a:r>
            <a:r>
              <a:rPr lang="zh-CN" b="0">
                <a:latin typeface="+mn-ea"/>
                <a:cs typeface="+mn-ea"/>
              </a:rPr>
              <a:t>、</a:t>
            </a:r>
            <a:r>
              <a:rPr lang="en-US" b="0">
                <a:latin typeface="+mn-ea"/>
                <a:cs typeface="+mn-ea"/>
              </a:rPr>
              <a:t>&lt;from&gt;&lt;/from&gt;</a:t>
            </a:r>
            <a:r>
              <a:rPr lang="zh-CN" b="0">
                <a:latin typeface="+mn-ea"/>
                <a:cs typeface="+mn-ea"/>
              </a:rPr>
              <a:t>、</a:t>
            </a:r>
            <a:r>
              <a:rPr lang="en-US" b="0">
                <a:latin typeface="+mn-ea"/>
                <a:cs typeface="+mn-ea"/>
              </a:rPr>
              <a:t>&lt;heading&gt;&lt;/heading&gt;</a:t>
            </a:r>
            <a:r>
              <a:rPr lang="zh-CN" b="0">
                <a:latin typeface="+mn-ea"/>
                <a:cs typeface="+mn-ea"/>
              </a:rPr>
              <a:t>、</a:t>
            </a:r>
            <a:r>
              <a:rPr lang="en-US" b="0">
                <a:latin typeface="+mn-ea"/>
                <a:cs typeface="+mn-ea"/>
              </a:rPr>
              <a:t>&lt;body&gt;&lt;/body&gt; </a:t>
            </a:r>
            <a:r>
              <a:rPr lang="zh-CN" b="0">
                <a:latin typeface="+mn-ea"/>
                <a:cs typeface="+mn-ea"/>
              </a:rPr>
              <a:t>为根元素的子元素，他们分别包含了发送者与接收者的信息。这个</a:t>
            </a:r>
            <a:r>
              <a:rPr lang="en-US" b="0">
                <a:latin typeface="+mn-ea"/>
                <a:cs typeface="+mn-ea"/>
              </a:rPr>
              <a:t>XML </a:t>
            </a:r>
            <a:r>
              <a:rPr lang="zh-CN" b="0">
                <a:latin typeface="+mn-ea"/>
                <a:cs typeface="+mn-ea"/>
              </a:rPr>
              <a:t>文档仅仅是用标签包装了纯粹的信息，我们需要编写软件或程序，才能传送、接收和显示出这个文档。</a:t>
            </a:r>
            <a:r>
              <a:rPr lang="en-US" b="0">
                <a:latin typeface="+mn-ea"/>
                <a:cs typeface="+mn-ea"/>
              </a:rPr>
              <a:t>XML </a:t>
            </a:r>
            <a:r>
              <a:rPr lang="zh-CN" b="0">
                <a:latin typeface="+mn-ea"/>
                <a:cs typeface="+mn-ea"/>
              </a:rPr>
              <a:t>允许我们自己定义标签，上例中的标签没有在任何</a:t>
            </a:r>
            <a:r>
              <a:rPr lang="en-US" b="0">
                <a:latin typeface="+mn-ea"/>
                <a:cs typeface="+mn-ea"/>
              </a:rPr>
              <a:t>XML </a:t>
            </a:r>
            <a:r>
              <a:rPr lang="zh-CN" b="0">
                <a:latin typeface="+mn-ea"/>
                <a:cs typeface="+mn-ea"/>
              </a:rPr>
              <a:t>标准中定义过，如</a:t>
            </a:r>
            <a:r>
              <a:rPr lang="en-US" b="0">
                <a:latin typeface="+mn-ea"/>
                <a:cs typeface="+mn-ea"/>
              </a:rPr>
              <a:t>&lt;to&gt; </a:t>
            </a:r>
            <a:r>
              <a:rPr lang="zh-CN" b="0">
                <a:latin typeface="+mn-ea"/>
                <a:cs typeface="+mn-ea"/>
              </a:rPr>
              <a:t>和</a:t>
            </a:r>
            <a:r>
              <a:rPr lang="en-US" b="0">
                <a:latin typeface="+mn-ea"/>
                <a:cs typeface="+mn-ea"/>
              </a:rPr>
              <a:t>&lt;from&gt;</a:t>
            </a:r>
            <a:r>
              <a:rPr lang="zh-CN" b="0">
                <a:latin typeface="+mn-ea"/>
                <a:cs typeface="+mn-ea"/>
              </a:rPr>
              <a:t>，这些标签是由我们自己定义的。上面只是简单的介绍了</a:t>
            </a:r>
            <a:r>
              <a:rPr lang="en-US" b="0">
                <a:latin typeface="+mn-ea"/>
                <a:cs typeface="+mn-ea"/>
              </a:rPr>
              <a:t>HTML </a:t>
            </a:r>
            <a:r>
              <a:rPr lang="zh-CN" b="0">
                <a:latin typeface="+mn-ea"/>
                <a:cs typeface="+mn-ea"/>
              </a:rPr>
              <a:t>、</a:t>
            </a:r>
            <a:r>
              <a:rPr lang="en-US" b="0">
                <a:latin typeface="+mn-ea"/>
                <a:cs typeface="+mn-ea"/>
              </a:rPr>
              <a:t>JavaScript </a:t>
            </a:r>
            <a:r>
              <a:rPr lang="zh-CN" b="0">
                <a:latin typeface="+mn-ea"/>
                <a:cs typeface="+mn-ea"/>
              </a:rPr>
              <a:t>以及</a:t>
            </a:r>
            <a:r>
              <a:rPr lang="en-US" b="0">
                <a:latin typeface="+mn-ea"/>
                <a:cs typeface="+mn-ea"/>
              </a:rPr>
              <a:t>XML </a:t>
            </a:r>
            <a:r>
              <a:rPr lang="zh-CN" b="0">
                <a:latin typeface="+mn-ea"/>
                <a:cs typeface="+mn-ea"/>
              </a:rPr>
              <a:t>等前端技术，</a:t>
            </a:r>
            <a:r>
              <a:rPr lang="en-US" b="0">
                <a:latin typeface="+mn-ea"/>
                <a:cs typeface="+mn-ea"/>
              </a:rPr>
              <a:t>Web </a:t>
            </a:r>
            <a:r>
              <a:rPr lang="zh-CN" b="0">
                <a:latin typeface="+mn-ea"/>
                <a:cs typeface="+mn-ea"/>
              </a:rPr>
              <a:t>自动化测试就是与前端技术打交到，所以，了解前端技术有助于我们顺利的进行</a:t>
            </a:r>
            <a:r>
              <a:rPr lang="en-US" b="0">
                <a:latin typeface="+mn-ea"/>
                <a:cs typeface="+mn-ea"/>
              </a:rPr>
              <a:t>web </a:t>
            </a:r>
            <a:r>
              <a:rPr lang="zh-CN" b="0">
                <a:latin typeface="+mn-ea"/>
                <a:cs typeface="+mn-ea"/>
              </a:rPr>
              <a:t>自动化测试工作。</a:t>
            </a:r>
            <a:endParaRPr lang="zh-CN" altLang="en-US">
              <a:latin typeface="+mn-ea"/>
              <a:cs typeface="+mn-ea"/>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ym typeface="+mn-ea"/>
              </a:rPr>
              <a:t>环境搭建</a:t>
            </a:r>
            <a:r>
              <a:rPr lang="en-US" altLang="zh-CN" dirty="0">
                <a:sym typeface="+mn-ea"/>
              </a:rPr>
              <a:t>-</a:t>
            </a:r>
            <a:r>
              <a:rPr lang="zh-CN" altLang="en-US" dirty="0">
                <a:sym typeface="+mn-ea"/>
              </a:rPr>
              <a:t>浏览器</a:t>
            </a:r>
            <a:r>
              <a:rPr lang="zh-CN" altLang="en-US" dirty="0">
                <a:sym typeface="+mn-ea"/>
              </a:rPr>
              <a:t>配置</a:t>
            </a:r>
            <a:endParaRPr lang="zh-CN" altLang="en-US" dirty="0">
              <a:sym typeface="+mn-ea"/>
            </a:endParaRPr>
          </a:p>
        </p:txBody>
      </p:sp>
      <p:sp>
        <p:nvSpPr>
          <p:cNvPr id="4" name="文本框 3"/>
          <p:cNvSpPr txBox="1"/>
          <p:nvPr/>
        </p:nvSpPr>
        <p:spPr>
          <a:xfrm>
            <a:off x="777875" y="617220"/>
            <a:ext cx="220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4.1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浏览器安装</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1517015" y="1016000"/>
            <a:ext cx="6377940" cy="368300"/>
          </a:xfrm>
          <a:prstGeom prst="rect">
            <a:avLst/>
          </a:prstGeom>
          <a:noFill/>
          <a:ln w="9525">
            <a:noFill/>
          </a:ln>
        </p:spPr>
        <p:txBody>
          <a:bodyPr wrap="square">
            <a:spAutoFit/>
          </a:bodyPr>
          <a:p>
            <a:pPr indent="0"/>
            <a:r>
              <a:rPr lang="en-US" b="0">
                <a:latin typeface="+mn-ea"/>
                <a:cs typeface="+mn-ea"/>
              </a:rPr>
              <a:t>Chrome</a:t>
            </a:r>
            <a:r>
              <a:rPr lang="zh-CN" b="0">
                <a:latin typeface="+mn-ea"/>
                <a:cs typeface="+mn-ea"/>
              </a:rPr>
              <a:t>浏览器、</a:t>
            </a:r>
            <a:r>
              <a:rPr lang="en-US" b="0">
                <a:latin typeface="+mn-ea"/>
                <a:cs typeface="+mn-ea"/>
              </a:rPr>
              <a:t>Firefox</a:t>
            </a:r>
            <a:r>
              <a:rPr lang="zh-CN" b="0">
                <a:latin typeface="+mn-ea"/>
                <a:cs typeface="+mn-ea"/>
              </a:rPr>
              <a:t>浏览器可通过电脑管家进行下载安装。</a:t>
            </a:r>
            <a:endParaRPr lang="zh-CN" altLang="en-US">
              <a:latin typeface="+mn-ea"/>
              <a:cs typeface="+mn-ea"/>
            </a:endParaRPr>
          </a:p>
        </p:txBody>
      </p:sp>
      <p:sp>
        <p:nvSpPr>
          <p:cNvPr id="7" name="文本框 6"/>
          <p:cNvSpPr txBox="1"/>
          <p:nvPr/>
        </p:nvSpPr>
        <p:spPr>
          <a:xfrm>
            <a:off x="777875" y="1555750"/>
            <a:ext cx="220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4.2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浏览器驱动</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nvSpPr>
        <p:spPr>
          <a:xfrm>
            <a:off x="1188720" y="1954530"/>
            <a:ext cx="4267200" cy="398780"/>
          </a:xfrm>
          <a:prstGeom prst="rect">
            <a:avLst/>
          </a:prstGeom>
          <a:noFill/>
        </p:spPr>
        <p:txBody>
          <a:bodyPr wrap="none" rtlCol="0" anchor="t">
            <a:spAutoFit/>
          </a:bodyPr>
          <a:p>
            <a:pPr marL="285750" indent="-285750">
              <a:buFont typeface="Wingdings" panose="05000000000000000000" charset="0"/>
              <a:buChar char="ü"/>
            </a:pPr>
            <a:r>
              <a:rPr lang="en-US" altLang="zh-CN" sz="2000" kern="100" dirty="0">
                <a:latin typeface="微软雅黑" panose="020B0503020204020204" pitchFamily="34" charset="-122"/>
                <a:ea typeface="微软雅黑" panose="020B0503020204020204" pitchFamily="34" charset="-122"/>
                <a:sym typeface="+mn-ea"/>
              </a:rPr>
              <a:t>4.2.1 </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ChromeDriver for Chrome</a:t>
            </a: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1962785" y="2353310"/>
            <a:ext cx="5182235" cy="2861310"/>
          </a:xfrm>
          <a:prstGeom prst="rect">
            <a:avLst/>
          </a:prstGeom>
          <a:noFill/>
          <a:ln w="9525">
            <a:noFill/>
          </a:ln>
        </p:spPr>
        <p:txBody>
          <a:bodyPr wrap="square">
            <a:spAutoFit/>
          </a:bodyPr>
          <a:p>
            <a:pPr indent="0"/>
            <a:r>
              <a:rPr lang="zh-CN" b="0">
                <a:latin typeface="+mn-ea"/>
                <a:cs typeface="+mn-ea"/>
              </a:rPr>
              <a:t>如果使用</a:t>
            </a:r>
            <a:r>
              <a:rPr lang="en-US" b="0">
                <a:latin typeface="+mn-ea"/>
                <a:cs typeface="+mn-ea"/>
              </a:rPr>
              <a:t>Chrome</a:t>
            </a:r>
            <a:r>
              <a:rPr lang="zh-CN" b="0">
                <a:latin typeface="+mn-ea"/>
                <a:cs typeface="+mn-ea"/>
              </a:rPr>
              <a:t>进行自动化测试，就需要下载</a:t>
            </a:r>
            <a:r>
              <a:rPr lang="en-US" b="0">
                <a:latin typeface="+mn-ea"/>
                <a:cs typeface="+mn-ea"/>
              </a:rPr>
              <a:t>ChromeDriver</a:t>
            </a:r>
            <a:r>
              <a:rPr lang="zh-CN" b="0">
                <a:latin typeface="+mn-ea"/>
                <a:cs typeface="+mn-ea"/>
              </a:rPr>
              <a:t>驱动。</a:t>
            </a:r>
            <a:r>
              <a:rPr lang="en-US" b="0">
                <a:latin typeface="+mn-ea"/>
                <a:cs typeface="+mn-ea"/>
              </a:rPr>
              <a:t>ChromeDriver</a:t>
            </a:r>
            <a:r>
              <a:rPr lang="zh-CN" b="0">
                <a:latin typeface="+mn-ea"/>
                <a:cs typeface="+mn-ea"/>
              </a:rPr>
              <a:t>下载地址：</a:t>
            </a:r>
            <a:r>
              <a:rPr lang="en-US" b="0">
                <a:latin typeface="+mn-ea"/>
                <a:cs typeface="+mn-ea"/>
              </a:rPr>
              <a:t>https://chromedriver.storage.googleapis.com/index.html</a:t>
            </a:r>
            <a:r>
              <a:rPr lang="en-US" b="0" u="sng">
                <a:solidFill>
                  <a:srgbClr val="0000FF"/>
                </a:solidFill>
                <a:latin typeface="+mn-ea"/>
                <a:cs typeface="+mn-ea"/>
              </a:rPr>
              <a:t></a:t>
            </a:r>
            <a:r>
              <a:rPr lang="en-US" b="0" u="sng">
                <a:solidFill>
                  <a:srgbClr val="0000FF"/>
                </a:solidFill>
                <a:latin typeface="+mn-ea"/>
                <a:cs typeface="+mn-ea"/>
                <a:hlinkClick r:id="rId1"/>
              </a:rPr>
              <a:t>http://chromedriver.storage.googleapis.com/index.html</a:t>
            </a:r>
            <a:r>
              <a:rPr lang="zh-CN" b="0">
                <a:latin typeface="+mn-ea"/>
                <a:cs typeface="+mn-ea"/>
              </a:rPr>
              <a:t>根据自己浏览器的版本，下载对应的</a:t>
            </a:r>
            <a:r>
              <a:rPr lang="en-US" b="0">
                <a:latin typeface="+mn-ea"/>
                <a:cs typeface="+mn-ea"/>
              </a:rPr>
              <a:t>ChromeDriver</a:t>
            </a:r>
            <a:r>
              <a:rPr lang="zh-CN" b="0">
                <a:solidFill>
                  <a:srgbClr val="000000"/>
                </a:solidFill>
                <a:latin typeface="+mn-ea"/>
                <a:cs typeface="+mn-ea"/>
              </a:rPr>
              <a:t>附</a:t>
            </a:r>
            <a:r>
              <a:rPr lang="en-US" b="0">
                <a:solidFill>
                  <a:srgbClr val="000000"/>
                </a:solidFill>
                <a:latin typeface="+mn-ea"/>
                <a:cs typeface="+mn-ea"/>
              </a:rPr>
              <a:t>chromedriver</a:t>
            </a:r>
            <a:r>
              <a:rPr lang="zh-CN" b="0">
                <a:solidFill>
                  <a:srgbClr val="000000"/>
                </a:solidFill>
                <a:latin typeface="+mn-ea"/>
                <a:cs typeface="+mn-ea"/>
              </a:rPr>
              <a:t>与</a:t>
            </a:r>
            <a:r>
              <a:rPr lang="en-US" b="0">
                <a:solidFill>
                  <a:srgbClr val="000000"/>
                </a:solidFill>
                <a:latin typeface="+mn-ea"/>
                <a:cs typeface="+mn-ea"/>
              </a:rPr>
              <a:t>chrome</a:t>
            </a:r>
            <a:r>
              <a:rPr lang="zh-CN" b="0">
                <a:solidFill>
                  <a:srgbClr val="000000"/>
                </a:solidFill>
                <a:latin typeface="+mn-ea"/>
                <a:cs typeface="+mn-ea"/>
              </a:rPr>
              <a:t>的对应关系表：</a:t>
            </a:r>
            <a:endParaRPr lang="zh-CN" altLang="en-US">
              <a:latin typeface="+mn-ea"/>
              <a:cs typeface="+mn-ea"/>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a:t>
            </a:r>
            <a:r>
              <a:rPr lang="zh-CN" altLang="en-US" dirty="0"/>
              <a:t>介绍</a:t>
            </a:r>
            <a:endParaRPr lang="zh-CN" altLang="en-US" dirty="0"/>
          </a:p>
        </p:txBody>
      </p:sp>
      <p:sp>
        <p:nvSpPr>
          <p:cNvPr id="3" name="内容占位符 2"/>
          <p:cNvSpPr>
            <a:spLocks noGrp="1"/>
          </p:cNvSpPr>
          <p:nvPr>
            <p:ph idx="1"/>
          </p:nvPr>
        </p:nvSpPr>
        <p:spPr>
          <a:xfrm>
            <a:off x="734695" y="923925"/>
            <a:ext cx="7341870" cy="3762375"/>
          </a:xfrm>
        </p:spPr>
        <p:txBody>
          <a:bodyPr/>
          <a:lstStyle/>
          <a:p>
            <a:r>
              <a:rPr lang="zh-CN" altLang="en-US" dirty="0">
                <a:solidFill>
                  <a:schemeClr val="tx1">
                    <a:lumMod val="75000"/>
                    <a:lumOff val="25000"/>
                  </a:schemeClr>
                </a:solidFill>
              </a:rPr>
              <a:t>第</a:t>
            </a:r>
            <a:r>
              <a:rPr lang="en-US" altLang="zh-CN" dirty="0">
                <a:solidFill>
                  <a:schemeClr val="tx1">
                    <a:lumMod val="75000"/>
                    <a:lumOff val="25000"/>
                  </a:schemeClr>
                </a:solidFill>
              </a:rPr>
              <a:t>1</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dirty="0"/>
              <a:t>自动化</a:t>
            </a:r>
            <a:r>
              <a:rPr lang="zh-CN" dirty="0"/>
              <a:t>测试概述</a:t>
            </a:r>
            <a:r>
              <a:rPr dirty="0"/>
              <a:t>（</a:t>
            </a:r>
            <a:r>
              <a:rPr lang="zh-CN" dirty="0"/>
              <a:t>掌握</a:t>
            </a:r>
            <a:r>
              <a:rPr dirty="0"/>
              <a:t>）</a:t>
            </a:r>
            <a:endParaRPr dirty="0"/>
          </a:p>
          <a:p>
            <a:r>
              <a:rPr lang="zh-CN" dirty="0"/>
              <a:t>第</a:t>
            </a:r>
            <a:r>
              <a:rPr lang="en-US" altLang="zh-CN" dirty="0"/>
              <a:t>2</a:t>
            </a:r>
            <a:r>
              <a:rPr lang="zh-CN" altLang="en-US" dirty="0"/>
              <a:t>节</a:t>
            </a:r>
            <a:r>
              <a:rPr lang="en-US" altLang="zh-CN" dirty="0"/>
              <a:t>-</a:t>
            </a:r>
            <a:r>
              <a:rPr lang="zh-CN" altLang="en-US" dirty="0"/>
              <a:t>自动化测试</a:t>
            </a:r>
            <a:r>
              <a:rPr lang="zh-CN" altLang="en-US" dirty="0"/>
              <a:t>流程（</a:t>
            </a:r>
            <a:r>
              <a:rPr lang="zh-CN" altLang="en-US" dirty="0"/>
              <a:t>掌握）</a:t>
            </a:r>
            <a:endParaRPr dirty="0"/>
          </a:p>
          <a:p>
            <a:r>
              <a:rPr lang="zh-CN" altLang="en-US" dirty="0">
                <a:solidFill>
                  <a:schemeClr val="tx1">
                    <a:lumMod val="75000"/>
                    <a:lumOff val="25000"/>
                  </a:schemeClr>
                </a:solidFill>
              </a:rPr>
              <a:t>第</a:t>
            </a:r>
            <a:r>
              <a:rPr lang="en-US" altLang="zh-CN" dirty="0">
                <a:solidFill>
                  <a:schemeClr val="tx1">
                    <a:lumMod val="75000"/>
                    <a:lumOff val="25000"/>
                  </a:schemeClr>
                </a:solidFill>
              </a:rPr>
              <a:t>3</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en-US" dirty="0"/>
              <a:t>Selenium</a:t>
            </a:r>
            <a:r>
              <a:rPr lang="zh-CN" altLang="en-US" dirty="0"/>
              <a:t>工具介绍</a:t>
            </a:r>
            <a:r>
              <a:rPr dirty="0"/>
              <a:t>（</a:t>
            </a:r>
            <a:r>
              <a:rPr lang="zh-CN" dirty="0"/>
              <a:t>掌握</a:t>
            </a:r>
            <a:r>
              <a:rPr dirty="0"/>
              <a:t>）</a:t>
            </a:r>
            <a:endParaRPr dirty="0"/>
          </a:p>
          <a:p>
            <a:r>
              <a:rPr lang="zh-CN" altLang="en-US" dirty="0">
                <a:solidFill>
                  <a:schemeClr val="tx1">
                    <a:lumMod val="75000"/>
                    <a:lumOff val="25000"/>
                  </a:schemeClr>
                </a:solidFill>
              </a:rPr>
              <a:t>第</a:t>
            </a:r>
            <a:r>
              <a:rPr lang="en-US" altLang="zh-CN" dirty="0">
                <a:solidFill>
                  <a:schemeClr val="tx1">
                    <a:lumMod val="75000"/>
                    <a:lumOff val="25000"/>
                  </a:schemeClr>
                </a:solidFill>
              </a:rPr>
              <a:t>4</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环境搭建</a:t>
            </a:r>
            <a:r>
              <a:rPr lang="en-US" altLang="zh-CN" dirty="0">
                <a:solidFill>
                  <a:schemeClr val="tx1">
                    <a:lumMod val="75000"/>
                    <a:lumOff val="25000"/>
                  </a:schemeClr>
                </a:solidFill>
              </a:rPr>
              <a:t>-</a:t>
            </a:r>
            <a:r>
              <a:rPr lang="zh-CN" altLang="en-US" dirty="0"/>
              <a:t>浏览器配置</a:t>
            </a:r>
            <a:r>
              <a:rPr dirty="0"/>
              <a:t>（熟悉）</a:t>
            </a:r>
            <a:endParaRPr dirty="0"/>
          </a:p>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zh-CN" altLang="en-US" dirty="0">
                <a:sym typeface="+mn-ea"/>
              </a:rPr>
              <a:t>入门</a:t>
            </a:r>
            <a:r>
              <a:rPr lang="en-US" altLang="zh-CN" dirty="0">
                <a:sym typeface="+mn-ea"/>
              </a:rPr>
              <a:t>Demo</a:t>
            </a:r>
            <a:r>
              <a:rPr dirty="0">
                <a:sym typeface="+mn-ea"/>
              </a:rPr>
              <a:t>（</a:t>
            </a:r>
            <a:r>
              <a:rPr lang="zh-CN" dirty="0">
                <a:sym typeface="+mn-ea"/>
              </a:rPr>
              <a:t>掌握</a:t>
            </a:r>
            <a:r>
              <a:rPr dirty="0">
                <a:sym typeface="+mn-ea"/>
              </a:rPr>
              <a:t>）</a:t>
            </a:r>
            <a:endParaRPr dirty="0">
              <a:sym typeface="+mn-ea"/>
            </a:endParaRPr>
          </a:p>
          <a:p>
            <a:r>
              <a:rPr lang="zh-CN" dirty="0">
                <a:sym typeface="+mn-ea"/>
              </a:rPr>
              <a:t>第</a:t>
            </a:r>
            <a:r>
              <a:rPr lang="en-US" altLang="zh-CN" dirty="0">
                <a:sym typeface="+mn-ea"/>
              </a:rPr>
              <a:t>6</a:t>
            </a:r>
            <a:r>
              <a:rPr lang="zh-CN" altLang="en-US" dirty="0">
                <a:sym typeface="+mn-ea"/>
              </a:rPr>
              <a:t>节</a:t>
            </a:r>
            <a:r>
              <a:rPr lang="en-US" altLang="zh-CN" dirty="0">
                <a:sym typeface="+mn-ea"/>
              </a:rPr>
              <a:t>-</a:t>
            </a:r>
            <a:r>
              <a:rPr lang="zh-CN" altLang="en-US" dirty="0">
                <a:sym typeface="+mn-ea"/>
              </a:rPr>
              <a:t>浏览器操作</a:t>
            </a:r>
            <a:endParaRPr dirty="0">
              <a:sym typeface="+mn-ea"/>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7</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课程总结与作业</a:t>
            </a:r>
            <a:endParaRPr lang="en-US" altLang="zh-CN" dirty="0">
              <a:solidFill>
                <a:schemeClr val="tx1">
                  <a:lumMod val="75000"/>
                  <a:lumOff val="25000"/>
                </a:schemeClr>
              </a:solidFil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ym typeface="+mn-ea"/>
              </a:rPr>
              <a:t>环境搭建</a:t>
            </a:r>
            <a:r>
              <a:rPr lang="en-US" altLang="zh-CN" dirty="0">
                <a:sym typeface="+mn-ea"/>
              </a:rPr>
              <a:t>-</a:t>
            </a:r>
            <a:r>
              <a:rPr lang="zh-CN" altLang="en-US" dirty="0">
                <a:sym typeface="+mn-ea"/>
              </a:rPr>
              <a:t>浏览器</a:t>
            </a:r>
            <a:r>
              <a:rPr lang="zh-CN" altLang="en-US" dirty="0">
                <a:sym typeface="+mn-ea"/>
              </a:rPr>
              <a:t>配置</a:t>
            </a:r>
            <a:endParaRPr lang="zh-CN" altLang="en-US" dirty="0">
              <a:sym typeface="+mn-ea"/>
            </a:endParaRPr>
          </a:p>
        </p:txBody>
      </p:sp>
      <p:sp>
        <p:nvSpPr>
          <p:cNvPr id="7" name="文本框 6"/>
          <p:cNvSpPr txBox="1"/>
          <p:nvPr/>
        </p:nvSpPr>
        <p:spPr>
          <a:xfrm>
            <a:off x="970915" y="652780"/>
            <a:ext cx="220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4.2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浏览器驱动</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5083810" y="1051560"/>
            <a:ext cx="3279140" cy="5314950"/>
          </a:xfrm>
          <a:prstGeom prst="rect">
            <a:avLst/>
          </a:prstGeom>
        </p:spPr>
      </p:pic>
      <p:pic>
        <p:nvPicPr>
          <p:cNvPr id="6" name="图片 5"/>
          <p:cNvPicPr>
            <a:picLocks noChangeAspect="1"/>
          </p:cNvPicPr>
          <p:nvPr/>
        </p:nvPicPr>
        <p:blipFill>
          <a:blip r:embed="rId2"/>
          <a:stretch>
            <a:fillRect/>
          </a:stretch>
        </p:blipFill>
        <p:spPr>
          <a:xfrm>
            <a:off x="1380490" y="1051560"/>
            <a:ext cx="3134995" cy="5315585"/>
          </a:xfrm>
          <a:prstGeom prst="rect">
            <a:avLst/>
          </a:prstGeom>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ym typeface="+mn-ea"/>
              </a:rPr>
              <a:t>环境搭建</a:t>
            </a:r>
            <a:r>
              <a:rPr lang="en-US" altLang="zh-CN" dirty="0">
                <a:sym typeface="+mn-ea"/>
              </a:rPr>
              <a:t>-</a:t>
            </a:r>
            <a:r>
              <a:rPr lang="zh-CN" altLang="en-US" dirty="0">
                <a:sym typeface="+mn-ea"/>
              </a:rPr>
              <a:t>浏览器</a:t>
            </a:r>
            <a:r>
              <a:rPr lang="zh-CN" altLang="en-US" dirty="0">
                <a:sym typeface="+mn-ea"/>
              </a:rPr>
              <a:t>配置</a:t>
            </a:r>
            <a:endParaRPr lang="zh-CN" altLang="en-US" dirty="0">
              <a:sym typeface="+mn-ea"/>
            </a:endParaRPr>
          </a:p>
        </p:txBody>
      </p:sp>
      <p:sp>
        <p:nvSpPr>
          <p:cNvPr id="7" name="文本框 6"/>
          <p:cNvSpPr txBox="1"/>
          <p:nvPr/>
        </p:nvSpPr>
        <p:spPr>
          <a:xfrm>
            <a:off x="970915" y="652780"/>
            <a:ext cx="220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4.2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浏览器驱动</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0" name="文本框 99"/>
          <p:cNvSpPr txBox="1"/>
          <p:nvPr/>
        </p:nvSpPr>
        <p:spPr>
          <a:xfrm>
            <a:off x="1304290" y="1051560"/>
            <a:ext cx="9999345" cy="706755"/>
          </a:xfrm>
          <a:prstGeom prst="rect">
            <a:avLst/>
          </a:prstGeom>
          <a:noFill/>
          <a:ln w="9525">
            <a:noFill/>
          </a:ln>
        </p:spPr>
        <p:txBody>
          <a:bodyPr wrap="square">
            <a:spAutoFit/>
          </a:bodyPr>
          <a:p>
            <a:pPr indent="266700"/>
            <a:r>
              <a:rPr lang="en-US" altLang="zh-CN" sz="2000" b="0">
                <a:latin typeface="+mn-ea"/>
                <a:cs typeface="+mn-ea"/>
              </a:rPr>
              <a:t>  </a:t>
            </a:r>
            <a:r>
              <a:rPr lang="zh-CN" sz="2000" b="0">
                <a:latin typeface="+mn-ea"/>
                <a:cs typeface="+mn-ea"/>
              </a:rPr>
              <a:t>选择指定的</a:t>
            </a:r>
            <a:r>
              <a:rPr lang="en-US" sz="2000" b="0">
                <a:latin typeface="+mn-ea"/>
                <a:cs typeface="+mn-ea"/>
              </a:rPr>
              <a:t>ChromeDriver</a:t>
            </a:r>
            <a:r>
              <a:rPr lang="zh-CN" sz="2000" b="0">
                <a:latin typeface="+mn-ea"/>
                <a:cs typeface="+mn-ea"/>
              </a:rPr>
              <a:t>版本（如图：</a:t>
            </a:r>
            <a:r>
              <a:rPr lang="en-US" sz="2000" b="0">
                <a:latin typeface="+mn-ea"/>
                <a:cs typeface="+mn-ea"/>
              </a:rPr>
              <a:t>v2.37</a:t>
            </a:r>
            <a:r>
              <a:rPr lang="zh-CN" sz="2000" b="0">
                <a:latin typeface="+mn-ea"/>
                <a:cs typeface="+mn-ea"/>
              </a:rPr>
              <a:t>），可根据不同的平台（</a:t>
            </a:r>
            <a:r>
              <a:rPr lang="en-US" sz="2000" b="0">
                <a:latin typeface="+mn-ea"/>
                <a:cs typeface="+mn-ea"/>
              </a:rPr>
              <a:t>Win</a:t>
            </a:r>
            <a:r>
              <a:rPr lang="zh-CN" sz="2000" b="0">
                <a:latin typeface="+mn-ea"/>
                <a:cs typeface="+mn-ea"/>
              </a:rPr>
              <a:t>、</a:t>
            </a:r>
            <a:r>
              <a:rPr lang="en-US" sz="2000" b="0">
                <a:latin typeface="+mn-ea"/>
                <a:cs typeface="+mn-ea"/>
              </a:rPr>
              <a:t>Mac</a:t>
            </a:r>
            <a:r>
              <a:rPr lang="zh-CN" sz="2000" b="0">
                <a:latin typeface="+mn-ea"/>
                <a:cs typeface="+mn-ea"/>
              </a:rPr>
              <a:t>、</a:t>
            </a:r>
            <a:r>
              <a:rPr lang="en-US" sz="2000" b="0">
                <a:latin typeface="+mn-ea"/>
                <a:cs typeface="+mn-ea"/>
              </a:rPr>
              <a:t>Linux</a:t>
            </a:r>
            <a:r>
              <a:rPr lang="zh-CN" sz="2000" b="0">
                <a:latin typeface="+mn-ea"/>
                <a:cs typeface="+mn-ea"/>
              </a:rPr>
              <a:t>）下载指定的</a:t>
            </a:r>
            <a:r>
              <a:rPr lang="en-US" sz="2000" b="0">
                <a:latin typeface="+mn-ea"/>
                <a:cs typeface="+mn-ea"/>
              </a:rPr>
              <a:t>ChromeDriver</a:t>
            </a:r>
            <a:r>
              <a:rPr lang="zh-CN" sz="2000" b="0">
                <a:latin typeface="+mn-ea"/>
                <a:cs typeface="+mn-ea"/>
              </a:rPr>
              <a:t>。</a:t>
            </a:r>
            <a:endParaRPr lang="zh-CN" altLang="en-US" sz="2000">
              <a:latin typeface="+mn-ea"/>
              <a:cs typeface="+mn-ea"/>
            </a:endParaRPr>
          </a:p>
        </p:txBody>
      </p:sp>
      <p:pic>
        <p:nvPicPr>
          <p:cNvPr id="-2147482623" name="图片 2"/>
          <p:cNvPicPr>
            <a:picLocks noChangeAspect="1"/>
          </p:cNvPicPr>
          <p:nvPr/>
        </p:nvPicPr>
        <p:blipFill>
          <a:blip r:embed="rId1"/>
          <a:srcRect b="21938"/>
          <a:stretch>
            <a:fillRect/>
          </a:stretch>
        </p:blipFill>
        <p:spPr>
          <a:xfrm>
            <a:off x="1304290" y="1758315"/>
            <a:ext cx="7205345" cy="2357755"/>
          </a:xfrm>
          <a:prstGeom prst="rect">
            <a:avLst/>
          </a:prstGeom>
          <a:noFill/>
          <a:ln w="9525">
            <a:noFill/>
          </a:ln>
        </p:spPr>
      </p:pic>
      <p:sp>
        <p:nvSpPr>
          <p:cNvPr id="8" name="文本框 7"/>
          <p:cNvSpPr txBox="1"/>
          <p:nvPr/>
        </p:nvSpPr>
        <p:spPr>
          <a:xfrm>
            <a:off x="970915" y="4116070"/>
            <a:ext cx="4152900" cy="398780"/>
          </a:xfrm>
          <a:prstGeom prst="rect">
            <a:avLst/>
          </a:prstGeom>
          <a:noFill/>
        </p:spPr>
        <p:txBody>
          <a:bodyPr wrap="square" rtlCol="0" anchor="t">
            <a:spAutoFit/>
          </a:bodyPr>
          <a:p>
            <a:pPr marL="285750" indent="-285750">
              <a:buFont typeface="Wingdings" panose="05000000000000000000" charset="0"/>
              <a:buChar char="ü"/>
            </a:pPr>
            <a:r>
              <a:rPr lang="en-US" altLang="zh-CN" sz="2000" kern="100" dirty="0">
                <a:latin typeface="微软雅黑" panose="020B0503020204020204" pitchFamily="34" charset="-122"/>
                <a:ea typeface="微软雅黑" panose="020B0503020204020204" pitchFamily="34" charset="-122"/>
                <a:sym typeface="+mn-ea"/>
              </a:rPr>
              <a:t>4.2.2 </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Geckodriver for Firefox</a:t>
            </a: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1304290" y="4523740"/>
            <a:ext cx="9968230" cy="1198880"/>
          </a:xfrm>
          <a:prstGeom prst="rect">
            <a:avLst/>
          </a:prstGeom>
          <a:noFill/>
          <a:ln w="9525">
            <a:noFill/>
          </a:ln>
        </p:spPr>
        <p:txBody>
          <a:bodyPr wrap="square">
            <a:spAutoFit/>
          </a:bodyPr>
          <a:p>
            <a:pPr indent="266700"/>
            <a:r>
              <a:rPr lang="en-US" altLang="zh-CN" b="0">
                <a:latin typeface="+mn-ea"/>
                <a:cs typeface="+mn-ea"/>
              </a:rPr>
              <a:t> </a:t>
            </a:r>
            <a:r>
              <a:rPr lang="zh-CN" b="0">
                <a:latin typeface="+mn-ea"/>
                <a:cs typeface="+mn-ea"/>
              </a:rPr>
              <a:t>如果使用</a:t>
            </a:r>
            <a:r>
              <a:rPr lang="en-US" b="0">
                <a:latin typeface="+mn-ea"/>
                <a:cs typeface="+mn-ea"/>
              </a:rPr>
              <a:t>Firefox</a:t>
            </a:r>
            <a:r>
              <a:rPr lang="zh-CN" b="0">
                <a:latin typeface="+mn-ea"/>
                <a:cs typeface="+mn-ea"/>
              </a:rPr>
              <a:t>进行自动化测试，在</a:t>
            </a:r>
            <a:r>
              <a:rPr lang="en-US" b="0">
                <a:latin typeface="+mn-ea"/>
                <a:cs typeface="+mn-ea"/>
              </a:rPr>
              <a:t>Selenium 1.0</a:t>
            </a:r>
            <a:r>
              <a:rPr lang="zh-CN" b="0">
                <a:latin typeface="+mn-ea"/>
                <a:cs typeface="+mn-ea"/>
              </a:rPr>
              <a:t>或者</a:t>
            </a:r>
            <a:r>
              <a:rPr lang="en-US" b="0">
                <a:latin typeface="+mn-ea"/>
                <a:cs typeface="+mn-ea"/>
              </a:rPr>
              <a:t>2.0</a:t>
            </a:r>
            <a:r>
              <a:rPr lang="zh-CN" b="0">
                <a:latin typeface="+mn-ea"/>
                <a:cs typeface="+mn-ea"/>
              </a:rPr>
              <a:t>是可以直接驱动</a:t>
            </a:r>
            <a:r>
              <a:rPr lang="en-US" b="0">
                <a:latin typeface="+mn-ea"/>
                <a:cs typeface="+mn-ea"/>
              </a:rPr>
              <a:t>Firefox</a:t>
            </a:r>
            <a:r>
              <a:rPr lang="zh-CN" b="0">
                <a:latin typeface="+mn-ea"/>
                <a:cs typeface="+mn-ea"/>
              </a:rPr>
              <a:t>进行测试的，但如果使用的是</a:t>
            </a:r>
            <a:r>
              <a:rPr lang="en-US" b="0">
                <a:latin typeface="+mn-ea"/>
                <a:cs typeface="+mn-ea"/>
              </a:rPr>
              <a:t>Selenium 3.0</a:t>
            </a:r>
            <a:r>
              <a:rPr lang="zh-CN" b="0">
                <a:latin typeface="+mn-ea"/>
                <a:cs typeface="+mn-ea"/>
              </a:rPr>
              <a:t>，则需要下载</a:t>
            </a:r>
            <a:r>
              <a:rPr lang="en-US" b="0">
                <a:latin typeface="+mn-ea"/>
                <a:cs typeface="+mn-ea"/>
              </a:rPr>
              <a:t>geckodriver</a:t>
            </a:r>
            <a:r>
              <a:rPr lang="zh-CN" b="0">
                <a:latin typeface="+mn-ea"/>
                <a:cs typeface="+mn-ea"/>
              </a:rPr>
              <a:t>驱动。本章节讲解使用</a:t>
            </a:r>
            <a:r>
              <a:rPr lang="en-US" b="0">
                <a:latin typeface="+mn-ea"/>
                <a:cs typeface="+mn-ea"/>
              </a:rPr>
              <a:t>Selenium 3.0</a:t>
            </a:r>
            <a:r>
              <a:rPr lang="zh-CN" b="0">
                <a:latin typeface="+mn-ea"/>
                <a:cs typeface="+mn-ea"/>
              </a:rPr>
              <a:t>。</a:t>
            </a:r>
            <a:r>
              <a:rPr lang="en-US" b="0">
                <a:latin typeface="+mn-ea"/>
                <a:cs typeface="+mn-ea"/>
              </a:rPr>
              <a:t>Geckodriver</a:t>
            </a:r>
            <a:r>
              <a:rPr lang="zh-CN" b="0">
                <a:latin typeface="+mn-ea"/>
                <a:cs typeface="+mn-ea"/>
              </a:rPr>
              <a:t>下载地址：</a:t>
            </a:r>
            <a:r>
              <a:rPr lang="en-US" b="0">
                <a:latin typeface="+mn-ea"/>
                <a:cs typeface="+mn-ea"/>
              </a:rPr>
              <a:t>https://github.com/mozilla/geckodriver/releases</a:t>
            </a:r>
            <a:r>
              <a:rPr lang="zh-CN" b="0">
                <a:latin typeface="+mn-ea"/>
                <a:cs typeface="+mn-ea"/>
              </a:rPr>
              <a:t>根据不同的平台（</a:t>
            </a:r>
            <a:r>
              <a:rPr lang="en-US" b="0">
                <a:latin typeface="+mn-ea"/>
                <a:cs typeface="+mn-ea"/>
              </a:rPr>
              <a:t>Win</a:t>
            </a:r>
            <a:r>
              <a:rPr lang="zh-CN" b="0">
                <a:latin typeface="+mn-ea"/>
                <a:cs typeface="+mn-ea"/>
              </a:rPr>
              <a:t>、</a:t>
            </a:r>
            <a:r>
              <a:rPr lang="en-US" b="0">
                <a:latin typeface="+mn-ea"/>
                <a:cs typeface="+mn-ea"/>
              </a:rPr>
              <a:t>Mac</a:t>
            </a:r>
            <a:r>
              <a:rPr lang="zh-CN" b="0">
                <a:latin typeface="+mn-ea"/>
                <a:cs typeface="+mn-ea"/>
              </a:rPr>
              <a:t>、</a:t>
            </a:r>
            <a:r>
              <a:rPr lang="en-US" b="0">
                <a:latin typeface="+mn-ea"/>
                <a:cs typeface="+mn-ea"/>
              </a:rPr>
              <a:t>Linux</a:t>
            </a:r>
            <a:r>
              <a:rPr lang="zh-CN" b="0">
                <a:latin typeface="+mn-ea"/>
                <a:cs typeface="+mn-ea"/>
              </a:rPr>
              <a:t>等）下载指定的</a:t>
            </a:r>
            <a:r>
              <a:rPr lang="en-US" b="0">
                <a:latin typeface="+mn-ea"/>
                <a:cs typeface="+mn-ea"/>
              </a:rPr>
              <a:t>geckodriver</a:t>
            </a:r>
            <a:r>
              <a:rPr lang="zh-CN" b="0">
                <a:latin typeface="+mn-ea"/>
                <a:cs typeface="+mn-ea"/>
              </a:rPr>
              <a:t>。</a:t>
            </a:r>
            <a:endParaRPr lang="zh-CN" altLang="en-US">
              <a:latin typeface="+mn-ea"/>
              <a:cs typeface="+mn-ea"/>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ym typeface="+mn-ea"/>
              </a:rPr>
              <a:t>环境搭建</a:t>
            </a:r>
            <a:r>
              <a:rPr lang="en-US" altLang="zh-CN" dirty="0">
                <a:sym typeface="+mn-ea"/>
              </a:rPr>
              <a:t>-</a:t>
            </a:r>
            <a:r>
              <a:rPr lang="zh-CN" altLang="en-US" dirty="0">
                <a:sym typeface="+mn-ea"/>
              </a:rPr>
              <a:t>浏览器</a:t>
            </a:r>
            <a:r>
              <a:rPr lang="zh-CN" altLang="en-US" dirty="0">
                <a:sym typeface="+mn-ea"/>
              </a:rPr>
              <a:t>配置</a:t>
            </a:r>
            <a:endParaRPr lang="zh-CN" altLang="en-US" dirty="0">
              <a:sym typeface="+mn-ea"/>
            </a:endParaRPr>
          </a:p>
        </p:txBody>
      </p:sp>
      <p:sp>
        <p:nvSpPr>
          <p:cNvPr id="7" name="文本框 6"/>
          <p:cNvSpPr txBox="1"/>
          <p:nvPr/>
        </p:nvSpPr>
        <p:spPr>
          <a:xfrm>
            <a:off x="970915" y="652780"/>
            <a:ext cx="220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4.2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浏览器驱动</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147482622" name="图片 3"/>
          <p:cNvPicPr>
            <a:picLocks noChangeAspect="1"/>
          </p:cNvPicPr>
          <p:nvPr/>
        </p:nvPicPr>
        <p:blipFill>
          <a:blip r:embed="rId1"/>
          <a:stretch>
            <a:fillRect/>
          </a:stretch>
        </p:blipFill>
        <p:spPr>
          <a:xfrm>
            <a:off x="970915" y="1470660"/>
            <a:ext cx="9040495" cy="4914900"/>
          </a:xfrm>
          <a:prstGeom prst="rect">
            <a:avLst/>
          </a:prstGeom>
          <a:noFill/>
          <a:ln w="9525">
            <a:noFill/>
          </a:ln>
        </p:spPr>
      </p:pic>
      <p:sp>
        <p:nvSpPr>
          <p:cNvPr id="5" name="文本框 4"/>
          <p:cNvSpPr txBox="1"/>
          <p:nvPr/>
        </p:nvSpPr>
        <p:spPr>
          <a:xfrm>
            <a:off x="1538605" y="1061720"/>
            <a:ext cx="4001135" cy="398780"/>
          </a:xfrm>
          <a:prstGeom prst="rect">
            <a:avLst/>
          </a:prstGeom>
          <a:noFill/>
        </p:spPr>
        <p:txBody>
          <a:bodyPr wrap="square" rtlCol="0" anchor="t">
            <a:spAutoFit/>
          </a:bodyPr>
          <a:p>
            <a:pPr marL="285750" indent="-285750">
              <a:buFont typeface="Wingdings" panose="05000000000000000000" charset="0"/>
              <a:buChar char="ü"/>
            </a:pPr>
            <a:r>
              <a:rPr lang="en-US" altLang="zh-CN" sz="2000" kern="100" dirty="0">
                <a:latin typeface="微软雅黑" panose="020B0503020204020204" pitchFamily="34" charset="-122"/>
                <a:ea typeface="微软雅黑" panose="020B0503020204020204" pitchFamily="34" charset="-122"/>
                <a:sym typeface="+mn-ea"/>
              </a:rPr>
              <a:t>4.2.2 </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Geckodriver for Firefox</a:t>
            </a: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ym typeface="+mn-ea"/>
              </a:rPr>
              <a:t>环境搭建</a:t>
            </a:r>
            <a:r>
              <a:rPr lang="en-US" altLang="zh-CN" dirty="0">
                <a:sym typeface="+mn-ea"/>
              </a:rPr>
              <a:t>-</a:t>
            </a:r>
            <a:r>
              <a:rPr lang="zh-CN" altLang="en-US" dirty="0">
                <a:sym typeface="+mn-ea"/>
              </a:rPr>
              <a:t>浏览器</a:t>
            </a:r>
            <a:r>
              <a:rPr lang="zh-CN" altLang="en-US" dirty="0">
                <a:sym typeface="+mn-ea"/>
              </a:rPr>
              <a:t>配置</a:t>
            </a:r>
            <a:endParaRPr lang="zh-CN" altLang="en-US" dirty="0">
              <a:sym typeface="+mn-ea"/>
            </a:endParaRPr>
          </a:p>
        </p:txBody>
      </p:sp>
      <p:sp>
        <p:nvSpPr>
          <p:cNvPr id="7" name="文本框 6"/>
          <p:cNvSpPr txBox="1"/>
          <p:nvPr/>
        </p:nvSpPr>
        <p:spPr>
          <a:xfrm>
            <a:off x="970915" y="652780"/>
            <a:ext cx="220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4.2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浏览器驱动</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1538605" y="1061720"/>
            <a:ext cx="4224020" cy="398780"/>
          </a:xfrm>
          <a:prstGeom prst="rect">
            <a:avLst/>
          </a:prstGeom>
          <a:noFill/>
        </p:spPr>
        <p:txBody>
          <a:bodyPr wrap="square" rtlCol="0" anchor="t">
            <a:spAutoFit/>
          </a:bodyPr>
          <a:p>
            <a:pPr marL="285750" indent="-285750">
              <a:buFont typeface="Wingdings" panose="05000000000000000000" charset="0"/>
              <a:buChar char="ü"/>
            </a:pPr>
            <a:r>
              <a:rPr lang="en-US" altLang="zh-CN" sz="2000" kern="100" dirty="0">
                <a:latin typeface="微软雅黑" panose="020B0503020204020204" pitchFamily="34" charset="-122"/>
                <a:ea typeface="微软雅黑" panose="020B0503020204020204" pitchFamily="34" charset="-122"/>
                <a:sym typeface="+mn-ea"/>
              </a:rPr>
              <a:t>4.2.3 </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IEDriverServer for IE</a:t>
            </a: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0" name="文本框 99"/>
          <p:cNvSpPr txBox="1"/>
          <p:nvPr/>
        </p:nvSpPr>
        <p:spPr>
          <a:xfrm>
            <a:off x="1771015" y="1460500"/>
            <a:ext cx="7711440" cy="922020"/>
          </a:xfrm>
          <a:prstGeom prst="rect">
            <a:avLst/>
          </a:prstGeom>
          <a:noFill/>
          <a:ln w="9525">
            <a:noFill/>
          </a:ln>
        </p:spPr>
        <p:txBody>
          <a:bodyPr wrap="square">
            <a:spAutoFit/>
          </a:bodyPr>
          <a:p>
            <a:pPr indent="0"/>
            <a:r>
              <a:rPr lang="zh-CN" b="0">
                <a:latin typeface="+mn-ea"/>
                <a:cs typeface="+mn-ea"/>
              </a:rPr>
              <a:t>如果使用</a:t>
            </a:r>
            <a:r>
              <a:rPr lang="en-US" b="0">
                <a:latin typeface="+mn-ea"/>
                <a:cs typeface="+mn-ea"/>
              </a:rPr>
              <a:t>IE</a:t>
            </a:r>
            <a:r>
              <a:rPr lang="zh-CN" b="0">
                <a:latin typeface="+mn-ea"/>
                <a:cs typeface="+mn-ea"/>
              </a:rPr>
              <a:t>进行自动化测试，就需要下载</a:t>
            </a:r>
            <a:r>
              <a:rPr lang="en-US" b="0">
                <a:latin typeface="+mn-ea"/>
                <a:cs typeface="+mn-ea"/>
              </a:rPr>
              <a:t>IEDriverServer</a:t>
            </a:r>
            <a:r>
              <a:rPr lang="zh-CN" b="0">
                <a:latin typeface="+mn-ea"/>
                <a:cs typeface="+mn-ea"/>
              </a:rPr>
              <a:t>驱动。</a:t>
            </a:r>
            <a:r>
              <a:rPr lang="en-US" b="0">
                <a:latin typeface="+mn-ea"/>
                <a:cs typeface="+mn-ea"/>
              </a:rPr>
              <a:t>IEDriverServer</a:t>
            </a:r>
            <a:r>
              <a:rPr lang="zh-CN" b="0">
                <a:latin typeface="+mn-ea"/>
                <a:cs typeface="+mn-ea"/>
              </a:rPr>
              <a:t>下载地址：</a:t>
            </a:r>
            <a:r>
              <a:rPr lang="en-US" b="0">
                <a:latin typeface="+mn-ea"/>
                <a:cs typeface="+mn-ea"/>
              </a:rPr>
              <a:t>http://docs.seleniumhq.org/download/</a:t>
            </a:r>
            <a:r>
              <a:rPr lang="zh-CN" b="0">
                <a:latin typeface="+mn-ea"/>
                <a:cs typeface="+mn-ea"/>
              </a:rPr>
              <a:t>根据</a:t>
            </a:r>
            <a:r>
              <a:rPr lang="en-US" b="0">
                <a:latin typeface="+mn-ea"/>
                <a:cs typeface="+mn-ea"/>
              </a:rPr>
              <a:t>Win</a:t>
            </a:r>
            <a:r>
              <a:rPr lang="zh-CN" b="0">
                <a:latin typeface="+mn-ea"/>
                <a:cs typeface="+mn-ea"/>
              </a:rPr>
              <a:t>平台是</a:t>
            </a:r>
            <a:r>
              <a:rPr lang="en-US" b="0">
                <a:latin typeface="+mn-ea"/>
                <a:cs typeface="+mn-ea"/>
              </a:rPr>
              <a:t>32</a:t>
            </a:r>
            <a:r>
              <a:rPr lang="zh-CN" b="0">
                <a:latin typeface="+mn-ea"/>
                <a:cs typeface="+mn-ea"/>
              </a:rPr>
              <a:t>位还是</a:t>
            </a:r>
            <a:r>
              <a:rPr lang="en-US" b="0">
                <a:latin typeface="+mn-ea"/>
                <a:cs typeface="+mn-ea"/>
              </a:rPr>
              <a:t>64</a:t>
            </a:r>
            <a:r>
              <a:rPr lang="zh-CN" b="0">
                <a:latin typeface="+mn-ea"/>
                <a:cs typeface="+mn-ea"/>
              </a:rPr>
              <a:t>位，下载指定的</a:t>
            </a:r>
            <a:r>
              <a:rPr lang="en-US" b="0">
                <a:latin typeface="+mn-ea"/>
                <a:cs typeface="+mn-ea"/>
              </a:rPr>
              <a:t>IEDriverServer</a:t>
            </a:r>
            <a:r>
              <a:rPr lang="zh-CN" b="0">
                <a:latin typeface="+mn-ea"/>
                <a:cs typeface="+mn-ea"/>
              </a:rPr>
              <a:t>。</a:t>
            </a:r>
            <a:endParaRPr lang="zh-CN" altLang="en-US">
              <a:latin typeface="+mn-ea"/>
              <a:cs typeface="+mn-ea"/>
            </a:endParaRPr>
          </a:p>
        </p:txBody>
      </p:sp>
      <p:pic>
        <p:nvPicPr>
          <p:cNvPr id="-2147482601" name="图片 -2147482602"/>
          <p:cNvPicPr>
            <a:picLocks noChangeAspect="1"/>
          </p:cNvPicPr>
          <p:nvPr/>
        </p:nvPicPr>
        <p:blipFill>
          <a:blip r:embed="rId1"/>
          <a:stretch>
            <a:fillRect/>
          </a:stretch>
        </p:blipFill>
        <p:spPr>
          <a:xfrm>
            <a:off x="1906905" y="2382520"/>
            <a:ext cx="7576185" cy="4159885"/>
          </a:xfrm>
          <a:prstGeom prst="rect">
            <a:avLst/>
          </a:prstGeom>
          <a:noFill/>
          <a:ln w="9525">
            <a:noFill/>
          </a:ln>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ym typeface="+mn-ea"/>
              </a:rPr>
              <a:t>环境搭建</a:t>
            </a:r>
            <a:r>
              <a:rPr lang="en-US" altLang="zh-CN" dirty="0">
                <a:sym typeface="+mn-ea"/>
              </a:rPr>
              <a:t>-</a:t>
            </a:r>
            <a:r>
              <a:rPr lang="zh-CN" altLang="en-US" dirty="0">
                <a:sym typeface="+mn-ea"/>
              </a:rPr>
              <a:t>浏览器</a:t>
            </a:r>
            <a:r>
              <a:rPr lang="zh-CN" altLang="en-US" dirty="0">
                <a:sym typeface="+mn-ea"/>
              </a:rPr>
              <a:t>配置</a:t>
            </a:r>
            <a:endParaRPr lang="zh-CN" altLang="en-US" dirty="0">
              <a:sym typeface="+mn-ea"/>
            </a:endParaRPr>
          </a:p>
        </p:txBody>
      </p:sp>
      <p:sp>
        <p:nvSpPr>
          <p:cNvPr id="7" name="文本框 6"/>
          <p:cNvSpPr txBox="1"/>
          <p:nvPr/>
        </p:nvSpPr>
        <p:spPr>
          <a:xfrm>
            <a:off x="970915" y="652780"/>
            <a:ext cx="220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4.2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浏览器驱动</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1224280" y="1149350"/>
            <a:ext cx="3921125" cy="398780"/>
          </a:xfrm>
          <a:prstGeom prst="rect">
            <a:avLst/>
          </a:prstGeom>
          <a:noFill/>
        </p:spPr>
        <p:txBody>
          <a:bodyPr wrap="square" rtlCol="0" anchor="t">
            <a:spAutoFit/>
          </a:bodyPr>
          <a:p>
            <a:pPr marL="285750" indent="-285750">
              <a:buFont typeface="Wingdings" panose="05000000000000000000" charset="0"/>
              <a:buChar char="ü"/>
            </a:pPr>
            <a:r>
              <a:rPr lang="en-US" altLang="zh-CN" sz="2000" kern="100" dirty="0">
                <a:latin typeface="微软雅黑" panose="020B0503020204020204" pitchFamily="34" charset="-122"/>
                <a:ea typeface="微软雅黑" panose="020B0503020204020204" pitchFamily="34" charset="-122"/>
                <a:sym typeface="+mn-ea"/>
              </a:rPr>
              <a:t>4.2.4 </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SafariDriver for Safari</a:t>
            </a: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1107440" y="1460500"/>
            <a:ext cx="4784090" cy="645160"/>
          </a:xfrm>
          <a:prstGeom prst="rect">
            <a:avLst/>
          </a:prstGeom>
          <a:noFill/>
          <a:ln w="9525">
            <a:noFill/>
          </a:ln>
        </p:spPr>
        <p:txBody>
          <a:bodyPr wrap="square">
            <a:spAutoFit/>
          </a:bodyPr>
          <a:p>
            <a:pPr indent="0"/>
            <a:r>
              <a:rPr lang="zh-CN" b="0">
                <a:latin typeface="+mn-ea"/>
                <a:cs typeface="+mn-ea"/>
              </a:rPr>
              <a:t>打开</a:t>
            </a:r>
            <a:r>
              <a:rPr lang="en-US" b="0">
                <a:latin typeface="+mn-ea"/>
                <a:cs typeface="+mn-ea"/>
              </a:rPr>
              <a:t>Safari---&gt;</a:t>
            </a:r>
            <a:r>
              <a:rPr lang="zh-CN" b="0">
                <a:latin typeface="+mn-ea"/>
                <a:cs typeface="+mn-ea"/>
              </a:rPr>
              <a:t>偏好设置</a:t>
            </a:r>
            <a:r>
              <a:rPr lang="en-US" b="0">
                <a:latin typeface="+mn-ea"/>
                <a:cs typeface="+mn-ea"/>
              </a:rPr>
              <a:t>---&gt;</a:t>
            </a:r>
            <a:r>
              <a:rPr lang="zh-CN" b="0">
                <a:latin typeface="+mn-ea"/>
                <a:cs typeface="+mn-ea"/>
              </a:rPr>
              <a:t>高级</a:t>
            </a:r>
            <a:r>
              <a:rPr lang="en-US" b="0">
                <a:latin typeface="+mn-ea"/>
                <a:cs typeface="+mn-ea"/>
              </a:rPr>
              <a:t>---&gt;</a:t>
            </a:r>
            <a:r>
              <a:rPr lang="zh-CN" b="0">
                <a:latin typeface="+mn-ea"/>
                <a:cs typeface="+mn-ea"/>
              </a:rPr>
              <a:t>勾选在菜单栏中显示</a:t>
            </a:r>
            <a:r>
              <a:rPr lang="en-US" b="0">
                <a:latin typeface="+mn-ea"/>
                <a:cs typeface="+mn-ea"/>
              </a:rPr>
              <a:t>"</a:t>
            </a:r>
            <a:r>
              <a:rPr lang="zh-CN" b="0">
                <a:latin typeface="+mn-ea"/>
                <a:cs typeface="+mn-ea"/>
              </a:rPr>
              <a:t>开发</a:t>
            </a:r>
            <a:r>
              <a:rPr lang="en-US" b="0">
                <a:latin typeface="+mn-ea"/>
                <a:cs typeface="+mn-ea"/>
              </a:rPr>
              <a:t>"</a:t>
            </a:r>
            <a:r>
              <a:rPr lang="zh-CN" b="0">
                <a:latin typeface="+mn-ea"/>
                <a:cs typeface="+mn-ea"/>
              </a:rPr>
              <a:t>菜单</a:t>
            </a:r>
            <a:endParaRPr lang="zh-CN" altLang="en-US">
              <a:latin typeface="+mn-ea"/>
              <a:cs typeface="+mn-ea"/>
            </a:endParaRPr>
          </a:p>
        </p:txBody>
      </p:sp>
      <p:pic>
        <p:nvPicPr>
          <p:cNvPr id="-2147482600" name="图片 -2147482601" descr="fd0737a709a1284ac850ad02de80d4d8d05a0160"/>
          <p:cNvPicPr>
            <a:picLocks noChangeAspect="1"/>
          </p:cNvPicPr>
          <p:nvPr/>
        </p:nvPicPr>
        <p:blipFill>
          <a:blip r:embed="rId1"/>
          <a:stretch>
            <a:fillRect/>
          </a:stretch>
        </p:blipFill>
        <p:spPr>
          <a:xfrm>
            <a:off x="1107440" y="2105660"/>
            <a:ext cx="4784090" cy="3547110"/>
          </a:xfrm>
          <a:prstGeom prst="rect">
            <a:avLst/>
          </a:prstGeom>
          <a:noFill/>
          <a:ln w="9525">
            <a:noFill/>
          </a:ln>
        </p:spPr>
      </p:pic>
      <p:sp>
        <p:nvSpPr>
          <p:cNvPr id="6" name="文本框 5"/>
          <p:cNvSpPr txBox="1"/>
          <p:nvPr/>
        </p:nvSpPr>
        <p:spPr>
          <a:xfrm>
            <a:off x="6425565" y="1460500"/>
            <a:ext cx="5080000" cy="368300"/>
          </a:xfrm>
          <a:prstGeom prst="rect">
            <a:avLst/>
          </a:prstGeom>
          <a:noFill/>
          <a:ln w="9525">
            <a:noFill/>
          </a:ln>
        </p:spPr>
        <p:txBody>
          <a:bodyPr>
            <a:spAutoFit/>
          </a:bodyPr>
          <a:p>
            <a:pPr indent="0"/>
            <a:r>
              <a:rPr lang="zh-CN" b="0">
                <a:latin typeface="+mn-ea"/>
                <a:cs typeface="+mn-ea"/>
              </a:rPr>
              <a:t>打开</a:t>
            </a:r>
            <a:r>
              <a:rPr lang="en-US" b="0">
                <a:latin typeface="+mn-ea"/>
                <a:cs typeface="+mn-ea"/>
              </a:rPr>
              <a:t>Safari---&gt;</a:t>
            </a:r>
            <a:r>
              <a:rPr lang="zh-CN" b="0">
                <a:latin typeface="+mn-ea"/>
                <a:cs typeface="+mn-ea"/>
              </a:rPr>
              <a:t>开发</a:t>
            </a:r>
            <a:r>
              <a:rPr lang="en-US" b="0">
                <a:latin typeface="+mn-ea"/>
                <a:cs typeface="+mn-ea"/>
              </a:rPr>
              <a:t>---&gt;</a:t>
            </a:r>
            <a:r>
              <a:rPr lang="zh-CN" b="0">
                <a:latin typeface="+mn-ea"/>
                <a:cs typeface="+mn-ea"/>
              </a:rPr>
              <a:t>勾选允许远程自动化</a:t>
            </a:r>
            <a:endParaRPr lang="zh-CN" altLang="en-US">
              <a:latin typeface="+mn-ea"/>
              <a:cs typeface="+mn-ea"/>
            </a:endParaRPr>
          </a:p>
        </p:txBody>
      </p:sp>
      <p:pic>
        <p:nvPicPr>
          <p:cNvPr id="-2147482619" name="图片 6" descr="fd0737a709a1284ac850ad02de80d4d8d05a0160 (1)"/>
          <p:cNvPicPr>
            <a:picLocks noChangeAspect="1"/>
          </p:cNvPicPr>
          <p:nvPr/>
        </p:nvPicPr>
        <p:blipFill>
          <a:blip r:embed="rId2"/>
          <a:stretch>
            <a:fillRect/>
          </a:stretch>
        </p:blipFill>
        <p:spPr>
          <a:xfrm>
            <a:off x="5891530" y="2105660"/>
            <a:ext cx="5984875" cy="2889250"/>
          </a:xfrm>
          <a:prstGeom prst="rect">
            <a:avLst/>
          </a:prstGeom>
          <a:noFill/>
          <a:ln w="9525">
            <a:noFill/>
          </a:ln>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ym typeface="+mn-ea"/>
              </a:rPr>
              <a:t>环境搭建</a:t>
            </a:r>
            <a:r>
              <a:rPr lang="en-US" altLang="zh-CN" dirty="0">
                <a:sym typeface="+mn-ea"/>
              </a:rPr>
              <a:t>-</a:t>
            </a:r>
            <a:r>
              <a:rPr lang="zh-CN" altLang="en-US" dirty="0">
                <a:sym typeface="+mn-ea"/>
              </a:rPr>
              <a:t>浏览器</a:t>
            </a:r>
            <a:r>
              <a:rPr lang="zh-CN" altLang="en-US" dirty="0">
                <a:sym typeface="+mn-ea"/>
              </a:rPr>
              <a:t>配置</a:t>
            </a:r>
            <a:endParaRPr lang="zh-CN" altLang="en-US" dirty="0">
              <a:sym typeface="+mn-ea"/>
            </a:endParaRPr>
          </a:p>
        </p:txBody>
      </p:sp>
      <p:sp>
        <p:nvSpPr>
          <p:cNvPr id="7" name="文本框 6"/>
          <p:cNvSpPr txBox="1"/>
          <p:nvPr/>
        </p:nvSpPr>
        <p:spPr>
          <a:xfrm>
            <a:off x="970915" y="591820"/>
            <a:ext cx="220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4.2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浏览器驱动</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1183640" y="935355"/>
            <a:ext cx="3921125" cy="398780"/>
          </a:xfrm>
          <a:prstGeom prst="rect">
            <a:avLst/>
          </a:prstGeom>
          <a:noFill/>
        </p:spPr>
        <p:txBody>
          <a:bodyPr wrap="square" rtlCol="0" anchor="t">
            <a:spAutoFit/>
          </a:bodyPr>
          <a:p>
            <a:pPr marL="285750" indent="-285750">
              <a:buFont typeface="Wingdings" panose="05000000000000000000" charset="0"/>
              <a:buChar char="ü"/>
            </a:pPr>
            <a:r>
              <a:rPr lang="en-US" altLang="zh-CN" sz="2000" kern="100" dirty="0">
                <a:latin typeface="微软雅黑" panose="020B0503020204020204" pitchFamily="34" charset="-122"/>
                <a:ea typeface="微软雅黑" panose="020B0503020204020204" pitchFamily="34" charset="-122"/>
                <a:sym typeface="+mn-ea"/>
              </a:rPr>
              <a:t>4.2.4 </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SafariDriver for Safari</a:t>
            </a: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0" name="文本框 99"/>
          <p:cNvSpPr txBox="1"/>
          <p:nvPr/>
        </p:nvSpPr>
        <p:spPr>
          <a:xfrm>
            <a:off x="1476375" y="1213485"/>
            <a:ext cx="9745980" cy="645160"/>
          </a:xfrm>
          <a:prstGeom prst="rect">
            <a:avLst/>
          </a:prstGeom>
          <a:noFill/>
          <a:ln w="9525">
            <a:noFill/>
          </a:ln>
        </p:spPr>
        <p:txBody>
          <a:bodyPr wrap="square">
            <a:spAutoFit/>
          </a:bodyPr>
          <a:p>
            <a:pPr indent="0"/>
            <a:r>
              <a:rPr lang="zh-CN" b="0">
                <a:latin typeface="+mn-ea"/>
                <a:cs typeface="+mn-ea"/>
              </a:rPr>
              <a:t>在</a:t>
            </a:r>
            <a:r>
              <a:rPr lang="en-US" b="0">
                <a:latin typeface="+mn-ea"/>
                <a:cs typeface="+mn-ea"/>
              </a:rPr>
              <a:t>Mac</a:t>
            </a:r>
            <a:r>
              <a:rPr lang="zh-CN" b="0">
                <a:latin typeface="+mn-ea"/>
                <a:cs typeface="+mn-ea"/>
              </a:rPr>
              <a:t>操作系统里，</a:t>
            </a:r>
            <a:r>
              <a:rPr lang="en-US" b="0">
                <a:latin typeface="+mn-ea"/>
                <a:cs typeface="+mn-ea"/>
              </a:rPr>
              <a:t>Safaridriver</a:t>
            </a:r>
            <a:r>
              <a:rPr lang="zh-CN" b="0">
                <a:latin typeface="+mn-ea"/>
                <a:cs typeface="+mn-ea"/>
              </a:rPr>
              <a:t>驱动其实是存在的。文件路径：</a:t>
            </a:r>
            <a:r>
              <a:rPr lang="en-US" b="0">
                <a:latin typeface="+mn-ea"/>
                <a:cs typeface="+mn-ea"/>
              </a:rPr>
              <a:t>/System/Library/CoreServices/SafariSupport.bundle/Contents/MacOS/safaridriver</a:t>
            </a:r>
            <a:endParaRPr lang="zh-CN" altLang="en-US">
              <a:latin typeface="+mn-ea"/>
              <a:cs typeface="+mn-ea"/>
            </a:endParaRPr>
          </a:p>
        </p:txBody>
      </p:sp>
      <p:pic>
        <p:nvPicPr>
          <p:cNvPr id="-2147482618" name="图片 7" descr="fd0737a709a1284ac850ad02de80d4d8d05a0160 (2)"/>
          <p:cNvPicPr>
            <a:picLocks noChangeAspect="1"/>
          </p:cNvPicPr>
          <p:nvPr/>
        </p:nvPicPr>
        <p:blipFill>
          <a:blip r:embed="rId1"/>
          <a:stretch>
            <a:fillRect/>
          </a:stretch>
        </p:blipFill>
        <p:spPr>
          <a:xfrm>
            <a:off x="1598295" y="1919605"/>
            <a:ext cx="9488805" cy="3862070"/>
          </a:xfrm>
          <a:prstGeom prst="rect">
            <a:avLst/>
          </a:prstGeom>
          <a:noFill/>
          <a:ln w="9525">
            <a:noFill/>
          </a:ln>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ym typeface="+mn-ea"/>
              </a:rPr>
              <a:t>环境搭建</a:t>
            </a:r>
            <a:r>
              <a:rPr lang="en-US" altLang="zh-CN" dirty="0">
                <a:sym typeface="+mn-ea"/>
              </a:rPr>
              <a:t>-</a:t>
            </a:r>
            <a:r>
              <a:rPr lang="zh-CN" altLang="en-US" dirty="0">
                <a:sym typeface="+mn-ea"/>
              </a:rPr>
              <a:t>浏览器</a:t>
            </a:r>
            <a:r>
              <a:rPr lang="zh-CN" altLang="en-US" dirty="0">
                <a:sym typeface="+mn-ea"/>
              </a:rPr>
              <a:t>配置</a:t>
            </a:r>
            <a:endParaRPr lang="zh-CN" altLang="en-US" dirty="0">
              <a:sym typeface="+mn-ea"/>
            </a:endParaRPr>
          </a:p>
        </p:txBody>
      </p:sp>
      <p:sp>
        <p:nvSpPr>
          <p:cNvPr id="7" name="文本框 6"/>
          <p:cNvSpPr txBox="1"/>
          <p:nvPr/>
        </p:nvSpPr>
        <p:spPr>
          <a:xfrm>
            <a:off x="970915" y="591820"/>
            <a:ext cx="220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4.2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浏览器驱动</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1183640" y="935355"/>
            <a:ext cx="3921125" cy="398780"/>
          </a:xfrm>
          <a:prstGeom prst="rect">
            <a:avLst/>
          </a:prstGeom>
          <a:noFill/>
        </p:spPr>
        <p:txBody>
          <a:bodyPr wrap="square" rtlCol="0" anchor="t">
            <a:spAutoFit/>
          </a:bodyPr>
          <a:p>
            <a:pPr marL="285750" indent="-285750">
              <a:buFont typeface="Wingdings" panose="05000000000000000000" charset="0"/>
              <a:buChar char="ü"/>
            </a:pPr>
            <a:r>
              <a:rPr lang="en-US" altLang="zh-CN" sz="2000" kern="100" dirty="0">
                <a:latin typeface="微软雅黑" panose="020B0503020204020204" pitchFamily="34" charset="-122"/>
                <a:ea typeface="微软雅黑" panose="020B0503020204020204" pitchFamily="34" charset="-122"/>
                <a:sym typeface="+mn-ea"/>
              </a:rPr>
              <a:t>4.2.4 </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SafariDriver for Safari</a:t>
            </a: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1567815" y="1334135"/>
            <a:ext cx="9603740" cy="645160"/>
          </a:xfrm>
          <a:prstGeom prst="rect">
            <a:avLst/>
          </a:prstGeom>
          <a:noFill/>
          <a:ln w="9525">
            <a:noFill/>
          </a:ln>
        </p:spPr>
        <p:txBody>
          <a:bodyPr wrap="square">
            <a:spAutoFit/>
          </a:bodyPr>
          <a:p>
            <a:pPr indent="0"/>
            <a:r>
              <a:rPr lang="zh-CN" b="0">
                <a:latin typeface="+mn-ea"/>
                <a:cs typeface="+mn-ea"/>
              </a:rPr>
              <a:t>使用</a:t>
            </a:r>
            <a:r>
              <a:rPr lang="en-US" b="0">
                <a:latin typeface="+mn-ea"/>
                <a:cs typeface="+mn-ea"/>
              </a:rPr>
              <a:t>Safari</a:t>
            </a:r>
            <a:r>
              <a:rPr lang="zh-CN" b="0">
                <a:latin typeface="+mn-ea"/>
                <a:cs typeface="+mn-ea"/>
              </a:rPr>
              <a:t>进行自动化测试，只需要下载安装</a:t>
            </a:r>
            <a:r>
              <a:rPr lang="en-US" b="0">
                <a:latin typeface="+mn-ea"/>
                <a:cs typeface="+mn-ea"/>
              </a:rPr>
              <a:t>SafariDriver.safariextz</a:t>
            </a:r>
            <a:r>
              <a:rPr lang="zh-CN" b="0">
                <a:latin typeface="+mn-ea"/>
                <a:cs typeface="+mn-ea"/>
              </a:rPr>
              <a:t>扩展插件就可以了。下载地址：</a:t>
            </a:r>
            <a:r>
              <a:rPr lang="en-US" b="0">
                <a:latin typeface="+mn-ea"/>
                <a:cs typeface="+mn-ea"/>
              </a:rPr>
              <a:t>https://www.seleniumhq.org/download/</a:t>
            </a:r>
            <a:endParaRPr lang="zh-CN" altLang="en-US">
              <a:latin typeface="+mn-ea"/>
              <a:cs typeface="+mn-ea"/>
            </a:endParaRPr>
          </a:p>
        </p:txBody>
      </p:sp>
      <p:pic>
        <p:nvPicPr>
          <p:cNvPr id="-2147482617" name="图片 8" descr="fd0737a709a1284ac850ad02de80d4d8d05a0160 (3)"/>
          <p:cNvPicPr>
            <a:picLocks noChangeAspect="1"/>
          </p:cNvPicPr>
          <p:nvPr/>
        </p:nvPicPr>
        <p:blipFill>
          <a:blip r:embed="rId1"/>
          <a:stretch>
            <a:fillRect/>
          </a:stretch>
        </p:blipFill>
        <p:spPr>
          <a:xfrm>
            <a:off x="1723390" y="1979295"/>
            <a:ext cx="7466330" cy="3075940"/>
          </a:xfrm>
          <a:prstGeom prst="rect">
            <a:avLst/>
          </a:prstGeom>
          <a:noFill/>
          <a:ln w="9525">
            <a:noFill/>
          </a:ln>
        </p:spPr>
      </p:pic>
      <p:sp>
        <p:nvSpPr>
          <p:cNvPr id="6" name="文本框 5"/>
          <p:cNvSpPr txBox="1"/>
          <p:nvPr/>
        </p:nvSpPr>
        <p:spPr>
          <a:xfrm>
            <a:off x="1804035" y="5135880"/>
            <a:ext cx="7575550" cy="645160"/>
          </a:xfrm>
          <a:prstGeom prst="rect">
            <a:avLst/>
          </a:prstGeom>
          <a:noFill/>
          <a:ln w="9525">
            <a:noFill/>
          </a:ln>
        </p:spPr>
        <p:txBody>
          <a:bodyPr wrap="square">
            <a:spAutoFit/>
          </a:bodyPr>
          <a:p>
            <a:pPr indent="0"/>
            <a:r>
              <a:rPr lang="zh-CN" b="0">
                <a:latin typeface="+mn-ea"/>
                <a:cs typeface="+mn-ea"/>
              </a:rPr>
              <a:t>扩展插件下载完成后，打开</a:t>
            </a:r>
            <a:r>
              <a:rPr lang="en-US" b="0">
                <a:latin typeface="+mn-ea"/>
                <a:cs typeface="+mn-ea"/>
              </a:rPr>
              <a:t>Safari---&gt;</a:t>
            </a:r>
            <a:r>
              <a:rPr lang="zh-CN" b="0">
                <a:latin typeface="+mn-ea"/>
                <a:cs typeface="+mn-ea"/>
              </a:rPr>
              <a:t>偏好设置</a:t>
            </a:r>
            <a:r>
              <a:rPr lang="en-US" b="0">
                <a:latin typeface="+mn-ea"/>
                <a:cs typeface="+mn-ea"/>
              </a:rPr>
              <a:t>---&gt;</a:t>
            </a:r>
            <a:r>
              <a:rPr lang="zh-CN" b="0">
                <a:latin typeface="+mn-ea"/>
                <a:cs typeface="+mn-ea"/>
              </a:rPr>
              <a:t>扩展，将所下载的</a:t>
            </a:r>
            <a:r>
              <a:rPr lang="en-US" b="0">
                <a:latin typeface="+mn-ea"/>
                <a:cs typeface="+mn-ea"/>
              </a:rPr>
              <a:t>SafariDriver.safariextz</a:t>
            </a:r>
            <a:r>
              <a:rPr lang="zh-CN" b="0">
                <a:latin typeface="+mn-ea"/>
                <a:cs typeface="+mn-ea"/>
              </a:rPr>
              <a:t>文件拖拽到扩展进行安装即可。</a:t>
            </a:r>
            <a:endParaRPr lang="zh-CN" altLang="en-US">
              <a:latin typeface="+mn-ea"/>
              <a:cs typeface="+mn-ea"/>
            </a:endParaRP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ym typeface="+mn-ea"/>
              </a:rPr>
              <a:t>环境搭建</a:t>
            </a:r>
            <a:r>
              <a:rPr lang="en-US" altLang="zh-CN" dirty="0">
                <a:sym typeface="+mn-ea"/>
              </a:rPr>
              <a:t>-</a:t>
            </a:r>
            <a:r>
              <a:rPr lang="zh-CN" altLang="en-US" dirty="0">
                <a:sym typeface="+mn-ea"/>
              </a:rPr>
              <a:t>浏览器</a:t>
            </a:r>
            <a:r>
              <a:rPr lang="zh-CN" altLang="en-US" dirty="0">
                <a:sym typeface="+mn-ea"/>
              </a:rPr>
              <a:t>配置</a:t>
            </a:r>
            <a:endParaRPr lang="zh-CN" altLang="en-US" dirty="0">
              <a:sym typeface="+mn-ea"/>
            </a:endParaRPr>
          </a:p>
        </p:txBody>
      </p:sp>
      <p:sp>
        <p:nvSpPr>
          <p:cNvPr id="7" name="文本框 6"/>
          <p:cNvSpPr txBox="1"/>
          <p:nvPr/>
        </p:nvSpPr>
        <p:spPr>
          <a:xfrm>
            <a:off x="970915" y="591820"/>
            <a:ext cx="220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4.2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浏览器驱动</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1183640" y="935355"/>
            <a:ext cx="3921125" cy="398780"/>
          </a:xfrm>
          <a:prstGeom prst="rect">
            <a:avLst/>
          </a:prstGeom>
          <a:noFill/>
        </p:spPr>
        <p:txBody>
          <a:bodyPr wrap="square" rtlCol="0" anchor="t">
            <a:spAutoFit/>
          </a:bodyPr>
          <a:p>
            <a:pPr marL="285750" indent="-285750">
              <a:buFont typeface="Wingdings" panose="05000000000000000000" charset="0"/>
              <a:buChar char="ü"/>
            </a:pPr>
            <a:r>
              <a:rPr lang="en-US" altLang="zh-CN" sz="2000" kern="100" dirty="0">
                <a:latin typeface="微软雅黑" panose="020B0503020204020204" pitchFamily="34" charset="-122"/>
                <a:ea typeface="微软雅黑" panose="020B0503020204020204" pitchFamily="34" charset="-122"/>
                <a:sym typeface="+mn-ea"/>
              </a:rPr>
              <a:t>4.2.4 </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SafariDriver for Safari</a:t>
            </a: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147482616" name="图片 9" descr="fd0737a709a1284ac850ad02de80d4d8d05a0160 (4)"/>
          <p:cNvPicPr>
            <a:picLocks noChangeAspect="1"/>
          </p:cNvPicPr>
          <p:nvPr/>
        </p:nvPicPr>
        <p:blipFill>
          <a:blip r:embed="rId1"/>
          <a:stretch>
            <a:fillRect/>
          </a:stretch>
        </p:blipFill>
        <p:spPr>
          <a:xfrm>
            <a:off x="1580515" y="1273175"/>
            <a:ext cx="7195820" cy="3556000"/>
          </a:xfrm>
          <a:prstGeom prst="rect">
            <a:avLst/>
          </a:prstGeom>
          <a:noFill/>
          <a:ln w="9525">
            <a:noFill/>
          </a:ln>
        </p:spPr>
      </p:pic>
      <p:sp>
        <p:nvSpPr>
          <p:cNvPr id="100" name="文本框 99"/>
          <p:cNvSpPr txBox="1"/>
          <p:nvPr/>
        </p:nvSpPr>
        <p:spPr>
          <a:xfrm>
            <a:off x="1580515" y="4905375"/>
            <a:ext cx="9447530" cy="922020"/>
          </a:xfrm>
          <a:prstGeom prst="rect">
            <a:avLst/>
          </a:prstGeom>
          <a:noFill/>
          <a:ln w="9525">
            <a:noFill/>
          </a:ln>
        </p:spPr>
        <p:txBody>
          <a:bodyPr wrap="square">
            <a:spAutoFit/>
          </a:bodyPr>
          <a:p>
            <a:pPr indent="0"/>
            <a:r>
              <a:rPr lang="zh-CN" b="0">
                <a:latin typeface="+mn-ea"/>
                <a:cs typeface="+mn-ea"/>
              </a:rPr>
              <a:t>安装完成后，可在</a:t>
            </a:r>
            <a:r>
              <a:rPr lang="en-US" b="0">
                <a:latin typeface="+mn-ea"/>
                <a:cs typeface="+mn-ea"/>
              </a:rPr>
              <a:t>Safari</a:t>
            </a:r>
            <a:r>
              <a:rPr lang="zh-CN" b="0">
                <a:latin typeface="+mn-ea"/>
                <a:cs typeface="+mn-ea"/>
              </a:rPr>
              <a:t>的</a:t>
            </a:r>
            <a:r>
              <a:rPr lang="en-US" b="0">
                <a:latin typeface="+mn-ea"/>
                <a:cs typeface="+mn-ea"/>
              </a:rPr>
              <a:t>Extensions</a:t>
            </a:r>
            <a:r>
              <a:rPr lang="zh-CN" b="0">
                <a:latin typeface="+mn-ea"/>
                <a:cs typeface="+mn-ea"/>
              </a:rPr>
              <a:t>目录里（例如</a:t>
            </a:r>
            <a:r>
              <a:rPr lang="en-US" b="0">
                <a:latin typeface="+mn-ea"/>
                <a:cs typeface="+mn-ea"/>
              </a:rPr>
              <a:t>/Users/admin/Library/Safari/Extensions</a:t>
            </a:r>
            <a:r>
              <a:rPr lang="zh-CN" b="0">
                <a:latin typeface="+mn-ea"/>
                <a:cs typeface="+mn-ea"/>
              </a:rPr>
              <a:t>）找到</a:t>
            </a:r>
            <a:r>
              <a:rPr lang="en-US" b="0">
                <a:latin typeface="+mn-ea"/>
                <a:cs typeface="+mn-ea"/>
              </a:rPr>
              <a:t>WebDriver.safariextz</a:t>
            </a:r>
            <a:r>
              <a:rPr lang="zh-CN" b="0">
                <a:latin typeface="+mn-ea"/>
                <a:cs typeface="+mn-ea"/>
              </a:rPr>
              <a:t>这个文件，也可证明扩展安装完成。</a:t>
            </a:r>
            <a:endParaRPr lang="zh-CN" altLang="en-US">
              <a:latin typeface="+mn-ea"/>
              <a:cs typeface="+mn-ea"/>
            </a:endParaRP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ym typeface="+mn-ea"/>
              </a:rPr>
              <a:t>环境搭建</a:t>
            </a:r>
            <a:r>
              <a:rPr lang="en-US" altLang="zh-CN" dirty="0">
                <a:sym typeface="+mn-ea"/>
              </a:rPr>
              <a:t>-</a:t>
            </a:r>
            <a:r>
              <a:rPr lang="zh-CN" altLang="en-US" dirty="0">
                <a:sym typeface="+mn-ea"/>
              </a:rPr>
              <a:t>浏览器</a:t>
            </a:r>
            <a:r>
              <a:rPr lang="zh-CN" altLang="en-US" dirty="0">
                <a:sym typeface="+mn-ea"/>
              </a:rPr>
              <a:t>配置</a:t>
            </a:r>
            <a:endParaRPr lang="zh-CN" altLang="en-US" dirty="0">
              <a:sym typeface="+mn-ea"/>
            </a:endParaRPr>
          </a:p>
        </p:txBody>
      </p:sp>
      <p:sp>
        <p:nvSpPr>
          <p:cNvPr id="7" name="文本框 6"/>
          <p:cNvSpPr txBox="1"/>
          <p:nvPr/>
        </p:nvSpPr>
        <p:spPr>
          <a:xfrm>
            <a:off x="970915" y="591820"/>
            <a:ext cx="220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4.2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浏览器驱动</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1183640" y="935355"/>
            <a:ext cx="3921125" cy="398780"/>
          </a:xfrm>
          <a:prstGeom prst="rect">
            <a:avLst/>
          </a:prstGeom>
          <a:noFill/>
        </p:spPr>
        <p:txBody>
          <a:bodyPr wrap="square" rtlCol="0" anchor="t">
            <a:spAutoFit/>
          </a:bodyPr>
          <a:p>
            <a:pPr marL="285750" indent="-285750">
              <a:buFont typeface="Wingdings" panose="05000000000000000000" charset="0"/>
              <a:buChar char="ü"/>
            </a:pPr>
            <a:r>
              <a:rPr lang="en-US" altLang="zh-CN" sz="2000" kern="100" dirty="0">
                <a:latin typeface="微软雅黑" panose="020B0503020204020204" pitchFamily="34" charset="-122"/>
                <a:ea typeface="微软雅黑" panose="020B0503020204020204" pitchFamily="34" charset="-122"/>
                <a:sym typeface="+mn-ea"/>
              </a:rPr>
              <a:t>4.2.4 </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SafariDriver for Safari</a:t>
            </a: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147482598" name="图片 -2147482599" descr="fd0737a709a1284ac850ad02de80d4d8d05a0160 (5)"/>
          <p:cNvPicPr>
            <a:picLocks noChangeAspect="1"/>
          </p:cNvPicPr>
          <p:nvPr/>
        </p:nvPicPr>
        <p:blipFill>
          <a:blip r:embed="rId1"/>
          <a:stretch>
            <a:fillRect/>
          </a:stretch>
        </p:blipFill>
        <p:spPr>
          <a:xfrm>
            <a:off x="1527175" y="1334135"/>
            <a:ext cx="6844665" cy="2379980"/>
          </a:xfrm>
          <a:prstGeom prst="rect">
            <a:avLst/>
          </a:prstGeom>
          <a:noFill/>
          <a:ln w="9525">
            <a:noFill/>
          </a:ln>
        </p:spPr>
      </p:pic>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ym typeface="+mn-ea"/>
              </a:rPr>
              <a:t>环境搭建</a:t>
            </a:r>
            <a:r>
              <a:rPr lang="en-US" altLang="zh-CN" dirty="0">
                <a:sym typeface="+mn-ea"/>
              </a:rPr>
              <a:t>-</a:t>
            </a:r>
            <a:r>
              <a:rPr lang="zh-CN" altLang="en-US" dirty="0">
                <a:sym typeface="+mn-ea"/>
              </a:rPr>
              <a:t>浏览器</a:t>
            </a:r>
            <a:r>
              <a:rPr lang="zh-CN" altLang="en-US" dirty="0">
                <a:sym typeface="+mn-ea"/>
              </a:rPr>
              <a:t>配置</a:t>
            </a:r>
            <a:endParaRPr lang="zh-CN" altLang="en-US" dirty="0">
              <a:sym typeface="+mn-ea"/>
            </a:endParaRPr>
          </a:p>
        </p:txBody>
      </p:sp>
      <p:sp>
        <p:nvSpPr>
          <p:cNvPr id="7" name="文本框 6"/>
          <p:cNvSpPr txBox="1"/>
          <p:nvPr/>
        </p:nvSpPr>
        <p:spPr>
          <a:xfrm>
            <a:off x="970915" y="591820"/>
            <a:ext cx="4474210" cy="398780"/>
          </a:xfrm>
          <a:prstGeom prst="rect">
            <a:avLst/>
          </a:prstGeom>
          <a:noFill/>
        </p:spPr>
        <p:txBody>
          <a:bodyPr wrap="squar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4.3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Python安装&amp;Pycharm安装</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1334135" y="990600"/>
            <a:ext cx="4864100" cy="368300"/>
          </a:xfrm>
          <a:prstGeom prst="rect">
            <a:avLst/>
          </a:prstGeom>
          <a:noFill/>
        </p:spPr>
        <p:txBody>
          <a:bodyPr wrap="square" rtlCol="0" anchor="t">
            <a:spAutoFit/>
          </a:bodyPr>
          <a:p>
            <a:pPr indent="0">
              <a:buFont typeface="Wingdings" panose="05000000000000000000" charset="0"/>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官网下载社区版本，运行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exe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程序安装即可。</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1334135" y="1318895"/>
            <a:ext cx="3747135" cy="368300"/>
          </a:xfrm>
          <a:prstGeom prst="rect">
            <a:avLst/>
          </a:prstGeom>
          <a:noFill/>
        </p:spPr>
        <p:txBody>
          <a:bodyPr wrap="square" rtlCol="0" anchor="t">
            <a:spAutoFit/>
          </a:bodyPr>
          <a:p>
            <a:r>
              <a:rPr lang="zh-CN" altLang="en-US"/>
              <a:t>https://www.jetbrains.com/pycharm/</a:t>
            </a:r>
            <a:endParaRPr lang="zh-CN" altLang="en-US"/>
          </a:p>
        </p:txBody>
      </p:sp>
      <p:sp>
        <p:nvSpPr>
          <p:cNvPr id="6" name="文本框 5"/>
          <p:cNvSpPr txBox="1"/>
          <p:nvPr/>
        </p:nvSpPr>
        <p:spPr>
          <a:xfrm>
            <a:off x="848995" y="1732915"/>
            <a:ext cx="2607945" cy="398780"/>
          </a:xfrm>
          <a:prstGeom prst="rect">
            <a:avLst/>
          </a:prstGeom>
          <a:noFill/>
        </p:spPr>
        <p:txBody>
          <a:bodyPr wrap="squar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4.4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Selenium</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0" name="文本框 99"/>
          <p:cNvSpPr txBox="1"/>
          <p:nvPr/>
        </p:nvSpPr>
        <p:spPr>
          <a:xfrm>
            <a:off x="1557655" y="2116455"/>
            <a:ext cx="6236970" cy="368300"/>
          </a:xfrm>
          <a:prstGeom prst="rect">
            <a:avLst/>
          </a:prstGeom>
          <a:noFill/>
          <a:ln w="9525">
            <a:noFill/>
          </a:ln>
        </p:spPr>
        <p:txBody>
          <a:bodyPr wrap="square">
            <a:spAutoFit/>
          </a:bodyPr>
          <a:p>
            <a:pPr indent="266700"/>
            <a:r>
              <a:rPr lang="zh-CN" b="0">
                <a:latin typeface="+mn-ea"/>
                <a:cs typeface="+mn-ea"/>
              </a:rPr>
              <a:t>在</a:t>
            </a:r>
            <a:r>
              <a:rPr lang="en-US" b="0">
                <a:latin typeface="+mn-ea"/>
                <a:cs typeface="+mn-ea"/>
              </a:rPr>
              <a:t>Windows</a:t>
            </a:r>
            <a:r>
              <a:rPr lang="zh-CN" b="0">
                <a:latin typeface="+mn-ea"/>
                <a:cs typeface="+mn-ea"/>
              </a:rPr>
              <a:t>环境下，安装方式有</a:t>
            </a:r>
            <a:r>
              <a:rPr lang="en-US" b="0">
                <a:latin typeface="+mn-ea"/>
                <a:cs typeface="+mn-ea"/>
              </a:rPr>
              <a:t>2</a:t>
            </a:r>
            <a:r>
              <a:rPr lang="zh-CN" b="0">
                <a:latin typeface="+mn-ea"/>
                <a:cs typeface="+mn-ea"/>
              </a:rPr>
              <a:t>种（任选一种即可）</a:t>
            </a:r>
            <a:endParaRPr lang="zh-CN" altLang="en-US">
              <a:latin typeface="+mn-ea"/>
              <a:cs typeface="+mn-ea"/>
            </a:endParaRPr>
          </a:p>
        </p:txBody>
      </p:sp>
      <p:sp>
        <p:nvSpPr>
          <p:cNvPr id="8" name="文本框 7"/>
          <p:cNvSpPr txBox="1"/>
          <p:nvPr/>
        </p:nvSpPr>
        <p:spPr>
          <a:xfrm>
            <a:off x="970915" y="2505710"/>
            <a:ext cx="2486025" cy="398780"/>
          </a:xfrm>
          <a:prstGeom prst="rect">
            <a:avLst/>
          </a:prstGeom>
          <a:noFill/>
        </p:spPr>
        <p:txBody>
          <a:bodyPr wrap="square" rtlCol="0" anchor="t">
            <a:spAutoFit/>
          </a:bodyPr>
          <a:p>
            <a:pPr marL="285750" indent="-285750">
              <a:buFont typeface="Wingdings" panose="05000000000000000000" charset="0"/>
              <a:buChar char="ü"/>
            </a:pPr>
            <a:r>
              <a:rPr lang="en-US" altLang="zh-CN" sz="2000" kern="100" dirty="0">
                <a:latin typeface="微软雅黑" panose="020B0503020204020204" pitchFamily="34" charset="-122"/>
                <a:ea typeface="微软雅黑" panose="020B0503020204020204" pitchFamily="34" charset="-122"/>
                <a:sym typeface="+mn-ea"/>
              </a:rPr>
              <a:t>4.4.1 </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在线安装</a:t>
            </a: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1334135" y="2845435"/>
            <a:ext cx="4512310" cy="368300"/>
          </a:xfrm>
          <a:prstGeom prst="rect">
            <a:avLst/>
          </a:prstGeom>
          <a:noFill/>
          <a:ln w="9525">
            <a:noFill/>
          </a:ln>
        </p:spPr>
        <p:txBody>
          <a:bodyPr wrap="square">
            <a:spAutoFit/>
          </a:bodyPr>
          <a:p>
            <a:pPr indent="266700"/>
            <a:r>
              <a:rPr lang="zh-CN" b="0">
                <a:latin typeface="+mn-ea"/>
                <a:cs typeface="+mn-ea"/>
              </a:rPr>
              <a:t>（</a:t>
            </a:r>
            <a:r>
              <a:rPr lang="en-US" b="0">
                <a:latin typeface="+mn-ea"/>
                <a:cs typeface="+mn-ea"/>
              </a:rPr>
              <a:t>1</a:t>
            </a:r>
            <a:r>
              <a:rPr lang="zh-CN" b="0">
                <a:latin typeface="+mn-ea"/>
                <a:cs typeface="+mn-ea"/>
              </a:rPr>
              <a:t>）命令行输入</a:t>
            </a:r>
            <a:r>
              <a:rPr lang="en-US" b="0">
                <a:latin typeface="+mn-ea"/>
                <a:cs typeface="+mn-ea"/>
              </a:rPr>
              <a:t>pip install -U selenium</a:t>
            </a:r>
            <a:endParaRPr lang="zh-CN" altLang="en-US">
              <a:latin typeface="+mn-ea"/>
              <a:cs typeface="+mn-ea"/>
            </a:endParaRPr>
          </a:p>
        </p:txBody>
      </p:sp>
      <p:pic>
        <p:nvPicPr>
          <p:cNvPr id="-2147482614" name="图片 11" descr="fd0737a709a1284ac850ad02de80d4d8d05a0160 (6)"/>
          <p:cNvPicPr>
            <a:picLocks noChangeAspect="1"/>
          </p:cNvPicPr>
          <p:nvPr/>
        </p:nvPicPr>
        <p:blipFill>
          <a:blip r:embed="rId1"/>
          <a:stretch>
            <a:fillRect/>
          </a:stretch>
        </p:blipFill>
        <p:spPr>
          <a:xfrm>
            <a:off x="1929765" y="3242310"/>
            <a:ext cx="8163560" cy="1104900"/>
          </a:xfrm>
          <a:prstGeom prst="rect">
            <a:avLst/>
          </a:prstGeom>
          <a:noFill/>
          <a:ln w="9525">
            <a:noFill/>
          </a:ln>
        </p:spPr>
      </p:pic>
      <p:sp>
        <p:nvSpPr>
          <p:cNvPr id="10" name="文本框 9"/>
          <p:cNvSpPr txBox="1"/>
          <p:nvPr/>
        </p:nvSpPr>
        <p:spPr>
          <a:xfrm>
            <a:off x="1557655" y="4419600"/>
            <a:ext cx="5607685" cy="368300"/>
          </a:xfrm>
          <a:prstGeom prst="rect">
            <a:avLst/>
          </a:prstGeom>
          <a:noFill/>
          <a:ln w="9525">
            <a:noFill/>
          </a:ln>
        </p:spPr>
        <p:txBody>
          <a:bodyPr wrap="square">
            <a:spAutoFit/>
          </a:bodyPr>
          <a:p>
            <a:pPr indent="0"/>
            <a:r>
              <a:rPr lang="zh-CN" b="0">
                <a:latin typeface="+mn-ea"/>
                <a:cs typeface="+mn-ea"/>
              </a:rPr>
              <a:t>（</a:t>
            </a:r>
            <a:r>
              <a:rPr lang="en-US" b="0">
                <a:latin typeface="+mn-ea"/>
                <a:cs typeface="+mn-ea"/>
              </a:rPr>
              <a:t>2</a:t>
            </a:r>
            <a:r>
              <a:rPr lang="zh-CN" b="0">
                <a:latin typeface="+mn-ea"/>
                <a:cs typeface="+mn-ea"/>
              </a:rPr>
              <a:t>）若</a:t>
            </a:r>
            <a:r>
              <a:rPr lang="en-US" b="0">
                <a:latin typeface="+mn-ea"/>
                <a:cs typeface="+mn-ea"/>
              </a:rPr>
              <a:t>Selenium</a:t>
            </a:r>
            <a:r>
              <a:rPr lang="zh-CN" b="0">
                <a:latin typeface="+mn-ea"/>
                <a:cs typeface="+mn-ea"/>
              </a:rPr>
              <a:t>安装超时失败，可以试试国内源：</a:t>
            </a:r>
            <a:endParaRPr lang="zh-CN" altLang="en-US">
              <a:latin typeface="+mn-ea"/>
              <a:cs typeface="+mn-ea"/>
            </a:endParaRPr>
          </a:p>
        </p:txBody>
      </p:sp>
      <p:sp>
        <p:nvSpPr>
          <p:cNvPr id="11" name="文本框 10"/>
          <p:cNvSpPr txBox="1"/>
          <p:nvPr/>
        </p:nvSpPr>
        <p:spPr>
          <a:xfrm>
            <a:off x="1798320" y="4685030"/>
            <a:ext cx="8295005" cy="2030095"/>
          </a:xfrm>
          <a:prstGeom prst="rect">
            <a:avLst/>
          </a:prstGeom>
          <a:noFill/>
          <a:ln w="9525">
            <a:noFill/>
          </a:ln>
        </p:spPr>
        <p:txBody>
          <a:bodyPr wrap="square">
            <a:spAutoFit/>
          </a:bodyPr>
          <a:p>
            <a:pPr indent="266700"/>
            <a:r>
              <a:rPr lang="zh-CN" b="0">
                <a:latin typeface="+mn-ea"/>
                <a:cs typeface="+mn-ea"/>
              </a:rPr>
              <a:t>命令行输入</a:t>
            </a:r>
            <a:r>
              <a:rPr lang="en-US" b="0">
                <a:latin typeface="+mn-ea"/>
                <a:cs typeface="+mn-ea"/>
              </a:rPr>
              <a:t>pip install -i https://pypi.tuna.tsinghua.edu.cn/simple selenium</a:t>
            </a:r>
            <a:r>
              <a:rPr lang="zh-CN" b="0">
                <a:latin typeface="+mn-ea"/>
                <a:cs typeface="+mn-ea"/>
              </a:rPr>
              <a:t>或者：命令行输入</a:t>
            </a:r>
            <a:r>
              <a:rPr lang="en-US" b="0">
                <a:latin typeface="+mn-ea"/>
                <a:cs typeface="+mn-ea"/>
              </a:rPr>
              <a:t>pip install -i http://pypi.douban.com/simple/ selenium</a:t>
            </a:r>
            <a:r>
              <a:rPr lang="zh-CN" b="0">
                <a:latin typeface="+mn-ea"/>
                <a:cs typeface="+mn-ea"/>
              </a:rPr>
              <a:t>或者：命令行输入</a:t>
            </a:r>
            <a:r>
              <a:rPr lang="en-US" b="0">
                <a:latin typeface="+mn-ea"/>
                <a:cs typeface="+mn-ea"/>
              </a:rPr>
              <a:t>pip install -i http://pypi.douban.com/simple/ selenium</a:t>
            </a:r>
            <a:r>
              <a:rPr lang="zh-CN" b="0">
                <a:latin typeface="+mn-ea"/>
                <a:cs typeface="+mn-ea"/>
              </a:rPr>
              <a:t>（</a:t>
            </a:r>
            <a:r>
              <a:rPr lang="en-US" b="0">
                <a:latin typeface="+mn-ea"/>
                <a:cs typeface="+mn-ea"/>
              </a:rPr>
              <a:t>3</a:t>
            </a:r>
            <a:r>
              <a:rPr lang="zh-CN" b="0">
                <a:latin typeface="+mn-ea"/>
                <a:cs typeface="+mn-ea"/>
              </a:rPr>
              <a:t>）安装</a:t>
            </a:r>
            <a:r>
              <a:rPr lang="en-US" b="0">
                <a:latin typeface="+mn-ea"/>
                <a:cs typeface="+mn-ea"/>
              </a:rPr>
              <a:t>Selenium</a:t>
            </a:r>
            <a:r>
              <a:rPr lang="zh-CN" b="0">
                <a:latin typeface="+mn-ea"/>
                <a:cs typeface="+mn-ea"/>
              </a:rPr>
              <a:t>指定版本（例如</a:t>
            </a:r>
            <a:r>
              <a:rPr lang="en-US" b="0">
                <a:latin typeface="+mn-ea"/>
                <a:cs typeface="+mn-ea"/>
              </a:rPr>
              <a:t>3.9.0</a:t>
            </a:r>
            <a:r>
              <a:rPr lang="zh-CN" b="0">
                <a:latin typeface="+mn-ea"/>
                <a:cs typeface="+mn-ea"/>
              </a:rPr>
              <a:t>）命令行输入</a:t>
            </a:r>
            <a:r>
              <a:rPr lang="en-US" b="0">
                <a:latin typeface="+mn-ea"/>
                <a:cs typeface="+mn-ea"/>
              </a:rPr>
              <a:t>pip install -U selenium==2</a:t>
            </a:r>
            <a:endParaRPr lang="zh-CN" altLang="en-US">
              <a:latin typeface="+mn-ea"/>
              <a:cs typeface="+mn-ea"/>
            </a:endParaRPr>
          </a:p>
        </p:txBody>
      </p:sp>
      <p:sp>
        <p:nvSpPr>
          <p:cNvPr id="12" name="文本框 11"/>
          <p:cNvSpPr txBox="1"/>
          <p:nvPr/>
        </p:nvSpPr>
        <p:spPr>
          <a:xfrm>
            <a:off x="6198235" y="2801620"/>
            <a:ext cx="3818255" cy="368300"/>
          </a:xfrm>
          <a:prstGeom prst="rect">
            <a:avLst/>
          </a:prstGeom>
          <a:noFill/>
        </p:spPr>
        <p:txBody>
          <a:bodyPr wrap="square" rtlCol="0" anchor="t">
            <a:spAutoFit/>
          </a:bodyPr>
          <a:p>
            <a:r>
              <a:rPr lang="zh-CN" altLang="en-US" b="1">
                <a:solidFill>
                  <a:srgbClr val="FF0000"/>
                </a:solidFill>
              </a:rPr>
              <a:t>python -m pip install --upgrade pip</a:t>
            </a:r>
            <a:endParaRPr lang="zh-CN" altLang="en-US" b="1">
              <a:solidFill>
                <a:srgbClr val="FF0000"/>
              </a:solidFill>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自动</a:t>
            </a:r>
            <a:r>
              <a:rPr lang="zh-CN" altLang="en-US" dirty="0">
                <a:solidFill>
                  <a:schemeClr val="tx1">
                    <a:lumMod val="75000"/>
                    <a:lumOff val="25000"/>
                  </a:schemeClr>
                </a:solidFill>
                <a:sym typeface="+mn-ea"/>
              </a:rPr>
              <a:t>化测试</a:t>
            </a:r>
            <a:r>
              <a:rPr lang="zh-CN" altLang="en-US" dirty="0">
                <a:solidFill>
                  <a:schemeClr val="tx1">
                    <a:lumMod val="75000"/>
                    <a:lumOff val="25000"/>
                  </a:schemeClr>
                </a:solidFill>
                <a:sym typeface="+mn-ea"/>
              </a:rPr>
              <a:t>概述</a:t>
            </a:r>
            <a:endParaRPr lang="zh-CN" altLang="en-US" dirty="0">
              <a:solidFill>
                <a:schemeClr val="tx1">
                  <a:lumMod val="75000"/>
                  <a:lumOff val="25000"/>
                </a:schemeClr>
              </a:solidFill>
              <a:sym typeface="+mn-ea"/>
            </a:endParaRPr>
          </a:p>
        </p:txBody>
      </p:sp>
      <p:sp>
        <p:nvSpPr>
          <p:cNvPr id="4" name="文本框 3"/>
          <p:cNvSpPr txBox="1"/>
          <p:nvPr/>
        </p:nvSpPr>
        <p:spPr>
          <a:xfrm>
            <a:off x="431800" y="800735"/>
            <a:ext cx="3216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1.1 </a:t>
            </a:r>
            <a:r>
              <a:rPr lang="zh-CN" altLang="en-US" sz="2000" b="1" kern="100" dirty="0">
                <a:latin typeface="微软雅黑" panose="020B0503020204020204" pitchFamily="34" charset="-122"/>
                <a:ea typeface="微软雅黑" panose="020B0503020204020204" pitchFamily="34" charset="-122"/>
                <a:sym typeface="+mn-ea"/>
              </a:rPr>
              <a:t>软件测试六大模块：</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07770" y="1199515"/>
            <a:ext cx="2129155" cy="398780"/>
          </a:xfrm>
          <a:prstGeom prst="rect">
            <a:avLst/>
          </a:prstGeom>
          <a:noFill/>
        </p:spPr>
        <p:txBody>
          <a:bodyPr wrap="none" rtlCol="0" anchor="t">
            <a:spAutoFit/>
          </a:bodyPr>
          <a:p>
            <a:pPr marL="285750" indent="-285750">
              <a:buFont typeface="Wingdings" panose="05000000000000000000" charset="0"/>
              <a:buChar char="ü"/>
            </a:pPr>
            <a:r>
              <a:rPr lang="en-US" altLang="zh-CN" sz="2000" kern="100" dirty="0">
                <a:latin typeface="微软雅黑" panose="020B0503020204020204" pitchFamily="34" charset="-122"/>
                <a:ea typeface="微软雅黑" panose="020B0503020204020204" pitchFamily="34" charset="-122"/>
                <a:sym typeface="+mn-ea"/>
              </a:rPr>
              <a:t>1.1.1 </a:t>
            </a:r>
            <a:r>
              <a:rPr lang="zh-CN" altLang="en-US" sz="2000" kern="100" dirty="0">
                <a:latin typeface="微软雅黑" panose="020B0503020204020204" pitchFamily="34" charset="-122"/>
                <a:ea typeface="微软雅黑" panose="020B0503020204020204" pitchFamily="34" charset="-122"/>
                <a:sym typeface="+mn-ea"/>
              </a:rPr>
              <a:t>功能测试</a:t>
            </a:r>
            <a:endParaRPr lang="zh-CN" altLang="en-US" sz="2000" kern="1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425575" y="1598295"/>
            <a:ext cx="5415280" cy="2306955"/>
          </a:xfrm>
          <a:prstGeom prst="rect">
            <a:avLst/>
          </a:prstGeom>
          <a:noFill/>
          <a:ln w="9525">
            <a:noFill/>
          </a:ln>
        </p:spPr>
        <p:txBody>
          <a:bodyPr wrap="square">
            <a:spAutoFit/>
          </a:bodyPr>
          <a:p>
            <a:pPr indent="266700"/>
            <a:r>
              <a:rPr lang="en-US" b="0">
                <a:latin typeface="+mn-ea"/>
                <a:cs typeface="+mn-ea"/>
              </a:rPr>
              <a:t>ATM</a:t>
            </a:r>
            <a:r>
              <a:rPr lang="zh-CN" b="0">
                <a:latin typeface="+mn-ea"/>
                <a:cs typeface="+mn-ea"/>
              </a:rPr>
              <a:t>机取钱不扣款</a:t>
            </a:r>
            <a:endParaRPr lang="zh-CN" b="0">
              <a:latin typeface="+mn-ea"/>
              <a:cs typeface="+mn-ea"/>
            </a:endParaRPr>
          </a:p>
          <a:p>
            <a:pPr indent="266700"/>
            <a:r>
              <a:rPr lang="en-US" altLang="zh-CN" b="0">
                <a:latin typeface="+mn-ea"/>
                <a:cs typeface="+mn-ea"/>
              </a:rPr>
              <a:t>  </a:t>
            </a:r>
            <a:r>
              <a:rPr lang="zh-CN" b="0">
                <a:latin typeface="+mn-ea"/>
                <a:cs typeface="+mn-ea"/>
              </a:rPr>
              <a:t>日期格式不正确</a:t>
            </a:r>
            <a:r>
              <a:rPr lang="en-US" b="0">
                <a:latin typeface="+mn-ea"/>
                <a:cs typeface="+mn-ea"/>
              </a:rPr>
              <a:t>    web</a:t>
            </a:r>
            <a:r>
              <a:rPr lang="zh-CN" b="0">
                <a:latin typeface="+mn-ea"/>
                <a:cs typeface="+mn-ea"/>
              </a:rPr>
              <a:t>页面的超链接无法打开</a:t>
            </a:r>
            <a:endParaRPr lang="zh-CN" b="0">
              <a:latin typeface="+mn-ea"/>
              <a:cs typeface="+mn-ea"/>
            </a:endParaRPr>
          </a:p>
          <a:p>
            <a:pPr indent="266700"/>
            <a:r>
              <a:rPr lang="en-US" altLang="zh-CN" b="0">
                <a:latin typeface="+mn-ea"/>
                <a:cs typeface="+mn-ea"/>
              </a:rPr>
              <a:t>  </a:t>
            </a:r>
            <a:r>
              <a:rPr lang="zh-CN" b="0">
                <a:latin typeface="+mn-ea"/>
                <a:cs typeface="+mn-ea"/>
              </a:rPr>
              <a:t>手机正在听音乐时来电不提示</a:t>
            </a:r>
            <a:endParaRPr lang="zh-CN" b="0">
              <a:latin typeface="+mn-ea"/>
              <a:cs typeface="+mn-ea"/>
            </a:endParaRPr>
          </a:p>
          <a:p>
            <a:pPr indent="266700"/>
            <a:r>
              <a:rPr lang="en-US" altLang="zh-CN" b="0">
                <a:latin typeface="+mn-ea"/>
                <a:cs typeface="+mn-ea"/>
              </a:rPr>
              <a:t>  </a:t>
            </a:r>
            <a:r>
              <a:rPr lang="zh-CN" b="0">
                <a:latin typeface="+mn-ea"/>
                <a:cs typeface="+mn-ea"/>
              </a:rPr>
              <a:t>地铁公交卡刷卡扣款不成功</a:t>
            </a:r>
            <a:endParaRPr lang="zh-CN" b="0">
              <a:latin typeface="+mn-ea"/>
              <a:cs typeface="+mn-ea"/>
            </a:endParaRPr>
          </a:p>
          <a:p>
            <a:pPr indent="266700"/>
            <a:r>
              <a:rPr lang="en-US" altLang="zh-CN" b="0">
                <a:latin typeface="+mn-ea"/>
                <a:cs typeface="+mn-ea"/>
              </a:rPr>
              <a:t>  </a:t>
            </a:r>
            <a:r>
              <a:rPr lang="zh-CN" b="0">
                <a:latin typeface="+mn-ea"/>
                <a:cs typeface="+mn-ea"/>
              </a:rPr>
              <a:t>手机</a:t>
            </a:r>
            <a:r>
              <a:rPr lang="en-US" b="0">
                <a:latin typeface="+mn-ea"/>
                <a:cs typeface="+mn-ea"/>
              </a:rPr>
              <a:t>APP</a:t>
            </a:r>
            <a:r>
              <a:rPr lang="zh-CN" b="0">
                <a:latin typeface="+mn-ea"/>
                <a:cs typeface="+mn-ea"/>
              </a:rPr>
              <a:t>无法正常启动</a:t>
            </a:r>
            <a:endParaRPr lang="zh-CN" b="0">
              <a:latin typeface="+mn-ea"/>
              <a:cs typeface="+mn-ea"/>
            </a:endParaRPr>
          </a:p>
          <a:p>
            <a:pPr indent="266700"/>
            <a:r>
              <a:rPr lang="en-US" altLang="zh-CN" b="0">
                <a:latin typeface="+mn-ea"/>
                <a:cs typeface="+mn-ea"/>
              </a:rPr>
              <a:t>  </a:t>
            </a:r>
            <a:r>
              <a:rPr lang="zh-CN" b="0">
                <a:latin typeface="+mn-ea"/>
                <a:cs typeface="+mn-ea"/>
              </a:rPr>
              <a:t>手机拨号后无法接通对方手机</a:t>
            </a:r>
            <a:r>
              <a:rPr lang="en-US" b="0">
                <a:latin typeface="+mn-ea"/>
                <a:cs typeface="+mn-ea"/>
              </a:rPr>
              <a:t>    2012</a:t>
            </a:r>
            <a:r>
              <a:rPr lang="zh-CN" b="0">
                <a:latin typeface="+mn-ea"/>
                <a:cs typeface="+mn-ea"/>
              </a:rPr>
              <a:t>年广州出租车计价器无法识别</a:t>
            </a:r>
            <a:r>
              <a:rPr lang="en-US" b="0">
                <a:latin typeface="+mn-ea"/>
                <a:cs typeface="+mn-ea"/>
              </a:rPr>
              <a:t>2</a:t>
            </a:r>
            <a:r>
              <a:rPr lang="zh-CN" b="0">
                <a:latin typeface="+mn-ea"/>
                <a:cs typeface="+mn-ea"/>
              </a:rPr>
              <a:t>月</a:t>
            </a:r>
            <a:r>
              <a:rPr lang="en-US" b="0">
                <a:latin typeface="+mn-ea"/>
                <a:cs typeface="+mn-ea"/>
              </a:rPr>
              <a:t>29</a:t>
            </a:r>
            <a:r>
              <a:rPr lang="zh-CN" b="0">
                <a:latin typeface="+mn-ea"/>
                <a:cs typeface="+mn-ea"/>
              </a:rPr>
              <a:t>日</a:t>
            </a:r>
            <a:endParaRPr lang="zh-CN" altLang="en-US">
              <a:latin typeface="+mn-ea"/>
              <a:cs typeface="+mn-ea"/>
            </a:endParaRPr>
          </a:p>
        </p:txBody>
      </p:sp>
      <p:sp>
        <p:nvSpPr>
          <p:cNvPr id="8" name="文本框 7"/>
          <p:cNvSpPr txBox="1"/>
          <p:nvPr/>
        </p:nvSpPr>
        <p:spPr>
          <a:xfrm>
            <a:off x="1111250" y="4076700"/>
            <a:ext cx="4161155" cy="398780"/>
          </a:xfrm>
          <a:prstGeom prst="rect">
            <a:avLst/>
          </a:prstGeom>
          <a:noFill/>
        </p:spPr>
        <p:txBody>
          <a:bodyPr wrap="none" rtlCol="0" anchor="t">
            <a:spAutoFit/>
          </a:bodyPr>
          <a:p>
            <a:pPr marL="285750" indent="-285750">
              <a:buFont typeface="Wingdings" panose="05000000000000000000" charset="0"/>
              <a:buChar char="ü"/>
            </a:pPr>
            <a:r>
              <a:rPr lang="en-US" altLang="zh-CN" sz="2000" kern="100" dirty="0">
                <a:latin typeface="微软雅黑" panose="020B0503020204020204" pitchFamily="34" charset="-122"/>
                <a:ea typeface="微软雅黑" panose="020B0503020204020204" pitchFamily="34" charset="-122"/>
                <a:sym typeface="+mn-ea"/>
              </a:rPr>
              <a:t>1.1.2 </a:t>
            </a:r>
            <a:r>
              <a:rPr lang="zh-CN" altLang="en-US" sz="2000" kern="100" dirty="0">
                <a:latin typeface="微软雅黑" panose="020B0503020204020204" pitchFamily="34" charset="-122"/>
                <a:ea typeface="微软雅黑" panose="020B0503020204020204" pitchFamily="34" charset="-122"/>
                <a:sym typeface="+mn-ea"/>
              </a:rPr>
              <a:t>可用性测试（用户体验）：</a:t>
            </a:r>
            <a:endParaRPr lang="zh-CN" altLang="en-US" sz="2000" kern="100" dirty="0">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765300" y="4475480"/>
            <a:ext cx="5247640" cy="1753235"/>
          </a:xfrm>
          <a:prstGeom prst="rect">
            <a:avLst/>
          </a:prstGeom>
          <a:noFill/>
          <a:ln w="9525">
            <a:noFill/>
          </a:ln>
        </p:spPr>
        <p:txBody>
          <a:bodyPr wrap="square">
            <a:spAutoFit/>
          </a:bodyPr>
          <a:p>
            <a:pPr indent="266700"/>
            <a:r>
              <a:rPr lang="zh-CN" b="0">
                <a:latin typeface="+mn-ea"/>
              </a:rPr>
              <a:t>手机上应用程序运行太慢</a:t>
            </a:r>
            <a:endParaRPr lang="zh-CN" b="0">
              <a:latin typeface="+mn-ea"/>
            </a:endParaRPr>
          </a:p>
          <a:p>
            <a:pPr indent="266700"/>
            <a:r>
              <a:rPr lang="en-US" altLang="zh-CN" b="0">
                <a:latin typeface="+mn-ea"/>
              </a:rPr>
              <a:t>   </a:t>
            </a:r>
            <a:r>
              <a:rPr lang="zh-CN" b="0">
                <a:latin typeface="+mn-ea"/>
              </a:rPr>
              <a:t>删除一条数据时无二次确认</a:t>
            </a:r>
            <a:endParaRPr lang="zh-CN" b="0">
              <a:latin typeface="+mn-ea"/>
            </a:endParaRPr>
          </a:p>
          <a:p>
            <a:pPr indent="266700"/>
            <a:r>
              <a:rPr lang="en-US" altLang="zh-CN" b="0">
                <a:latin typeface="+mn-ea"/>
              </a:rPr>
              <a:t>   </a:t>
            </a:r>
            <a:r>
              <a:rPr lang="zh-CN" b="0">
                <a:latin typeface="+mn-ea"/>
              </a:rPr>
              <a:t>页面布局很难看</a:t>
            </a:r>
            <a:endParaRPr lang="zh-CN" b="0">
              <a:latin typeface="+mn-ea"/>
            </a:endParaRPr>
          </a:p>
          <a:p>
            <a:pPr indent="266700"/>
            <a:r>
              <a:rPr lang="en-US" altLang="zh-CN" b="0">
                <a:latin typeface="+mn-ea"/>
              </a:rPr>
              <a:t>   </a:t>
            </a:r>
            <a:r>
              <a:rPr lang="zh-CN" b="0">
                <a:latin typeface="+mn-ea"/>
              </a:rPr>
              <a:t>网站经常出现弹窗广告</a:t>
            </a:r>
            <a:endParaRPr lang="zh-CN" b="0">
              <a:latin typeface="+mn-ea"/>
            </a:endParaRPr>
          </a:p>
          <a:p>
            <a:pPr indent="266700"/>
            <a:r>
              <a:rPr lang="en-US" altLang="zh-CN" b="0">
                <a:latin typeface="+mn-ea"/>
              </a:rPr>
              <a:t>   </a:t>
            </a:r>
            <a:r>
              <a:rPr lang="zh-CN" b="0">
                <a:latin typeface="+mn-ea"/>
              </a:rPr>
              <a:t>页面字体颜色太刺眼，字体太小</a:t>
            </a:r>
            <a:endParaRPr lang="zh-CN" b="0">
              <a:latin typeface="+mn-ea"/>
            </a:endParaRPr>
          </a:p>
          <a:p>
            <a:pPr indent="266700"/>
            <a:r>
              <a:rPr lang="en-US" altLang="zh-CN" b="0">
                <a:latin typeface="+mn-ea"/>
              </a:rPr>
              <a:t>   </a:t>
            </a:r>
            <a:r>
              <a:rPr lang="zh-CN" b="0">
                <a:latin typeface="+mn-ea"/>
              </a:rPr>
              <a:t>网页上的超链接显示不明显</a:t>
            </a:r>
            <a:endParaRPr lang="zh-CN" altLang="en-US">
              <a:latin typeface="+mn-ea"/>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ym typeface="+mn-ea"/>
              </a:rPr>
              <a:t>环境搭建</a:t>
            </a:r>
            <a:r>
              <a:rPr lang="en-US" altLang="zh-CN" dirty="0">
                <a:sym typeface="+mn-ea"/>
              </a:rPr>
              <a:t>-</a:t>
            </a:r>
            <a:r>
              <a:rPr lang="zh-CN" altLang="en-US" dirty="0">
                <a:sym typeface="+mn-ea"/>
              </a:rPr>
              <a:t>浏览器</a:t>
            </a:r>
            <a:r>
              <a:rPr lang="zh-CN" altLang="en-US" dirty="0">
                <a:sym typeface="+mn-ea"/>
              </a:rPr>
              <a:t>配置</a:t>
            </a:r>
            <a:endParaRPr lang="zh-CN" altLang="en-US" dirty="0">
              <a:sym typeface="+mn-ea"/>
            </a:endParaRPr>
          </a:p>
        </p:txBody>
      </p:sp>
      <p:sp>
        <p:nvSpPr>
          <p:cNvPr id="7" name="文本框 6"/>
          <p:cNvSpPr txBox="1"/>
          <p:nvPr/>
        </p:nvSpPr>
        <p:spPr>
          <a:xfrm>
            <a:off x="970915" y="591820"/>
            <a:ext cx="2617470" cy="398780"/>
          </a:xfrm>
          <a:prstGeom prst="rect">
            <a:avLst/>
          </a:prstGeom>
          <a:noFill/>
        </p:spPr>
        <p:txBody>
          <a:bodyPr wrap="squar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4.4.2 </a:t>
            </a:r>
            <a:r>
              <a:rPr lang="zh-CN" altLang="en-US" sz="2000" b="1" kern="100" dirty="0">
                <a:latin typeface="微软雅黑" panose="020B0503020204020204" pitchFamily="34" charset="-122"/>
                <a:ea typeface="微软雅黑" panose="020B0503020204020204" pitchFamily="34" charset="-122"/>
                <a:sym typeface="+mn-ea"/>
              </a:rPr>
              <a:t>离线安装</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900430" y="899795"/>
            <a:ext cx="6185535" cy="645160"/>
          </a:xfrm>
          <a:prstGeom prst="rect">
            <a:avLst/>
          </a:prstGeom>
          <a:noFill/>
          <a:ln w="9525">
            <a:noFill/>
          </a:ln>
        </p:spPr>
        <p:txBody>
          <a:bodyPr wrap="square">
            <a:spAutoFit/>
          </a:bodyPr>
          <a:p>
            <a:pPr indent="266700"/>
            <a:r>
              <a:rPr lang="zh-CN" b="0">
                <a:latin typeface="+mn-ea"/>
                <a:cs typeface="+mn-ea"/>
              </a:rPr>
              <a:t>打开网址：</a:t>
            </a:r>
            <a:r>
              <a:rPr lang="en-US" b="0">
                <a:latin typeface="+mn-ea"/>
                <a:cs typeface="+mn-ea"/>
              </a:rPr>
              <a:t>https://pypi.org/project/selenium/</a:t>
            </a:r>
            <a:r>
              <a:rPr lang="zh-CN" b="0">
                <a:latin typeface="+mn-ea"/>
                <a:cs typeface="+mn-ea"/>
              </a:rPr>
              <a:t></a:t>
            </a:r>
            <a:r>
              <a:rPr lang="en-US" altLang="zh-CN" b="0">
                <a:latin typeface="+mn-ea"/>
                <a:cs typeface="+mn-ea"/>
              </a:rPr>
              <a:t>  </a:t>
            </a:r>
            <a:r>
              <a:rPr lang="zh-CN" b="0">
                <a:latin typeface="+mn-ea"/>
                <a:cs typeface="+mn-ea"/>
              </a:rPr>
              <a:t>点击</a:t>
            </a:r>
            <a:r>
              <a:rPr lang="en-US" b="0">
                <a:latin typeface="+mn-ea"/>
                <a:cs typeface="+mn-ea"/>
              </a:rPr>
              <a:t>Download files</a:t>
            </a:r>
            <a:r>
              <a:rPr lang="zh-CN" b="0">
                <a:latin typeface="+mn-ea"/>
                <a:cs typeface="+mn-ea"/>
              </a:rPr>
              <a:t>，下载后缀名为</a:t>
            </a:r>
            <a:r>
              <a:rPr lang="en-US" b="0">
                <a:latin typeface="+mn-ea"/>
                <a:cs typeface="+mn-ea"/>
              </a:rPr>
              <a:t>tar.gz</a:t>
            </a:r>
            <a:r>
              <a:rPr lang="zh-CN" b="0">
                <a:latin typeface="+mn-ea"/>
                <a:cs typeface="+mn-ea"/>
              </a:rPr>
              <a:t>包文件</a:t>
            </a:r>
            <a:endParaRPr lang="zh-CN" altLang="en-US">
              <a:latin typeface="+mn-ea"/>
              <a:cs typeface="+mn-ea"/>
            </a:endParaRPr>
          </a:p>
        </p:txBody>
      </p:sp>
      <p:pic>
        <p:nvPicPr>
          <p:cNvPr id="-2147482613" name="图片 12"/>
          <p:cNvPicPr>
            <a:picLocks noChangeAspect="1"/>
          </p:cNvPicPr>
          <p:nvPr/>
        </p:nvPicPr>
        <p:blipFill>
          <a:blip r:embed="rId1"/>
          <a:stretch>
            <a:fillRect/>
          </a:stretch>
        </p:blipFill>
        <p:spPr>
          <a:xfrm>
            <a:off x="1245235" y="1544955"/>
            <a:ext cx="8131810" cy="3893820"/>
          </a:xfrm>
          <a:prstGeom prst="rect">
            <a:avLst/>
          </a:prstGeom>
          <a:noFill/>
          <a:ln w="9525">
            <a:noFill/>
          </a:ln>
        </p:spPr>
      </p:pic>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ym typeface="+mn-ea"/>
              </a:rPr>
              <a:t>环境搭建</a:t>
            </a:r>
            <a:r>
              <a:rPr lang="en-US" altLang="zh-CN" dirty="0">
                <a:sym typeface="+mn-ea"/>
              </a:rPr>
              <a:t>-</a:t>
            </a:r>
            <a:r>
              <a:rPr lang="zh-CN" altLang="en-US" dirty="0">
                <a:sym typeface="+mn-ea"/>
              </a:rPr>
              <a:t>浏览器</a:t>
            </a:r>
            <a:r>
              <a:rPr lang="zh-CN" altLang="en-US" dirty="0">
                <a:sym typeface="+mn-ea"/>
              </a:rPr>
              <a:t>配置</a:t>
            </a:r>
            <a:endParaRPr lang="zh-CN" altLang="en-US" dirty="0">
              <a:sym typeface="+mn-ea"/>
            </a:endParaRPr>
          </a:p>
        </p:txBody>
      </p:sp>
      <p:sp>
        <p:nvSpPr>
          <p:cNvPr id="7" name="文本框 6"/>
          <p:cNvSpPr txBox="1"/>
          <p:nvPr/>
        </p:nvSpPr>
        <p:spPr>
          <a:xfrm>
            <a:off x="970915" y="591820"/>
            <a:ext cx="2617470" cy="398780"/>
          </a:xfrm>
          <a:prstGeom prst="rect">
            <a:avLst/>
          </a:prstGeom>
          <a:noFill/>
        </p:spPr>
        <p:txBody>
          <a:bodyPr wrap="squar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4.4.2 </a:t>
            </a:r>
            <a:r>
              <a:rPr lang="zh-CN" altLang="en-US" sz="2000" b="1" kern="100" dirty="0">
                <a:latin typeface="微软雅黑" panose="020B0503020204020204" pitchFamily="34" charset="-122"/>
                <a:ea typeface="微软雅黑" panose="020B0503020204020204" pitchFamily="34" charset="-122"/>
                <a:sym typeface="+mn-ea"/>
              </a:rPr>
              <a:t>离线安装</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829310" y="899795"/>
            <a:ext cx="9431655" cy="368300"/>
          </a:xfrm>
          <a:prstGeom prst="rect">
            <a:avLst/>
          </a:prstGeom>
          <a:noFill/>
          <a:ln w="9525">
            <a:noFill/>
          </a:ln>
        </p:spPr>
        <p:txBody>
          <a:bodyPr wrap="square">
            <a:spAutoFit/>
          </a:bodyPr>
          <a:p>
            <a:pPr indent="266700"/>
            <a:r>
              <a:rPr lang="en-US">
                <a:latin typeface="+mn-ea"/>
                <a:cs typeface="+mn-ea"/>
              </a:rPr>
              <a:t>下载完成后，进行解压，例如selenium-3.14.0.tar.gz，如图所示，解压后的文件目录</a:t>
            </a:r>
            <a:endParaRPr lang="en-US">
              <a:latin typeface="+mn-ea"/>
              <a:cs typeface="+mn-ea"/>
            </a:endParaRPr>
          </a:p>
        </p:txBody>
      </p:sp>
      <p:pic>
        <p:nvPicPr>
          <p:cNvPr id="-2147482612" name="图片 13"/>
          <p:cNvPicPr>
            <a:picLocks noChangeAspect="1"/>
          </p:cNvPicPr>
          <p:nvPr/>
        </p:nvPicPr>
        <p:blipFill>
          <a:blip r:embed="rId1"/>
          <a:stretch>
            <a:fillRect/>
          </a:stretch>
        </p:blipFill>
        <p:spPr>
          <a:xfrm>
            <a:off x="1247140" y="1268095"/>
            <a:ext cx="8206740" cy="3061970"/>
          </a:xfrm>
          <a:prstGeom prst="rect">
            <a:avLst/>
          </a:prstGeom>
          <a:noFill/>
          <a:ln w="9525">
            <a:noFill/>
          </a:ln>
        </p:spPr>
      </p:pic>
      <p:sp>
        <p:nvSpPr>
          <p:cNvPr id="100" name="文本框 99"/>
          <p:cNvSpPr txBox="1"/>
          <p:nvPr/>
        </p:nvSpPr>
        <p:spPr>
          <a:xfrm>
            <a:off x="1247140" y="4410710"/>
            <a:ext cx="9100185" cy="1476375"/>
          </a:xfrm>
          <a:prstGeom prst="rect">
            <a:avLst/>
          </a:prstGeom>
          <a:noFill/>
          <a:ln w="9525">
            <a:noFill/>
          </a:ln>
        </p:spPr>
        <p:txBody>
          <a:bodyPr wrap="square">
            <a:spAutoFit/>
          </a:bodyPr>
          <a:p>
            <a:pPr indent="266700"/>
            <a:r>
              <a:rPr lang="en-US" altLang="zh-CN" b="0">
                <a:latin typeface="+mn-ea"/>
                <a:cs typeface="+mn-ea"/>
              </a:rPr>
              <a:t> </a:t>
            </a:r>
            <a:r>
              <a:rPr lang="zh-CN" b="0">
                <a:latin typeface="+mn-ea"/>
                <a:cs typeface="+mn-ea"/>
              </a:rPr>
              <a:t>打开命令行，跳转到解压后的目录路径，输入安装命令</a:t>
            </a:r>
            <a:r>
              <a:rPr lang="en-US" b="0">
                <a:latin typeface="+mn-ea"/>
                <a:cs typeface="+mn-ea"/>
              </a:rPr>
              <a:t>python setup.py install</a:t>
            </a:r>
            <a:r>
              <a:rPr lang="zh-CN" b="0">
                <a:latin typeface="+mn-ea"/>
                <a:cs typeface="+mn-ea"/>
              </a:rPr>
              <a:t>即可。安装完成后，打开命令行，输入</a:t>
            </a:r>
            <a:r>
              <a:rPr lang="en-US" b="0">
                <a:latin typeface="+mn-ea"/>
                <a:cs typeface="+mn-ea"/>
              </a:rPr>
              <a:t>pip list</a:t>
            </a:r>
            <a:r>
              <a:rPr lang="zh-CN" b="0">
                <a:latin typeface="+mn-ea"/>
                <a:cs typeface="+mn-ea"/>
              </a:rPr>
              <a:t>，查询已安装的模块，如图所示</a:t>
            </a:r>
            <a:r>
              <a:rPr lang="en-US" b="0">
                <a:latin typeface="+mn-ea"/>
                <a:cs typeface="+mn-ea"/>
              </a:rPr>
              <a:t>Selenium</a:t>
            </a:r>
            <a:r>
              <a:rPr lang="zh-CN" b="0">
                <a:latin typeface="+mn-ea"/>
                <a:cs typeface="+mn-ea"/>
              </a:rPr>
              <a:t>安装成功。命令行输入</a:t>
            </a:r>
            <a:r>
              <a:rPr lang="en-US" b="0">
                <a:latin typeface="+mn-ea"/>
                <a:cs typeface="+mn-ea"/>
              </a:rPr>
              <a:t>python</a:t>
            </a:r>
            <a:r>
              <a:rPr lang="zh-CN" b="0">
                <a:latin typeface="+mn-ea"/>
                <a:cs typeface="+mn-ea"/>
              </a:rPr>
              <a:t>之后输入</a:t>
            </a:r>
            <a:r>
              <a:rPr lang="en-US" b="0">
                <a:latin typeface="+mn-ea"/>
                <a:cs typeface="+mn-ea"/>
              </a:rPr>
              <a:t>from selenium import webdriver</a:t>
            </a:r>
            <a:r>
              <a:rPr lang="zh-CN" b="0">
                <a:latin typeface="+mn-ea"/>
                <a:cs typeface="+mn-ea"/>
              </a:rPr>
              <a:t>没有报错，成功引入</a:t>
            </a:r>
            <a:r>
              <a:rPr lang="en-US" b="0">
                <a:latin typeface="+mn-ea"/>
                <a:cs typeface="+mn-ea"/>
              </a:rPr>
              <a:t>Selenium</a:t>
            </a:r>
            <a:r>
              <a:rPr lang="zh-CN" b="0">
                <a:latin typeface="+mn-ea"/>
                <a:cs typeface="+mn-ea"/>
              </a:rPr>
              <a:t>模块。</a:t>
            </a:r>
            <a:endParaRPr lang="zh-CN" altLang="en-US">
              <a:latin typeface="+mn-ea"/>
              <a:cs typeface="+mn-ea"/>
            </a:endParaRPr>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zh-CN" altLang="en-US" dirty="0">
                <a:sym typeface="+mn-ea"/>
              </a:rPr>
              <a:t>入门</a:t>
            </a:r>
            <a:r>
              <a:rPr lang="en-US" altLang="zh-CN" dirty="0">
                <a:sym typeface="+mn-ea"/>
              </a:rPr>
              <a:t>Demo</a:t>
            </a:r>
            <a:endParaRPr lang="en-US" altLang="zh-CN" dirty="0">
              <a:sym typeface="+mn-ea"/>
            </a:endParaRPr>
          </a:p>
        </p:txBody>
      </p:sp>
      <p:sp>
        <p:nvSpPr>
          <p:cNvPr id="7" name="文本框 6"/>
          <p:cNvSpPr txBox="1"/>
          <p:nvPr/>
        </p:nvSpPr>
        <p:spPr>
          <a:xfrm>
            <a:off x="970915" y="591820"/>
            <a:ext cx="2617470" cy="398780"/>
          </a:xfrm>
          <a:prstGeom prst="rect">
            <a:avLst/>
          </a:prstGeom>
          <a:noFill/>
        </p:spPr>
        <p:txBody>
          <a:bodyPr wrap="squar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5.1 </a:t>
            </a:r>
            <a:r>
              <a:rPr lang="zh-CN" altLang="en-US" sz="2000" b="1" kern="100" dirty="0">
                <a:latin typeface="微软雅黑" panose="020B0503020204020204" pitchFamily="34" charset="-122"/>
                <a:ea typeface="微软雅黑" panose="020B0503020204020204" pitchFamily="34" charset="-122"/>
                <a:sym typeface="+mn-ea"/>
              </a:rPr>
              <a:t>创建项目</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829310" y="899795"/>
            <a:ext cx="8717280" cy="645160"/>
          </a:xfrm>
          <a:prstGeom prst="rect">
            <a:avLst/>
          </a:prstGeom>
          <a:noFill/>
          <a:ln w="9525">
            <a:noFill/>
          </a:ln>
        </p:spPr>
        <p:txBody>
          <a:bodyPr wrap="square">
            <a:spAutoFit/>
          </a:bodyPr>
          <a:p>
            <a:pPr indent="266700"/>
            <a:r>
              <a:rPr lang="en-US">
                <a:latin typeface="+mn-ea"/>
                <a:cs typeface="+mn-ea"/>
              </a:rPr>
              <a:t>1、启动PyCharm，创建My_Selenium_Demo项目，之后创建Demo.py脚本文件。</a:t>
            </a:r>
            <a:endParaRPr lang="en-US">
              <a:latin typeface="+mn-ea"/>
              <a:cs typeface="+mn-ea"/>
            </a:endParaRPr>
          </a:p>
          <a:p>
            <a:pPr indent="266700"/>
            <a:r>
              <a:rPr lang="en-US">
                <a:latin typeface="+mn-ea"/>
                <a:cs typeface="+mn-ea"/>
              </a:rPr>
              <a:t>如图所示：</a:t>
            </a:r>
            <a:endParaRPr lang="en-US">
              <a:latin typeface="+mn-ea"/>
              <a:cs typeface="+mn-ea"/>
            </a:endParaRPr>
          </a:p>
        </p:txBody>
      </p:sp>
      <p:pic>
        <p:nvPicPr>
          <p:cNvPr id="-2147482611" name="图片 14"/>
          <p:cNvPicPr>
            <a:picLocks noChangeAspect="1"/>
          </p:cNvPicPr>
          <p:nvPr/>
        </p:nvPicPr>
        <p:blipFill>
          <a:blip r:embed="rId1"/>
          <a:stretch>
            <a:fillRect/>
          </a:stretch>
        </p:blipFill>
        <p:spPr>
          <a:xfrm>
            <a:off x="1176020" y="1483995"/>
            <a:ext cx="7557770" cy="2204720"/>
          </a:xfrm>
          <a:prstGeom prst="rect">
            <a:avLst/>
          </a:prstGeom>
          <a:noFill/>
          <a:ln w="9525">
            <a:noFill/>
          </a:ln>
        </p:spPr>
      </p:pic>
      <p:sp>
        <p:nvSpPr>
          <p:cNvPr id="4" name="文本框 3"/>
          <p:cNvSpPr txBox="1"/>
          <p:nvPr/>
        </p:nvSpPr>
        <p:spPr>
          <a:xfrm>
            <a:off x="577850" y="4378960"/>
            <a:ext cx="10587990" cy="645160"/>
          </a:xfrm>
          <a:prstGeom prst="rect">
            <a:avLst/>
          </a:prstGeom>
          <a:noFill/>
          <a:ln w="9525">
            <a:noFill/>
          </a:ln>
        </p:spPr>
        <p:txBody>
          <a:bodyPr wrap="square">
            <a:spAutoFit/>
          </a:bodyPr>
          <a:p>
            <a:pPr indent="266700"/>
            <a:r>
              <a:rPr lang="en-US" b="0">
                <a:latin typeface="+mn-ea"/>
                <a:cs typeface="+mn-ea"/>
              </a:rPr>
              <a:t>2</a:t>
            </a:r>
            <a:r>
              <a:rPr lang="zh-CN" b="0">
                <a:latin typeface="+mn-ea"/>
                <a:cs typeface="+mn-ea"/>
              </a:rPr>
              <a:t>、打开项目解释器（</a:t>
            </a:r>
            <a:r>
              <a:rPr lang="en-US" b="0">
                <a:latin typeface="+mn-ea"/>
                <a:cs typeface="+mn-ea"/>
              </a:rPr>
              <a:t>File---&gt;Settings...---&gt;Project:---&gt;Project Interpreter</a:t>
            </a:r>
            <a:r>
              <a:rPr lang="zh-CN" b="0">
                <a:latin typeface="+mn-ea"/>
                <a:cs typeface="+mn-ea"/>
              </a:rPr>
              <a:t>），确保</a:t>
            </a:r>
            <a:r>
              <a:rPr lang="en-US" b="0">
                <a:latin typeface="+mn-ea"/>
                <a:cs typeface="+mn-ea"/>
              </a:rPr>
              <a:t>Selenium</a:t>
            </a:r>
            <a:r>
              <a:rPr lang="zh-CN" b="0">
                <a:latin typeface="+mn-ea"/>
                <a:cs typeface="+mn-ea"/>
              </a:rPr>
              <a:t>包已经被项目引用。</a:t>
            </a:r>
            <a:endParaRPr lang="zh-CN" altLang="en-US">
              <a:latin typeface="+mn-ea"/>
              <a:cs typeface="+mn-ea"/>
            </a:endParaRP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zh-CN" altLang="en-US" dirty="0">
                <a:sym typeface="+mn-ea"/>
              </a:rPr>
              <a:t>入门</a:t>
            </a:r>
            <a:r>
              <a:rPr lang="en-US" altLang="zh-CN" dirty="0">
                <a:sym typeface="+mn-ea"/>
              </a:rPr>
              <a:t>Demo</a:t>
            </a:r>
            <a:endParaRPr lang="en-US" altLang="zh-CN" dirty="0">
              <a:sym typeface="+mn-ea"/>
            </a:endParaRPr>
          </a:p>
        </p:txBody>
      </p:sp>
      <p:sp>
        <p:nvSpPr>
          <p:cNvPr id="7" name="文本框 6"/>
          <p:cNvSpPr txBox="1"/>
          <p:nvPr/>
        </p:nvSpPr>
        <p:spPr>
          <a:xfrm>
            <a:off x="970915" y="591820"/>
            <a:ext cx="2617470" cy="398780"/>
          </a:xfrm>
          <a:prstGeom prst="rect">
            <a:avLst/>
          </a:prstGeom>
          <a:noFill/>
        </p:spPr>
        <p:txBody>
          <a:bodyPr wrap="squar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5.1 </a:t>
            </a:r>
            <a:r>
              <a:rPr lang="zh-CN" altLang="en-US" sz="2000" b="1" kern="100" dirty="0">
                <a:latin typeface="微软雅黑" panose="020B0503020204020204" pitchFamily="34" charset="-122"/>
                <a:ea typeface="微软雅黑" panose="020B0503020204020204" pitchFamily="34" charset="-122"/>
                <a:sym typeface="+mn-ea"/>
              </a:rPr>
              <a:t>创建项目</a:t>
            </a:r>
            <a:endParaRPr lang="zh-CN" altLang="en-US" sz="2000" b="1" kern="100" dirty="0">
              <a:latin typeface="微软雅黑" panose="020B0503020204020204" pitchFamily="34" charset="-122"/>
              <a:ea typeface="微软雅黑" panose="020B0503020204020204" pitchFamily="34" charset="-122"/>
              <a:sym typeface="+mn-ea"/>
            </a:endParaRPr>
          </a:p>
        </p:txBody>
      </p:sp>
      <p:pic>
        <p:nvPicPr>
          <p:cNvPr id="-2147482610" name="图片 15"/>
          <p:cNvPicPr>
            <a:picLocks noChangeAspect="1"/>
          </p:cNvPicPr>
          <p:nvPr/>
        </p:nvPicPr>
        <p:blipFill>
          <a:blip r:embed="rId1"/>
          <a:stretch>
            <a:fillRect/>
          </a:stretch>
        </p:blipFill>
        <p:spPr>
          <a:xfrm>
            <a:off x="1075055" y="990600"/>
            <a:ext cx="8743315" cy="5125720"/>
          </a:xfrm>
          <a:prstGeom prst="rect">
            <a:avLst/>
          </a:prstGeom>
          <a:noFill/>
          <a:ln w="9525">
            <a:noFill/>
          </a:ln>
        </p:spPr>
      </p:pic>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zh-CN" altLang="en-US" dirty="0">
                <a:sym typeface="+mn-ea"/>
              </a:rPr>
              <a:t>入门</a:t>
            </a:r>
            <a:r>
              <a:rPr lang="en-US" altLang="zh-CN" dirty="0">
                <a:sym typeface="+mn-ea"/>
              </a:rPr>
              <a:t>Demo</a:t>
            </a:r>
            <a:endParaRPr lang="en-US" altLang="zh-CN" dirty="0">
              <a:sym typeface="+mn-ea"/>
            </a:endParaRPr>
          </a:p>
        </p:txBody>
      </p:sp>
      <p:sp>
        <p:nvSpPr>
          <p:cNvPr id="7" name="文本框 6"/>
          <p:cNvSpPr txBox="1"/>
          <p:nvPr/>
        </p:nvSpPr>
        <p:spPr>
          <a:xfrm>
            <a:off x="970915" y="591820"/>
            <a:ext cx="2617470" cy="398780"/>
          </a:xfrm>
          <a:prstGeom prst="rect">
            <a:avLst/>
          </a:prstGeom>
          <a:noFill/>
        </p:spPr>
        <p:txBody>
          <a:bodyPr wrap="squar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5.2 </a:t>
            </a:r>
            <a:r>
              <a:rPr lang="zh-CN" altLang="en-US" sz="2000" b="1" kern="100" dirty="0">
                <a:latin typeface="微软雅黑" panose="020B0503020204020204" pitchFamily="34" charset="-122"/>
                <a:ea typeface="微软雅黑" panose="020B0503020204020204" pitchFamily="34" charset="-122"/>
                <a:sym typeface="+mn-ea"/>
              </a:rPr>
              <a:t>编写脚本</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888365" y="990600"/>
            <a:ext cx="10030460" cy="922020"/>
          </a:xfrm>
          <a:prstGeom prst="rect">
            <a:avLst/>
          </a:prstGeom>
          <a:noFill/>
          <a:ln w="9525">
            <a:noFill/>
          </a:ln>
        </p:spPr>
        <p:txBody>
          <a:bodyPr wrap="square">
            <a:spAutoFit/>
          </a:bodyPr>
          <a:p>
            <a:pPr indent="266700"/>
            <a:r>
              <a:rPr lang="zh-CN" b="0">
                <a:latin typeface="+mn-ea"/>
                <a:cs typeface="+mn-ea"/>
              </a:rPr>
              <a:t>本章</a:t>
            </a:r>
            <a:r>
              <a:rPr lang="en-US" b="0">
                <a:latin typeface="+mn-ea"/>
                <a:cs typeface="+mn-ea"/>
              </a:rPr>
              <a:t>Demo</a:t>
            </a:r>
            <a:r>
              <a:rPr lang="zh-CN" b="0">
                <a:latin typeface="+mn-ea"/>
                <a:cs typeface="+mn-ea"/>
              </a:rPr>
              <a:t>示例在</a:t>
            </a:r>
            <a:r>
              <a:rPr lang="en-US" b="0">
                <a:latin typeface="+mn-ea"/>
                <a:cs typeface="+mn-ea"/>
              </a:rPr>
              <a:t>Windows</a:t>
            </a:r>
            <a:r>
              <a:rPr lang="zh-CN" b="0">
                <a:latin typeface="+mn-ea"/>
                <a:cs typeface="+mn-ea"/>
              </a:rPr>
              <a:t>环境下启动</a:t>
            </a:r>
            <a:r>
              <a:rPr lang="en-US" b="0">
                <a:latin typeface="+mn-ea"/>
                <a:cs typeface="+mn-ea"/>
              </a:rPr>
              <a:t>Firefox</a:t>
            </a:r>
            <a:r>
              <a:rPr lang="zh-CN" b="0">
                <a:latin typeface="+mn-ea"/>
                <a:cs typeface="+mn-ea"/>
              </a:rPr>
              <a:t>进行讲解。</a:t>
            </a:r>
            <a:r>
              <a:rPr lang="en-US" b="0">
                <a:latin typeface="+mn-ea"/>
                <a:cs typeface="+mn-ea"/>
              </a:rPr>
              <a:t>1</a:t>
            </a:r>
            <a:r>
              <a:rPr lang="zh-CN" b="0">
                <a:latin typeface="+mn-ea"/>
                <a:cs typeface="+mn-ea"/>
              </a:rPr>
              <a:t>、使用查找元素定位工具来获取元素的属性值等信息。例如使用</a:t>
            </a:r>
            <a:r>
              <a:rPr lang="en-US" b="0">
                <a:latin typeface="+mn-ea"/>
                <a:cs typeface="+mn-ea"/>
              </a:rPr>
              <a:t>Firefox</a:t>
            </a:r>
            <a:r>
              <a:rPr lang="zh-CN" b="0">
                <a:latin typeface="+mn-ea"/>
                <a:cs typeface="+mn-ea"/>
              </a:rPr>
              <a:t>的</a:t>
            </a:r>
            <a:r>
              <a:rPr lang="en-US" b="0">
                <a:latin typeface="+mn-ea"/>
                <a:cs typeface="+mn-ea"/>
              </a:rPr>
              <a:t>Firebug</a:t>
            </a:r>
            <a:r>
              <a:rPr lang="zh-CN" b="0">
                <a:latin typeface="+mn-ea"/>
                <a:cs typeface="+mn-ea"/>
              </a:rPr>
              <a:t>、</a:t>
            </a:r>
            <a:r>
              <a:rPr lang="en-US" b="0">
                <a:latin typeface="+mn-ea"/>
                <a:cs typeface="+mn-ea"/>
              </a:rPr>
              <a:t>FirePath</a:t>
            </a:r>
            <a:r>
              <a:rPr lang="zh-CN" b="0">
                <a:latin typeface="+mn-ea"/>
                <a:cs typeface="+mn-ea"/>
              </a:rPr>
              <a:t>插件查找定位元素（高版本的</a:t>
            </a:r>
            <a:r>
              <a:rPr lang="en-US" b="0">
                <a:latin typeface="+mn-ea"/>
                <a:cs typeface="+mn-ea"/>
              </a:rPr>
              <a:t>Firefox</a:t>
            </a:r>
            <a:r>
              <a:rPr lang="zh-CN" b="0">
                <a:latin typeface="+mn-ea"/>
                <a:cs typeface="+mn-ea"/>
              </a:rPr>
              <a:t>已经不支持</a:t>
            </a:r>
            <a:r>
              <a:rPr lang="en-US" b="0">
                <a:latin typeface="+mn-ea"/>
                <a:cs typeface="+mn-ea"/>
              </a:rPr>
              <a:t>firebug</a:t>
            </a:r>
            <a:r>
              <a:rPr lang="zh-CN" b="0">
                <a:latin typeface="+mn-ea"/>
                <a:cs typeface="+mn-ea"/>
              </a:rPr>
              <a:t>、</a:t>
            </a:r>
            <a:r>
              <a:rPr lang="en-US" b="0">
                <a:latin typeface="+mn-ea"/>
                <a:cs typeface="+mn-ea"/>
              </a:rPr>
              <a:t>firepath</a:t>
            </a:r>
            <a:r>
              <a:rPr lang="zh-CN" b="0">
                <a:latin typeface="+mn-ea"/>
                <a:cs typeface="+mn-ea"/>
              </a:rPr>
              <a:t>的使用）。</a:t>
            </a:r>
            <a:endParaRPr lang="zh-CN" altLang="en-US">
              <a:latin typeface="+mn-ea"/>
              <a:cs typeface="+mn-ea"/>
            </a:endParaRPr>
          </a:p>
        </p:txBody>
      </p:sp>
      <p:pic>
        <p:nvPicPr>
          <p:cNvPr id="-2147482609" name="图片 16" descr="fd0737a709a1284ac850ad02de80d4d8d05a0160"/>
          <p:cNvPicPr>
            <a:picLocks noChangeAspect="1"/>
          </p:cNvPicPr>
          <p:nvPr/>
        </p:nvPicPr>
        <p:blipFill>
          <a:blip r:embed="rId1"/>
          <a:stretch>
            <a:fillRect/>
          </a:stretch>
        </p:blipFill>
        <p:spPr>
          <a:xfrm>
            <a:off x="1071245" y="1912620"/>
            <a:ext cx="8801100" cy="4361180"/>
          </a:xfrm>
          <a:prstGeom prst="rect">
            <a:avLst/>
          </a:prstGeom>
          <a:noFill/>
          <a:ln w="9525">
            <a:noFill/>
          </a:ln>
        </p:spPr>
      </p:pic>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zh-CN" altLang="en-US" dirty="0">
                <a:sym typeface="+mn-ea"/>
              </a:rPr>
              <a:t>入门</a:t>
            </a:r>
            <a:r>
              <a:rPr lang="en-US" altLang="zh-CN" dirty="0">
                <a:sym typeface="+mn-ea"/>
              </a:rPr>
              <a:t>Demo</a:t>
            </a:r>
            <a:endParaRPr lang="en-US" altLang="zh-CN" dirty="0">
              <a:sym typeface="+mn-ea"/>
            </a:endParaRPr>
          </a:p>
        </p:txBody>
      </p:sp>
      <p:sp>
        <p:nvSpPr>
          <p:cNvPr id="7" name="文本框 6"/>
          <p:cNvSpPr txBox="1"/>
          <p:nvPr/>
        </p:nvSpPr>
        <p:spPr>
          <a:xfrm>
            <a:off x="970915" y="591820"/>
            <a:ext cx="2617470" cy="398780"/>
          </a:xfrm>
          <a:prstGeom prst="rect">
            <a:avLst/>
          </a:prstGeom>
          <a:noFill/>
        </p:spPr>
        <p:txBody>
          <a:bodyPr wrap="squar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5.2 </a:t>
            </a:r>
            <a:r>
              <a:rPr lang="zh-CN" altLang="en-US" sz="2000" b="1" kern="100" dirty="0">
                <a:latin typeface="微软雅黑" panose="020B0503020204020204" pitchFamily="34" charset="-122"/>
                <a:ea typeface="微软雅黑" panose="020B0503020204020204" pitchFamily="34" charset="-122"/>
                <a:sym typeface="+mn-ea"/>
              </a:rPr>
              <a:t>编写脚本</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880110" y="930275"/>
            <a:ext cx="9867265" cy="645160"/>
          </a:xfrm>
          <a:prstGeom prst="rect">
            <a:avLst/>
          </a:prstGeom>
          <a:noFill/>
          <a:ln w="9525">
            <a:noFill/>
          </a:ln>
        </p:spPr>
        <p:txBody>
          <a:bodyPr wrap="square">
            <a:spAutoFit/>
          </a:bodyPr>
          <a:p>
            <a:pPr indent="266700"/>
            <a:r>
              <a:rPr lang="en-US" b="0">
                <a:latin typeface="+mn-ea"/>
                <a:cs typeface="+mn-ea"/>
              </a:rPr>
              <a:t>2</a:t>
            </a:r>
            <a:r>
              <a:rPr lang="zh-CN" b="0">
                <a:latin typeface="+mn-ea"/>
                <a:cs typeface="+mn-ea"/>
              </a:rPr>
              <a:t>、因使用的是</a:t>
            </a:r>
            <a:r>
              <a:rPr lang="en-US" b="0">
                <a:latin typeface="+mn-ea"/>
                <a:cs typeface="+mn-ea"/>
              </a:rPr>
              <a:t>Selenium 3</a:t>
            </a:r>
            <a:r>
              <a:rPr lang="zh-CN" b="0">
                <a:latin typeface="+mn-ea"/>
                <a:cs typeface="+mn-ea"/>
              </a:rPr>
              <a:t>，启动</a:t>
            </a:r>
            <a:r>
              <a:rPr lang="en-US" b="0">
                <a:latin typeface="+mn-ea"/>
                <a:cs typeface="+mn-ea"/>
              </a:rPr>
              <a:t>Firefox</a:t>
            </a:r>
            <a:r>
              <a:rPr lang="zh-CN" b="0">
                <a:latin typeface="+mn-ea"/>
                <a:cs typeface="+mn-ea"/>
              </a:rPr>
              <a:t>是需要</a:t>
            </a:r>
            <a:r>
              <a:rPr lang="en-US" b="0">
                <a:latin typeface="+mn-ea"/>
                <a:cs typeface="+mn-ea"/>
              </a:rPr>
              <a:t>Geckodriver</a:t>
            </a:r>
            <a:r>
              <a:rPr lang="zh-CN" b="0">
                <a:latin typeface="+mn-ea"/>
                <a:cs typeface="+mn-ea"/>
              </a:rPr>
              <a:t>驱动的，否则在执行脚本时报错：</a:t>
            </a:r>
            <a:r>
              <a:rPr lang="en-US" b="0">
                <a:latin typeface="+mn-ea"/>
                <a:cs typeface="+mn-ea"/>
              </a:rPr>
              <a:t>    selenium.common.exceptions.WebDriverException:</a:t>
            </a:r>
            <a:endParaRPr lang="zh-CN" altLang="en-US">
              <a:latin typeface="+mn-ea"/>
              <a:cs typeface="+mn-ea"/>
            </a:endParaRPr>
          </a:p>
        </p:txBody>
      </p:sp>
      <p:pic>
        <p:nvPicPr>
          <p:cNvPr id="-2147482608" name="图片 17" descr="fd0737a709a1284ac850ad02de80d4d8d05a0160?m=6bfe659901789e98e3061ba53996f31e&amp;type=pic&amp;src=c5e5cea1886936225d9c1baad324116b"/>
          <p:cNvPicPr>
            <a:picLocks noChangeAspect="1"/>
          </p:cNvPicPr>
          <p:nvPr/>
        </p:nvPicPr>
        <p:blipFill>
          <a:blip r:embed="rId1"/>
          <a:stretch>
            <a:fillRect/>
          </a:stretch>
        </p:blipFill>
        <p:spPr>
          <a:xfrm>
            <a:off x="1275080" y="1575435"/>
            <a:ext cx="5848350" cy="4010660"/>
          </a:xfrm>
          <a:prstGeom prst="rect">
            <a:avLst/>
          </a:prstGeom>
          <a:noFill/>
          <a:ln w="9525">
            <a:noFill/>
          </a:ln>
        </p:spPr>
      </p:pic>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zh-CN" altLang="en-US" dirty="0">
                <a:sym typeface="+mn-ea"/>
              </a:rPr>
              <a:t>入门</a:t>
            </a:r>
            <a:r>
              <a:rPr lang="en-US" altLang="zh-CN" dirty="0">
                <a:sym typeface="+mn-ea"/>
              </a:rPr>
              <a:t>Demo</a:t>
            </a:r>
            <a:endParaRPr lang="en-US" altLang="zh-CN" dirty="0">
              <a:sym typeface="+mn-ea"/>
            </a:endParaRPr>
          </a:p>
        </p:txBody>
      </p:sp>
      <p:sp>
        <p:nvSpPr>
          <p:cNvPr id="7" name="文本框 6"/>
          <p:cNvSpPr txBox="1"/>
          <p:nvPr/>
        </p:nvSpPr>
        <p:spPr>
          <a:xfrm>
            <a:off x="970915" y="591820"/>
            <a:ext cx="2617470" cy="398780"/>
          </a:xfrm>
          <a:prstGeom prst="rect">
            <a:avLst/>
          </a:prstGeom>
          <a:noFill/>
        </p:spPr>
        <p:txBody>
          <a:bodyPr wrap="square" rtlCol="0" anchor="t">
            <a:spAutoFit/>
          </a:bodyPr>
          <a:p>
            <a:pPr marL="285750" indent="-285750">
              <a:buFont typeface="Wingdings" panose="05000000000000000000" charset="0"/>
              <a:buChar char="ü"/>
            </a:pPr>
            <a:r>
              <a:rPr lang="zh-CN" altLang="en-US" sz="2000" b="1" kern="100" dirty="0">
                <a:latin typeface="微软雅黑" panose="020B0503020204020204" pitchFamily="34" charset="-122"/>
                <a:ea typeface="微软雅黑" panose="020B0503020204020204" pitchFamily="34" charset="-122"/>
                <a:sym typeface="+mn-ea"/>
              </a:rPr>
              <a:t>脚本</a:t>
            </a:r>
            <a:r>
              <a:rPr lang="zh-CN" altLang="en-US" sz="2000" b="1" kern="100" dirty="0">
                <a:latin typeface="微软雅黑" panose="020B0503020204020204" pitchFamily="34" charset="-122"/>
                <a:ea typeface="微软雅黑" panose="020B0503020204020204" pitchFamily="34" charset="-122"/>
                <a:sym typeface="+mn-ea"/>
              </a:rPr>
              <a:t>代码</a:t>
            </a:r>
            <a:endParaRPr lang="zh-CN" altLang="en-US" sz="2000" b="1" kern="100" dirty="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1288415" y="990600"/>
            <a:ext cx="9523095" cy="5160645"/>
          </a:xfrm>
          <a:prstGeom prst="rect">
            <a:avLst/>
          </a:prstGeom>
        </p:spPr>
      </p:pic>
      <p:pic>
        <p:nvPicPr>
          <p:cNvPr id="6" name="图片 5"/>
          <p:cNvPicPr>
            <a:picLocks noChangeAspect="1"/>
          </p:cNvPicPr>
          <p:nvPr/>
        </p:nvPicPr>
        <p:blipFill>
          <a:blip r:embed="rId2"/>
          <a:stretch>
            <a:fillRect/>
          </a:stretch>
        </p:blipFill>
        <p:spPr>
          <a:xfrm>
            <a:off x="5010785" y="4826635"/>
            <a:ext cx="7070090" cy="1102360"/>
          </a:xfrm>
          <a:prstGeom prst="rect">
            <a:avLst/>
          </a:prstGeom>
        </p:spPr>
      </p:pic>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zh-CN" altLang="en-US" dirty="0">
                <a:sym typeface="+mn-ea"/>
              </a:rPr>
              <a:t>入门</a:t>
            </a:r>
            <a:r>
              <a:rPr lang="en-US" altLang="zh-CN" dirty="0">
                <a:sym typeface="+mn-ea"/>
              </a:rPr>
              <a:t>Demo</a:t>
            </a:r>
            <a:endParaRPr lang="en-US" altLang="zh-CN" dirty="0">
              <a:sym typeface="+mn-ea"/>
            </a:endParaRPr>
          </a:p>
        </p:txBody>
      </p:sp>
      <p:sp>
        <p:nvSpPr>
          <p:cNvPr id="7" name="文本框 6"/>
          <p:cNvSpPr txBox="1"/>
          <p:nvPr/>
        </p:nvSpPr>
        <p:spPr>
          <a:xfrm>
            <a:off x="970915" y="601980"/>
            <a:ext cx="2617470" cy="398780"/>
          </a:xfrm>
          <a:prstGeom prst="rect">
            <a:avLst/>
          </a:prstGeom>
          <a:noFill/>
        </p:spPr>
        <p:txBody>
          <a:bodyPr wrap="square" rtlCol="0" anchor="t">
            <a:spAutoFit/>
          </a:bodyPr>
          <a:p>
            <a:pPr marL="285750" indent="-285750">
              <a:buFont typeface="Wingdings" panose="05000000000000000000" charset="0"/>
              <a:buChar char="ü"/>
            </a:pPr>
            <a:r>
              <a:rPr lang="zh-CN" altLang="en-US" sz="2000" b="1" kern="100" dirty="0">
                <a:latin typeface="微软雅黑" panose="020B0503020204020204" pitchFamily="34" charset="-122"/>
                <a:ea typeface="微软雅黑" panose="020B0503020204020204" pitchFamily="34" charset="-122"/>
                <a:sym typeface="+mn-ea"/>
              </a:rPr>
              <a:t>脚本执行</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1132205" y="1000760"/>
            <a:ext cx="5636260" cy="2030095"/>
          </a:xfrm>
          <a:prstGeom prst="rect">
            <a:avLst/>
          </a:prstGeom>
          <a:noFill/>
          <a:ln w="9525">
            <a:noFill/>
          </a:ln>
        </p:spPr>
        <p:txBody>
          <a:bodyPr wrap="square">
            <a:spAutoFit/>
          </a:bodyPr>
          <a:p>
            <a:pPr indent="266700"/>
            <a:r>
              <a:rPr lang="zh-CN" b="0">
                <a:latin typeface="+mn-ea"/>
                <a:cs typeface="+mn-ea"/>
              </a:rPr>
              <a:t>选中脚本鼠标右键</a:t>
            </a:r>
            <a:r>
              <a:rPr lang="en-US" b="0">
                <a:latin typeface="+mn-ea"/>
                <a:cs typeface="+mn-ea"/>
              </a:rPr>
              <a:t>Run</a:t>
            </a:r>
            <a:r>
              <a:rPr lang="zh-CN" b="0">
                <a:latin typeface="+mn-ea"/>
                <a:cs typeface="+mn-ea"/>
              </a:rPr>
              <a:t>，执行测试脚本。</a:t>
            </a:r>
            <a:r>
              <a:rPr lang="en-US" b="0">
                <a:latin typeface="+mn-ea"/>
                <a:cs typeface="+mn-ea"/>
              </a:rPr>
              <a:t>1</a:t>
            </a:r>
            <a:r>
              <a:rPr lang="zh-CN" b="0">
                <a:latin typeface="+mn-ea"/>
                <a:cs typeface="+mn-ea"/>
              </a:rPr>
              <a:t>、打开</a:t>
            </a:r>
            <a:r>
              <a:rPr lang="en-US" b="0">
                <a:latin typeface="+mn-ea"/>
                <a:cs typeface="+mn-ea"/>
              </a:rPr>
              <a:t>Chrome</a:t>
            </a:r>
            <a:r>
              <a:rPr lang="zh-CN" b="0">
                <a:latin typeface="+mn-ea"/>
                <a:cs typeface="+mn-ea"/>
              </a:rPr>
              <a:t>，打开百度首页</a:t>
            </a:r>
            <a:r>
              <a:rPr lang="en-US" b="0">
                <a:latin typeface="+mn-ea"/>
                <a:cs typeface="+mn-ea"/>
              </a:rPr>
              <a:t>2</a:t>
            </a:r>
            <a:r>
              <a:rPr lang="zh-CN" b="0">
                <a:latin typeface="+mn-ea"/>
                <a:cs typeface="+mn-ea"/>
              </a:rPr>
              <a:t>、搜索框输入</a:t>
            </a:r>
            <a:r>
              <a:rPr lang="en-US" b="0">
                <a:latin typeface="+mn-ea"/>
                <a:cs typeface="+mn-ea"/>
              </a:rPr>
              <a:t>python</a:t>
            </a:r>
            <a:r>
              <a:rPr lang="zh-CN" b="0">
                <a:latin typeface="+mn-ea"/>
                <a:cs typeface="+mn-ea"/>
              </a:rPr>
              <a:t>自动化测试，点击百度一下</a:t>
            </a:r>
            <a:r>
              <a:rPr lang="en-US" b="0">
                <a:latin typeface="+mn-ea"/>
                <a:cs typeface="+mn-ea"/>
              </a:rPr>
              <a:t>3</a:t>
            </a:r>
            <a:r>
              <a:rPr lang="zh-CN" b="0">
                <a:latin typeface="+mn-ea"/>
                <a:cs typeface="+mn-ea"/>
              </a:rPr>
              <a:t>、等待</a:t>
            </a:r>
            <a:r>
              <a:rPr lang="en-US" b="0">
                <a:latin typeface="+mn-ea"/>
                <a:cs typeface="+mn-ea"/>
              </a:rPr>
              <a:t>2</a:t>
            </a:r>
            <a:r>
              <a:rPr lang="zh-CN" b="0">
                <a:latin typeface="+mn-ea"/>
                <a:cs typeface="+mn-ea"/>
              </a:rPr>
              <a:t>秒</a:t>
            </a:r>
            <a:r>
              <a:rPr lang="en-US" b="0">
                <a:latin typeface="+mn-ea"/>
                <a:cs typeface="+mn-ea"/>
              </a:rPr>
              <a:t>4</a:t>
            </a:r>
            <a:r>
              <a:rPr lang="zh-CN" b="0">
                <a:latin typeface="+mn-ea"/>
                <a:cs typeface="+mn-ea"/>
              </a:rPr>
              <a:t>、获取页面标题，并打印出来</a:t>
            </a:r>
            <a:r>
              <a:rPr lang="en-US" b="0">
                <a:latin typeface="+mn-ea"/>
                <a:cs typeface="+mn-ea"/>
              </a:rPr>
              <a:t>5</a:t>
            </a:r>
            <a:r>
              <a:rPr lang="zh-CN" b="0">
                <a:latin typeface="+mn-ea"/>
                <a:cs typeface="+mn-ea"/>
              </a:rPr>
              <a:t>、检查</a:t>
            </a:r>
            <a:r>
              <a:rPr lang="en-US" b="0">
                <a:latin typeface="+mn-ea"/>
                <a:cs typeface="+mn-ea"/>
              </a:rPr>
              <a:t>’python’</a:t>
            </a:r>
            <a:r>
              <a:rPr lang="zh-CN" b="0">
                <a:latin typeface="+mn-ea"/>
                <a:cs typeface="+mn-ea"/>
              </a:rPr>
              <a:t>关键字是否在标题中</a:t>
            </a:r>
            <a:r>
              <a:rPr lang="en-US" b="0">
                <a:latin typeface="+mn-ea"/>
                <a:cs typeface="+mn-ea"/>
              </a:rPr>
              <a:t>6</a:t>
            </a:r>
            <a:r>
              <a:rPr lang="zh-CN" b="0">
                <a:latin typeface="+mn-ea"/>
                <a:cs typeface="+mn-ea"/>
              </a:rPr>
              <a:t>、关闭</a:t>
            </a:r>
            <a:r>
              <a:rPr lang="en-US" b="0">
                <a:latin typeface="+mn-ea"/>
                <a:cs typeface="+mn-ea"/>
              </a:rPr>
              <a:t>Chrome</a:t>
            </a:r>
            <a:r>
              <a:rPr lang="zh-CN" b="0">
                <a:latin typeface="+mn-ea"/>
                <a:cs typeface="+mn-ea"/>
              </a:rPr>
              <a:t>浏览器</a:t>
            </a:r>
            <a:endParaRPr lang="zh-CN" altLang="en-US">
              <a:latin typeface="+mn-ea"/>
              <a:cs typeface="+mn-ea"/>
            </a:endParaRPr>
          </a:p>
        </p:txBody>
      </p:sp>
      <p:sp>
        <p:nvSpPr>
          <p:cNvPr id="3" name="文本框 2"/>
          <p:cNvSpPr txBox="1"/>
          <p:nvPr/>
        </p:nvSpPr>
        <p:spPr>
          <a:xfrm>
            <a:off x="890270" y="3310255"/>
            <a:ext cx="3620135" cy="398780"/>
          </a:xfrm>
          <a:prstGeom prst="rect">
            <a:avLst/>
          </a:prstGeom>
          <a:noFill/>
          <a:ln w="9525">
            <a:noFill/>
          </a:ln>
        </p:spPr>
        <p:txBody>
          <a:bodyPr wrap="square">
            <a:spAutoFit/>
          </a:bodyPr>
          <a:p>
            <a:pPr marL="285750" indent="-285750">
              <a:buFont typeface="Wingdings" panose="05000000000000000000" charset="0"/>
              <a:buChar char="ü"/>
            </a:pPr>
            <a:r>
              <a:rPr lang="zh-CN" sz="2000" b="1">
                <a:latin typeface="微软雅黑" panose="020B0503020204020204" pitchFamily="34" charset="-122"/>
                <a:ea typeface="微软雅黑" panose="020B0503020204020204" pitchFamily="34" charset="-122"/>
              </a:rPr>
              <a:t>启动浏览器</a:t>
            </a:r>
            <a:endParaRPr lang="zh-CN" altLang="en-US" sz="2000" b="1">
              <a:latin typeface="微软雅黑" panose="020B0503020204020204" pitchFamily="34" charset="-122"/>
              <a:ea typeface="微软雅黑" panose="020B0503020204020204" pitchFamily="34" charset="-122"/>
            </a:endParaRPr>
          </a:p>
        </p:txBody>
      </p:sp>
      <p:sp>
        <p:nvSpPr>
          <p:cNvPr id="4" name="文本框 3"/>
          <p:cNvSpPr txBox="1"/>
          <p:nvPr/>
        </p:nvSpPr>
        <p:spPr>
          <a:xfrm>
            <a:off x="1395095" y="3896360"/>
            <a:ext cx="2331720" cy="321945"/>
          </a:xfrm>
          <a:prstGeom prst="rect">
            <a:avLst/>
          </a:prstGeom>
          <a:noFill/>
          <a:ln w="9525">
            <a:noFill/>
          </a:ln>
        </p:spPr>
        <p:txBody>
          <a:bodyPr wrap="square">
            <a:spAutoFit/>
          </a:bodyPr>
          <a:p>
            <a:pPr indent="0">
              <a:buFont typeface="Wingdings" panose="05000000000000000000" charset="0"/>
              <a:buChar char="ü"/>
            </a:pPr>
            <a:r>
              <a:rPr lang="zh-CN" sz="1500" b="1">
                <a:latin typeface="微软雅黑" panose="020B0503020204020204" pitchFamily="34" charset="-122"/>
                <a:ea typeface="微软雅黑" panose="020B0503020204020204" pitchFamily="34" charset="-122"/>
              </a:rPr>
              <a:t>驱动文件存放位置</a:t>
            </a:r>
            <a:endParaRPr lang="zh-CN" altLang="en-US">
              <a:latin typeface="微软雅黑" panose="020B0503020204020204" pitchFamily="34" charset="-122"/>
              <a:ea typeface="微软雅黑" panose="020B0503020204020204" pitchFamily="34" charset="-122"/>
            </a:endParaRPr>
          </a:p>
        </p:txBody>
      </p:sp>
      <p:sp>
        <p:nvSpPr>
          <p:cNvPr id="8" name="文本框 7"/>
          <p:cNvSpPr txBox="1"/>
          <p:nvPr/>
        </p:nvSpPr>
        <p:spPr>
          <a:xfrm>
            <a:off x="1586865" y="4299585"/>
            <a:ext cx="10070465" cy="583565"/>
          </a:xfrm>
          <a:prstGeom prst="rect">
            <a:avLst/>
          </a:prstGeom>
          <a:noFill/>
          <a:ln w="9525">
            <a:noFill/>
          </a:ln>
        </p:spPr>
        <p:txBody>
          <a:bodyPr wrap="square">
            <a:spAutoFit/>
          </a:bodyPr>
          <a:p>
            <a:pPr indent="0"/>
            <a:r>
              <a:rPr lang="zh-CN" sz="1600" b="0">
                <a:latin typeface="微软雅黑" panose="020B0503020204020204" pitchFamily="34" charset="-122"/>
                <a:ea typeface="微软雅黑" panose="020B0503020204020204" pitchFamily="34" charset="-122"/>
                <a:cs typeface="微软雅黑" panose="020B0503020204020204" pitchFamily="34" charset="-122"/>
              </a:rPr>
              <a:t>将</a:t>
            </a:r>
            <a:r>
              <a:rPr lang="en-US" sz="1600" b="0">
                <a:latin typeface="微软雅黑" panose="020B0503020204020204" pitchFamily="34" charset="-122"/>
                <a:ea typeface="微软雅黑" panose="020B0503020204020204" pitchFamily="34" charset="-122"/>
                <a:cs typeface="微软雅黑" panose="020B0503020204020204" pitchFamily="34" charset="-122"/>
              </a:rPr>
              <a:t>chromedriver</a:t>
            </a:r>
            <a:r>
              <a:rPr lang="zh-CN" sz="1600" b="0">
                <a:latin typeface="微软雅黑" panose="020B0503020204020204" pitchFamily="34" charset="-122"/>
                <a:ea typeface="微软雅黑" panose="020B0503020204020204" pitchFamily="34" charset="-122"/>
                <a:cs typeface="微软雅黑" panose="020B0503020204020204" pitchFamily="34" charset="-122"/>
              </a:rPr>
              <a:t>驱动放到</a:t>
            </a:r>
            <a:r>
              <a:rPr lang="en-US" sz="1600" b="0">
                <a:latin typeface="微软雅黑" panose="020B0503020204020204" pitchFamily="34" charset="-122"/>
                <a:ea typeface="微软雅黑" panose="020B0503020204020204" pitchFamily="34" charset="-122"/>
                <a:cs typeface="微软雅黑" panose="020B0503020204020204" pitchFamily="34" charset="-122"/>
              </a:rPr>
              <a:t>Python</a:t>
            </a:r>
            <a:r>
              <a:rPr lang="zh-CN" sz="1600" b="0">
                <a:latin typeface="微软雅黑" panose="020B0503020204020204" pitchFamily="34" charset="-122"/>
                <a:ea typeface="微软雅黑" panose="020B0503020204020204" pitchFamily="34" charset="-122"/>
                <a:cs typeface="微软雅黑" panose="020B0503020204020204" pitchFamily="34" charset="-122"/>
              </a:rPr>
              <a:t>安装目录下（</a:t>
            </a:r>
            <a:r>
              <a:rPr lang="en-US" sz="1600" b="0">
                <a:latin typeface="微软雅黑" panose="020B0503020204020204" pitchFamily="34" charset="-122"/>
                <a:ea typeface="微软雅黑" panose="020B0503020204020204" pitchFamily="34" charset="-122"/>
                <a:cs typeface="微软雅黑" panose="020B0503020204020204" pitchFamily="34" charset="-122"/>
              </a:rPr>
              <a:t>Python</a:t>
            </a:r>
            <a:r>
              <a:rPr lang="zh-CN" sz="1600" b="0">
                <a:latin typeface="微软雅黑" panose="020B0503020204020204" pitchFamily="34" charset="-122"/>
                <a:ea typeface="微软雅黑" panose="020B0503020204020204" pitchFamily="34" charset="-122"/>
                <a:cs typeface="微软雅黑" panose="020B0503020204020204" pitchFamily="34" charset="-122"/>
              </a:rPr>
              <a:t>已经配置环境变量），避免每次都指定驱动文件的位置如图所示：将</a:t>
            </a:r>
            <a:r>
              <a:rPr lang="en-US" sz="1600" b="0">
                <a:latin typeface="微软雅黑" panose="020B0503020204020204" pitchFamily="34" charset="-122"/>
                <a:ea typeface="微软雅黑" panose="020B0503020204020204" pitchFamily="34" charset="-122"/>
                <a:cs typeface="微软雅黑" panose="020B0503020204020204" pitchFamily="34" charset="-122"/>
              </a:rPr>
              <a:t>chromedriver</a:t>
            </a:r>
            <a:r>
              <a:rPr lang="zh-CN" sz="1600" b="0">
                <a:latin typeface="微软雅黑" panose="020B0503020204020204" pitchFamily="34" charset="-122"/>
                <a:ea typeface="微软雅黑" panose="020B0503020204020204" pitchFamily="34" charset="-122"/>
                <a:cs typeface="微软雅黑" panose="020B0503020204020204" pitchFamily="34" charset="-122"/>
              </a:rPr>
              <a:t>驱动放到</a:t>
            </a:r>
            <a:r>
              <a:rPr lang="en-US" sz="1600" b="0">
                <a:latin typeface="微软雅黑" panose="020B0503020204020204" pitchFamily="34" charset="-122"/>
                <a:ea typeface="微软雅黑" panose="020B0503020204020204" pitchFamily="34" charset="-122"/>
                <a:cs typeface="微软雅黑" panose="020B0503020204020204" pitchFamily="34" charset="-122"/>
              </a:rPr>
              <a:t>Python</a:t>
            </a:r>
            <a:r>
              <a:rPr lang="zh-CN" sz="1600" b="0">
                <a:latin typeface="微软雅黑" panose="020B0503020204020204" pitchFamily="34" charset="-122"/>
                <a:ea typeface="微软雅黑" panose="020B0503020204020204" pitchFamily="34" charset="-122"/>
                <a:cs typeface="微软雅黑" panose="020B0503020204020204" pitchFamily="34" charset="-122"/>
              </a:rPr>
              <a:t>安装目录下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zh-CN" altLang="en-US" dirty="0">
                <a:sym typeface="+mn-ea"/>
              </a:rPr>
              <a:t>入门</a:t>
            </a:r>
            <a:r>
              <a:rPr lang="en-US" altLang="zh-CN" dirty="0">
                <a:sym typeface="+mn-ea"/>
              </a:rPr>
              <a:t>Demo</a:t>
            </a:r>
            <a:endParaRPr lang="en-US" altLang="zh-CN" dirty="0">
              <a:sym typeface="+mn-ea"/>
            </a:endParaRPr>
          </a:p>
        </p:txBody>
      </p:sp>
      <p:sp>
        <p:nvSpPr>
          <p:cNvPr id="7" name="文本框 6"/>
          <p:cNvSpPr txBox="1"/>
          <p:nvPr/>
        </p:nvSpPr>
        <p:spPr>
          <a:xfrm>
            <a:off x="970915" y="601980"/>
            <a:ext cx="2617470" cy="398780"/>
          </a:xfrm>
          <a:prstGeom prst="rect">
            <a:avLst/>
          </a:prstGeom>
          <a:noFill/>
        </p:spPr>
        <p:txBody>
          <a:bodyPr wrap="square" rtlCol="0" anchor="t">
            <a:spAutoFit/>
          </a:bodyPr>
          <a:p>
            <a:pPr marL="285750" indent="-285750">
              <a:buFont typeface="Wingdings" panose="05000000000000000000" charset="0"/>
              <a:buChar char="ü"/>
            </a:pPr>
            <a:r>
              <a:rPr lang="zh-CN" altLang="en-US" sz="2000" b="1" kern="100" dirty="0">
                <a:latin typeface="微软雅黑" panose="020B0503020204020204" pitchFamily="34" charset="-122"/>
                <a:ea typeface="微软雅黑" panose="020B0503020204020204" pitchFamily="34" charset="-122"/>
                <a:sym typeface="+mn-ea"/>
              </a:rPr>
              <a:t>浏览器操作</a:t>
            </a:r>
            <a:endParaRPr lang="zh-CN" altLang="en-US" sz="2000" b="1" kern="100" dirty="0">
              <a:latin typeface="微软雅黑" panose="020B0503020204020204" pitchFamily="34" charset="-122"/>
              <a:ea typeface="微软雅黑" panose="020B0503020204020204" pitchFamily="34" charset="-122"/>
              <a:sym typeface="+mn-ea"/>
            </a:endParaRPr>
          </a:p>
        </p:txBody>
      </p:sp>
      <p:pic>
        <p:nvPicPr>
          <p:cNvPr id="-2147482607" name="图片 25" descr="fd0737a709a1284ac850ad02de80d4d8d05a0160?m=6bfe659901789e98e3061ba53996f31e&amp;type=pic&amp;src=a955d70a260f9dc99ba7419f4889c716"/>
          <p:cNvPicPr>
            <a:picLocks noChangeAspect="1"/>
          </p:cNvPicPr>
          <p:nvPr/>
        </p:nvPicPr>
        <p:blipFill>
          <a:blip r:embed="rId1"/>
          <a:stretch>
            <a:fillRect/>
          </a:stretch>
        </p:blipFill>
        <p:spPr>
          <a:xfrm>
            <a:off x="797878" y="1000443"/>
            <a:ext cx="5991225" cy="3952875"/>
          </a:xfrm>
          <a:prstGeom prst="rect">
            <a:avLst/>
          </a:prstGeom>
          <a:noFill/>
          <a:ln w="9525">
            <a:noFill/>
          </a:ln>
        </p:spPr>
      </p:pic>
      <p:sp>
        <p:nvSpPr>
          <p:cNvPr id="3" name="文本框 2"/>
          <p:cNvSpPr txBox="1"/>
          <p:nvPr/>
        </p:nvSpPr>
        <p:spPr>
          <a:xfrm>
            <a:off x="6657340" y="1000760"/>
            <a:ext cx="1408430" cy="368300"/>
          </a:xfrm>
          <a:prstGeom prst="rect">
            <a:avLst/>
          </a:prstGeom>
          <a:noFill/>
          <a:ln w="9525">
            <a:noFill/>
          </a:ln>
        </p:spPr>
        <p:txBody>
          <a:bodyPr wrap="square">
            <a:spAutoFit/>
          </a:bodyPr>
          <a:p>
            <a:pPr indent="0"/>
            <a:r>
              <a:rPr lang="zh-CN" b="1">
                <a:latin typeface="+mn-ea"/>
              </a:rPr>
              <a:t>脚本代码：</a:t>
            </a:r>
            <a:endParaRPr lang="zh-CN" altLang="en-US" b="1">
              <a:latin typeface="+mn-ea"/>
            </a:endParaRPr>
          </a:p>
        </p:txBody>
      </p:sp>
      <p:pic>
        <p:nvPicPr>
          <p:cNvPr id="4" name="图片 3"/>
          <p:cNvPicPr>
            <a:picLocks noChangeAspect="1"/>
          </p:cNvPicPr>
          <p:nvPr/>
        </p:nvPicPr>
        <p:blipFill>
          <a:blip r:embed="rId2"/>
          <a:stretch>
            <a:fillRect/>
          </a:stretch>
        </p:blipFill>
        <p:spPr>
          <a:xfrm>
            <a:off x="6789420" y="1369060"/>
            <a:ext cx="5078730" cy="1485900"/>
          </a:xfrm>
          <a:prstGeom prst="rect">
            <a:avLst/>
          </a:prstGeom>
        </p:spPr>
      </p:pic>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zh-CN" altLang="en-US" dirty="0">
                <a:sym typeface="+mn-ea"/>
              </a:rPr>
              <a:t>入门</a:t>
            </a:r>
            <a:r>
              <a:rPr lang="en-US" altLang="zh-CN" dirty="0">
                <a:sym typeface="+mn-ea"/>
              </a:rPr>
              <a:t>Demo</a:t>
            </a:r>
            <a:endParaRPr lang="en-US" altLang="zh-CN" dirty="0">
              <a:sym typeface="+mn-ea"/>
            </a:endParaRPr>
          </a:p>
        </p:txBody>
      </p:sp>
      <p:sp>
        <p:nvSpPr>
          <p:cNvPr id="7" name="文本框 6"/>
          <p:cNvSpPr txBox="1"/>
          <p:nvPr/>
        </p:nvSpPr>
        <p:spPr>
          <a:xfrm>
            <a:off x="970915" y="601980"/>
            <a:ext cx="2617470" cy="398780"/>
          </a:xfrm>
          <a:prstGeom prst="rect">
            <a:avLst/>
          </a:prstGeom>
          <a:noFill/>
        </p:spPr>
        <p:txBody>
          <a:bodyPr wrap="square" rtlCol="0" anchor="t">
            <a:spAutoFit/>
          </a:bodyPr>
          <a:p>
            <a:pPr marL="285750" indent="-285750">
              <a:buFont typeface="Wingdings" panose="05000000000000000000" charset="0"/>
              <a:buChar char="ü"/>
            </a:pPr>
            <a:r>
              <a:rPr lang="zh-CN" altLang="en-US" sz="2000" b="1" kern="100" dirty="0">
                <a:latin typeface="微软雅黑" panose="020B0503020204020204" pitchFamily="34" charset="-122"/>
                <a:ea typeface="微软雅黑" panose="020B0503020204020204" pitchFamily="34" charset="-122"/>
                <a:sym typeface="+mn-ea"/>
              </a:rPr>
              <a:t>启动</a:t>
            </a:r>
            <a:r>
              <a:rPr lang="en-US" altLang="zh-CN" sz="2000" b="1" kern="100" dirty="0">
                <a:latin typeface="微软雅黑" panose="020B0503020204020204" pitchFamily="34" charset="-122"/>
                <a:ea typeface="微软雅黑" panose="020B0503020204020204" pitchFamily="34" charset="-122"/>
                <a:sym typeface="+mn-ea"/>
              </a:rPr>
              <a:t>Chrome</a:t>
            </a:r>
            <a:endParaRPr lang="en-US"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970915" y="1000760"/>
            <a:ext cx="7708265" cy="368300"/>
          </a:xfrm>
          <a:prstGeom prst="rect">
            <a:avLst/>
          </a:prstGeom>
          <a:noFill/>
          <a:ln w="9525">
            <a:noFill/>
          </a:ln>
        </p:spPr>
        <p:txBody>
          <a:bodyPr wrap="square">
            <a:spAutoFit/>
          </a:bodyPr>
          <a:p>
            <a:pPr marL="450215" indent="-450215"/>
            <a:r>
              <a:rPr lang="en-US" altLang="zh-CN">
                <a:latin typeface="+mn-ea"/>
                <a:cs typeface="+mn-ea"/>
              </a:rPr>
              <a:t>5.1  </a:t>
            </a:r>
            <a:r>
              <a:rPr lang="zh-CN">
                <a:latin typeface="+mn-ea"/>
                <a:cs typeface="+mn-ea"/>
              </a:rPr>
              <a:t>打开</a:t>
            </a:r>
            <a:r>
              <a:rPr lang="en-US">
                <a:latin typeface="+mn-ea"/>
                <a:cs typeface="+mn-ea"/>
              </a:rPr>
              <a:t>Chrome</a:t>
            </a:r>
            <a:r>
              <a:rPr lang="zh-CN">
                <a:latin typeface="+mn-ea"/>
                <a:cs typeface="+mn-ea"/>
              </a:rPr>
              <a:t>，屏蔽</a:t>
            </a:r>
            <a:r>
              <a:rPr lang="en-US">
                <a:latin typeface="+mn-ea"/>
                <a:cs typeface="+mn-ea"/>
              </a:rPr>
              <a:t>"Chrome </a:t>
            </a:r>
            <a:r>
              <a:rPr lang="zh-CN">
                <a:latin typeface="+mn-ea"/>
                <a:cs typeface="+mn-ea"/>
              </a:rPr>
              <a:t>正受到自动测试软件的控制</a:t>
            </a:r>
            <a:r>
              <a:rPr lang="en-US">
                <a:latin typeface="+mn-ea"/>
                <a:cs typeface="+mn-ea"/>
              </a:rPr>
              <a:t>"</a:t>
            </a:r>
            <a:r>
              <a:rPr lang="zh-CN">
                <a:latin typeface="+mn-ea"/>
                <a:cs typeface="+mn-ea"/>
              </a:rPr>
              <a:t>提示信息</a:t>
            </a:r>
            <a:endParaRPr lang="zh-CN" altLang="en-US">
              <a:latin typeface="+mn-ea"/>
              <a:cs typeface="+mn-ea"/>
            </a:endParaRPr>
          </a:p>
        </p:txBody>
      </p:sp>
      <p:sp>
        <p:nvSpPr>
          <p:cNvPr id="6" name="文本框 5"/>
          <p:cNvSpPr txBox="1"/>
          <p:nvPr/>
        </p:nvSpPr>
        <p:spPr>
          <a:xfrm>
            <a:off x="1060450" y="1369060"/>
            <a:ext cx="5080000" cy="337185"/>
          </a:xfrm>
          <a:prstGeom prst="rect">
            <a:avLst/>
          </a:prstGeom>
          <a:noFill/>
          <a:ln w="9525">
            <a:noFill/>
          </a:ln>
        </p:spPr>
        <p:txBody>
          <a:bodyPr>
            <a:spAutoFit/>
          </a:bodyPr>
          <a:p>
            <a:pPr indent="0"/>
            <a:r>
              <a:rPr lang="zh-CN" sz="1600" b="0">
                <a:latin typeface="+mn-ea"/>
                <a:cs typeface="+mn-ea"/>
              </a:rPr>
              <a:t>如图所示：每次执行</a:t>
            </a:r>
            <a:r>
              <a:rPr lang="en-US" sz="1600" b="0">
                <a:latin typeface="+mn-ea"/>
                <a:cs typeface="+mn-ea"/>
              </a:rPr>
              <a:t>Chrome</a:t>
            </a:r>
            <a:r>
              <a:rPr lang="zh-CN" sz="1600" b="0">
                <a:latin typeface="+mn-ea"/>
                <a:cs typeface="+mn-ea"/>
              </a:rPr>
              <a:t>都会弹出提示信息</a:t>
            </a:r>
            <a:endParaRPr lang="zh-CN" altLang="en-US" sz="1600">
              <a:latin typeface="+mn-ea"/>
              <a:cs typeface="+mn-ea"/>
            </a:endParaRPr>
          </a:p>
        </p:txBody>
      </p:sp>
      <p:pic>
        <p:nvPicPr>
          <p:cNvPr id="-2147482606" name="图片 26" descr="fd0737a709a1284ac850ad02de80d4d8d05a0160?m=6bfe659901789e98e3061ba53996f31e&amp;type=pic&amp;src=15503acd2ba04421ecfac3f11cc998d7"/>
          <p:cNvPicPr>
            <a:picLocks noChangeAspect="1"/>
          </p:cNvPicPr>
          <p:nvPr/>
        </p:nvPicPr>
        <p:blipFill>
          <a:blip r:embed="rId1"/>
          <a:stretch>
            <a:fillRect/>
          </a:stretch>
        </p:blipFill>
        <p:spPr>
          <a:xfrm>
            <a:off x="1237615" y="1648460"/>
            <a:ext cx="5556250" cy="3440430"/>
          </a:xfrm>
          <a:prstGeom prst="rect">
            <a:avLst/>
          </a:prstGeom>
          <a:noFill/>
          <a:ln w="9525">
            <a:noFill/>
          </a:ln>
        </p:spPr>
      </p:pic>
      <p:sp>
        <p:nvSpPr>
          <p:cNvPr id="8" name="文本框 7"/>
          <p:cNvSpPr txBox="1"/>
          <p:nvPr/>
        </p:nvSpPr>
        <p:spPr>
          <a:xfrm>
            <a:off x="6985000" y="1706245"/>
            <a:ext cx="3679190" cy="368300"/>
          </a:xfrm>
          <a:prstGeom prst="rect">
            <a:avLst/>
          </a:prstGeom>
          <a:noFill/>
          <a:ln w="9525">
            <a:noFill/>
          </a:ln>
        </p:spPr>
        <p:txBody>
          <a:bodyPr wrap="square">
            <a:spAutoFit/>
          </a:bodyPr>
          <a:p>
            <a:pPr indent="0"/>
            <a:r>
              <a:rPr lang="zh-CN" b="0">
                <a:latin typeface="+mn-ea"/>
              </a:rPr>
              <a:t>脚本代码：</a:t>
            </a:r>
            <a:endParaRPr lang="zh-CN" altLang="en-US">
              <a:latin typeface="+mn-ea"/>
            </a:endParaRPr>
          </a:p>
        </p:txBody>
      </p:sp>
      <p:pic>
        <p:nvPicPr>
          <p:cNvPr id="9" name="图片 8"/>
          <p:cNvPicPr>
            <a:picLocks noChangeAspect="1"/>
          </p:cNvPicPr>
          <p:nvPr/>
        </p:nvPicPr>
        <p:blipFill>
          <a:blip r:embed="rId2"/>
          <a:stretch>
            <a:fillRect/>
          </a:stretch>
        </p:blipFill>
        <p:spPr>
          <a:xfrm>
            <a:off x="7075805" y="2074545"/>
            <a:ext cx="5005070" cy="2086610"/>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自动</a:t>
            </a:r>
            <a:r>
              <a:rPr lang="zh-CN" altLang="en-US" dirty="0">
                <a:solidFill>
                  <a:schemeClr val="tx1">
                    <a:lumMod val="75000"/>
                    <a:lumOff val="25000"/>
                  </a:schemeClr>
                </a:solidFill>
                <a:sym typeface="+mn-ea"/>
              </a:rPr>
              <a:t>化测试</a:t>
            </a:r>
            <a:r>
              <a:rPr lang="zh-CN" altLang="en-US" dirty="0">
                <a:solidFill>
                  <a:schemeClr val="tx1">
                    <a:lumMod val="75000"/>
                    <a:lumOff val="25000"/>
                  </a:schemeClr>
                </a:solidFill>
                <a:sym typeface="+mn-ea"/>
              </a:rPr>
              <a:t>概述</a:t>
            </a:r>
            <a:endParaRPr lang="zh-CN" altLang="en-US" dirty="0">
              <a:solidFill>
                <a:schemeClr val="tx1">
                  <a:lumMod val="75000"/>
                  <a:lumOff val="25000"/>
                </a:schemeClr>
              </a:solidFill>
              <a:sym typeface="+mn-ea"/>
            </a:endParaRPr>
          </a:p>
        </p:txBody>
      </p:sp>
      <p:sp>
        <p:nvSpPr>
          <p:cNvPr id="6" name="文本框 5"/>
          <p:cNvSpPr txBox="1"/>
          <p:nvPr/>
        </p:nvSpPr>
        <p:spPr>
          <a:xfrm>
            <a:off x="513715" y="721360"/>
            <a:ext cx="3276600" cy="398780"/>
          </a:xfrm>
          <a:prstGeom prst="rect">
            <a:avLst/>
          </a:prstGeom>
          <a:noFill/>
        </p:spPr>
        <p:txBody>
          <a:bodyPr wrap="square" rtlCol="0" anchor="t">
            <a:spAutoFit/>
          </a:bodyPr>
          <a:p>
            <a:pPr marL="285750" indent="-285750">
              <a:buFont typeface="Wingdings" panose="05000000000000000000" charset="0"/>
              <a:buChar char="ü"/>
            </a:pPr>
            <a:r>
              <a:rPr lang="en-US" altLang="zh-CN" sz="2000" kern="100" dirty="0">
                <a:latin typeface="微软雅黑" panose="020B0503020204020204" pitchFamily="34" charset="-122"/>
                <a:ea typeface="微软雅黑" panose="020B0503020204020204" pitchFamily="34" charset="-122"/>
                <a:sym typeface="+mn-ea"/>
              </a:rPr>
              <a:t>1.1.3 </a:t>
            </a:r>
            <a:r>
              <a:rPr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性能测试：高并发</a:t>
            </a:r>
            <a:endParaRPr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0" name="文本框 99"/>
          <p:cNvSpPr txBox="1"/>
          <p:nvPr/>
        </p:nvSpPr>
        <p:spPr>
          <a:xfrm>
            <a:off x="898525" y="1120140"/>
            <a:ext cx="3812540" cy="1476375"/>
          </a:xfrm>
          <a:prstGeom prst="rect">
            <a:avLst/>
          </a:prstGeom>
          <a:noFill/>
          <a:ln w="9525">
            <a:noFill/>
          </a:ln>
        </p:spPr>
        <p:txBody>
          <a:bodyPr wrap="square">
            <a:spAutoFit/>
          </a:bodyPr>
          <a:p>
            <a:pPr indent="266700"/>
            <a:r>
              <a:rPr lang="zh-CN" b="0">
                <a:latin typeface="+mn-ea"/>
                <a:cs typeface="+mn-ea"/>
              </a:rPr>
              <a:t>网页半天打不开，反应很慢</a:t>
            </a:r>
            <a:endParaRPr lang="zh-CN" b="0">
              <a:latin typeface="+mn-ea"/>
              <a:cs typeface="+mn-ea"/>
            </a:endParaRPr>
          </a:p>
          <a:p>
            <a:pPr indent="266700"/>
            <a:r>
              <a:rPr lang="en-US" altLang="zh-CN" b="0">
                <a:latin typeface="+mn-ea"/>
                <a:cs typeface="+mn-ea"/>
              </a:rPr>
              <a:t>  </a:t>
            </a:r>
            <a:r>
              <a:rPr lang="zh-CN" b="0">
                <a:latin typeface="+mn-ea"/>
                <a:cs typeface="+mn-ea"/>
              </a:rPr>
              <a:t>应用程序运行太久占用内存很大</a:t>
            </a:r>
            <a:r>
              <a:rPr lang="en-US" b="0">
                <a:latin typeface="+mn-ea"/>
                <a:cs typeface="+mn-ea"/>
              </a:rPr>
              <a:t>   08</a:t>
            </a:r>
            <a:r>
              <a:rPr lang="zh-CN" b="0">
                <a:latin typeface="+mn-ea"/>
                <a:cs typeface="+mn-ea"/>
              </a:rPr>
              <a:t>年北京奥运会门票系统崩溃</a:t>
            </a:r>
            <a:r>
              <a:rPr lang="en-US" b="0">
                <a:latin typeface="+mn-ea"/>
                <a:cs typeface="+mn-ea"/>
              </a:rPr>
              <a:t>   12306</a:t>
            </a:r>
            <a:r>
              <a:rPr lang="zh-CN" b="0">
                <a:latin typeface="+mn-ea"/>
                <a:cs typeface="+mn-ea"/>
              </a:rPr>
              <a:t>网站订票系统</a:t>
            </a:r>
            <a:r>
              <a:rPr lang="en-US" b="0">
                <a:latin typeface="+mn-ea"/>
                <a:cs typeface="+mn-ea"/>
              </a:rPr>
              <a:t>    Android</a:t>
            </a:r>
            <a:r>
              <a:rPr lang="zh-CN" b="0">
                <a:latin typeface="+mn-ea"/>
                <a:cs typeface="+mn-ea"/>
              </a:rPr>
              <a:t>手机运行不流畅</a:t>
            </a:r>
            <a:endParaRPr lang="zh-CN" altLang="en-US">
              <a:latin typeface="+mn-ea"/>
              <a:cs typeface="+mn-ea"/>
            </a:endParaRPr>
          </a:p>
        </p:txBody>
      </p:sp>
      <p:sp>
        <p:nvSpPr>
          <p:cNvPr id="4" name="文本框 3"/>
          <p:cNvSpPr txBox="1"/>
          <p:nvPr/>
        </p:nvSpPr>
        <p:spPr>
          <a:xfrm>
            <a:off x="342265" y="3035935"/>
            <a:ext cx="4006850" cy="398780"/>
          </a:xfrm>
          <a:prstGeom prst="rect">
            <a:avLst/>
          </a:prstGeom>
          <a:noFill/>
        </p:spPr>
        <p:txBody>
          <a:bodyPr wrap="square" rtlCol="0" anchor="t">
            <a:spAutoFit/>
          </a:bodyPr>
          <a:p>
            <a:pPr marL="285750" indent="-285750">
              <a:buFont typeface="Wingdings" panose="05000000000000000000" charset="0"/>
              <a:buChar char="ü"/>
            </a:pPr>
            <a:r>
              <a:rPr lang="en-US" altLang="zh-CN" sz="2000" kern="100" dirty="0">
                <a:latin typeface="微软雅黑" panose="020B0503020204020204" pitchFamily="34" charset="-122"/>
                <a:ea typeface="微软雅黑" panose="020B0503020204020204" pitchFamily="34" charset="-122"/>
                <a:sym typeface="+mn-ea"/>
              </a:rPr>
              <a:t>1.1.4 </a:t>
            </a:r>
            <a:r>
              <a:rPr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安全性测试：系统漏洞</a:t>
            </a:r>
            <a:endParaRPr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898525" y="3721100"/>
            <a:ext cx="4147820" cy="2030095"/>
          </a:xfrm>
          <a:prstGeom prst="rect">
            <a:avLst/>
          </a:prstGeom>
          <a:noFill/>
          <a:ln w="9525">
            <a:noFill/>
          </a:ln>
        </p:spPr>
        <p:txBody>
          <a:bodyPr wrap="square">
            <a:spAutoFit/>
          </a:bodyPr>
          <a:p>
            <a:pPr indent="266700"/>
            <a:r>
              <a:rPr lang="zh-CN" b="0">
                <a:latin typeface="+mn-ea"/>
                <a:cs typeface="+mn-ea"/>
              </a:rPr>
              <a:t>我们经常接到骚扰电话</a:t>
            </a:r>
            <a:r>
              <a:rPr lang="en-US" b="0">
                <a:latin typeface="+mn-ea"/>
                <a:cs typeface="+mn-ea"/>
              </a:rPr>
              <a:t>    WIFI</a:t>
            </a:r>
            <a:r>
              <a:rPr lang="zh-CN" b="0">
                <a:latin typeface="+mn-ea"/>
                <a:cs typeface="+mn-ea"/>
              </a:rPr>
              <a:t>万能钥匙</a:t>
            </a:r>
            <a:endParaRPr lang="zh-CN" b="0">
              <a:latin typeface="+mn-ea"/>
              <a:cs typeface="+mn-ea"/>
            </a:endParaRPr>
          </a:p>
          <a:p>
            <a:pPr indent="266700"/>
            <a:r>
              <a:rPr lang="en-US" altLang="zh-CN" b="0">
                <a:latin typeface="+mn-ea"/>
                <a:cs typeface="+mn-ea"/>
              </a:rPr>
              <a:t>  </a:t>
            </a:r>
            <a:r>
              <a:rPr lang="zh-CN" b="0">
                <a:latin typeface="+mn-ea"/>
                <a:cs typeface="+mn-ea"/>
              </a:rPr>
              <a:t>支付宝账户的余额被恶意转走</a:t>
            </a:r>
            <a:r>
              <a:rPr lang="en-US" b="0">
                <a:latin typeface="+mn-ea"/>
                <a:cs typeface="+mn-ea"/>
              </a:rPr>
              <a:t>    CSDN</a:t>
            </a:r>
            <a:r>
              <a:rPr lang="zh-CN" b="0">
                <a:latin typeface="+mn-ea"/>
                <a:cs typeface="+mn-ea"/>
              </a:rPr>
              <a:t>网站用户</a:t>
            </a:r>
            <a:r>
              <a:rPr lang="en-US" b="0">
                <a:latin typeface="+mn-ea"/>
                <a:cs typeface="+mn-ea"/>
              </a:rPr>
              <a:t>600</a:t>
            </a:r>
            <a:r>
              <a:rPr lang="zh-CN" b="0">
                <a:latin typeface="+mn-ea"/>
                <a:cs typeface="+mn-ea"/>
              </a:rPr>
              <a:t>万数据泄露</a:t>
            </a:r>
            <a:endParaRPr lang="zh-CN" b="0">
              <a:latin typeface="+mn-ea"/>
              <a:cs typeface="+mn-ea"/>
            </a:endParaRPr>
          </a:p>
          <a:p>
            <a:pPr indent="266700"/>
            <a:r>
              <a:rPr lang="en-US" altLang="zh-CN" b="0">
                <a:latin typeface="+mn-ea"/>
                <a:cs typeface="+mn-ea"/>
              </a:rPr>
              <a:t>  </a:t>
            </a:r>
            <a:r>
              <a:rPr lang="zh-CN" b="0">
                <a:latin typeface="+mn-ea"/>
                <a:cs typeface="+mn-ea"/>
              </a:rPr>
              <a:t>某网站首页被恶意篡改</a:t>
            </a:r>
            <a:endParaRPr lang="zh-CN" b="0">
              <a:latin typeface="+mn-ea"/>
              <a:cs typeface="+mn-ea"/>
            </a:endParaRPr>
          </a:p>
          <a:p>
            <a:pPr indent="266700"/>
            <a:r>
              <a:rPr lang="en-US" altLang="zh-CN" b="0">
                <a:latin typeface="+mn-ea"/>
                <a:cs typeface="+mn-ea"/>
              </a:rPr>
              <a:t>  </a:t>
            </a:r>
            <a:r>
              <a:rPr lang="zh-CN" b="0">
                <a:latin typeface="+mn-ea"/>
                <a:cs typeface="+mn-ea"/>
              </a:rPr>
              <a:t>手机上的联系人信息被窃取</a:t>
            </a:r>
            <a:endParaRPr lang="zh-CN" b="0">
              <a:latin typeface="+mn-ea"/>
              <a:cs typeface="+mn-ea"/>
            </a:endParaRPr>
          </a:p>
          <a:p>
            <a:pPr indent="266700"/>
            <a:r>
              <a:rPr lang="en-US" altLang="zh-CN" b="0">
                <a:latin typeface="+mn-ea"/>
                <a:cs typeface="+mn-ea"/>
              </a:rPr>
              <a:t>  </a:t>
            </a:r>
            <a:r>
              <a:rPr lang="zh-CN" b="0">
                <a:latin typeface="+mn-ea"/>
                <a:cs typeface="+mn-ea"/>
              </a:rPr>
              <a:t>网站被大量的用户非法攻击</a:t>
            </a:r>
            <a:endParaRPr lang="zh-CN" altLang="en-US">
              <a:latin typeface="+mn-ea"/>
              <a:cs typeface="+mn-ea"/>
            </a:endParaRPr>
          </a:p>
        </p:txBody>
      </p:sp>
      <p:sp>
        <p:nvSpPr>
          <p:cNvPr id="10" name="文本框 9"/>
          <p:cNvSpPr txBox="1"/>
          <p:nvPr/>
        </p:nvSpPr>
        <p:spPr>
          <a:xfrm>
            <a:off x="4711065" y="721360"/>
            <a:ext cx="7041515" cy="706755"/>
          </a:xfrm>
          <a:prstGeom prst="rect">
            <a:avLst/>
          </a:prstGeom>
          <a:noFill/>
        </p:spPr>
        <p:txBody>
          <a:bodyPr wrap="square" rtlCol="0" anchor="t">
            <a:spAutoFit/>
          </a:bodyPr>
          <a:p>
            <a:pPr marL="285750" indent="-285750">
              <a:buFont typeface="Wingdings" panose="05000000000000000000" charset="0"/>
              <a:buChar char="ü"/>
            </a:pPr>
            <a:r>
              <a:rPr lang="en-US" altLang="zh-CN" sz="2000" kern="100" dirty="0">
                <a:latin typeface="微软雅黑" panose="020B0503020204020204" pitchFamily="34" charset="-122"/>
                <a:ea typeface="微软雅黑" panose="020B0503020204020204" pitchFamily="34" charset="-122"/>
                <a:sym typeface="+mn-ea"/>
              </a:rPr>
              <a:t>1.1.5 </a:t>
            </a:r>
            <a:r>
              <a:rPr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兼容性测试（客户端兼容性）：技术性要求不高，操作繁琐</a:t>
            </a:r>
            <a:endParaRPr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文本框 10"/>
          <p:cNvSpPr txBox="1"/>
          <p:nvPr/>
        </p:nvSpPr>
        <p:spPr>
          <a:xfrm>
            <a:off x="5523230" y="1469390"/>
            <a:ext cx="5140960" cy="1198880"/>
          </a:xfrm>
          <a:prstGeom prst="rect">
            <a:avLst/>
          </a:prstGeom>
          <a:noFill/>
          <a:ln w="9525">
            <a:noFill/>
          </a:ln>
        </p:spPr>
        <p:txBody>
          <a:bodyPr wrap="square">
            <a:spAutoFit/>
          </a:bodyPr>
          <a:p>
            <a:pPr indent="266700"/>
            <a:r>
              <a:rPr lang="zh-CN" b="0">
                <a:latin typeface="+mn-ea"/>
                <a:cs typeface="+mn-ea"/>
              </a:rPr>
              <a:t>某网页</a:t>
            </a:r>
            <a:r>
              <a:rPr lang="en-US" b="0">
                <a:latin typeface="+mn-ea"/>
                <a:cs typeface="+mn-ea"/>
              </a:rPr>
              <a:t>IE</a:t>
            </a:r>
            <a:r>
              <a:rPr lang="zh-CN" b="0">
                <a:latin typeface="+mn-ea"/>
                <a:cs typeface="+mn-ea"/>
              </a:rPr>
              <a:t>和</a:t>
            </a:r>
            <a:r>
              <a:rPr lang="en-US" b="0">
                <a:latin typeface="+mn-ea"/>
                <a:cs typeface="+mn-ea"/>
              </a:rPr>
              <a:t>Firefox</a:t>
            </a:r>
            <a:r>
              <a:rPr lang="zh-CN" b="0">
                <a:latin typeface="+mn-ea"/>
                <a:cs typeface="+mn-ea"/>
              </a:rPr>
              <a:t>上显示效果不一样</a:t>
            </a:r>
            <a:endParaRPr lang="zh-CN" b="0">
              <a:latin typeface="+mn-ea"/>
              <a:cs typeface="+mn-ea"/>
            </a:endParaRPr>
          </a:p>
          <a:p>
            <a:pPr indent="266700"/>
            <a:r>
              <a:rPr lang="en-US" altLang="zh-CN" b="0">
                <a:latin typeface="+mn-ea"/>
                <a:cs typeface="+mn-ea"/>
              </a:rPr>
              <a:t>   </a:t>
            </a:r>
            <a:r>
              <a:rPr lang="zh-CN" b="0">
                <a:latin typeface="+mn-ea"/>
                <a:cs typeface="+mn-ea"/>
              </a:rPr>
              <a:t>中国的插座在欧美无法使用</a:t>
            </a:r>
            <a:r>
              <a:rPr lang="en-US" b="0">
                <a:latin typeface="+mn-ea"/>
                <a:cs typeface="+mn-ea"/>
              </a:rPr>
              <a:t>     APP</a:t>
            </a:r>
            <a:r>
              <a:rPr lang="zh-CN" b="0">
                <a:latin typeface="+mn-ea"/>
                <a:cs typeface="+mn-ea"/>
              </a:rPr>
              <a:t>应用程序在某手机上无法安装</a:t>
            </a:r>
            <a:endParaRPr lang="zh-CN" b="0">
              <a:latin typeface="+mn-ea"/>
              <a:cs typeface="+mn-ea"/>
            </a:endParaRPr>
          </a:p>
          <a:p>
            <a:pPr indent="266700"/>
            <a:r>
              <a:rPr lang="en-US" altLang="zh-CN" b="0">
                <a:latin typeface="+mn-ea"/>
                <a:cs typeface="+mn-ea"/>
              </a:rPr>
              <a:t>   </a:t>
            </a:r>
            <a:r>
              <a:rPr lang="zh-CN" b="0">
                <a:latin typeface="+mn-ea"/>
                <a:cs typeface="+mn-ea"/>
              </a:rPr>
              <a:t>某应用程序在</a:t>
            </a:r>
            <a:r>
              <a:rPr lang="en-US" b="0">
                <a:latin typeface="+mn-ea"/>
                <a:cs typeface="+mn-ea"/>
              </a:rPr>
              <a:t>win10</a:t>
            </a:r>
            <a:r>
              <a:rPr lang="zh-CN" b="0">
                <a:latin typeface="+mn-ea"/>
                <a:cs typeface="+mn-ea"/>
              </a:rPr>
              <a:t>上经常卡</a:t>
            </a:r>
            <a:endParaRPr lang="zh-CN" altLang="en-US">
              <a:latin typeface="+mn-ea"/>
              <a:cs typeface="+mn-ea"/>
            </a:endParaRPr>
          </a:p>
        </p:txBody>
      </p:sp>
      <p:sp>
        <p:nvSpPr>
          <p:cNvPr id="12" name="文本框 11"/>
          <p:cNvSpPr txBox="1"/>
          <p:nvPr/>
        </p:nvSpPr>
        <p:spPr>
          <a:xfrm>
            <a:off x="4711065" y="2995295"/>
            <a:ext cx="7355205" cy="398780"/>
          </a:xfrm>
          <a:prstGeom prst="rect">
            <a:avLst/>
          </a:prstGeom>
          <a:noFill/>
        </p:spPr>
        <p:txBody>
          <a:bodyPr wrap="square" rtlCol="0" anchor="t">
            <a:spAutoFit/>
          </a:bodyPr>
          <a:p>
            <a:pPr marL="285750" indent="-285750">
              <a:buFont typeface="Wingdings" panose="05000000000000000000" charset="0"/>
              <a:buChar char="ü"/>
            </a:pPr>
            <a:r>
              <a:rPr lang="en-US" altLang="zh-CN" sz="2000" kern="100" dirty="0">
                <a:latin typeface="微软雅黑" panose="020B0503020204020204" pitchFamily="34" charset="-122"/>
                <a:ea typeface="微软雅黑" panose="020B0503020204020204" pitchFamily="34" charset="-122"/>
                <a:sym typeface="+mn-ea"/>
              </a:rPr>
              <a:t>1.1.6  </a:t>
            </a:r>
            <a:r>
              <a:rPr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可靠性测试：系统是否稳定，容错性，捕获异常的能力</a:t>
            </a:r>
            <a:endParaRPr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5523230" y="3559175"/>
            <a:ext cx="6192520" cy="368300"/>
          </a:xfrm>
          <a:prstGeom prst="rect">
            <a:avLst/>
          </a:prstGeom>
          <a:noFill/>
          <a:ln w="9525">
            <a:noFill/>
          </a:ln>
        </p:spPr>
        <p:txBody>
          <a:bodyPr wrap="square">
            <a:spAutoFit/>
          </a:bodyPr>
          <a:p>
            <a:pPr indent="0"/>
            <a:r>
              <a:rPr lang="zh-CN" b="0">
                <a:latin typeface="+mn-ea"/>
                <a:cs typeface="+mn-ea"/>
              </a:rPr>
              <a:t>测试流程————计划、分析、设计、实施（执行）、总结</a:t>
            </a:r>
            <a:r>
              <a:rPr lang="zh-CN" sz="1050" b="0">
                <a:ea typeface="宋体" panose="02010600030101010101" pitchFamily="2" charset="-122"/>
              </a:rPr>
              <a:t> </a:t>
            </a:r>
            <a:endParaRPr lang="zh-CN" altLang="en-US"/>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zh-CN" altLang="en-US" dirty="0">
                <a:sym typeface="+mn-ea"/>
              </a:rPr>
              <a:t>入门</a:t>
            </a:r>
            <a:r>
              <a:rPr lang="en-US" altLang="zh-CN" dirty="0">
                <a:sym typeface="+mn-ea"/>
              </a:rPr>
              <a:t>Demo</a:t>
            </a:r>
            <a:endParaRPr lang="en-US" altLang="zh-CN" dirty="0">
              <a:sym typeface="+mn-ea"/>
            </a:endParaRPr>
          </a:p>
        </p:txBody>
      </p:sp>
      <p:sp>
        <p:nvSpPr>
          <p:cNvPr id="7" name="文本框 6"/>
          <p:cNvSpPr txBox="1"/>
          <p:nvPr/>
        </p:nvSpPr>
        <p:spPr>
          <a:xfrm>
            <a:off x="970915" y="601980"/>
            <a:ext cx="4634865" cy="398780"/>
          </a:xfrm>
          <a:prstGeom prst="rect">
            <a:avLst/>
          </a:prstGeom>
          <a:noFill/>
        </p:spPr>
        <p:txBody>
          <a:bodyPr wrap="square" rtlCol="0" anchor="t">
            <a:spAutoFit/>
          </a:bodyPr>
          <a:p>
            <a:pPr marL="285750" indent="-285750">
              <a:buFont typeface="Wingdings" panose="05000000000000000000" charset="0"/>
              <a:buChar char="ü"/>
            </a:pPr>
            <a:r>
              <a:rPr sz="2000" b="1" kern="100" dirty="0">
                <a:latin typeface="微软雅黑" panose="020B0503020204020204" pitchFamily="34" charset="-122"/>
                <a:ea typeface="微软雅黑" panose="020B0503020204020204" pitchFamily="34" charset="-122"/>
                <a:sym typeface="+mn-ea"/>
              </a:rPr>
              <a:t>打开Chrome，模拟移动端</a:t>
            </a:r>
            <a:endParaRPr sz="2000" b="1" kern="100" dirty="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290955" y="1000760"/>
            <a:ext cx="8954770" cy="368300"/>
          </a:xfrm>
          <a:prstGeom prst="rect">
            <a:avLst/>
          </a:prstGeom>
          <a:noFill/>
          <a:ln w="9525">
            <a:noFill/>
          </a:ln>
        </p:spPr>
        <p:txBody>
          <a:bodyPr wrap="square">
            <a:spAutoFit/>
          </a:bodyPr>
          <a:p>
            <a:pPr indent="266700"/>
            <a:r>
              <a:rPr lang="zh-CN" b="0">
                <a:latin typeface="微软雅黑" panose="020B0503020204020204" pitchFamily="34" charset="-122"/>
                <a:ea typeface="微软雅黑" panose="020B0503020204020204" pitchFamily="34" charset="-122"/>
                <a:cs typeface="微软雅黑" panose="020B0503020204020204" pitchFamily="34" charset="-122"/>
              </a:rPr>
              <a:t>打开</a:t>
            </a:r>
            <a:r>
              <a:rPr lang="en-US" b="0">
                <a:latin typeface="微软雅黑" panose="020B0503020204020204" pitchFamily="34" charset="-122"/>
                <a:ea typeface="微软雅黑" panose="020B0503020204020204" pitchFamily="34" charset="-122"/>
                <a:cs typeface="微软雅黑" panose="020B0503020204020204" pitchFamily="34" charset="-122"/>
              </a:rPr>
              <a:t>Chrome ---&gt;F12---&gt;</a:t>
            </a:r>
            <a:r>
              <a:rPr lang="zh-CN" b="0">
                <a:latin typeface="微软雅黑" panose="020B0503020204020204" pitchFamily="34" charset="-122"/>
                <a:ea typeface="微软雅黑" panose="020B0503020204020204" pitchFamily="34" charset="-122"/>
                <a:cs typeface="微软雅黑" panose="020B0503020204020204" pitchFamily="34" charset="-122"/>
              </a:rPr>
              <a:t>开启移动端视角，如图所示，可以模拟</a:t>
            </a:r>
            <a:r>
              <a:rPr lang="en-US" b="0">
                <a:latin typeface="微软雅黑" panose="020B0503020204020204" pitchFamily="34" charset="-122"/>
                <a:ea typeface="微软雅黑" panose="020B0503020204020204" pitchFamily="34" charset="-122"/>
                <a:cs typeface="微软雅黑" panose="020B0503020204020204" pitchFamily="34" charset="-122"/>
              </a:rPr>
              <a:t>iPhone 6</a:t>
            </a:r>
            <a:r>
              <a:rPr lang="zh-CN" b="0">
                <a:latin typeface="微软雅黑" panose="020B0503020204020204" pitchFamily="34" charset="-122"/>
                <a:ea typeface="微软雅黑" panose="020B0503020204020204" pitchFamily="34" charset="-122"/>
                <a:cs typeface="微软雅黑" panose="020B0503020204020204" pitchFamily="34" charset="-122"/>
              </a:rPr>
              <a:t>等设备。</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147482605" name="图片 20" descr="fd0737a709a1284ac850ad02de80d4d8d05a0160?m=6bfe659901789e98e3061ba53996f31e&amp;type=pic&amp;src=2bf641ce21dcfbc0a11a763896f5d0b5"/>
          <p:cNvPicPr>
            <a:picLocks noChangeAspect="1"/>
          </p:cNvPicPr>
          <p:nvPr/>
        </p:nvPicPr>
        <p:blipFill>
          <a:blip r:embed="rId1"/>
          <a:stretch>
            <a:fillRect/>
          </a:stretch>
        </p:blipFill>
        <p:spPr>
          <a:xfrm>
            <a:off x="1716405" y="1445895"/>
            <a:ext cx="6851650" cy="3858260"/>
          </a:xfrm>
          <a:prstGeom prst="rect">
            <a:avLst/>
          </a:prstGeom>
          <a:noFill/>
          <a:ln w="9525">
            <a:noFill/>
          </a:ln>
        </p:spPr>
      </p:pic>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zh-CN" altLang="en-US" dirty="0">
                <a:sym typeface="+mn-ea"/>
              </a:rPr>
              <a:t>入门</a:t>
            </a:r>
            <a:r>
              <a:rPr lang="en-US" altLang="zh-CN" dirty="0">
                <a:sym typeface="+mn-ea"/>
              </a:rPr>
              <a:t>Demo</a:t>
            </a:r>
            <a:endParaRPr lang="en-US" altLang="zh-CN" dirty="0">
              <a:sym typeface="+mn-ea"/>
            </a:endParaRPr>
          </a:p>
        </p:txBody>
      </p:sp>
      <p:sp>
        <p:nvSpPr>
          <p:cNvPr id="7" name="文本框 6"/>
          <p:cNvSpPr txBox="1"/>
          <p:nvPr/>
        </p:nvSpPr>
        <p:spPr>
          <a:xfrm>
            <a:off x="970915" y="601980"/>
            <a:ext cx="9869170" cy="368300"/>
          </a:xfrm>
          <a:prstGeom prst="rect">
            <a:avLst/>
          </a:prstGeom>
          <a:noFill/>
        </p:spPr>
        <p:txBody>
          <a:bodyPr wrap="square" rtlCol="0" anchor="t">
            <a:spAutoFit/>
          </a:bodyPr>
          <a:p>
            <a:pPr marL="285750" indent="-285750">
              <a:buFont typeface="Wingdings" panose="05000000000000000000" charset="0"/>
              <a:buChar char="ü"/>
            </a:pPr>
            <a:r>
              <a:rPr kern="100" dirty="0">
                <a:latin typeface="微软雅黑" panose="020B0503020204020204" pitchFamily="34" charset="-122"/>
                <a:ea typeface="微软雅黑" panose="020B0503020204020204" pitchFamily="34" charset="-122"/>
                <a:sym typeface="+mn-ea"/>
              </a:rPr>
              <a:t>也可以添加或删除设备，点击Edit进行设置。在脚本里deviceName为所要模拟的设备名。</a:t>
            </a:r>
            <a:endParaRPr kern="100" dirty="0">
              <a:latin typeface="微软雅黑" panose="020B0503020204020204" pitchFamily="34" charset="-122"/>
              <a:ea typeface="微软雅黑" panose="020B0503020204020204" pitchFamily="34" charset="-122"/>
              <a:sym typeface="+mn-ea"/>
            </a:endParaRPr>
          </a:p>
        </p:txBody>
      </p:sp>
      <p:pic>
        <p:nvPicPr>
          <p:cNvPr id="-2147482604" name="图片 21" descr="fd0737a709a1284ac850ad02de80d4d8d05a0160?m=6bfe659901789e98e3061ba53996f31e&amp;type=pic&amp;src=31a919caf8a573042f393e613effe008"/>
          <p:cNvPicPr>
            <a:picLocks noChangeAspect="1"/>
          </p:cNvPicPr>
          <p:nvPr/>
        </p:nvPicPr>
        <p:blipFill>
          <a:blip r:embed="rId1"/>
          <a:stretch>
            <a:fillRect/>
          </a:stretch>
        </p:blipFill>
        <p:spPr>
          <a:xfrm>
            <a:off x="1165225" y="970280"/>
            <a:ext cx="7945755" cy="5380990"/>
          </a:xfrm>
          <a:prstGeom prst="rect">
            <a:avLst/>
          </a:prstGeom>
          <a:noFill/>
          <a:ln w="9525">
            <a:noFill/>
          </a:ln>
        </p:spPr>
      </p:pic>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zh-CN" altLang="en-US" dirty="0">
                <a:sym typeface="+mn-ea"/>
              </a:rPr>
              <a:t>入门</a:t>
            </a:r>
            <a:r>
              <a:rPr lang="en-US" altLang="zh-CN" dirty="0">
                <a:sym typeface="+mn-ea"/>
              </a:rPr>
              <a:t>Demo</a:t>
            </a:r>
            <a:endParaRPr lang="en-US" altLang="zh-CN" dirty="0">
              <a:sym typeface="+mn-ea"/>
            </a:endParaRPr>
          </a:p>
        </p:txBody>
      </p:sp>
      <p:sp>
        <p:nvSpPr>
          <p:cNvPr id="7" name="文本框 6"/>
          <p:cNvSpPr txBox="1"/>
          <p:nvPr/>
        </p:nvSpPr>
        <p:spPr>
          <a:xfrm>
            <a:off x="970915" y="601980"/>
            <a:ext cx="9869170" cy="368300"/>
          </a:xfrm>
          <a:prstGeom prst="rect">
            <a:avLst/>
          </a:prstGeom>
          <a:noFill/>
        </p:spPr>
        <p:txBody>
          <a:bodyPr wrap="square" rtlCol="0" anchor="t">
            <a:spAutoFit/>
          </a:bodyPr>
          <a:p>
            <a:pPr marL="285750" indent="-285750">
              <a:buFont typeface="Wingdings" panose="05000000000000000000" charset="0"/>
              <a:buChar char="ü"/>
            </a:pPr>
            <a:r>
              <a:rPr kern="100" dirty="0">
                <a:latin typeface="微软雅黑" panose="020B0503020204020204" pitchFamily="34" charset="-122"/>
                <a:ea typeface="微软雅黑" panose="020B0503020204020204" pitchFamily="34" charset="-122"/>
                <a:sym typeface="+mn-ea"/>
              </a:rPr>
              <a:t>也可以添加或删除设备，点击Edit进行设置。在脚本里deviceName为所要模拟的设备名。</a:t>
            </a:r>
            <a:endParaRPr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1040130" y="1091565"/>
            <a:ext cx="1864360" cy="368300"/>
          </a:xfrm>
          <a:prstGeom prst="rect">
            <a:avLst/>
          </a:prstGeom>
          <a:noFill/>
          <a:ln w="9525">
            <a:noFill/>
          </a:ln>
        </p:spPr>
        <p:txBody>
          <a:bodyPr wrap="square">
            <a:spAutoFit/>
          </a:bodyPr>
          <a:p>
            <a:pPr indent="0"/>
            <a:r>
              <a:rPr lang="zh-CN" b="0">
                <a:latin typeface="Courier New" panose="02070309020205020404" charset="0"/>
                <a:ea typeface="宋体" panose="02010600030101010101" pitchFamily="2" charset="-122"/>
              </a:rPr>
              <a:t>脚本代码：</a:t>
            </a:r>
            <a:endParaRPr lang="zh-CN" altLang="en-US"/>
          </a:p>
        </p:txBody>
      </p:sp>
      <p:pic>
        <p:nvPicPr>
          <p:cNvPr id="4" name="图片 3"/>
          <p:cNvPicPr>
            <a:picLocks noChangeAspect="1"/>
          </p:cNvPicPr>
          <p:nvPr/>
        </p:nvPicPr>
        <p:blipFill>
          <a:blip r:embed="rId1"/>
          <a:stretch>
            <a:fillRect/>
          </a:stretch>
        </p:blipFill>
        <p:spPr>
          <a:xfrm>
            <a:off x="1121410" y="1459865"/>
            <a:ext cx="3680460" cy="774700"/>
          </a:xfrm>
          <a:prstGeom prst="rect">
            <a:avLst/>
          </a:prstGeom>
        </p:spPr>
      </p:pic>
      <p:pic>
        <p:nvPicPr>
          <p:cNvPr id="5" name="图片 4"/>
          <p:cNvPicPr>
            <a:picLocks noChangeAspect="1"/>
          </p:cNvPicPr>
          <p:nvPr/>
        </p:nvPicPr>
        <p:blipFill>
          <a:blip r:embed="rId2"/>
          <a:stretch>
            <a:fillRect/>
          </a:stretch>
        </p:blipFill>
        <p:spPr>
          <a:xfrm>
            <a:off x="1121410" y="2234565"/>
            <a:ext cx="5877560" cy="1530985"/>
          </a:xfrm>
          <a:prstGeom prst="rect">
            <a:avLst/>
          </a:prstGeom>
        </p:spPr>
      </p:pic>
      <p:sp>
        <p:nvSpPr>
          <p:cNvPr id="6" name="文本框 5"/>
          <p:cNvSpPr txBox="1"/>
          <p:nvPr/>
        </p:nvSpPr>
        <p:spPr>
          <a:xfrm>
            <a:off x="1040130" y="3765550"/>
            <a:ext cx="3761740" cy="368300"/>
          </a:xfrm>
          <a:prstGeom prst="rect">
            <a:avLst/>
          </a:prstGeom>
          <a:noFill/>
          <a:ln w="9525">
            <a:noFill/>
          </a:ln>
        </p:spPr>
        <p:txBody>
          <a:bodyPr wrap="square">
            <a:spAutoFit/>
          </a:bodyPr>
          <a:p>
            <a:pPr marL="360045" indent="-360045">
              <a:buFont typeface="Wingdings" panose="05000000000000000000" charset="0"/>
              <a:buChar char="ü"/>
            </a:pPr>
            <a:r>
              <a:rPr lang="zh-CN">
                <a:latin typeface="+mn-ea"/>
                <a:cs typeface="+mn-ea"/>
              </a:rPr>
              <a:t>启动</a:t>
            </a:r>
            <a:r>
              <a:rPr lang="en-US">
                <a:latin typeface="+mn-ea"/>
                <a:cs typeface="+mn-ea"/>
              </a:rPr>
              <a:t>Firefox</a:t>
            </a:r>
            <a:r>
              <a:rPr lang="zh-CN">
                <a:latin typeface="+mn-ea"/>
                <a:cs typeface="+mn-ea"/>
              </a:rPr>
              <a:t>方法同启动</a:t>
            </a:r>
            <a:r>
              <a:rPr lang="en-US">
                <a:latin typeface="+mn-ea"/>
                <a:cs typeface="+mn-ea"/>
              </a:rPr>
              <a:t>Chrome</a:t>
            </a:r>
            <a:endParaRPr lang="zh-CN" altLang="en-US">
              <a:latin typeface="+mn-ea"/>
              <a:cs typeface="+mn-ea"/>
            </a:endParaRPr>
          </a:p>
        </p:txBody>
      </p:sp>
      <p:sp>
        <p:nvSpPr>
          <p:cNvPr id="8" name="文本框 7"/>
          <p:cNvSpPr txBox="1"/>
          <p:nvPr/>
        </p:nvSpPr>
        <p:spPr>
          <a:xfrm>
            <a:off x="1040130" y="4133850"/>
            <a:ext cx="3294380" cy="368300"/>
          </a:xfrm>
          <a:prstGeom prst="rect">
            <a:avLst/>
          </a:prstGeom>
          <a:noFill/>
          <a:ln w="9525">
            <a:noFill/>
          </a:ln>
        </p:spPr>
        <p:txBody>
          <a:bodyPr wrap="square">
            <a:spAutoFit/>
          </a:bodyPr>
          <a:p>
            <a:pPr marL="360045" indent="-360045">
              <a:buFont typeface="Wingdings" panose="05000000000000000000" charset="0"/>
              <a:buChar char="ü"/>
            </a:pPr>
            <a:r>
              <a:rPr lang="zh-CN">
                <a:latin typeface="+mn-ea"/>
                <a:cs typeface="+mn-ea"/>
              </a:rPr>
              <a:t>启动</a:t>
            </a:r>
            <a:r>
              <a:rPr lang="en-US">
                <a:latin typeface="+mn-ea"/>
                <a:cs typeface="+mn-ea"/>
              </a:rPr>
              <a:t>IE</a:t>
            </a:r>
            <a:r>
              <a:rPr lang="zh-CN">
                <a:latin typeface="+mn-ea"/>
                <a:cs typeface="+mn-ea"/>
              </a:rPr>
              <a:t>及</a:t>
            </a:r>
            <a:r>
              <a:rPr lang="en-US">
                <a:latin typeface="+mn-ea"/>
                <a:cs typeface="+mn-ea"/>
              </a:rPr>
              <a:t>Safari</a:t>
            </a:r>
            <a:r>
              <a:rPr lang="zh-CN">
                <a:latin typeface="+mn-ea"/>
                <a:cs typeface="+mn-ea"/>
              </a:rPr>
              <a:t>注意事项</a:t>
            </a:r>
            <a:endParaRPr lang="zh-CN" altLang="en-US">
              <a:latin typeface="+mn-ea"/>
              <a:cs typeface="+mn-ea"/>
            </a:endParaRPr>
          </a:p>
        </p:txBody>
      </p:sp>
      <p:sp>
        <p:nvSpPr>
          <p:cNvPr id="9" name="文本框 8"/>
          <p:cNvSpPr txBox="1"/>
          <p:nvPr/>
        </p:nvSpPr>
        <p:spPr>
          <a:xfrm>
            <a:off x="1454150" y="4389120"/>
            <a:ext cx="10008870" cy="1198880"/>
          </a:xfrm>
          <a:prstGeom prst="rect">
            <a:avLst/>
          </a:prstGeom>
          <a:noFill/>
          <a:ln w="9525">
            <a:noFill/>
          </a:ln>
        </p:spPr>
        <p:txBody>
          <a:bodyPr wrap="square">
            <a:spAutoFit/>
          </a:bodyPr>
          <a:p>
            <a:pPr indent="266700"/>
            <a:r>
              <a:rPr lang="zh-CN" b="0">
                <a:latin typeface="+mn-ea"/>
                <a:cs typeface="+mn-ea"/>
              </a:rPr>
              <a:t>启动</a:t>
            </a:r>
            <a:r>
              <a:rPr lang="en-US" b="0">
                <a:latin typeface="+mn-ea"/>
                <a:cs typeface="+mn-ea"/>
              </a:rPr>
              <a:t>IE</a:t>
            </a:r>
            <a:r>
              <a:rPr lang="zh-CN" b="0">
                <a:latin typeface="+mn-ea"/>
                <a:cs typeface="+mn-ea"/>
              </a:rPr>
              <a:t>浏览器按照</a:t>
            </a:r>
            <a:r>
              <a:rPr lang="en-US" b="0">
                <a:latin typeface="+mn-ea"/>
                <a:cs typeface="+mn-ea"/>
              </a:rPr>
              <a:t>IE</a:t>
            </a:r>
            <a:r>
              <a:rPr lang="zh-CN" b="0">
                <a:latin typeface="+mn-ea"/>
                <a:cs typeface="+mn-ea"/>
              </a:rPr>
              <a:t>驱动的路径启动或将驱动放在</a:t>
            </a:r>
            <a:r>
              <a:rPr lang="en-US" b="0">
                <a:latin typeface="+mn-ea"/>
                <a:cs typeface="+mn-ea"/>
              </a:rPr>
              <a:t>python</a:t>
            </a:r>
            <a:r>
              <a:rPr lang="zh-CN" b="0">
                <a:latin typeface="+mn-ea"/>
                <a:cs typeface="+mn-ea"/>
              </a:rPr>
              <a:t>的根目录下，注意：执行脚本的时候有报错：</a:t>
            </a:r>
            <a:r>
              <a:rPr lang="en-US" b="0">
                <a:latin typeface="+mn-ea"/>
                <a:cs typeface="+mn-ea"/>
              </a:rPr>
              <a:t>Unexpected error launching Internet Explorer. Protected Mode settings are not the same for all zones.</a:t>
            </a:r>
            <a:r>
              <a:rPr lang="zh-CN" b="0">
                <a:latin typeface="+mn-ea"/>
                <a:cs typeface="+mn-ea"/>
              </a:rPr>
              <a:t>，说明安全性较高，解决方法：修改</a:t>
            </a:r>
            <a:r>
              <a:rPr lang="en-US" b="0">
                <a:latin typeface="+mn-ea"/>
                <a:cs typeface="+mn-ea"/>
              </a:rPr>
              <a:t>IE</a:t>
            </a:r>
            <a:r>
              <a:rPr lang="zh-CN" b="0">
                <a:latin typeface="+mn-ea"/>
                <a:cs typeface="+mn-ea"/>
              </a:rPr>
              <a:t>的设置，打开</a:t>
            </a:r>
            <a:r>
              <a:rPr lang="en-US" b="0">
                <a:latin typeface="+mn-ea"/>
                <a:cs typeface="+mn-ea"/>
              </a:rPr>
              <a:t>IE ---&gt;</a:t>
            </a:r>
            <a:r>
              <a:rPr lang="zh-CN" b="0">
                <a:latin typeface="+mn-ea"/>
                <a:cs typeface="+mn-ea"/>
              </a:rPr>
              <a:t>选项</a:t>
            </a:r>
            <a:r>
              <a:rPr lang="en-US" b="0">
                <a:latin typeface="+mn-ea"/>
                <a:cs typeface="+mn-ea"/>
              </a:rPr>
              <a:t>---&gt;</a:t>
            </a:r>
            <a:r>
              <a:rPr lang="zh-CN" b="0">
                <a:latin typeface="+mn-ea"/>
                <a:cs typeface="+mn-ea"/>
              </a:rPr>
              <a:t>安全，不选中启用保护模式。</a:t>
            </a:r>
            <a:endParaRPr lang="zh-CN" altLang="en-US">
              <a:latin typeface="+mn-ea"/>
              <a:cs typeface="+mn-ea"/>
            </a:endParaRPr>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zh-CN" altLang="en-US" dirty="0">
                <a:sym typeface="+mn-ea"/>
              </a:rPr>
              <a:t>入门</a:t>
            </a:r>
            <a:r>
              <a:rPr lang="en-US" altLang="zh-CN" dirty="0">
                <a:sym typeface="+mn-ea"/>
              </a:rPr>
              <a:t>Demo</a:t>
            </a:r>
            <a:endParaRPr lang="en-US" altLang="zh-CN" dirty="0">
              <a:sym typeface="+mn-ea"/>
            </a:endParaRPr>
          </a:p>
        </p:txBody>
      </p:sp>
      <p:pic>
        <p:nvPicPr>
          <p:cNvPr id="-2147482603" name="图片 23" descr="fd0737a709a1284ac850ad02de80d4d8d05a0160?m=6bfe659901789e98e3061ba53996f31e&amp;type=pic&amp;src=aa8c6fbb134c2ff70a5f62baba360689"/>
          <p:cNvPicPr>
            <a:picLocks noChangeAspect="1"/>
          </p:cNvPicPr>
          <p:nvPr/>
        </p:nvPicPr>
        <p:blipFill>
          <a:blip r:embed="rId1"/>
          <a:stretch>
            <a:fillRect/>
          </a:stretch>
        </p:blipFill>
        <p:spPr>
          <a:xfrm>
            <a:off x="1241425" y="592455"/>
            <a:ext cx="4048760" cy="4800600"/>
          </a:xfrm>
          <a:prstGeom prst="rect">
            <a:avLst/>
          </a:prstGeom>
          <a:noFill/>
          <a:ln w="9525">
            <a:noFill/>
          </a:ln>
        </p:spPr>
      </p:pic>
      <p:sp>
        <p:nvSpPr>
          <p:cNvPr id="3" name="文本框 2"/>
          <p:cNvSpPr txBox="1"/>
          <p:nvPr/>
        </p:nvSpPr>
        <p:spPr>
          <a:xfrm>
            <a:off x="5371465" y="592455"/>
            <a:ext cx="1966595" cy="368300"/>
          </a:xfrm>
          <a:prstGeom prst="rect">
            <a:avLst/>
          </a:prstGeom>
          <a:noFill/>
          <a:ln w="9525">
            <a:noFill/>
          </a:ln>
        </p:spPr>
        <p:txBody>
          <a:bodyPr wrap="square">
            <a:spAutoFit/>
          </a:bodyPr>
          <a:p>
            <a:pPr indent="0">
              <a:buFont typeface="Wingdings" panose="05000000000000000000" charset="0"/>
              <a:buChar char="ü"/>
            </a:pPr>
            <a:r>
              <a:rPr lang="en-US" altLang="zh-CN" sz="1200" b="1">
                <a:ea typeface="宋体" panose="02010600030101010101" pitchFamily="2" charset="-122"/>
              </a:rPr>
              <a:t> </a:t>
            </a:r>
            <a:r>
              <a:rPr lang="zh-CN" b="1">
                <a:latin typeface="+mn-ea"/>
                <a:cs typeface="+mn-ea"/>
              </a:rPr>
              <a:t>启动</a:t>
            </a:r>
            <a:r>
              <a:rPr lang="en-US" b="1">
                <a:latin typeface="+mn-ea"/>
                <a:cs typeface="+mn-ea"/>
              </a:rPr>
              <a:t>Safari</a:t>
            </a:r>
            <a:endParaRPr lang="zh-CN" altLang="en-US">
              <a:latin typeface="+mn-ea"/>
              <a:cs typeface="+mn-ea"/>
            </a:endParaRPr>
          </a:p>
        </p:txBody>
      </p:sp>
      <p:sp>
        <p:nvSpPr>
          <p:cNvPr id="10" name="文本框 9"/>
          <p:cNvSpPr txBox="1"/>
          <p:nvPr/>
        </p:nvSpPr>
        <p:spPr>
          <a:xfrm>
            <a:off x="5584190" y="889000"/>
            <a:ext cx="1753870" cy="368300"/>
          </a:xfrm>
          <a:prstGeom prst="rect">
            <a:avLst/>
          </a:prstGeom>
          <a:noFill/>
          <a:ln w="9525">
            <a:noFill/>
          </a:ln>
        </p:spPr>
        <p:txBody>
          <a:bodyPr wrap="square">
            <a:spAutoFit/>
          </a:bodyPr>
          <a:p>
            <a:pPr indent="266700"/>
            <a:r>
              <a:rPr lang="zh-CN" b="0">
                <a:latin typeface="Courier New" panose="02070309020205020404" charset="0"/>
                <a:ea typeface="宋体" panose="02010600030101010101" pitchFamily="2" charset="-122"/>
              </a:rPr>
              <a:t>脚本代码：</a:t>
            </a:r>
            <a:endParaRPr lang="zh-CN" altLang="en-US"/>
          </a:p>
        </p:txBody>
      </p:sp>
      <p:pic>
        <p:nvPicPr>
          <p:cNvPr id="11" name="图片 10"/>
          <p:cNvPicPr>
            <a:picLocks noChangeAspect="1"/>
          </p:cNvPicPr>
          <p:nvPr/>
        </p:nvPicPr>
        <p:blipFill>
          <a:blip r:embed="rId2"/>
          <a:stretch>
            <a:fillRect/>
          </a:stretch>
        </p:blipFill>
        <p:spPr>
          <a:xfrm>
            <a:off x="5840095" y="1257300"/>
            <a:ext cx="3828415" cy="1435735"/>
          </a:xfrm>
          <a:prstGeom prst="rect">
            <a:avLst/>
          </a:prstGeom>
        </p:spPr>
      </p:pic>
      <p:sp>
        <p:nvSpPr>
          <p:cNvPr id="12" name="文本框 11"/>
          <p:cNvSpPr txBox="1"/>
          <p:nvPr/>
        </p:nvSpPr>
        <p:spPr>
          <a:xfrm>
            <a:off x="5840095" y="2787650"/>
            <a:ext cx="5485130" cy="2306955"/>
          </a:xfrm>
          <a:prstGeom prst="rect">
            <a:avLst/>
          </a:prstGeom>
          <a:noFill/>
          <a:ln w="9525">
            <a:noFill/>
          </a:ln>
        </p:spPr>
        <p:txBody>
          <a:bodyPr wrap="square">
            <a:spAutoFit/>
          </a:bodyPr>
          <a:p>
            <a:pPr indent="266700"/>
            <a:r>
              <a:rPr lang="zh-CN" b="0">
                <a:latin typeface="+mn-ea"/>
                <a:cs typeface="+mn-ea"/>
              </a:rPr>
              <a:t>执行脚本的时候有报错：</a:t>
            </a:r>
            <a:r>
              <a:rPr lang="en-US" b="0">
                <a:latin typeface="+mn-ea"/>
                <a:cs typeface="+mn-ea"/>
              </a:rPr>
              <a:t>Could not create a session: You must enable the 'Allow Remote Automation' option in Safari's Develop menu to control Safari via WebDriver. (WARNING: The server did not provide any stacktrace information)</a:t>
            </a:r>
            <a:r>
              <a:rPr lang="zh-CN" b="0">
                <a:latin typeface="+mn-ea"/>
                <a:cs typeface="+mn-ea"/>
              </a:rPr>
              <a:t>，提示需要开启</a:t>
            </a:r>
            <a:r>
              <a:rPr lang="en-US" b="0">
                <a:latin typeface="+mn-ea"/>
                <a:cs typeface="+mn-ea"/>
              </a:rPr>
              <a:t>Safari</a:t>
            </a:r>
            <a:r>
              <a:rPr lang="zh-CN" b="0">
                <a:latin typeface="+mn-ea"/>
                <a:cs typeface="+mn-ea"/>
              </a:rPr>
              <a:t>允许远程自动化。打开</a:t>
            </a:r>
            <a:r>
              <a:rPr lang="en-US" b="0">
                <a:latin typeface="+mn-ea"/>
                <a:cs typeface="+mn-ea"/>
              </a:rPr>
              <a:t>Safari ---&gt;</a:t>
            </a:r>
            <a:r>
              <a:rPr lang="zh-CN" b="0">
                <a:latin typeface="+mn-ea"/>
                <a:cs typeface="+mn-ea"/>
              </a:rPr>
              <a:t>开发</a:t>
            </a:r>
            <a:r>
              <a:rPr lang="en-US" b="0">
                <a:latin typeface="+mn-ea"/>
                <a:cs typeface="+mn-ea"/>
              </a:rPr>
              <a:t>---&gt;</a:t>
            </a:r>
            <a:r>
              <a:rPr lang="zh-CN" b="0">
                <a:latin typeface="+mn-ea"/>
                <a:cs typeface="+mn-ea"/>
              </a:rPr>
              <a:t>选中允许远程自动化，设置完成后，再次执行脚本就不会报错了。</a:t>
            </a:r>
            <a:endParaRPr lang="zh-CN" altLang="en-US">
              <a:latin typeface="+mn-ea"/>
              <a:cs typeface="+mn-ea"/>
            </a:endParaRPr>
          </a:p>
        </p:txBody>
      </p:sp>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zh-CN" altLang="en-US" dirty="0">
                <a:sym typeface="+mn-ea"/>
              </a:rPr>
              <a:t>入门</a:t>
            </a:r>
            <a:r>
              <a:rPr lang="en-US" altLang="zh-CN" dirty="0">
                <a:sym typeface="+mn-ea"/>
              </a:rPr>
              <a:t>Demo</a:t>
            </a:r>
            <a:endParaRPr lang="en-US" altLang="zh-CN" dirty="0">
              <a:sym typeface="+mn-ea"/>
            </a:endParaRPr>
          </a:p>
        </p:txBody>
      </p:sp>
      <p:pic>
        <p:nvPicPr>
          <p:cNvPr id="-2147482602" name="图片 24" descr="fd0737a709a1284ac850ad02de80d4d8d05a0160?m=6bfe659901789e98e3061ba53996f31e&amp;type=pic&amp;src=b59ef9873f3d357cb59eadcd578d821c"/>
          <p:cNvPicPr>
            <a:picLocks noChangeAspect="1"/>
          </p:cNvPicPr>
          <p:nvPr/>
        </p:nvPicPr>
        <p:blipFill>
          <a:blip r:embed="rId1"/>
          <a:stretch>
            <a:fillRect/>
          </a:stretch>
        </p:blipFill>
        <p:spPr>
          <a:xfrm>
            <a:off x="911860" y="640080"/>
            <a:ext cx="7164070" cy="3173730"/>
          </a:xfrm>
          <a:prstGeom prst="rect">
            <a:avLst/>
          </a:prstGeom>
          <a:noFill/>
          <a:ln w="9525">
            <a:noFill/>
          </a:ln>
        </p:spPr>
      </p:pic>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355" y="123190"/>
            <a:ext cx="9373235" cy="598170"/>
          </a:xfrm>
        </p:spPr>
        <p:txBody>
          <a:bodyPr/>
          <a:lstStyle/>
          <a:p>
            <a:r>
              <a:rPr lang="zh-CN" altLang="en-US" dirty="0">
                <a:sym typeface="+mn-ea"/>
              </a:rPr>
              <a:t>第</a:t>
            </a:r>
            <a:r>
              <a:rPr lang="en-US" altLang="zh-CN" dirty="0">
                <a:sym typeface="+mn-ea"/>
              </a:rPr>
              <a:t>6</a:t>
            </a:r>
            <a:r>
              <a:rPr lang="zh-CN" altLang="en-US" dirty="0">
                <a:sym typeface="+mn-ea"/>
              </a:rPr>
              <a:t>节</a:t>
            </a:r>
            <a:r>
              <a:rPr lang="en-US" altLang="zh-CN" dirty="0">
                <a:sym typeface="+mn-ea"/>
              </a:rPr>
              <a:t>-</a:t>
            </a:r>
            <a:r>
              <a:rPr lang="zh-CN" altLang="en-US" dirty="0">
                <a:sym typeface="+mn-ea"/>
              </a:rPr>
              <a:t>浏览器</a:t>
            </a:r>
            <a:r>
              <a:rPr lang="zh-CN" altLang="en-US" dirty="0">
                <a:sym typeface="+mn-ea"/>
              </a:rPr>
              <a:t>操作</a:t>
            </a:r>
            <a:endParaRPr lang="zh-CN" altLang="en-US" dirty="0">
              <a:sym typeface="+mn-ea"/>
            </a:endParaRPr>
          </a:p>
        </p:txBody>
      </p:sp>
      <p:sp>
        <p:nvSpPr>
          <p:cNvPr id="100" name="文本框 99"/>
          <p:cNvSpPr txBox="1"/>
          <p:nvPr/>
        </p:nvSpPr>
        <p:spPr>
          <a:xfrm>
            <a:off x="847725" y="651510"/>
            <a:ext cx="3011805" cy="368300"/>
          </a:xfrm>
          <a:prstGeom prst="rect">
            <a:avLst/>
          </a:prstGeom>
          <a:noFill/>
          <a:ln w="9525">
            <a:noFill/>
          </a:ln>
        </p:spPr>
        <p:txBody>
          <a:bodyPr wrap="square">
            <a:spAutoFit/>
          </a:bodyPr>
          <a:p>
            <a:pPr marL="360045" indent="-360045"/>
            <a:r>
              <a:rPr lang="en-US" b="1">
                <a:latin typeface="微软雅黑" panose="020B0503020204020204" pitchFamily="34" charset="-122"/>
                <a:ea typeface="微软雅黑" panose="020B0503020204020204" pitchFamily="34" charset="-122"/>
                <a:cs typeface="微软雅黑" panose="020B0503020204020204" pitchFamily="34" charset="-122"/>
              </a:rPr>
              <a:t>6.1  </a:t>
            </a:r>
            <a:r>
              <a:rPr lang="zh-CN" b="1">
                <a:latin typeface="微软雅黑" panose="020B0503020204020204" pitchFamily="34" charset="-122"/>
                <a:ea typeface="微软雅黑" panose="020B0503020204020204" pitchFamily="34" charset="-122"/>
                <a:cs typeface="微软雅黑" panose="020B0503020204020204" pitchFamily="34" charset="-122"/>
              </a:rPr>
              <a:t>浏览器窗口大小设置</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020445" y="1019810"/>
            <a:ext cx="4309745" cy="1198880"/>
          </a:xfrm>
          <a:prstGeom prst="rect">
            <a:avLst/>
          </a:prstGeom>
          <a:noFill/>
          <a:ln w="9525">
            <a:noFill/>
          </a:ln>
        </p:spPr>
        <p:txBody>
          <a:bodyPr wrap="square">
            <a:spAutoFit/>
          </a:bodyPr>
          <a:p>
            <a:pPr indent="266700"/>
            <a:r>
              <a:rPr lang="en-US" b="0">
                <a:latin typeface="+mn-ea"/>
                <a:cs typeface="+mn-ea"/>
              </a:rPr>
              <a:t># </a:t>
            </a:r>
            <a:r>
              <a:rPr lang="zh-CN" b="0">
                <a:latin typeface="+mn-ea"/>
                <a:cs typeface="+mn-ea"/>
              </a:rPr>
              <a:t>设置浏览器宽</a:t>
            </a:r>
            <a:r>
              <a:rPr lang="en-US" b="0">
                <a:latin typeface="+mn-ea"/>
                <a:cs typeface="+mn-ea"/>
              </a:rPr>
              <a:t>480</a:t>
            </a:r>
            <a:r>
              <a:rPr lang="zh-CN" b="0">
                <a:latin typeface="+mn-ea"/>
                <a:cs typeface="+mn-ea"/>
              </a:rPr>
              <a:t>、高</a:t>
            </a:r>
            <a:r>
              <a:rPr lang="en-US" b="0">
                <a:latin typeface="+mn-ea"/>
                <a:cs typeface="+mn-ea"/>
              </a:rPr>
              <a:t>800   driver.set_window_size(480, 800)   # </a:t>
            </a:r>
            <a:r>
              <a:rPr lang="zh-CN" b="0">
                <a:latin typeface="+mn-ea"/>
                <a:cs typeface="+mn-ea"/>
              </a:rPr>
              <a:t>浏览器窗口最大化</a:t>
            </a:r>
            <a:r>
              <a:rPr lang="en-US" b="0">
                <a:latin typeface="+mn-ea"/>
                <a:cs typeface="+mn-ea"/>
              </a:rPr>
              <a:t>   driver.maximize_window()</a:t>
            </a:r>
            <a:endParaRPr lang="zh-CN" altLang="en-US">
              <a:latin typeface="+mn-ea"/>
              <a:cs typeface="+mn-ea"/>
            </a:endParaRPr>
          </a:p>
        </p:txBody>
      </p:sp>
      <p:sp>
        <p:nvSpPr>
          <p:cNvPr id="5" name="文本框 4"/>
          <p:cNvSpPr txBox="1"/>
          <p:nvPr/>
        </p:nvSpPr>
        <p:spPr>
          <a:xfrm>
            <a:off x="756285" y="2279650"/>
            <a:ext cx="3103245" cy="368300"/>
          </a:xfrm>
          <a:prstGeom prst="rect">
            <a:avLst/>
          </a:prstGeom>
          <a:noFill/>
          <a:ln w="9525">
            <a:noFill/>
          </a:ln>
        </p:spPr>
        <p:txBody>
          <a:bodyPr wrap="square">
            <a:spAutoFit/>
          </a:bodyPr>
          <a:p>
            <a:pPr marL="360045" indent="-360045"/>
            <a:r>
              <a:rPr lang="en-US" b="1">
                <a:latin typeface="微软雅黑" panose="020B0503020204020204" pitchFamily="34" charset="-122"/>
                <a:ea typeface="微软雅黑" panose="020B0503020204020204" pitchFamily="34" charset="-122"/>
                <a:cs typeface="微软雅黑" panose="020B0503020204020204" pitchFamily="34" charset="-122"/>
              </a:rPr>
              <a:t>6.2</a:t>
            </a:r>
            <a:r>
              <a:rPr lang="en-US">
                <a:latin typeface="微软雅黑" panose="020B0503020204020204" pitchFamily="34" charset="-122"/>
                <a:ea typeface="微软雅黑" panose="020B0503020204020204" pitchFamily="34" charset="-122"/>
                <a:cs typeface="微软雅黑" panose="020B0503020204020204" pitchFamily="34" charset="-122"/>
              </a:rPr>
              <a:t>  </a:t>
            </a:r>
            <a:r>
              <a:rPr lang="zh-CN" b="1">
                <a:latin typeface="微软雅黑" panose="020B0503020204020204" pitchFamily="34" charset="-122"/>
                <a:ea typeface="微软雅黑" panose="020B0503020204020204" pitchFamily="34" charset="-122"/>
                <a:cs typeface="微软雅黑" panose="020B0503020204020204" pitchFamily="34" charset="-122"/>
              </a:rPr>
              <a:t>浏览器页面前进后退</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1334770" y="2708910"/>
            <a:ext cx="3346450" cy="1198880"/>
          </a:xfrm>
          <a:prstGeom prst="rect">
            <a:avLst/>
          </a:prstGeom>
          <a:noFill/>
          <a:ln w="9525">
            <a:noFill/>
          </a:ln>
        </p:spPr>
        <p:txBody>
          <a:bodyPr wrap="square">
            <a:spAutoFit/>
          </a:bodyPr>
          <a:p>
            <a:pPr indent="266700"/>
            <a:r>
              <a:rPr lang="en-US" b="0">
                <a:latin typeface="+mn-ea"/>
                <a:cs typeface="+mn-ea"/>
              </a:rPr>
              <a:t># </a:t>
            </a:r>
            <a:r>
              <a:rPr lang="zh-CN" b="0">
                <a:latin typeface="+mn-ea"/>
                <a:cs typeface="+mn-ea"/>
              </a:rPr>
              <a:t>前进</a:t>
            </a:r>
            <a:r>
              <a:rPr lang="en-US" b="0">
                <a:latin typeface="+mn-ea"/>
                <a:cs typeface="+mn-ea"/>
              </a:rPr>
              <a:t>   driver.forward()   # </a:t>
            </a:r>
            <a:r>
              <a:rPr lang="zh-CN" b="0">
                <a:latin typeface="+mn-ea"/>
                <a:cs typeface="+mn-ea"/>
              </a:rPr>
              <a:t>后退</a:t>
            </a:r>
            <a:r>
              <a:rPr lang="en-US" b="0">
                <a:latin typeface="+mn-ea"/>
                <a:cs typeface="+mn-ea"/>
              </a:rPr>
              <a:t>  driver.back()</a:t>
            </a:r>
            <a:endParaRPr lang="zh-CN" altLang="en-US">
              <a:latin typeface="+mn-ea"/>
              <a:cs typeface="+mn-ea"/>
            </a:endParaRPr>
          </a:p>
        </p:txBody>
      </p:sp>
      <p:sp>
        <p:nvSpPr>
          <p:cNvPr id="7" name="文本框 6"/>
          <p:cNvSpPr txBox="1"/>
          <p:nvPr/>
        </p:nvSpPr>
        <p:spPr>
          <a:xfrm>
            <a:off x="756285" y="4049395"/>
            <a:ext cx="3103245" cy="368300"/>
          </a:xfrm>
          <a:prstGeom prst="rect">
            <a:avLst/>
          </a:prstGeom>
          <a:noFill/>
          <a:ln w="9525">
            <a:noFill/>
          </a:ln>
        </p:spPr>
        <p:txBody>
          <a:bodyPr wrap="square">
            <a:spAutoFit/>
          </a:bodyPr>
          <a:p>
            <a:pPr marL="360045" indent="-360045"/>
            <a:r>
              <a:rPr lang="en-US" b="1">
                <a:latin typeface="微软雅黑" panose="020B0503020204020204" pitchFamily="34" charset="-122"/>
                <a:ea typeface="微软雅黑" panose="020B0503020204020204" pitchFamily="34" charset="-122"/>
                <a:cs typeface="微软雅黑" panose="020B0503020204020204" pitchFamily="34" charset="-122"/>
              </a:rPr>
              <a:t>6.3</a:t>
            </a:r>
            <a:r>
              <a:rPr lang="en-US">
                <a:latin typeface="微软雅黑" panose="020B0503020204020204" pitchFamily="34" charset="-122"/>
                <a:ea typeface="微软雅黑" panose="020B0503020204020204" pitchFamily="34" charset="-122"/>
                <a:cs typeface="微软雅黑" panose="020B0503020204020204" pitchFamily="34" charset="-122"/>
              </a:rPr>
              <a:t>  </a:t>
            </a:r>
            <a:r>
              <a:rPr lang="zh-CN" b="1">
                <a:latin typeface="微软雅黑" panose="020B0503020204020204" pitchFamily="34" charset="-122"/>
                <a:ea typeface="微软雅黑" panose="020B0503020204020204" pitchFamily="34" charset="-122"/>
                <a:cs typeface="微软雅黑" panose="020B0503020204020204" pitchFamily="34" charset="-122"/>
              </a:rPr>
              <a:t>浏览器页面刷新</a:t>
            </a:r>
            <a:endParaRPr lang="zh-CN"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243965" y="4417695"/>
            <a:ext cx="2849245" cy="645160"/>
          </a:xfrm>
          <a:prstGeom prst="rect">
            <a:avLst/>
          </a:prstGeom>
          <a:noFill/>
          <a:ln w="9525">
            <a:noFill/>
          </a:ln>
        </p:spPr>
        <p:txBody>
          <a:bodyPr wrap="square">
            <a:spAutoFit/>
          </a:bodyPr>
          <a:p>
            <a:pPr indent="266700"/>
            <a:r>
              <a:rPr lang="en-US" b="0">
                <a:latin typeface="+mn-ea"/>
                <a:cs typeface="+mn-ea"/>
              </a:rPr>
              <a:t># </a:t>
            </a:r>
            <a:r>
              <a:rPr lang="zh-CN" b="0">
                <a:latin typeface="+mn-ea"/>
                <a:cs typeface="+mn-ea"/>
              </a:rPr>
              <a:t>刷新</a:t>
            </a:r>
            <a:r>
              <a:rPr lang="en-US" b="0">
                <a:latin typeface="+mn-ea"/>
                <a:cs typeface="+mn-ea"/>
              </a:rPr>
              <a:t>driver.refresh()</a:t>
            </a:r>
            <a:endParaRPr lang="zh-CN" altLang="en-US">
              <a:latin typeface="+mn-ea"/>
              <a:cs typeface="+mn-ea"/>
            </a:endParaRPr>
          </a:p>
        </p:txBody>
      </p:sp>
      <p:sp>
        <p:nvSpPr>
          <p:cNvPr id="9" name="文本框 8"/>
          <p:cNvSpPr txBox="1"/>
          <p:nvPr/>
        </p:nvSpPr>
        <p:spPr>
          <a:xfrm>
            <a:off x="5194300" y="651510"/>
            <a:ext cx="3103245" cy="368300"/>
          </a:xfrm>
          <a:prstGeom prst="rect">
            <a:avLst/>
          </a:prstGeom>
          <a:noFill/>
          <a:ln w="9525">
            <a:noFill/>
          </a:ln>
        </p:spPr>
        <p:txBody>
          <a:bodyPr wrap="square">
            <a:spAutoFit/>
          </a:bodyPr>
          <a:p>
            <a:pPr marL="360045" indent="-360045"/>
            <a:r>
              <a:rPr lang="en-US" b="1">
                <a:latin typeface="微软雅黑" panose="020B0503020204020204" pitchFamily="34" charset="-122"/>
                <a:ea typeface="微软雅黑" panose="020B0503020204020204" pitchFamily="34" charset="-122"/>
                <a:cs typeface="微软雅黑" panose="020B0503020204020204" pitchFamily="34" charset="-122"/>
              </a:rPr>
              <a:t>6.4</a:t>
            </a:r>
            <a:r>
              <a:rPr lang="en-US">
                <a:latin typeface="微软雅黑" panose="020B0503020204020204" pitchFamily="34" charset="-122"/>
                <a:ea typeface="微软雅黑" panose="020B0503020204020204" pitchFamily="34" charset="-122"/>
                <a:cs typeface="微软雅黑" panose="020B0503020204020204" pitchFamily="34" charset="-122"/>
              </a:rPr>
              <a:t>  </a:t>
            </a:r>
            <a:r>
              <a:rPr lang="zh-CN" b="1">
                <a:latin typeface="微软雅黑" panose="020B0503020204020204" pitchFamily="34" charset="-122"/>
                <a:ea typeface="微软雅黑" panose="020B0503020204020204" pitchFamily="34" charset="-122"/>
                <a:cs typeface="微软雅黑" panose="020B0503020204020204" pitchFamily="34" charset="-122"/>
              </a:rPr>
              <a:t>浏览器关闭</a:t>
            </a:r>
            <a:endParaRPr lang="zh-CN"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5488940" y="1019810"/>
            <a:ext cx="4360545" cy="1198880"/>
          </a:xfrm>
          <a:prstGeom prst="rect">
            <a:avLst/>
          </a:prstGeom>
          <a:noFill/>
          <a:ln w="9525">
            <a:noFill/>
          </a:ln>
        </p:spPr>
        <p:txBody>
          <a:bodyPr wrap="square">
            <a:spAutoFit/>
          </a:bodyPr>
          <a:p>
            <a:pPr indent="266700"/>
            <a:r>
              <a:rPr lang="en-US" b="0">
                <a:latin typeface="+mn-ea"/>
                <a:cs typeface="+mn-ea"/>
              </a:rPr>
              <a:t># </a:t>
            </a:r>
            <a:r>
              <a:rPr lang="zh-CN" b="0">
                <a:latin typeface="+mn-ea"/>
                <a:cs typeface="+mn-ea"/>
              </a:rPr>
              <a:t>关闭当前窗口</a:t>
            </a:r>
            <a:r>
              <a:rPr lang="en-US" b="0">
                <a:latin typeface="+mn-ea"/>
                <a:cs typeface="+mn-ea"/>
              </a:rPr>
              <a:t>    driver.close()    # </a:t>
            </a:r>
            <a:r>
              <a:rPr lang="zh-CN" b="0">
                <a:latin typeface="+mn-ea"/>
                <a:cs typeface="+mn-ea"/>
              </a:rPr>
              <a:t>退出驱动并关闭所有关联的窗口</a:t>
            </a:r>
            <a:r>
              <a:rPr lang="en-US" b="0">
                <a:latin typeface="+mn-ea"/>
                <a:cs typeface="+mn-ea"/>
              </a:rPr>
              <a:t>    driver.quit()</a:t>
            </a:r>
            <a:endParaRPr lang="zh-CN" altLang="en-US">
              <a:latin typeface="+mn-ea"/>
              <a:cs typeface="+mn-ea"/>
            </a:endParaRPr>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1443" y="135374"/>
            <a:ext cx="6097904" cy="521970"/>
          </a:xfrm>
          <a:prstGeom prst="rect">
            <a:avLst/>
          </a:prstGeom>
          <a:noFill/>
        </p:spPr>
        <p:txBody>
          <a:bodyPr wrap="square">
            <a:spAutoFit/>
          </a:bodyPr>
          <a:lstStyle/>
          <a:p>
            <a:r>
              <a:rPr lang="zh-CN" altLang="en-US" sz="2800" b="1" dirty="0">
                <a:latin typeface="微软雅黑" panose="020B0503020204020204" pitchFamily="34" charset="-122"/>
                <a:ea typeface="微软雅黑" panose="020B0503020204020204" pitchFamily="34" charset="-122"/>
              </a:rPr>
              <a:t>第</a:t>
            </a:r>
            <a:r>
              <a:rPr lang="en-US" altLang="zh-CN" sz="2800" b="1" dirty="0">
                <a:latin typeface="微软雅黑" panose="020B0503020204020204" pitchFamily="34" charset="-122"/>
                <a:ea typeface="微软雅黑" panose="020B0503020204020204" pitchFamily="34" charset="-122"/>
              </a:rPr>
              <a:t>9</a:t>
            </a:r>
            <a:r>
              <a:rPr lang="zh-CN" altLang="en-US" sz="2800" b="1" dirty="0">
                <a:latin typeface="微软雅黑" panose="020B0503020204020204" pitchFamily="34" charset="-122"/>
                <a:ea typeface="微软雅黑" panose="020B0503020204020204" pitchFamily="34" charset="-122"/>
              </a:rPr>
              <a:t>节：课程总结与作业</a:t>
            </a:r>
            <a:endParaRPr lang="zh-CN" altLang="en-US" sz="28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25145" y="1145540"/>
            <a:ext cx="6572250" cy="3085465"/>
          </a:xfrm>
          <a:prstGeom prst="rect">
            <a:avLst/>
          </a:prstGeom>
          <a:noFill/>
        </p:spPr>
        <p:txBody>
          <a:bodyPr wrap="square">
            <a:spAutoFit/>
          </a:bodyPr>
          <a:lstStyle/>
          <a:p>
            <a:pPr marL="914400" marR="133350" lvl="1" indent="-457200" algn="just">
              <a:lnSpc>
                <a:spcPct val="120000"/>
              </a:lnSpc>
              <a:spcBef>
                <a:spcPts val="1300"/>
              </a:spcBef>
              <a:spcAft>
                <a:spcPts val="1300"/>
              </a:spcAft>
              <a:buFont typeface="Wingdings" panose="05000000000000000000" pitchFamily="2" charset="2"/>
              <a:buChar char="ü"/>
            </a:pP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一、重点</a:t>
            </a:r>
            <a:endPar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None/>
            </a:pP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1.</a:t>
            </a:r>
            <a:r>
              <a:rPr lang="en-US"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自动化测试基本</a:t>
            </a: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概念；</a:t>
            </a:r>
            <a:endPar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None/>
            </a:pP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en-US"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自动化测试</a:t>
            </a: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流程；</a:t>
            </a:r>
            <a:endPar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None/>
            </a:pP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3.</a:t>
            </a:r>
            <a:r>
              <a:rPr lang="en-US"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自动化测试环境搭建；</a:t>
            </a:r>
            <a:endPar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None/>
            </a:pPr>
            <a:r>
              <a:rPr lang="en-US"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、浏览器</a:t>
            </a: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操作</a:t>
            </a:r>
            <a:endPar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7510145" y="1145540"/>
            <a:ext cx="3548380" cy="1754505"/>
          </a:xfrm>
          <a:prstGeom prst="rect">
            <a:avLst/>
          </a:prstGeom>
          <a:noFill/>
        </p:spPr>
        <p:txBody>
          <a:bodyPr wrap="square">
            <a:spAutoFit/>
          </a:bodyPr>
          <a:p>
            <a:pPr marR="133350" lvl="1" indent="0" algn="just">
              <a:lnSpc>
                <a:spcPct val="120000"/>
              </a:lnSpc>
              <a:spcBef>
                <a:spcPts val="1300"/>
              </a:spcBef>
              <a:spcAft>
                <a:spcPts val="1300"/>
              </a:spcAft>
              <a:buFont typeface="Wingdings" panose="05000000000000000000" pitchFamily="2" charset="2"/>
              <a:buChar char="ü"/>
            </a:pPr>
            <a:r>
              <a:rPr lang="en-US"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二、难点</a:t>
            </a:r>
            <a:endPar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None/>
            </a:pPr>
            <a:r>
              <a:rPr lang="en-US" altLang="zh-CN" b="1" kern="100" dirty="0">
                <a:effectLst/>
                <a:latin typeface="微软雅黑" panose="020B0503020204020204" pitchFamily="34" charset="-122"/>
                <a:ea typeface="微软雅黑" panose="020B0503020204020204" pitchFamily="34" charset="-122"/>
              </a:rPr>
              <a:t>1.  </a:t>
            </a:r>
            <a:r>
              <a:rPr lang="zh-CN" altLang="en-US" b="1" kern="100" dirty="0">
                <a:effectLst/>
                <a:latin typeface="微软雅黑" panose="020B0503020204020204" pitchFamily="34" charset="-122"/>
                <a:ea typeface="微软雅黑" panose="020B0503020204020204" pitchFamily="34" charset="-122"/>
              </a:rPr>
              <a:t>自动化测试环境</a:t>
            </a:r>
            <a:r>
              <a:rPr lang="zh-CN" altLang="en-US" b="1" kern="100" dirty="0">
                <a:effectLst/>
                <a:latin typeface="微软雅黑" panose="020B0503020204020204" pitchFamily="34" charset="-122"/>
                <a:ea typeface="微软雅黑" panose="020B0503020204020204" pitchFamily="34" charset="-122"/>
              </a:rPr>
              <a:t>搭建</a:t>
            </a:r>
            <a:endParaRPr lang="zh-CN" altLang="en-US" b="1" kern="100" dirty="0">
              <a:effectLst/>
              <a:latin typeface="微软雅黑" panose="020B0503020204020204" pitchFamily="34" charset="-122"/>
              <a:ea typeface="微软雅黑" panose="020B0503020204020204" pitchFamily="34" charset="-122"/>
            </a:endParaRPr>
          </a:p>
          <a:p>
            <a:pPr marR="133350" lvl="1" indent="0" algn="just">
              <a:lnSpc>
                <a:spcPct val="120000"/>
              </a:lnSpc>
              <a:spcBef>
                <a:spcPts val="1300"/>
              </a:spcBef>
              <a:spcAft>
                <a:spcPts val="1300"/>
              </a:spcAft>
              <a:buFont typeface="Wingdings" panose="05000000000000000000" pitchFamily="2" charset="2"/>
              <a:buNone/>
            </a:pPr>
            <a:r>
              <a:rPr lang="en-US" altLang="zh-CN" b="1" kern="100" dirty="0">
                <a:effectLst/>
                <a:latin typeface="微软雅黑" panose="020B0503020204020204" pitchFamily="34" charset="-122"/>
                <a:ea typeface="微软雅黑" panose="020B0503020204020204" pitchFamily="34" charset="-122"/>
              </a:rPr>
              <a:t>2.  </a:t>
            </a:r>
            <a:r>
              <a:rPr lang="zh-CN" altLang="en-US" b="1" kern="100" dirty="0">
                <a:effectLst/>
                <a:latin typeface="微软雅黑" panose="020B0503020204020204" pitchFamily="34" charset="-122"/>
                <a:ea typeface="微软雅黑" panose="020B0503020204020204" pitchFamily="34" charset="-122"/>
              </a:rPr>
              <a:t>浏览器</a:t>
            </a:r>
            <a:r>
              <a:rPr lang="zh-CN" altLang="en-US" b="1" kern="100" dirty="0">
                <a:effectLst/>
                <a:latin typeface="微软雅黑" panose="020B0503020204020204" pitchFamily="34" charset="-122"/>
                <a:ea typeface="微软雅黑" panose="020B0503020204020204" pitchFamily="34" charset="-122"/>
              </a:rPr>
              <a:t>操作</a:t>
            </a:r>
            <a:endParaRPr lang="zh-CN" altLang="en-US" b="1" kern="100" dirty="0">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763905" y="4549775"/>
            <a:ext cx="5522595" cy="1476375"/>
          </a:xfrm>
          <a:prstGeom prst="rect">
            <a:avLst/>
          </a:prstGeom>
          <a:noFill/>
        </p:spPr>
        <p:txBody>
          <a:bodyPr wrap="square" rtlCol="0" anchor="t">
            <a:spAutoFit/>
          </a:bodyPr>
          <a:p>
            <a:pPr marR="0" lvl="1" indent="0" algn="just">
              <a:spcBef>
                <a:spcPts val="0"/>
              </a:spcBef>
              <a:spcAft>
                <a:spcPts val="0"/>
              </a:spcAft>
              <a:buFont typeface="Times New Roman" panose="02020603050405020304" pitchFamily="18" charset="0"/>
              <a:buNone/>
            </a:pPr>
            <a:r>
              <a:rPr lang="zh-CN"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三、作业：</a:t>
            </a:r>
            <a:endParaRPr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69875" indent="-269875"/>
            <a:r>
              <a:rPr lang="en-US">
                <a:latin typeface="微软雅黑" panose="020B0503020204020204" pitchFamily="34" charset="-122"/>
                <a:ea typeface="微软雅黑" panose="020B0503020204020204" pitchFamily="34" charset="-122"/>
                <a:cs typeface="微软雅黑" panose="020B0503020204020204" pitchFamily="34" charset="-122"/>
                <a:sym typeface="+mn-ea"/>
              </a:rPr>
              <a:t>          </a:t>
            </a:r>
            <a:r>
              <a:rPr b="1">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b="1">
                <a:latin typeface="微软雅黑" panose="020B0503020204020204" pitchFamily="34" charset="-122"/>
                <a:ea typeface="微软雅黑" panose="020B0503020204020204" pitchFamily="34" charset="-122"/>
                <a:cs typeface="微软雅黑" panose="020B0503020204020204" pitchFamily="34" charset="-122"/>
                <a:sym typeface="+mn-ea"/>
              </a:rPr>
              <a:t> </a:t>
            </a:r>
            <a:r>
              <a:rPr b="1">
                <a:latin typeface="微软雅黑" panose="020B0503020204020204" pitchFamily="34" charset="-122"/>
                <a:ea typeface="微软雅黑" panose="020B0503020204020204" pitchFamily="34" charset="-122"/>
                <a:cs typeface="微软雅黑" panose="020B0503020204020204" pitchFamily="34" charset="-122"/>
                <a:sym typeface="+mn-ea"/>
              </a:rPr>
              <a:t>独立搭建一次python+selenium环境</a:t>
            </a:r>
            <a:endParaRPr b="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69875" indent="-269875"/>
            <a:r>
              <a:rPr lang="en-US" b="1">
                <a:latin typeface="微软雅黑" panose="020B0503020204020204" pitchFamily="34" charset="-122"/>
                <a:ea typeface="微软雅黑" panose="020B0503020204020204" pitchFamily="34" charset="-122"/>
                <a:cs typeface="微软雅黑" panose="020B0503020204020204" pitchFamily="34" charset="-122"/>
                <a:sym typeface="+mn-ea"/>
              </a:rPr>
              <a:t>	      </a:t>
            </a:r>
            <a:r>
              <a:rPr b="1">
                <a:latin typeface="微软雅黑" panose="020B0503020204020204" pitchFamily="34" charset="-122"/>
                <a:ea typeface="微软雅黑" panose="020B0503020204020204" pitchFamily="34" charset="-122"/>
                <a:cs typeface="微软雅黑" panose="020B0503020204020204" pitchFamily="34" charset="-122"/>
                <a:sym typeface="+mn-ea"/>
              </a:rPr>
              <a:t>2.</a:t>
            </a:r>
            <a:r>
              <a:rPr lang="en-US" b="1">
                <a:latin typeface="微软雅黑" panose="020B0503020204020204" pitchFamily="34" charset="-122"/>
                <a:ea typeface="微软雅黑" panose="020B0503020204020204" pitchFamily="34" charset="-122"/>
                <a:cs typeface="微软雅黑" panose="020B0503020204020204" pitchFamily="34" charset="-122"/>
                <a:sym typeface="+mn-ea"/>
              </a:rPr>
              <a:t> </a:t>
            </a:r>
            <a:r>
              <a:rPr b="1">
                <a:latin typeface="微软雅黑" panose="020B0503020204020204" pitchFamily="34" charset="-122"/>
                <a:ea typeface="微软雅黑" panose="020B0503020204020204" pitchFamily="34" charset="-122"/>
                <a:cs typeface="微软雅黑" panose="020B0503020204020204" pitchFamily="34" charset="-122"/>
                <a:sym typeface="+mn-ea"/>
              </a:rPr>
              <a:t>手抄Demo3遍</a:t>
            </a:r>
            <a:endParaRPr b="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69875" indent="-269875"/>
            <a:r>
              <a:rPr lang="en-US" b="1">
                <a:latin typeface="微软雅黑" panose="020B0503020204020204" pitchFamily="34" charset="-122"/>
                <a:ea typeface="微软雅黑" panose="020B0503020204020204" pitchFamily="34" charset="-122"/>
                <a:cs typeface="微软雅黑" panose="020B0503020204020204" pitchFamily="34" charset="-122"/>
                <a:sym typeface="+mn-ea"/>
              </a:rPr>
              <a:t>          </a:t>
            </a:r>
            <a:r>
              <a:rPr b="1">
                <a:latin typeface="微软雅黑" panose="020B0503020204020204" pitchFamily="34" charset="-122"/>
                <a:ea typeface="微软雅黑" panose="020B0503020204020204" pitchFamily="34" charset="-122"/>
                <a:cs typeface="微软雅黑" panose="020B0503020204020204" pitchFamily="34" charset="-122"/>
                <a:sym typeface="+mn-ea"/>
              </a:rPr>
              <a:t>3.</a:t>
            </a:r>
            <a:r>
              <a:rPr lang="en-US" b="1">
                <a:latin typeface="微软雅黑" panose="020B0503020204020204" pitchFamily="34" charset="-122"/>
                <a:ea typeface="微软雅黑" panose="020B0503020204020204" pitchFamily="34" charset="-122"/>
                <a:cs typeface="微软雅黑" panose="020B0503020204020204" pitchFamily="34" charset="-122"/>
                <a:sym typeface="+mn-ea"/>
              </a:rPr>
              <a:t> </a:t>
            </a:r>
            <a:r>
              <a:rPr b="1">
                <a:latin typeface="微软雅黑" panose="020B0503020204020204" pitchFamily="34" charset="-122"/>
                <a:ea typeface="微软雅黑" panose="020B0503020204020204" pitchFamily="34" charset="-122"/>
                <a:cs typeface="微软雅黑" panose="020B0503020204020204" pitchFamily="34" charset="-122"/>
                <a:sym typeface="+mn-ea"/>
              </a:rPr>
              <a:t>启动不同的浏览器执行脚本</a:t>
            </a:r>
            <a:endParaRPr b="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69875" indent="-269875"/>
            <a:r>
              <a:rPr lang="en-US" b="1">
                <a:latin typeface="微软雅黑" panose="020B0503020204020204" pitchFamily="34" charset="-122"/>
                <a:ea typeface="微软雅黑" panose="020B0503020204020204" pitchFamily="34" charset="-122"/>
                <a:cs typeface="微软雅黑" panose="020B0503020204020204" pitchFamily="34" charset="-122"/>
                <a:sym typeface="+mn-ea"/>
              </a:rPr>
              <a:t>          </a:t>
            </a:r>
            <a:r>
              <a:rPr b="1">
                <a:latin typeface="微软雅黑" panose="020B0503020204020204" pitchFamily="34" charset="-122"/>
                <a:ea typeface="微软雅黑" panose="020B0503020204020204" pitchFamily="34" charset="-122"/>
                <a:cs typeface="微软雅黑" panose="020B0503020204020204" pitchFamily="34" charset="-122"/>
                <a:sym typeface="+mn-ea"/>
              </a:rPr>
              <a:t>4.</a:t>
            </a:r>
            <a:r>
              <a:rPr lang="en-US" b="1">
                <a:latin typeface="微软雅黑" panose="020B0503020204020204" pitchFamily="34" charset="-122"/>
                <a:ea typeface="微软雅黑" panose="020B0503020204020204" pitchFamily="34" charset="-122"/>
                <a:cs typeface="微软雅黑" panose="020B0503020204020204" pitchFamily="34" charset="-122"/>
                <a:sym typeface="+mn-ea"/>
              </a:rPr>
              <a:t> </a:t>
            </a:r>
            <a:r>
              <a:rPr b="1">
                <a:latin typeface="微软雅黑" panose="020B0503020204020204" pitchFamily="34" charset="-122"/>
                <a:ea typeface="微软雅黑" panose="020B0503020204020204" pitchFamily="34" charset="-122"/>
                <a:cs typeface="微软雅黑" panose="020B0503020204020204" pitchFamily="34" charset="-122"/>
                <a:sym typeface="+mn-ea"/>
              </a:rPr>
              <a:t>访问百度,练习浏览器所有操作</a:t>
            </a:r>
            <a:endParaRPr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ym typeface="+mn-ea"/>
              </a:rPr>
              <a:t>自动化测试</a:t>
            </a:r>
            <a:r>
              <a:rPr lang="zh-CN" altLang="en-US" dirty="0">
                <a:sym typeface="+mn-ea"/>
              </a:rPr>
              <a:t>概述</a:t>
            </a:r>
            <a:endParaRPr lang="zh-CN" altLang="en-US" dirty="0">
              <a:sym typeface="+mn-ea"/>
            </a:endParaRPr>
          </a:p>
        </p:txBody>
      </p:sp>
      <p:sp>
        <p:nvSpPr>
          <p:cNvPr id="6" name="文本框 5"/>
          <p:cNvSpPr txBox="1"/>
          <p:nvPr/>
        </p:nvSpPr>
        <p:spPr>
          <a:xfrm>
            <a:off x="311150" y="721360"/>
            <a:ext cx="303784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2.1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自动化测试的价值</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0" name="文本框 99"/>
          <p:cNvSpPr txBox="1"/>
          <p:nvPr/>
        </p:nvSpPr>
        <p:spPr>
          <a:xfrm>
            <a:off x="1050925" y="1120140"/>
            <a:ext cx="8090535" cy="368300"/>
          </a:xfrm>
          <a:prstGeom prst="rect">
            <a:avLst/>
          </a:prstGeom>
          <a:noFill/>
          <a:ln w="9525">
            <a:noFill/>
          </a:ln>
        </p:spPr>
        <p:txBody>
          <a:bodyPr wrap="square">
            <a:spAutoFit/>
          </a:bodyPr>
          <a:p>
            <a:pPr indent="266700"/>
            <a:r>
              <a:rPr b="0">
                <a:solidFill>
                  <a:srgbClr val="222222"/>
                </a:solidFill>
                <a:latin typeface="+mn-ea"/>
                <a:cs typeface="+mn-ea"/>
              </a:rPr>
              <a:t>概念:自动化测试是把以人为驱动的测试行为转化为机器执行的一种过程。</a:t>
            </a:r>
            <a:endParaRPr b="0">
              <a:solidFill>
                <a:srgbClr val="222222"/>
              </a:solidFill>
              <a:latin typeface="+mn-ea"/>
              <a:cs typeface="+mn-ea"/>
            </a:endParaRPr>
          </a:p>
        </p:txBody>
      </p:sp>
      <p:sp>
        <p:nvSpPr>
          <p:cNvPr id="3" name="文本框 2"/>
          <p:cNvSpPr txBox="1"/>
          <p:nvPr/>
        </p:nvSpPr>
        <p:spPr>
          <a:xfrm>
            <a:off x="311150" y="1488440"/>
            <a:ext cx="303784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2.2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自动化测试的优势</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1273175" y="1877060"/>
            <a:ext cx="4370070" cy="2030095"/>
          </a:xfrm>
          <a:prstGeom prst="rect">
            <a:avLst/>
          </a:prstGeom>
          <a:noFill/>
          <a:ln w="9525">
            <a:noFill/>
          </a:ln>
        </p:spPr>
        <p:txBody>
          <a:bodyPr wrap="square">
            <a:spAutoFit/>
          </a:bodyPr>
          <a:p>
            <a:pPr indent="266700"/>
            <a:r>
              <a:rPr lang="zh-CN" b="0">
                <a:latin typeface="+mn-ea"/>
              </a:rPr>
              <a:t>提高测试执行效率，节约时间成本</a:t>
            </a:r>
            <a:endParaRPr lang="zh-CN" b="0">
              <a:latin typeface="+mn-ea"/>
            </a:endParaRPr>
          </a:p>
          <a:p>
            <a:pPr indent="266700"/>
            <a:r>
              <a:rPr lang="en-US" altLang="zh-CN" b="0">
                <a:latin typeface="+mn-ea"/>
              </a:rPr>
              <a:t>  </a:t>
            </a:r>
            <a:r>
              <a:rPr lang="zh-CN" b="0">
                <a:latin typeface="+mn-ea"/>
              </a:rPr>
              <a:t>解放人力去做更加重要的工作</a:t>
            </a:r>
            <a:endParaRPr lang="zh-CN" b="0">
              <a:latin typeface="+mn-ea"/>
            </a:endParaRPr>
          </a:p>
          <a:p>
            <a:pPr indent="266700"/>
            <a:r>
              <a:rPr lang="en-US" altLang="zh-CN" b="0">
                <a:latin typeface="+mn-ea"/>
              </a:rPr>
              <a:t>  </a:t>
            </a:r>
            <a:r>
              <a:rPr lang="zh-CN" b="0">
                <a:latin typeface="+mn-ea"/>
              </a:rPr>
              <a:t>可重复利用，减少对人的依赖</a:t>
            </a:r>
            <a:endParaRPr lang="zh-CN" b="0">
              <a:latin typeface="+mn-ea"/>
            </a:endParaRPr>
          </a:p>
          <a:p>
            <a:pPr indent="266700"/>
            <a:r>
              <a:rPr lang="en-US" altLang="zh-CN" b="0">
                <a:latin typeface="+mn-ea"/>
              </a:rPr>
              <a:t>  </a:t>
            </a:r>
            <a:r>
              <a:rPr lang="zh-CN" b="0">
                <a:latin typeface="+mn-ea"/>
              </a:rPr>
              <a:t>提升客户满意度</a:t>
            </a:r>
            <a:endParaRPr lang="zh-CN" b="0">
              <a:latin typeface="+mn-ea"/>
            </a:endParaRPr>
          </a:p>
          <a:p>
            <a:pPr indent="266700"/>
            <a:r>
              <a:rPr lang="en-US" altLang="zh-CN" b="0">
                <a:latin typeface="+mn-ea"/>
              </a:rPr>
              <a:t>  </a:t>
            </a:r>
            <a:r>
              <a:rPr lang="zh-CN" b="0">
                <a:latin typeface="+mn-ea"/>
              </a:rPr>
              <a:t>提升整个软件测试团队的水平</a:t>
            </a:r>
            <a:endParaRPr lang="zh-CN" b="0">
              <a:latin typeface="+mn-ea"/>
            </a:endParaRPr>
          </a:p>
          <a:p>
            <a:pPr indent="266700"/>
            <a:r>
              <a:rPr lang="en-US" altLang="zh-CN" b="0">
                <a:latin typeface="+mn-ea"/>
              </a:rPr>
              <a:t>  </a:t>
            </a:r>
            <a:r>
              <a:rPr lang="zh-CN" b="0">
                <a:latin typeface="+mn-ea"/>
              </a:rPr>
              <a:t>可大幅减少兼容性测试的工作量</a:t>
            </a:r>
            <a:endParaRPr lang="zh-CN" b="0">
              <a:latin typeface="+mn-ea"/>
            </a:endParaRPr>
          </a:p>
          <a:p>
            <a:pPr indent="266700"/>
            <a:r>
              <a:rPr lang="en-US" altLang="zh-CN" b="0">
                <a:latin typeface="+mn-ea"/>
              </a:rPr>
              <a:t>  </a:t>
            </a:r>
            <a:r>
              <a:rPr lang="zh-CN" b="0">
                <a:latin typeface="+mn-ea"/>
              </a:rPr>
              <a:t>有些测试工作必须依靠自动化来完成</a:t>
            </a:r>
            <a:endParaRPr lang="zh-CN" altLang="en-US">
              <a:latin typeface="+mn-ea"/>
            </a:endParaRPr>
          </a:p>
        </p:txBody>
      </p:sp>
      <p:sp>
        <p:nvSpPr>
          <p:cNvPr id="7" name="文本框 6"/>
          <p:cNvSpPr txBox="1"/>
          <p:nvPr/>
        </p:nvSpPr>
        <p:spPr>
          <a:xfrm>
            <a:off x="311150" y="4008755"/>
            <a:ext cx="303784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2.3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自动化测试的不足</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nvSpPr>
        <p:spPr>
          <a:xfrm>
            <a:off x="1272540" y="4407535"/>
            <a:ext cx="7647305" cy="1753235"/>
          </a:xfrm>
          <a:prstGeom prst="rect">
            <a:avLst/>
          </a:prstGeom>
          <a:noFill/>
          <a:ln w="9525">
            <a:noFill/>
          </a:ln>
        </p:spPr>
        <p:txBody>
          <a:bodyPr wrap="square">
            <a:spAutoFit/>
          </a:bodyPr>
          <a:p>
            <a:pPr indent="266700"/>
            <a:r>
              <a:rPr lang="zh-CN" b="0">
                <a:latin typeface="+mn-ea"/>
                <a:cs typeface="+mn-ea"/>
              </a:rPr>
              <a:t>开发自动化测试脚本需要花费较长周期</a:t>
            </a:r>
            <a:r>
              <a:rPr lang="en-US" b="0">
                <a:latin typeface="+mn-ea"/>
                <a:cs typeface="+mn-ea"/>
              </a:rPr>
              <a:t>(</a:t>
            </a:r>
            <a:r>
              <a:rPr lang="zh-CN" b="0">
                <a:latin typeface="+mn-ea"/>
                <a:cs typeface="+mn-ea"/>
              </a:rPr>
              <a:t>手工测试用例</a:t>
            </a:r>
            <a:r>
              <a:rPr lang="en-US" b="0">
                <a:latin typeface="+mn-ea"/>
                <a:cs typeface="+mn-ea"/>
              </a:rPr>
              <a:t>2--3</a:t>
            </a:r>
            <a:r>
              <a:rPr lang="zh-CN" b="0">
                <a:latin typeface="+mn-ea"/>
                <a:cs typeface="+mn-ea"/>
              </a:rPr>
              <a:t>倍时间</a:t>
            </a:r>
            <a:r>
              <a:rPr lang="en-US" b="0">
                <a:latin typeface="+mn-ea"/>
                <a:cs typeface="+mn-ea"/>
              </a:rPr>
              <a:t>)</a:t>
            </a:r>
            <a:endParaRPr lang="zh-CN" b="0">
              <a:latin typeface="+mn-ea"/>
              <a:cs typeface="+mn-ea"/>
            </a:endParaRPr>
          </a:p>
          <a:p>
            <a:pPr indent="266700"/>
            <a:r>
              <a:rPr lang="en-US" altLang="zh-CN" b="0">
                <a:latin typeface="+mn-ea"/>
                <a:cs typeface="+mn-ea"/>
              </a:rPr>
              <a:t>   </a:t>
            </a:r>
            <a:r>
              <a:rPr lang="zh-CN" b="0">
                <a:latin typeface="+mn-ea"/>
                <a:cs typeface="+mn-ea"/>
              </a:rPr>
              <a:t>随着产品的不断迭代，自动化测试脚本也将不断迭代，时间成本高</a:t>
            </a:r>
            <a:endParaRPr lang="zh-CN" b="0">
              <a:latin typeface="+mn-ea"/>
              <a:cs typeface="+mn-ea"/>
            </a:endParaRPr>
          </a:p>
          <a:p>
            <a:pPr indent="266700"/>
            <a:r>
              <a:rPr lang="en-US" altLang="zh-CN" b="0">
                <a:latin typeface="+mn-ea"/>
                <a:cs typeface="+mn-ea"/>
              </a:rPr>
              <a:t>   </a:t>
            </a:r>
            <a:r>
              <a:rPr lang="zh-CN" b="0">
                <a:latin typeface="+mn-ea"/>
                <a:cs typeface="+mn-ea"/>
              </a:rPr>
              <a:t>不同的项目之间自动化测试脚本的重用度低</a:t>
            </a:r>
            <a:r>
              <a:rPr lang="en-US" b="0">
                <a:latin typeface="+mn-ea"/>
                <a:cs typeface="+mn-ea"/>
              </a:rPr>
              <a:t>(</a:t>
            </a:r>
            <a:r>
              <a:rPr lang="zh-CN" b="0">
                <a:latin typeface="+mn-ea"/>
                <a:cs typeface="+mn-ea"/>
              </a:rPr>
              <a:t>接口测试</a:t>
            </a:r>
            <a:r>
              <a:rPr lang="en-US" b="0">
                <a:latin typeface="+mn-ea"/>
                <a:cs typeface="+mn-ea"/>
              </a:rPr>
              <a:t>)</a:t>
            </a:r>
            <a:endParaRPr lang="zh-CN" b="0">
              <a:latin typeface="+mn-ea"/>
              <a:cs typeface="+mn-ea"/>
            </a:endParaRPr>
          </a:p>
          <a:p>
            <a:pPr indent="266700"/>
            <a:r>
              <a:rPr lang="en-US" altLang="zh-CN" b="0">
                <a:latin typeface="+mn-ea"/>
                <a:cs typeface="+mn-ea"/>
              </a:rPr>
              <a:t>   </a:t>
            </a:r>
            <a:r>
              <a:rPr lang="zh-CN" b="0">
                <a:latin typeface="+mn-ea"/>
                <a:cs typeface="+mn-ea"/>
              </a:rPr>
              <a:t>对短期项目型产品实施自动化测试价值不高</a:t>
            </a:r>
            <a:endParaRPr lang="zh-CN" b="0">
              <a:solidFill>
                <a:srgbClr val="FF0000"/>
              </a:solidFill>
              <a:latin typeface="+mn-ea"/>
              <a:cs typeface="+mn-ea"/>
            </a:endParaRPr>
          </a:p>
          <a:p>
            <a:pPr indent="266700"/>
            <a:r>
              <a:rPr lang="en-US" altLang="zh-CN" b="0">
                <a:solidFill>
                  <a:srgbClr val="FF0000"/>
                </a:solidFill>
                <a:latin typeface="+mn-ea"/>
                <a:cs typeface="+mn-ea"/>
              </a:rPr>
              <a:t>   </a:t>
            </a:r>
            <a:r>
              <a:rPr lang="zh-CN" b="0">
                <a:solidFill>
                  <a:srgbClr val="FF0000"/>
                </a:solidFill>
                <a:latin typeface="+mn-ea"/>
                <a:cs typeface="+mn-ea"/>
              </a:rPr>
              <a:t>自动化测试无法代替手工测试找到产品的</a:t>
            </a:r>
            <a:r>
              <a:rPr lang="en-US" b="0">
                <a:solidFill>
                  <a:srgbClr val="FF0000"/>
                </a:solidFill>
                <a:latin typeface="+mn-ea"/>
                <a:cs typeface="+mn-ea"/>
              </a:rPr>
              <a:t>BUG</a:t>
            </a:r>
            <a:endParaRPr lang="zh-CN" b="0">
              <a:latin typeface="+mn-ea"/>
              <a:cs typeface="+mn-ea"/>
            </a:endParaRPr>
          </a:p>
          <a:p>
            <a:pPr indent="266700"/>
            <a:r>
              <a:rPr lang="en-US" altLang="zh-CN" b="0">
                <a:latin typeface="+mn-ea"/>
                <a:cs typeface="+mn-ea"/>
              </a:rPr>
              <a:t>   </a:t>
            </a:r>
            <a:r>
              <a:rPr lang="zh-CN" b="0">
                <a:latin typeface="+mn-ea"/>
                <a:cs typeface="+mn-ea"/>
              </a:rPr>
              <a:t>自动化测试开发过程对软件测试团队的技术有较高要求</a:t>
            </a:r>
            <a:endParaRPr lang="zh-CN" altLang="en-US">
              <a:latin typeface="+mn-ea"/>
              <a:cs typeface="+mn-ea"/>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ym typeface="+mn-ea"/>
              </a:rPr>
              <a:t>自动化测试</a:t>
            </a:r>
            <a:r>
              <a:rPr lang="zh-CN" altLang="en-US" dirty="0">
                <a:sym typeface="+mn-ea"/>
              </a:rPr>
              <a:t>概述</a:t>
            </a:r>
            <a:endParaRPr lang="zh-CN" altLang="en-US" dirty="0">
              <a:sym typeface="+mn-ea"/>
            </a:endParaRPr>
          </a:p>
        </p:txBody>
      </p:sp>
      <p:sp>
        <p:nvSpPr>
          <p:cNvPr id="6" name="文本框 5"/>
          <p:cNvSpPr txBox="1"/>
          <p:nvPr/>
        </p:nvSpPr>
        <p:spPr>
          <a:xfrm>
            <a:off x="311150" y="721360"/>
            <a:ext cx="430784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2.3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功能测试与自动化测试异常点</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746760" y="1191260"/>
            <a:ext cx="8651875" cy="2030095"/>
          </a:xfrm>
          <a:prstGeom prst="rect">
            <a:avLst/>
          </a:prstGeom>
          <a:noFill/>
          <a:ln w="9525">
            <a:noFill/>
          </a:ln>
        </p:spPr>
        <p:txBody>
          <a:bodyPr wrap="square">
            <a:spAutoFit/>
          </a:bodyPr>
          <a:p>
            <a:pPr indent="266700"/>
            <a:r>
              <a:rPr lang="zh-CN" b="0">
                <a:latin typeface="+mn-ea"/>
                <a:cs typeface="+mn-ea"/>
              </a:rPr>
              <a:t>寻找产品缺陷：</a:t>
            </a:r>
            <a:r>
              <a:rPr lang="en-US" b="0">
                <a:latin typeface="+mn-ea"/>
                <a:cs typeface="+mn-ea"/>
              </a:rPr>
              <a:t>	</a:t>
            </a:r>
            <a:r>
              <a:rPr lang="zh-CN" b="0">
                <a:latin typeface="+mn-ea"/>
                <a:cs typeface="+mn-ea"/>
              </a:rPr>
              <a:t>手工测试</a:t>
            </a:r>
            <a:r>
              <a:rPr lang="en-US" b="0">
                <a:latin typeface="+mn-ea"/>
                <a:cs typeface="+mn-ea"/>
              </a:rPr>
              <a:t>	</a:t>
            </a:r>
            <a:r>
              <a:rPr lang="zh-CN" b="0">
                <a:latin typeface="+mn-ea"/>
                <a:cs typeface="+mn-ea"/>
              </a:rPr>
              <a:t>优于</a:t>
            </a:r>
            <a:r>
              <a:rPr lang="en-US" b="0">
                <a:latin typeface="+mn-ea"/>
                <a:cs typeface="+mn-ea"/>
              </a:rPr>
              <a:t>	</a:t>
            </a:r>
            <a:r>
              <a:rPr lang="zh-CN" b="0">
                <a:latin typeface="+mn-ea"/>
                <a:cs typeface="+mn-ea"/>
              </a:rPr>
              <a:t>自动化测试</a:t>
            </a:r>
            <a:endParaRPr lang="zh-CN" b="0">
              <a:latin typeface="+mn-ea"/>
              <a:cs typeface="+mn-ea"/>
            </a:endParaRPr>
          </a:p>
          <a:p>
            <a:pPr indent="266700"/>
            <a:r>
              <a:rPr lang="en-US" altLang="zh-CN" b="0">
                <a:latin typeface="+mn-ea"/>
                <a:cs typeface="+mn-ea"/>
              </a:rPr>
              <a:t>  </a:t>
            </a:r>
            <a:r>
              <a:rPr lang="zh-CN" b="0">
                <a:latin typeface="+mn-ea"/>
                <a:cs typeface="+mn-ea"/>
              </a:rPr>
              <a:t>纯技术要求：</a:t>
            </a:r>
            <a:r>
              <a:rPr lang="en-US" b="0">
                <a:latin typeface="+mn-ea"/>
                <a:cs typeface="+mn-ea"/>
              </a:rPr>
              <a:t>		</a:t>
            </a:r>
            <a:r>
              <a:rPr lang="zh-CN" b="0">
                <a:latin typeface="+mn-ea"/>
                <a:cs typeface="+mn-ea"/>
              </a:rPr>
              <a:t>手工测试</a:t>
            </a:r>
            <a:r>
              <a:rPr lang="en-US" b="0">
                <a:latin typeface="+mn-ea"/>
                <a:cs typeface="+mn-ea"/>
              </a:rPr>
              <a:t>	</a:t>
            </a:r>
            <a:r>
              <a:rPr lang="zh-CN" b="0">
                <a:latin typeface="+mn-ea"/>
                <a:cs typeface="+mn-ea"/>
              </a:rPr>
              <a:t>低于</a:t>
            </a:r>
            <a:r>
              <a:rPr lang="en-US" b="0">
                <a:latin typeface="+mn-ea"/>
                <a:cs typeface="+mn-ea"/>
              </a:rPr>
              <a:t>	</a:t>
            </a:r>
            <a:r>
              <a:rPr lang="zh-CN" b="0">
                <a:latin typeface="+mn-ea"/>
                <a:cs typeface="+mn-ea"/>
              </a:rPr>
              <a:t>自动化测试</a:t>
            </a:r>
            <a:endParaRPr lang="zh-CN" b="0">
              <a:latin typeface="+mn-ea"/>
              <a:cs typeface="+mn-ea"/>
            </a:endParaRPr>
          </a:p>
          <a:p>
            <a:pPr indent="266700"/>
            <a:r>
              <a:rPr lang="en-US" altLang="zh-CN" b="0">
                <a:latin typeface="+mn-ea"/>
                <a:cs typeface="+mn-ea"/>
              </a:rPr>
              <a:t>  </a:t>
            </a:r>
            <a:r>
              <a:rPr lang="zh-CN" b="0">
                <a:latin typeface="+mn-ea"/>
                <a:cs typeface="+mn-ea"/>
              </a:rPr>
              <a:t>产品的稳定性要求：</a:t>
            </a:r>
            <a:r>
              <a:rPr lang="en-US" b="0">
                <a:latin typeface="+mn-ea"/>
                <a:cs typeface="+mn-ea"/>
              </a:rPr>
              <a:t>	</a:t>
            </a:r>
            <a:r>
              <a:rPr lang="zh-CN" b="0">
                <a:latin typeface="+mn-ea"/>
                <a:cs typeface="+mn-ea"/>
              </a:rPr>
              <a:t>手工测试</a:t>
            </a:r>
            <a:r>
              <a:rPr lang="en-US" b="0">
                <a:latin typeface="+mn-ea"/>
                <a:cs typeface="+mn-ea"/>
              </a:rPr>
              <a:t>	</a:t>
            </a:r>
            <a:r>
              <a:rPr lang="zh-CN" b="0">
                <a:latin typeface="+mn-ea"/>
                <a:cs typeface="+mn-ea"/>
              </a:rPr>
              <a:t>低于</a:t>
            </a:r>
            <a:r>
              <a:rPr lang="en-US" b="0">
                <a:latin typeface="+mn-ea"/>
                <a:cs typeface="+mn-ea"/>
              </a:rPr>
              <a:t>	</a:t>
            </a:r>
            <a:r>
              <a:rPr lang="zh-CN" b="0">
                <a:latin typeface="+mn-ea"/>
                <a:cs typeface="+mn-ea"/>
              </a:rPr>
              <a:t>自动化测试</a:t>
            </a:r>
            <a:endParaRPr lang="zh-CN" b="0">
              <a:latin typeface="+mn-ea"/>
              <a:cs typeface="+mn-ea"/>
            </a:endParaRPr>
          </a:p>
          <a:p>
            <a:pPr indent="266700"/>
            <a:r>
              <a:rPr lang="en-US" altLang="zh-CN" b="0">
                <a:latin typeface="+mn-ea"/>
                <a:cs typeface="+mn-ea"/>
              </a:rPr>
              <a:t>  </a:t>
            </a:r>
            <a:r>
              <a:rPr lang="zh-CN" b="0">
                <a:latin typeface="+mn-ea"/>
                <a:cs typeface="+mn-ea"/>
              </a:rPr>
              <a:t>测试用例的高效性：</a:t>
            </a:r>
            <a:r>
              <a:rPr lang="en-US" b="0">
                <a:latin typeface="+mn-ea"/>
                <a:cs typeface="+mn-ea"/>
              </a:rPr>
              <a:t>	</a:t>
            </a:r>
            <a:r>
              <a:rPr lang="zh-CN" b="0">
                <a:latin typeface="+mn-ea"/>
                <a:cs typeface="+mn-ea"/>
              </a:rPr>
              <a:t>手工测试</a:t>
            </a:r>
            <a:r>
              <a:rPr lang="en-US" b="0">
                <a:latin typeface="+mn-ea"/>
                <a:cs typeface="+mn-ea"/>
              </a:rPr>
              <a:t>	</a:t>
            </a:r>
            <a:r>
              <a:rPr lang="zh-CN" b="0">
                <a:latin typeface="+mn-ea"/>
                <a:cs typeface="+mn-ea"/>
              </a:rPr>
              <a:t>优于</a:t>
            </a:r>
            <a:r>
              <a:rPr lang="en-US" b="0">
                <a:latin typeface="+mn-ea"/>
                <a:cs typeface="+mn-ea"/>
              </a:rPr>
              <a:t>	</a:t>
            </a:r>
            <a:r>
              <a:rPr lang="zh-CN" b="0">
                <a:latin typeface="+mn-ea"/>
                <a:cs typeface="+mn-ea"/>
              </a:rPr>
              <a:t>自动化测试</a:t>
            </a:r>
            <a:endParaRPr lang="zh-CN" b="0">
              <a:latin typeface="+mn-ea"/>
              <a:cs typeface="+mn-ea"/>
            </a:endParaRPr>
          </a:p>
          <a:p>
            <a:pPr indent="266700"/>
            <a:r>
              <a:rPr lang="en-US" altLang="zh-CN" b="0">
                <a:latin typeface="+mn-ea"/>
                <a:cs typeface="+mn-ea"/>
              </a:rPr>
              <a:t>  </a:t>
            </a:r>
            <a:r>
              <a:rPr lang="zh-CN" b="0">
                <a:latin typeface="+mn-ea"/>
                <a:cs typeface="+mn-ea"/>
              </a:rPr>
              <a:t>对测试人才的需求：</a:t>
            </a:r>
            <a:r>
              <a:rPr lang="en-US" b="0">
                <a:latin typeface="+mn-ea"/>
                <a:cs typeface="+mn-ea"/>
              </a:rPr>
              <a:t>	</a:t>
            </a:r>
            <a:r>
              <a:rPr lang="zh-CN" b="0">
                <a:latin typeface="+mn-ea"/>
                <a:cs typeface="+mn-ea"/>
              </a:rPr>
              <a:t>手工测试</a:t>
            </a:r>
            <a:r>
              <a:rPr lang="en-US" b="0">
                <a:latin typeface="+mn-ea"/>
                <a:cs typeface="+mn-ea"/>
              </a:rPr>
              <a:t>	</a:t>
            </a:r>
            <a:r>
              <a:rPr lang="zh-CN" b="0">
                <a:latin typeface="+mn-ea"/>
                <a:cs typeface="+mn-ea"/>
              </a:rPr>
              <a:t>同于</a:t>
            </a:r>
            <a:r>
              <a:rPr lang="en-US" b="0">
                <a:latin typeface="+mn-ea"/>
                <a:cs typeface="+mn-ea"/>
              </a:rPr>
              <a:t>	</a:t>
            </a:r>
            <a:r>
              <a:rPr lang="zh-CN" b="0">
                <a:latin typeface="+mn-ea"/>
                <a:cs typeface="+mn-ea"/>
              </a:rPr>
              <a:t>自动化测试（高手难求）</a:t>
            </a:r>
            <a:endParaRPr lang="zh-CN" b="0">
              <a:latin typeface="+mn-ea"/>
              <a:cs typeface="+mn-ea"/>
            </a:endParaRPr>
          </a:p>
          <a:p>
            <a:pPr indent="266700"/>
            <a:r>
              <a:rPr lang="en-US" altLang="zh-CN" b="0">
                <a:latin typeface="+mn-ea"/>
                <a:cs typeface="+mn-ea"/>
              </a:rPr>
              <a:t>  </a:t>
            </a:r>
            <a:r>
              <a:rPr lang="zh-CN" b="0">
                <a:latin typeface="+mn-ea"/>
                <a:cs typeface="+mn-ea"/>
              </a:rPr>
              <a:t>相互之间的可替代性：</a:t>
            </a:r>
            <a:r>
              <a:rPr lang="en-US" altLang="zh-CN" b="0">
                <a:latin typeface="+mn-ea"/>
                <a:cs typeface="+mn-ea"/>
              </a:rPr>
              <a:t>  </a:t>
            </a:r>
            <a:r>
              <a:rPr lang="zh-CN" b="0">
                <a:latin typeface="+mn-ea"/>
                <a:cs typeface="+mn-ea"/>
              </a:rPr>
              <a:t>手工测试</a:t>
            </a:r>
            <a:r>
              <a:rPr lang="en-US" b="0">
                <a:latin typeface="+mn-ea"/>
                <a:cs typeface="+mn-ea"/>
              </a:rPr>
              <a:t>	</a:t>
            </a:r>
            <a:r>
              <a:rPr lang="zh-CN" b="0">
                <a:latin typeface="+mn-ea"/>
                <a:cs typeface="+mn-ea"/>
              </a:rPr>
              <a:t>同于</a:t>
            </a:r>
            <a:r>
              <a:rPr lang="en-US" b="0">
                <a:latin typeface="+mn-ea"/>
                <a:cs typeface="+mn-ea"/>
              </a:rPr>
              <a:t>	</a:t>
            </a:r>
            <a:r>
              <a:rPr lang="zh-CN" b="0">
                <a:latin typeface="+mn-ea"/>
                <a:cs typeface="+mn-ea"/>
              </a:rPr>
              <a:t>自动化测试（互相不可替代）</a:t>
            </a:r>
            <a:endParaRPr lang="zh-CN" b="0">
              <a:latin typeface="+mn-ea"/>
              <a:cs typeface="+mn-ea"/>
            </a:endParaRPr>
          </a:p>
          <a:p>
            <a:pPr indent="266700"/>
            <a:r>
              <a:rPr lang="en-US" altLang="zh-CN" b="0">
                <a:latin typeface="+mn-ea"/>
                <a:cs typeface="+mn-ea"/>
              </a:rPr>
              <a:t>  </a:t>
            </a:r>
            <a:r>
              <a:rPr lang="zh-CN" b="0">
                <a:latin typeface="+mn-ea"/>
                <a:cs typeface="+mn-ea"/>
              </a:rPr>
              <a:t>对测试项目的价值：</a:t>
            </a:r>
            <a:r>
              <a:rPr lang="en-US" b="0">
                <a:latin typeface="+mn-ea"/>
                <a:cs typeface="+mn-ea"/>
              </a:rPr>
              <a:t>	</a:t>
            </a:r>
            <a:r>
              <a:rPr lang="zh-CN" b="0">
                <a:latin typeface="+mn-ea"/>
                <a:cs typeface="+mn-ea"/>
              </a:rPr>
              <a:t>手工测试</a:t>
            </a:r>
            <a:r>
              <a:rPr lang="en-US" b="0">
                <a:latin typeface="+mn-ea"/>
                <a:cs typeface="+mn-ea"/>
              </a:rPr>
              <a:t>	</a:t>
            </a:r>
            <a:r>
              <a:rPr lang="zh-CN" b="0">
                <a:latin typeface="+mn-ea"/>
                <a:cs typeface="+mn-ea"/>
              </a:rPr>
              <a:t>同于</a:t>
            </a:r>
            <a:r>
              <a:rPr lang="en-US" b="0">
                <a:latin typeface="+mn-ea"/>
                <a:cs typeface="+mn-ea"/>
              </a:rPr>
              <a:t>	</a:t>
            </a:r>
            <a:r>
              <a:rPr lang="zh-CN" b="0">
                <a:latin typeface="+mn-ea"/>
                <a:cs typeface="+mn-ea"/>
              </a:rPr>
              <a:t>自动化测试（均非核心价值）</a:t>
            </a:r>
            <a:endParaRPr lang="zh-CN" altLang="en-US">
              <a:latin typeface="+mn-ea"/>
              <a:cs typeface="+mn-ea"/>
            </a:endParaRPr>
          </a:p>
        </p:txBody>
      </p:sp>
      <p:sp>
        <p:nvSpPr>
          <p:cNvPr id="9" name="文本框 8"/>
          <p:cNvSpPr txBox="1"/>
          <p:nvPr/>
        </p:nvSpPr>
        <p:spPr>
          <a:xfrm>
            <a:off x="687070" y="3221355"/>
            <a:ext cx="8771890" cy="368300"/>
          </a:xfrm>
          <a:prstGeom prst="rect">
            <a:avLst/>
          </a:prstGeom>
          <a:noFill/>
          <a:ln w="9525">
            <a:noFill/>
          </a:ln>
        </p:spPr>
        <p:txBody>
          <a:bodyPr wrap="square">
            <a:spAutoFit/>
          </a:bodyPr>
          <a:p>
            <a:pPr indent="267970"/>
            <a:r>
              <a:rPr lang="zh-CN" b="1">
                <a:solidFill>
                  <a:srgbClr val="FF0000"/>
                </a:solidFill>
                <a:latin typeface="Courier New" panose="02070309020205020404" charset="0"/>
                <a:ea typeface="宋体" panose="02010600030101010101" pitchFamily="2" charset="-122"/>
              </a:rPr>
              <a:t>特别提醒：测试的核心价值在于测试的分析与设计；手工、自动化只是执行手段</a:t>
            </a:r>
            <a:endParaRPr lang="zh-CN" altLang="en-US"/>
          </a:p>
        </p:txBody>
      </p:sp>
      <p:sp>
        <p:nvSpPr>
          <p:cNvPr id="10" name="文本框 9"/>
          <p:cNvSpPr txBox="1"/>
          <p:nvPr/>
        </p:nvSpPr>
        <p:spPr>
          <a:xfrm>
            <a:off x="311150" y="3589655"/>
            <a:ext cx="354584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2.4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自动化测试能力要求：</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文本框 10"/>
          <p:cNvSpPr txBox="1"/>
          <p:nvPr/>
        </p:nvSpPr>
        <p:spPr>
          <a:xfrm>
            <a:off x="919480" y="4039235"/>
            <a:ext cx="384746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2.4.1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对软件测试的能力要求</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文本框 11"/>
          <p:cNvSpPr txBox="1"/>
          <p:nvPr/>
        </p:nvSpPr>
        <p:spPr>
          <a:xfrm>
            <a:off x="1487170" y="4438015"/>
            <a:ext cx="4217670" cy="922020"/>
          </a:xfrm>
          <a:prstGeom prst="rect">
            <a:avLst/>
          </a:prstGeom>
          <a:noFill/>
          <a:ln w="9525">
            <a:noFill/>
          </a:ln>
        </p:spPr>
        <p:txBody>
          <a:bodyPr wrap="square">
            <a:spAutoFit/>
          </a:bodyPr>
          <a:p>
            <a:pPr indent="266700"/>
            <a:r>
              <a:rPr lang="en-US" altLang="zh-CN" b="0">
                <a:latin typeface="+mn-ea"/>
                <a:cs typeface="+mn-ea"/>
              </a:rPr>
              <a:t> </a:t>
            </a:r>
            <a:r>
              <a:rPr lang="zh-CN" b="0">
                <a:latin typeface="+mn-ea"/>
                <a:cs typeface="+mn-ea"/>
              </a:rPr>
              <a:t>掌握软件测试的流程和方法</a:t>
            </a:r>
            <a:endParaRPr lang="zh-CN" b="0">
              <a:latin typeface="+mn-ea"/>
              <a:cs typeface="+mn-ea"/>
            </a:endParaRPr>
          </a:p>
          <a:p>
            <a:pPr indent="266700"/>
            <a:r>
              <a:rPr lang="en-US" altLang="zh-CN" b="0">
                <a:latin typeface="+mn-ea"/>
                <a:cs typeface="+mn-ea"/>
              </a:rPr>
              <a:t>   </a:t>
            </a:r>
            <a:r>
              <a:rPr lang="zh-CN" b="0">
                <a:latin typeface="+mn-ea"/>
                <a:cs typeface="+mn-ea"/>
              </a:rPr>
              <a:t>掌握软件测试用例设计思路</a:t>
            </a:r>
            <a:endParaRPr lang="zh-CN" b="0">
              <a:latin typeface="+mn-ea"/>
              <a:cs typeface="+mn-ea"/>
            </a:endParaRPr>
          </a:p>
          <a:p>
            <a:pPr indent="266700"/>
            <a:r>
              <a:rPr lang="en-US" altLang="zh-CN" b="0">
                <a:latin typeface="+mn-ea"/>
                <a:cs typeface="+mn-ea"/>
              </a:rPr>
              <a:t>   </a:t>
            </a:r>
            <a:r>
              <a:rPr lang="zh-CN" b="0">
                <a:latin typeface="+mn-ea"/>
                <a:cs typeface="+mn-ea"/>
              </a:rPr>
              <a:t>有</a:t>
            </a:r>
            <a:r>
              <a:rPr lang="en-US" b="0">
                <a:latin typeface="+mn-ea"/>
                <a:cs typeface="+mn-ea"/>
              </a:rPr>
              <a:t>1</a:t>
            </a:r>
            <a:r>
              <a:rPr lang="zh-CN" b="0">
                <a:latin typeface="+mn-ea"/>
                <a:cs typeface="+mn-ea"/>
              </a:rPr>
              <a:t>年以上软件测试项目经验</a:t>
            </a:r>
            <a:endParaRPr lang="zh-CN" altLang="en-US">
              <a:latin typeface="+mn-ea"/>
              <a:cs typeface="+mn-ea"/>
            </a:endParaRPr>
          </a:p>
        </p:txBody>
      </p:sp>
      <p:sp>
        <p:nvSpPr>
          <p:cNvPr id="13" name="文本框 12"/>
          <p:cNvSpPr txBox="1"/>
          <p:nvPr/>
        </p:nvSpPr>
        <p:spPr>
          <a:xfrm>
            <a:off x="919480" y="5255895"/>
            <a:ext cx="395351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2.4.2 </a:t>
            </a:r>
            <a:r>
              <a:rPr sz="2000" b="1" dirty="0">
                <a:latin typeface="微软雅黑" panose="020B0503020204020204" pitchFamily="34" charset="-122"/>
                <a:ea typeface="微软雅黑" panose="020B0503020204020204" pitchFamily="34" charset="-122"/>
                <a:sym typeface="+mn-ea"/>
              </a:rPr>
              <a:t>对程序设计的能力要求：</a:t>
            </a:r>
            <a:endParaRPr sz="2000" b="1" dirty="0">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1334770" y="5654675"/>
            <a:ext cx="7178675" cy="922020"/>
          </a:xfrm>
          <a:prstGeom prst="rect">
            <a:avLst/>
          </a:prstGeom>
          <a:noFill/>
          <a:ln w="9525">
            <a:noFill/>
          </a:ln>
        </p:spPr>
        <p:txBody>
          <a:bodyPr wrap="square">
            <a:spAutoFit/>
          </a:bodyPr>
          <a:p>
            <a:pPr indent="266700"/>
            <a:r>
              <a:rPr lang="en-US" altLang="zh-CN" b="0">
                <a:latin typeface="+mn-ea"/>
                <a:cs typeface="+mn-ea"/>
              </a:rPr>
              <a:t>  </a:t>
            </a:r>
            <a:r>
              <a:rPr lang="zh-CN" b="0">
                <a:latin typeface="+mn-ea"/>
                <a:cs typeface="+mn-ea"/>
              </a:rPr>
              <a:t>有</a:t>
            </a:r>
            <a:r>
              <a:rPr lang="en-US" b="0">
                <a:latin typeface="+mn-ea"/>
                <a:cs typeface="+mn-ea"/>
              </a:rPr>
              <a:t>java</a:t>
            </a:r>
            <a:r>
              <a:rPr lang="zh-CN" b="0">
                <a:latin typeface="+mn-ea"/>
                <a:cs typeface="+mn-ea"/>
              </a:rPr>
              <a:t>、</a:t>
            </a:r>
            <a:r>
              <a:rPr lang="en-US" b="0">
                <a:latin typeface="+mn-ea"/>
                <a:cs typeface="+mn-ea"/>
              </a:rPr>
              <a:t>python</a:t>
            </a:r>
            <a:r>
              <a:rPr lang="zh-CN" b="0">
                <a:latin typeface="+mn-ea"/>
                <a:cs typeface="+mn-ea"/>
              </a:rPr>
              <a:t>程序设计（脚本语言）基础或相关经验</a:t>
            </a:r>
            <a:endParaRPr lang="zh-CN" b="0">
              <a:latin typeface="+mn-ea"/>
              <a:cs typeface="+mn-ea"/>
            </a:endParaRPr>
          </a:p>
          <a:p>
            <a:pPr indent="266700"/>
            <a:r>
              <a:rPr lang="en-US" altLang="zh-CN" b="0">
                <a:latin typeface="+mn-ea"/>
                <a:cs typeface="+mn-ea"/>
              </a:rPr>
              <a:t>    </a:t>
            </a:r>
            <a:r>
              <a:rPr lang="zh-CN" b="0">
                <a:latin typeface="+mn-ea"/>
                <a:cs typeface="+mn-ea"/>
              </a:rPr>
              <a:t>有数据库和</a:t>
            </a:r>
            <a:r>
              <a:rPr lang="en-US" b="0">
                <a:latin typeface="+mn-ea"/>
                <a:cs typeface="+mn-ea"/>
              </a:rPr>
              <a:t>SQL</a:t>
            </a:r>
            <a:r>
              <a:rPr lang="zh-CN" b="0">
                <a:latin typeface="+mn-ea"/>
                <a:cs typeface="+mn-ea"/>
              </a:rPr>
              <a:t>语句使用经验（基础）</a:t>
            </a:r>
            <a:endParaRPr lang="zh-CN" b="0">
              <a:latin typeface="+mn-ea"/>
              <a:cs typeface="+mn-ea"/>
            </a:endParaRPr>
          </a:p>
          <a:p>
            <a:pPr indent="266700"/>
            <a:r>
              <a:rPr lang="en-US" altLang="zh-CN" b="0">
                <a:latin typeface="+mn-ea"/>
                <a:cs typeface="+mn-ea"/>
              </a:rPr>
              <a:t>    </a:t>
            </a:r>
            <a:r>
              <a:rPr lang="zh-CN" b="0">
                <a:latin typeface="+mn-ea"/>
                <a:cs typeface="+mn-ea"/>
              </a:rPr>
              <a:t>对软件系统三层结构及协议有所理解</a:t>
            </a:r>
            <a:r>
              <a:rPr lang="en-US" b="0">
                <a:latin typeface="+mn-ea"/>
                <a:cs typeface="+mn-ea"/>
              </a:rPr>
              <a:t>.</a:t>
            </a:r>
            <a:endParaRPr lang="zh-CN" altLang="en-US">
              <a:latin typeface="+mn-ea"/>
              <a:cs typeface="+mn-ea"/>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ym typeface="+mn-ea"/>
              </a:rPr>
              <a:t>自动化测试</a:t>
            </a:r>
            <a:r>
              <a:rPr lang="zh-CN" altLang="en-US" dirty="0">
                <a:sym typeface="+mn-ea"/>
              </a:rPr>
              <a:t>概述</a:t>
            </a:r>
            <a:endParaRPr lang="zh-CN" altLang="en-US" dirty="0">
              <a:sym typeface="+mn-ea"/>
            </a:endParaRPr>
          </a:p>
        </p:txBody>
      </p:sp>
      <p:sp>
        <p:nvSpPr>
          <p:cNvPr id="6" name="文本框 5"/>
          <p:cNvSpPr txBox="1"/>
          <p:nvPr/>
        </p:nvSpPr>
        <p:spPr>
          <a:xfrm>
            <a:off x="514350" y="721360"/>
            <a:ext cx="37750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2.4.3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对软件架构的能力要求</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0" name="文本框 99"/>
          <p:cNvSpPr txBox="1"/>
          <p:nvPr/>
        </p:nvSpPr>
        <p:spPr>
          <a:xfrm>
            <a:off x="786765" y="1120140"/>
            <a:ext cx="9289415" cy="2584450"/>
          </a:xfrm>
          <a:prstGeom prst="rect">
            <a:avLst/>
          </a:prstGeom>
          <a:noFill/>
          <a:ln w="9525">
            <a:noFill/>
          </a:ln>
        </p:spPr>
        <p:txBody>
          <a:bodyPr wrap="square">
            <a:spAutoFit/>
          </a:bodyPr>
          <a:p>
            <a:pPr indent="266700"/>
            <a:r>
              <a:rPr lang="zh-CN" b="0">
                <a:latin typeface="+mn-ea"/>
                <a:cs typeface="+mn-ea"/>
              </a:rPr>
              <a:t>理解软件系统前端和后端交互过程</a:t>
            </a:r>
            <a:endParaRPr lang="zh-CN" b="0">
              <a:latin typeface="+mn-ea"/>
              <a:cs typeface="+mn-ea"/>
            </a:endParaRPr>
          </a:p>
          <a:p>
            <a:pPr indent="266700"/>
            <a:r>
              <a:rPr lang="en-US" altLang="zh-CN" b="0">
                <a:latin typeface="+mn-ea"/>
                <a:cs typeface="+mn-ea"/>
              </a:rPr>
              <a:t>  </a:t>
            </a:r>
            <a:r>
              <a:rPr lang="zh-CN" b="0">
                <a:latin typeface="+mn-ea"/>
                <a:cs typeface="+mn-ea"/>
              </a:rPr>
              <a:t>理解操作系统（手机和电脑）基本原理</a:t>
            </a:r>
            <a:endParaRPr lang="zh-CN" b="0">
              <a:latin typeface="+mn-ea"/>
              <a:cs typeface="+mn-ea"/>
            </a:endParaRPr>
          </a:p>
          <a:p>
            <a:pPr indent="266700"/>
            <a:r>
              <a:rPr lang="en-US" altLang="zh-CN" b="0">
                <a:latin typeface="+mn-ea"/>
                <a:cs typeface="+mn-ea"/>
              </a:rPr>
              <a:t>  </a:t>
            </a:r>
            <a:r>
              <a:rPr lang="zh-CN" b="0">
                <a:latin typeface="+mn-ea"/>
                <a:cs typeface="+mn-ea"/>
              </a:rPr>
              <a:t>对软件系统的三层结构及协议有所理解</a:t>
            </a:r>
            <a:endParaRPr lang="zh-CN" b="0">
              <a:latin typeface="+mn-ea"/>
              <a:cs typeface="+mn-ea"/>
            </a:endParaRPr>
          </a:p>
          <a:p>
            <a:pPr indent="266700"/>
            <a:r>
              <a:rPr lang="en-US" altLang="zh-CN" b="0">
                <a:latin typeface="+mn-ea"/>
                <a:cs typeface="+mn-ea"/>
              </a:rPr>
              <a:t>  </a:t>
            </a:r>
            <a:r>
              <a:rPr lang="zh-CN" b="0">
                <a:latin typeface="+mn-ea"/>
                <a:cs typeface="+mn-ea"/>
              </a:rPr>
              <a:t>理解项目的核心技术架构</a:t>
            </a:r>
            <a:r>
              <a:rPr lang="en-US" b="0">
                <a:latin typeface="+mn-ea"/>
                <a:cs typeface="+mn-ea"/>
              </a:rPr>
              <a:t>  </a:t>
            </a:r>
            <a:r>
              <a:rPr lang="zh-CN" b="0">
                <a:solidFill>
                  <a:srgbClr val="FF0000"/>
                </a:solidFill>
                <a:latin typeface="+mn-ea"/>
                <a:cs typeface="+mn-ea"/>
              </a:rPr>
              <a:t>中间件</a:t>
            </a:r>
            <a:r>
              <a:rPr lang="en-US" b="0">
                <a:solidFill>
                  <a:srgbClr val="FF0000"/>
                </a:solidFill>
                <a:latin typeface="+mn-ea"/>
                <a:cs typeface="+mn-ea"/>
              </a:rPr>
              <a:t>---Apache</a:t>
            </a:r>
            <a:r>
              <a:rPr lang="zh-CN" b="0">
                <a:solidFill>
                  <a:srgbClr val="FF0000"/>
                </a:solidFill>
                <a:latin typeface="+mn-ea"/>
                <a:cs typeface="+mn-ea"/>
              </a:rPr>
              <a:t>搭载项目业务</a:t>
            </a:r>
            <a:r>
              <a:rPr lang="en-US" b="0">
                <a:solidFill>
                  <a:srgbClr val="FF0000"/>
                </a:solidFill>
                <a:latin typeface="+mn-ea"/>
                <a:cs typeface="+mn-ea"/>
              </a:rPr>
              <a:t>/</a:t>
            </a:r>
            <a:r>
              <a:rPr lang="zh-CN" b="0">
                <a:solidFill>
                  <a:srgbClr val="FF0000"/>
                </a:solidFill>
                <a:latin typeface="+mn-ea"/>
                <a:cs typeface="+mn-ea"/>
              </a:rPr>
              <a:t>逻辑代码</a:t>
            </a:r>
            <a:r>
              <a:rPr lang="en-US" b="0">
                <a:solidFill>
                  <a:srgbClr val="FF0000"/>
                </a:solidFill>
                <a:latin typeface="+mn-ea"/>
                <a:cs typeface="+mn-ea"/>
              </a:rPr>
              <a:t>,Tomcat,Nginx,IIS</a:t>
            </a:r>
            <a:endParaRPr lang="zh-CN" b="0">
              <a:solidFill>
                <a:srgbClr val="FF0000"/>
              </a:solidFill>
              <a:latin typeface="+mn-ea"/>
              <a:cs typeface="+mn-ea"/>
            </a:endParaRPr>
          </a:p>
          <a:p>
            <a:pPr indent="266700"/>
            <a:r>
              <a:rPr lang="en-US" altLang="zh-CN" b="0">
                <a:solidFill>
                  <a:srgbClr val="FF0000"/>
                </a:solidFill>
                <a:latin typeface="+mn-ea"/>
                <a:cs typeface="+mn-ea"/>
              </a:rPr>
              <a:t>  </a:t>
            </a:r>
            <a:r>
              <a:rPr lang="zh-CN" b="0">
                <a:solidFill>
                  <a:srgbClr val="FF0000"/>
                </a:solidFill>
                <a:latin typeface="+mn-ea"/>
                <a:cs typeface="+mn-ea"/>
              </a:rPr>
              <a:t>前端技术</a:t>
            </a:r>
            <a:r>
              <a:rPr lang="en-US" b="0">
                <a:solidFill>
                  <a:srgbClr val="FF0000"/>
                </a:solidFill>
                <a:latin typeface="+mn-ea"/>
                <a:cs typeface="+mn-ea"/>
              </a:rPr>
              <a:t>:vue.js</a:t>
            </a:r>
            <a:endParaRPr lang="zh-CN" b="0">
              <a:solidFill>
                <a:srgbClr val="FF0000"/>
              </a:solidFill>
              <a:latin typeface="+mn-ea"/>
              <a:cs typeface="+mn-ea"/>
            </a:endParaRPr>
          </a:p>
          <a:p>
            <a:pPr indent="266700"/>
            <a:r>
              <a:rPr lang="en-US" altLang="zh-CN" b="0">
                <a:solidFill>
                  <a:srgbClr val="FF0000"/>
                </a:solidFill>
                <a:latin typeface="+mn-ea"/>
                <a:cs typeface="+mn-ea"/>
              </a:rPr>
              <a:t>  </a:t>
            </a:r>
            <a:r>
              <a:rPr lang="zh-CN" b="0">
                <a:solidFill>
                  <a:srgbClr val="FF0000"/>
                </a:solidFill>
                <a:latin typeface="+mn-ea"/>
                <a:cs typeface="+mn-ea"/>
              </a:rPr>
              <a:t>服务端</a:t>
            </a:r>
            <a:r>
              <a:rPr lang="en-US" b="0">
                <a:solidFill>
                  <a:srgbClr val="FF0000"/>
                </a:solidFill>
                <a:latin typeface="+mn-ea"/>
                <a:cs typeface="+mn-ea"/>
              </a:rPr>
              <a:t>:java spring</a:t>
            </a:r>
            <a:endParaRPr lang="zh-CN" b="0">
              <a:solidFill>
                <a:srgbClr val="FF0000"/>
              </a:solidFill>
              <a:latin typeface="+mn-ea"/>
              <a:cs typeface="+mn-ea"/>
            </a:endParaRPr>
          </a:p>
          <a:p>
            <a:pPr indent="266700"/>
            <a:r>
              <a:rPr lang="en-US" altLang="zh-CN" b="0">
                <a:solidFill>
                  <a:srgbClr val="FF0000"/>
                </a:solidFill>
                <a:latin typeface="+mn-ea"/>
                <a:cs typeface="+mn-ea"/>
              </a:rPr>
              <a:t>  </a:t>
            </a:r>
            <a:r>
              <a:rPr lang="zh-CN" b="0">
                <a:solidFill>
                  <a:srgbClr val="FF0000"/>
                </a:solidFill>
                <a:latin typeface="+mn-ea"/>
                <a:cs typeface="+mn-ea"/>
              </a:rPr>
              <a:t>数据库</a:t>
            </a:r>
            <a:r>
              <a:rPr lang="en-US" b="0">
                <a:solidFill>
                  <a:srgbClr val="FF0000"/>
                </a:solidFill>
                <a:latin typeface="+mn-ea"/>
                <a:cs typeface="+mn-ea"/>
              </a:rPr>
              <a:t>:MySQL,sqlserver,,MongoDB,Redis</a:t>
            </a:r>
            <a:endParaRPr lang="zh-CN" b="0">
              <a:solidFill>
                <a:srgbClr val="FF0000"/>
              </a:solidFill>
              <a:latin typeface="+mn-ea"/>
              <a:cs typeface="+mn-ea"/>
            </a:endParaRPr>
          </a:p>
          <a:p>
            <a:pPr indent="266700"/>
            <a:r>
              <a:rPr lang="en-US" altLang="zh-CN" b="0">
                <a:solidFill>
                  <a:srgbClr val="FF0000"/>
                </a:solidFill>
                <a:latin typeface="+mn-ea"/>
                <a:cs typeface="+mn-ea"/>
              </a:rPr>
              <a:t>  </a:t>
            </a:r>
            <a:r>
              <a:rPr lang="zh-CN" b="0">
                <a:solidFill>
                  <a:srgbClr val="FF0000"/>
                </a:solidFill>
                <a:latin typeface="+mn-ea"/>
                <a:cs typeface="+mn-ea"/>
              </a:rPr>
              <a:t>中间件</a:t>
            </a:r>
            <a:r>
              <a:rPr lang="en-US" b="0">
                <a:solidFill>
                  <a:srgbClr val="FF0000"/>
                </a:solidFill>
                <a:latin typeface="+mn-ea"/>
                <a:cs typeface="+mn-ea"/>
              </a:rPr>
              <a:t>---Apache</a:t>
            </a:r>
            <a:r>
              <a:rPr lang="zh-CN" b="0">
                <a:solidFill>
                  <a:srgbClr val="FF0000"/>
                </a:solidFill>
                <a:latin typeface="+mn-ea"/>
                <a:cs typeface="+mn-ea"/>
              </a:rPr>
              <a:t>搭载项目业务</a:t>
            </a:r>
            <a:r>
              <a:rPr lang="en-US" b="0">
                <a:solidFill>
                  <a:srgbClr val="FF0000"/>
                </a:solidFill>
                <a:latin typeface="+mn-ea"/>
                <a:cs typeface="+mn-ea"/>
              </a:rPr>
              <a:t>/</a:t>
            </a:r>
            <a:r>
              <a:rPr lang="zh-CN" b="0">
                <a:solidFill>
                  <a:srgbClr val="FF0000"/>
                </a:solidFill>
                <a:latin typeface="+mn-ea"/>
                <a:cs typeface="+mn-ea"/>
              </a:rPr>
              <a:t>逻辑代码</a:t>
            </a:r>
            <a:r>
              <a:rPr lang="en-US" b="0">
                <a:solidFill>
                  <a:srgbClr val="FF0000"/>
                </a:solidFill>
                <a:latin typeface="+mn-ea"/>
                <a:cs typeface="+mn-ea"/>
              </a:rPr>
              <a:t>,Tomcat,Nginx,IIS</a:t>
            </a:r>
            <a:endParaRPr lang="zh-CN" b="0">
              <a:latin typeface="+mn-ea"/>
              <a:cs typeface="+mn-ea"/>
            </a:endParaRPr>
          </a:p>
          <a:p>
            <a:pPr indent="266700"/>
            <a:r>
              <a:rPr lang="en-US" altLang="zh-CN" b="0">
                <a:latin typeface="+mn-ea"/>
                <a:cs typeface="+mn-ea"/>
              </a:rPr>
              <a:t>  </a:t>
            </a:r>
            <a:r>
              <a:rPr lang="zh-CN" b="0">
                <a:latin typeface="+mn-ea"/>
                <a:cs typeface="+mn-ea"/>
              </a:rPr>
              <a:t>理解对被测产品的需求和业务逻辑</a:t>
            </a:r>
            <a:endParaRPr lang="zh-CN" altLang="en-US">
              <a:latin typeface="+mn-ea"/>
              <a:cs typeface="+mn-ea"/>
            </a:endParaRPr>
          </a:p>
        </p:txBody>
      </p:sp>
      <p:sp>
        <p:nvSpPr>
          <p:cNvPr id="3" name="文本框 2"/>
          <p:cNvSpPr txBox="1"/>
          <p:nvPr/>
        </p:nvSpPr>
        <p:spPr>
          <a:xfrm>
            <a:off x="600710" y="3704590"/>
            <a:ext cx="32670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2.4.4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自动化测试可行性</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1133475" y="4103370"/>
            <a:ext cx="400431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2.4.4.1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产品架构与业务可行性</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nvSpPr>
        <p:spPr>
          <a:xfrm>
            <a:off x="1133475" y="4502150"/>
            <a:ext cx="10250805" cy="1568450"/>
          </a:xfrm>
          <a:prstGeom prst="rect">
            <a:avLst/>
          </a:prstGeom>
          <a:noFill/>
          <a:ln w="9525">
            <a:noFill/>
          </a:ln>
        </p:spPr>
        <p:txBody>
          <a:bodyPr wrap="square">
            <a:spAutoFit/>
          </a:bodyPr>
          <a:p>
            <a:pPr indent="266700"/>
            <a:r>
              <a:rPr lang="en-US" altLang="zh-CN" sz="1600" b="0">
                <a:latin typeface="+mn-ea"/>
                <a:cs typeface="+mn-ea"/>
              </a:rPr>
              <a:t>  </a:t>
            </a:r>
            <a:r>
              <a:rPr lang="zh-CN" sz="1600" b="0">
                <a:latin typeface="+mn-ea"/>
                <a:cs typeface="+mn-ea"/>
              </a:rPr>
              <a:t>单机应用程序，重点考虑界面级自动化测试</a:t>
            </a:r>
            <a:endParaRPr lang="zh-CN" sz="1600" b="0">
              <a:latin typeface="+mn-ea"/>
              <a:cs typeface="+mn-ea"/>
            </a:endParaRPr>
          </a:p>
          <a:p>
            <a:pPr indent="266700"/>
            <a:r>
              <a:rPr lang="en-US" altLang="zh-CN" sz="1600" b="0">
                <a:latin typeface="+mn-ea"/>
                <a:cs typeface="+mn-ea"/>
              </a:rPr>
              <a:t>    </a:t>
            </a:r>
            <a:r>
              <a:rPr lang="zh-CN" sz="1600" b="0">
                <a:latin typeface="+mn-ea"/>
                <a:cs typeface="+mn-ea"/>
              </a:rPr>
              <a:t>分布式应用系统，重点考虑接口级与界面级结合的自动化测试</a:t>
            </a:r>
            <a:endParaRPr lang="zh-CN" sz="1600" b="0">
              <a:latin typeface="+mn-ea"/>
              <a:cs typeface="+mn-ea"/>
            </a:endParaRPr>
          </a:p>
          <a:p>
            <a:pPr indent="266700"/>
            <a:r>
              <a:rPr lang="en-US" altLang="zh-CN" sz="1600" b="0">
                <a:latin typeface="+mn-ea"/>
                <a:cs typeface="+mn-ea"/>
              </a:rPr>
              <a:t>    </a:t>
            </a:r>
            <a:r>
              <a:rPr lang="zh-CN" sz="1600" b="0">
                <a:latin typeface="+mn-ea"/>
                <a:cs typeface="+mn-ea"/>
              </a:rPr>
              <a:t>手机</a:t>
            </a:r>
            <a:r>
              <a:rPr lang="en-US" sz="1600" b="0">
                <a:latin typeface="+mn-ea"/>
                <a:cs typeface="+mn-ea"/>
              </a:rPr>
              <a:t>APP</a:t>
            </a:r>
            <a:r>
              <a:rPr lang="zh-CN" sz="1600" b="0">
                <a:latin typeface="+mn-ea"/>
                <a:cs typeface="+mn-ea"/>
              </a:rPr>
              <a:t>应用，重点考虑接口级与界面级结合的自动化测试，并重点关注兼容性</a:t>
            </a:r>
            <a:endParaRPr lang="zh-CN" sz="1600" b="0">
              <a:latin typeface="+mn-ea"/>
              <a:cs typeface="+mn-ea"/>
            </a:endParaRPr>
          </a:p>
          <a:p>
            <a:pPr indent="266700"/>
            <a:r>
              <a:rPr lang="en-US" altLang="zh-CN" sz="1600" b="0">
                <a:latin typeface="+mn-ea"/>
                <a:cs typeface="+mn-ea"/>
              </a:rPr>
              <a:t>    </a:t>
            </a:r>
            <a:r>
              <a:rPr lang="zh-CN" sz="1600" b="0">
                <a:latin typeface="+mn-ea"/>
                <a:cs typeface="+mn-ea"/>
              </a:rPr>
              <a:t>复杂业务场景，重点考虑接口级或代码级自动化测试，界面级测试可不作重点关注。且摘取使用频率最高的模块进行测试</a:t>
            </a:r>
            <a:endParaRPr lang="zh-CN" sz="1600" b="0">
              <a:latin typeface="+mn-ea"/>
              <a:cs typeface="+mn-ea"/>
            </a:endParaRPr>
          </a:p>
          <a:p>
            <a:pPr indent="266700"/>
            <a:r>
              <a:rPr lang="en-US" altLang="zh-CN" sz="1600" b="0">
                <a:latin typeface="+mn-ea"/>
                <a:cs typeface="+mn-ea"/>
              </a:rPr>
              <a:t>    </a:t>
            </a:r>
            <a:r>
              <a:rPr lang="zh-CN" sz="1600" b="0">
                <a:latin typeface="+mn-ea"/>
                <a:cs typeface="+mn-ea"/>
              </a:rPr>
              <a:t>简单业务场景，可考虑不进行或只进行界面级自动化测试</a:t>
            </a:r>
            <a:endParaRPr lang="zh-CN" altLang="en-US" sz="1600">
              <a:latin typeface="+mn-ea"/>
              <a:cs typeface="+mn-ea"/>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ym typeface="+mn-ea"/>
              </a:rPr>
              <a:t>自动化测试</a:t>
            </a:r>
            <a:r>
              <a:rPr lang="zh-CN" altLang="en-US" dirty="0">
                <a:sym typeface="+mn-ea"/>
              </a:rPr>
              <a:t>概述</a:t>
            </a:r>
            <a:endParaRPr lang="zh-CN" altLang="en-US" dirty="0">
              <a:sym typeface="+mn-ea"/>
            </a:endParaRPr>
          </a:p>
        </p:txBody>
      </p:sp>
      <p:sp>
        <p:nvSpPr>
          <p:cNvPr id="6" name="文本框 5"/>
          <p:cNvSpPr txBox="1"/>
          <p:nvPr/>
        </p:nvSpPr>
        <p:spPr>
          <a:xfrm>
            <a:off x="514350" y="721360"/>
            <a:ext cx="400431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2.4.4.2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测试技术实现可行性：</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0" name="文本框 99"/>
          <p:cNvSpPr txBox="1"/>
          <p:nvPr/>
        </p:nvSpPr>
        <p:spPr>
          <a:xfrm>
            <a:off x="786765" y="1120140"/>
            <a:ext cx="9784080" cy="1753235"/>
          </a:xfrm>
          <a:prstGeom prst="rect">
            <a:avLst/>
          </a:prstGeom>
          <a:noFill/>
          <a:ln w="9525">
            <a:noFill/>
          </a:ln>
        </p:spPr>
        <p:txBody>
          <a:bodyPr wrap="square">
            <a:spAutoFit/>
          </a:bodyPr>
          <a:p>
            <a:pPr indent="266700"/>
            <a:r>
              <a:rPr lang="zh-CN" b="0">
                <a:latin typeface="+mn-ea"/>
                <a:cs typeface="+mn-ea"/>
              </a:rPr>
              <a:t>自动化测试可应用于代码级、接口级、界面级</a:t>
            </a:r>
            <a:endParaRPr lang="zh-CN" b="0">
              <a:latin typeface="+mn-ea"/>
              <a:cs typeface="+mn-ea"/>
            </a:endParaRPr>
          </a:p>
          <a:p>
            <a:pPr indent="266700"/>
            <a:r>
              <a:rPr lang="zh-CN" b="0">
                <a:latin typeface="+mn-ea"/>
                <a:cs typeface="+mn-ea"/>
              </a:rPr>
              <a:t>不同的被测产品应根据不同的情况进行有针对性的技术选择</a:t>
            </a:r>
            <a:endParaRPr lang="zh-CN" b="0">
              <a:latin typeface="+mn-ea"/>
              <a:cs typeface="+mn-ea"/>
            </a:endParaRPr>
          </a:p>
          <a:p>
            <a:pPr indent="266700"/>
            <a:r>
              <a:rPr lang="zh-CN" b="0">
                <a:latin typeface="+mn-ea"/>
                <a:cs typeface="+mn-ea"/>
              </a:rPr>
              <a:t>自动化测试技术并不难，重点是测试方案的定制</a:t>
            </a:r>
            <a:endParaRPr lang="zh-CN" b="0">
              <a:latin typeface="+mn-ea"/>
              <a:cs typeface="+mn-ea"/>
            </a:endParaRPr>
          </a:p>
          <a:p>
            <a:pPr indent="266700"/>
            <a:r>
              <a:rPr lang="zh-CN" b="0">
                <a:latin typeface="+mn-ea"/>
                <a:cs typeface="+mn-ea"/>
              </a:rPr>
              <a:t>通用优先技术选择顺序：接口级＞界面级＞代码级</a:t>
            </a:r>
            <a:endParaRPr lang="zh-CN" b="0">
              <a:latin typeface="+mn-ea"/>
              <a:cs typeface="+mn-ea"/>
            </a:endParaRPr>
          </a:p>
          <a:p>
            <a:pPr indent="266700"/>
            <a:r>
              <a:rPr lang="zh-CN" b="0">
                <a:latin typeface="+mn-ea"/>
                <a:cs typeface="+mn-ea"/>
              </a:rPr>
              <a:t>自动化测试工具选择面太广，却没有一款工具可以完全满足企业要求，所以对自动化测试技术底层实现原理的理解和应用应优先于对工具的考虑和选型</a:t>
            </a:r>
            <a:endParaRPr lang="zh-CN" b="0">
              <a:latin typeface="+mn-ea"/>
              <a:cs typeface="+mn-ea"/>
            </a:endParaRPr>
          </a:p>
        </p:txBody>
      </p:sp>
      <p:sp>
        <p:nvSpPr>
          <p:cNvPr id="4" name="文本框 3"/>
          <p:cNvSpPr txBox="1"/>
          <p:nvPr/>
        </p:nvSpPr>
        <p:spPr>
          <a:xfrm>
            <a:off x="377825" y="3045460"/>
            <a:ext cx="400431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2.4.4.3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团队成员能力可行性：</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nvSpPr>
        <p:spPr>
          <a:xfrm>
            <a:off x="1139825" y="3616325"/>
            <a:ext cx="9077960" cy="2030095"/>
          </a:xfrm>
          <a:prstGeom prst="rect">
            <a:avLst/>
          </a:prstGeom>
          <a:noFill/>
          <a:ln w="9525">
            <a:noFill/>
          </a:ln>
        </p:spPr>
        <p:txBody>
          <a:bodyPr wrap="square">
            <a:spAutoFit/>
          </a:bodyPr>
          <a:p>
            <a:pPr indent="266700"/>
            <a:r>
              <a:rPr lang="zh-CN" b="0">
                <a:latin typeface="+mn-ea"/>
              </a:rPr>
              <a:t>测试过程分为：分析、设计、实现、执行，而很多团队关注在实现和执行层面，而忽略测试最本质的环节：分析、设计自动化测试仅属于测试执行环节，所以并非能够运用自动化测试技术或工具就可以成功实施自动化测试团队成员具备的能力：对产品业务的理解，对产品架构的理解，对设计的理解，具备程序设计能力（语言能力），有专人负责自动化测试建设好测试团队和软件研发管理，远比实施自动化测试重要。</a:t>
            </a:r>
            <a:endParaRPr lang="zh-CN" altLang="en-US">
              <a:latin typeface="+mn-ea"/>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ym typeface="+mn-ea"/>
              </a:rPr>
              <a:t>自动化测试</a:t>
            </a:r>
            <a:r>
              <a:rPr lang="zh-CN" altLang="en-US" dirty="0">
                <a:sym typeface="+mn-ea"/>
              </a:rPr>
              <a:t>概述</a:t>
            </a:r>
            <a:endParaRPr lang="zh-CN" altLang="en-US" dirty="0">
              <a:sym typeface="+mn-ea"/>
            </a:endParaRPr>
          </a:p>
        </p:txBody>
      </p:sp>
      <p:sp>
        <p:nvSpPr>
          <p:cNvPr id="6" name="文本框 5"/>
          <p:cNvSpPr txBox="1"/>
          <p:nvPr/>
        </p:nvSpPr>
        <p:spPr>
          <a:xfrm>
            <a:off x="514350" y="721360"/>
            <a:ext cx="400431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2.4.4.4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自动化测试实施可行性</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838835" y="1215390"/>
            <a:ext cx="10242550" cy="1753235"/>
          </a:xfrm>
          <a:prstGeom prst="rect">
            <a:avLst/>
          </a:prstGeom>
          <a:noFill/>
          <a:ln w="9525">
            <a:noFill/>
          </a:ln>
        </p:spPr>
        <p:txBody>
          <a:bodyPr wrap="square">
            <a:spAutoFit/>
          </a:bodyPr>
          <a:p>
            <a:pPr indent="266700"/>
            <a:r>
              <a:rPr lang="zh-CN" b="0">
                <a:latin typeface="+mn-ea"/>
                <a:cs typeface="+mn-ea"/>
              </a:rPr>
              <a:t>自动化测试方案应该与产品架构设计工作一起，在研发早期进行统一规划，确保自动化测试的可实施性，减少测试脚本重构</a:t>
            </a:r>
            <a:r>
              <a:rPr lang="zh-CN" b="0">
                <a:solidFill>
                  <a:srgbClr val="FF0000"/>
                </a:solidFill>
                <a:latin typeface="+mn-ea"/>
                <a:cs typeface="+mn-ea"/>
              </a:rPr>
              <a:t>自动化测试更多用于回归测试或兼容性测试，不能以寻找</a:t>
            </a:r>
            <a:r>
              <a:rPr lang="en-US" b="0">
                <a:solidFill>
                  <a:srgbClr val="FF0000"/>
                </a:solidFill>
                <a:latin typeface="+mn-ea"/>
                <a:cs typeface="+mn-ea"/>
              </a:rPr>
              <a:t>Bug</a:t>
            </a:r>
            <a:r>
              <a:rPr lang="zh-CN" b="0">
                <a:solidFill>
                  <a:srgbClr val="FF0000"/>
                </a:solidFill>
                <a:latin typeface="+mn-ea"/>
                <a:cs typeface="+mn-ea"/>
              </a:rPr>
              <a:t>为目的</a:t>
            </a:r>
            <a:r>
              <a:rPr lang="zh-CN" b="0">
                <a:latin typeface="+mn-ea"/>
                <a:cs typeface="+mn-ea"/>
              </a:rPr>
              <a:t>自动化测试属于执行阶段，测试工作应该重点关注分析与设计经验表明，</a:t>
            </a:r>
            <a:r>
              <a:rPr lang="en-US" b="0">
                <a:latin typeface="+mn-ea"/>
                <a:cs typeface="+mn-ea"/>
              </a:rPr>
              <a:t>80%</a:t>
            </a:r>
            <a:r>
              <a:rPr lang="zh-CN" b="0">
                <a:latin typeface="+mn-ea"/>
                <a:cs typeface="+mn-ea"/>
              </a:rPr>
              <a:t>的企业自动化测试实施工作无法坚持，效果并不理想自动化测试是为软件质量服务的，并非用于自我满足或邀功</a:t>
            </a:r>
            <a:endParaRPr lang="zh-CN" altLang="en-US">
              <a:latin typeface="+mn-ea"/>
              <a:cs typeface="+mn-ea"/>
            </a:endParaRPr>
          </a:p>
        </p:txBody>
      </p:sp>
      <p:sp>
        <p:nvSpPr>
          <p:cNvPr id="5" name="文本框 4"/>
          <p:cNvSpPr txBox="1"/>
          <p:nvPr/>
        </p:nvSpPr>
        <p:spPr>
          <a:xfrm>
            <a:off x="514350" y="2898140"/>
            <a:ext cx="4745990" cy="398780"/>
          </a:xfrm>
          <a:prstGeom prst="rect">
            <a:avLst/>
          </a:prstGeom>
          <a:noFill/>
        </p:spPr>
        <p:txBody>
          <a:bodyPr wrap="squar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2.4.4.5  </a:t>
            </a:r>
            <a:r>
              <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什么样的项目适合做自动化</a:t>
            </a:r>
            <a:endParaRPr 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nvSpPr>
        <p:spPr>
          <a:xfrm>
            <a:off x="757555" y="3357880"/>
            <a:ext cx="9420860" cy="3138170"/>
          </a:xfrm>
          <a:prstGeom prst="rect">
            <a:avLst/>
          </a:prstGeom>
          <a:noFill/>
          <a:ln w="9525">
            <a:noFill/>
          </a:ln>
        </p:spPr>
        <p:txBody>
          <a:bodyPr wrap="square">
            <a:spAutoFit/>
          </a:bodyPr>
          <a:p>
            <a:pPr indent="0"/>
            <a:r>
              <a:rPr lang="zh-CN" b="1">
                <a:latin typeface="+mn-ea"/>
                <a:cs typeface="+mn-ea"/>
              </a:rPr>
              <a:t>软件需求变动不频繁</a:t>
            </a:r>
            <a:r>
              <a:rPr lang="zh-CN" b="0">
                <a:latin typeface="+mn-ea"/>
                <a:cs typeface="+mn-ea"/>
              </a:rPr>
              <a:t>测试脚本的稳定性决定了自动化测试的维护成本。如果软件需求变动过于频繁，测试人员需要根据变动的需求来更新测试用例以及相关的测试脚本，而脚本的维护本身就是一个代码开发的过程，需要修改、调试，必要的时候还要修改自动化测试的框架，如果所花费的成本不低于利用其节省的测试成本，那么自动化测试便是失败的。项目中的某些模块相对稳定，而某些模块需求变动性很大。我们便可对相对稳定的模块进行自动化测试，而变动较大的仍是用手工测试。</a:t>
            </a:r>
            <a:r>
              <a:rPr lang="zh-CN" b="1">
                <a:latin typeface="+mn-ea"/>
                <a:cs typeface="+mn-ea"/>
              </a:rPr>
              <a:t>项目周期较长</a:t>
            </a:r>
            <a:r>
              <a:rPr lang="zh-CN" b="0">
                <a:latin typeface="+mn-ea"/>
                <a:cs typeface="+mn-ea"/>
              </a:rPr>
              <a:t>由于自动化测试需求的确定、自动化测试框架的设计、测试脚本的编写与调试均需要相当长的时间来完成。这样的过程本身就是一个测试软件的开发过程，需要较长的时间来完成。如果项目的周期比较短，没有足够的时间去支持这样一个过程，那么自动化测试便成为笑谈。</a:t>
            </a:r>
            <a:endParaRPr lang="zh-CN" altLang="en-US">
              <a:latin typeface="+mn-ea"/>
              <a:cs typeface="+mn-ea"/>
            </a:endParaRPr>
          </a:p>
        </p:txBody>
      </p:sp>
    </p:spTree>
  </p:cSld>
  <p:clrMapOvr>
    <a:masterClrMapping/>
  </p:clrMapOvr>
  <p:transition spd="slow">
    <p:push dir="u"/>
  </p:transition>
</p:sld>
</file>

<file path=ppt/tags/tag1.xml><?xml version="1.0" encoding="utf-8"?>
<p:tagLst xmlns:p="http://schemas.openxmlformats.org/presentationml/2006/main">
  <p:tag name="KSO_WM_UNIT_PLACING_PICTURE_USER_VIEWPORT" val="{&quot;height&quot;:2160,&quot;width&quot;:675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11119</Words>
  <Application>WPS 演示</Application>
  <PresentationFormat>宽屏</PresentationFormat>
  <Paragraphs>621</Paragraphs>
  <Slides>46</Slides>
  <Notes>51</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46</vt:i4>
      </vt:variant>
    </vt:vector>
  </HeadingPairs>
  <TitlesOfParts>
    <vt:vector size="70" baseType="lpstr">
      <vt:lpstr>Arial</vt:lpstr>
      <vt:lpstr>宋体</vt:lpstr>
      <vt:lpstr>Wingdings</vt:lpstr>
      <vt:lpstr>微软雅黑</vt:lpstr>
      <vt:lpstr>微软雅黑 Light</vt:lpstr>
      <vt:lpstr>Wingdings</vt:lpstr>
      <vt:lpstr>Courier New</vt:lpstr>
      <vt:lpstr>Times New Roman</vt:lpstr>
      <vt:lpstr>Arial Unicode MS</vt:lpstr>
      <vt:lpstr>Calibri</vt:lpstr>
      <vt:lpstr>等线</vt:lpstr>
      <vt:lpstr>Wingdings-Regular</vt:lpstr>
      <vt:lpstr>Segoe Print</vt:lpstr>
      <vt:lpstr>黑体</vt:lpstr>
      <vt:lpstr>Delius</vt:lpstr>
      <vt:lpstr>Curlz MT</vt:lpstr>
      <vt:lpstr>Consolas</vt:lpstr>
      <vt:lpstr>Comic Sans MS</vt:lpstr>
      <vt:lpstr>ArialMT</vt:lpstr>
      <vt:lpstr>Verdana</vt:lpstr>
      <vt:lpstr>等线 Light</vt:lpstr>
      <vt:lpstr>华文彩云</vt:lpstr>
      <vt:lpstr>Calibri Light</vt:lpstr>
      <vt:lpstr>Office 主题</vt:lpstr>
      <vt:lpstr>Web自动化测试</vt:lpstr>
      <vt:lpstr>课程介绍</vt:lpstr>
      <vt:lpstr>第1节-自动化测试概述</vt:lpstr>
      <vt:lpstr>第1节-自动化测试概述</vt:lpstr>
      <vt:lpstr>第2节-自动化测试概述</vt:lpstr>
      <vt:lpstr>第2节-自动化测试概述</vt:lpstr>
      <vt:lpstr>第2节-自动化测试概述</vt:lpstr>
      <vt:lpstr>第2节-自动化测试概述</vt:lpstr>
      <vt:lpstr>第2节-自动化测试概述</vt:lpstr>
      <vt:lpstr>第2节-自动化测试概述</vt:lpstr>
      <vt:lpstr>第2节-自动化测试概述</vt:lpstr>
      <vt:lpstr>第2节-自动化测试概述</vt:lpstr>
      <vt:lpstr>第2节-自动化测试概述</vt:lpstr>
      <vt:lpstr>第3节-Selenium工具介绍</vt:lpstr>
      <vt:lpstr>第3节-Selenium工具介绍</vt:lpstr>
      <vt:lpstr>第3节-Selenium工具介绍</vt:lpstr>
      <vt:lpstr>第3节-Selenium工具介绍</vt:lpstr>
      <vt:lpstr>第3节-Selenium工具介绍</vt:lpstr>
      <vt:lpstr>第3节-Selenium工具介绍</vt:lpstr>
      <vt:lpstr>第4节-环境搭建-浏览器配置</vt:lpstr>
      <vt:lpstr>第4节-环境搭建-浏览器配置</vt:lpstr>
      <vt:lpstr>第4节-环境搭建-浏览器配置</vt:lpstr>
      <vt:lpstr>第4节-环境搭建-浏览器配置</vt:lpstr>
      <vt:lpstr>第4节-环境搭建-浏览器配置</vt:lpstr>
      <vt:lpstr>第4节-环境搭建-浏览器配置</vt:lpstr>
      <vt:lpstr>第4节-环境搭建-浏览器配置</vt:lpstr>
      <vt:lpstr>第4节-环境搭建-浏览器配置</vt:lpstr>
      <vt:lpstr>第4节-环境搭建-浏览器配置</vt:lpstr>
      <vt:lpstr>第4节-环境搭建-浏览器配置</vt:lpstr>
      <vt:lpstr>第4节-环境搭建-浏览器配置</vt:lpstr>
      <vt:lpstr>第4节-环境搭建-浏览器配置</vt:lpstr>
      <vt:lpstr>第4节-环境搭建-浏览器配置</vt:lpstr>
      <vt:lpstr>第5节-入门Demo</vt:lpstr>
      <vt:lpstr>第5节-入门Demo</vt:lpstr>
      <vt:lpstr>第5节-入门Demo</vt:lpstr>
      <vt:lpstr>第5节-入门Demo</vt:lpstr>
      <vt:lpstr>第5节-入门Demo</vt:lpstr>
      <vt:lpstr>第5节-入门Demo</vt:lpstr>
      <vt:lpstr>第5节-入门Demo</vt:lpstr>
      <vt:lpstr>第5节-入门Demo</vt:lpstr>
      <vt:lpstr>第5节-入门Demo</vt:lpstr>
      <vt:lpstr>第5节-入门Demo</vt:lpstr>
      <vt:lpstr>第5节-入门Demo</vt:lpstr>
      <vt:lpstr>第5节-入门Demo</vt:lpstr>
      <vt:lpstr>第5节-入门Demo</vt:lpstr>
      <vt:lpstr>PowerPoint 演示文稿</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Kitty.Kuang</cp:lastModifiedBy>
  <cp:revision>1933</cp:revision>
  <dcterms:created xsi:type="dcterms:W3CDTF">2014-03-19T14:07:00Z</dcterms:created>
  <dcterms:modified xsi:type="dcterms:W3CDTF">2021-08-27T07:11:48Z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00840E2CC90B4E2E8339810C63937D35</vt:lpwstr>
  </property>
</Properties>
</file>