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7" r:id="rId7"/>
    <p:sldId id="299" r:id="rId8"/>
    <p:sldId id="268" r:id="rId9"/>
    <p:sldId id="269" r:id="rId10"/>
    <p:sldId id="295" r:id="rId11"/>
    <p:sldId id="296" r:id="rId12"/>
    <p:sldId id="297" r:id="rId13"/>
    <p:sldId id="298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3" r:id="rId28"/>
    <p:sldId id="294" r:id="rId29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75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635042" y="462385"/>
            <a:ext cx="1873914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046822" cy="104682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44281" y="503825"/>
            <a:ext cx="855436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5248" y="1183771"/>
            <a:ext cx="8193502" cy="1254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vuejs.org/v2/guide/events.html#Event-Modifiers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s://vuejs.org/v2/guide/events.html#Modifier-Key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hyperlink" Target="https://vuejs.org/v2/api/#Options-Data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hyperlink" Target="https://vuejs.org/v2/api/#Options-Lifecycle-Hooks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hyperlink" Target="mailto:roman.yavoriv@techmagic.co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 txBox="1">
            <a:spLocks/>
          </p:cNvSpPr>
          <p:nvPr/>
        </p:nvSpPr>
        <p:spPr>
          <a:xfrm>
            <a:off x="2133599" y="2114550"/>
            <a:ext cx="471233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US" sz="4000" kern="0" spc="-10" dirty="0" smtClean="0"/>
              <a:t>Beyond the Basics</a:t>
            </a:r>
            <a:endParaRPr lang="en-US" sz="4000" kern="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600" y="1047750"/>
            <a:ext cx="471233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spc="-10" dirty="0" smtClean="0"/>
              <a:t>Vue.js</a:t>
            </a:r>
            <a:endParaRPr sz="6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2688" y="221395"/>
            <a:ext cx="562639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5" dirty="0" smtClean="0"/>
              <a:t>Code Splitting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520084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2688" y="221395"/>
            <a:ext cx="562639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5" dirty="0" smtClean="0"/>
              <a:t>Laravel Mix Configuration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117972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85750"/>
            <a:ext cx="3170917" cy="430887"/>
          </a:xfrm>
        </p:spPr>
        <p:txBody>
          <a:bodyPr/>
          <a:lstStyle/>
          <a:p>
            <a:pPr algn="ctr"/>
            <a:r>
              <a:rPr lang="en-US" b="1" dirty="0" smtClean="0"/>
              <a:t>Babel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2550"/>
            <a:ext cx="8193502" cy="1692771"/>
          </a:xfrm>
        </p:spPr>
        <p:txBody>
          <a:bodyPr/>
          <a:lstStyle/>
          <a:p>
            <a:pPr fontAlgn="base"/>
            <a:r>
              <a:rPr lang="en-US" sz="2000" b="1" dirty="0">
                <a:solidFill>
                  <a:schemeClr val="bg1"/>
                </a:solidFill>
              </a:rPr>
              <a:t>Babel is a JavaScript </a:t>
            </a:r>
            <a:r>
              <a:rPr lang="en-US" sz="2000" b="1" dirty="0" smtClean="0">
                <a:solidFill>
                  <a:schemeClr val="bg1"/>
                </a:solidFill>
              </a:rPr>
              <a:t>compiler</a:t>
            </a:r>
          </a:p>
          <a:p>
            <a:pPr fontAlgn="base"/>
            <a:endParaRPr lang="en-US" b="1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Babel is a toolchain that is mainly used to convert ECMAScript 2015+ code into a backwards compatible version of JavaScript in current and older browsers or environments. Here are the main things Babel can do for you: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343150"/>
            <a:ext cx="35433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805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85750"/>
            <a:ext cx="4495800" cy="609600"/>
          </a:xfrm>
        </p:spPr>
        <p:txBody>
          <a:bodyPr/>
          <a:lstStyle/>
          <a:p>
            <a:pPr algn="ctr"/>
            <a:r>
              <a:rPr lang="en-US" b="1" dirty="0" smtClean="0"/>
              <a:t>Babel Configuration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3950"/>
            <a:ext cx="8193502" cy="276999"/>
          </a:xfrm>
        </p:spPr>
        <p:txBody>
          <a:bodyPr/>
          <a:lstStyle/>
          <a:p>
            <a:pPr fontAlgn="base"/>
            <a:r>
              <a:rPr lang="en-US" dirty="0" smtClean="0">
                <a:solidFill>
                  <a:schemeClr val="bg1"/>
                </a:solidFill>
              </a:rPr>
              <a:t>Babel configuration can be set using </a:t>
            </a:r>
            <a:r>
              <a:rPr lang="en-US" b="1" dirty="0" smtClean="0">
                <a:solidFill>
                  <a:srgbClr val="FFFF00"/>
                </a:solidFill>
              </a:rPr>
              <a:t>.babelrc </a:t>
            </a:r>
            <a:r>
              <a:rPr lang="en-US" dirty="0" smtClean="0">
                <a:solidFill>
                  <a:schemeClr val="bg1"/>
                </a:solidFill>
              </a:rPr>
              <a:t>file in project root.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03" y="1733550"/>
            <a:ext cx="7466589" cy="2743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0" y="3257550"/>
            <a:ext cx="24003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150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3947" y="368261"/>
            <a:ext cx="31718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Event</a:t>
            </a:r>
            <a:r>
              <a:rPr sz="3600" spc="-100" dirty="0"/>
              <a:t> </a:t>
            </a:r>
            <a:r>
              <a:rPr sz="3600" dirty="0"/>
              <a:t>modifiers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24023" y="1978973"/>
            <a:ext cx="1216660" cy="159702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414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.stop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.prevent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.capture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.self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.once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14719" y="1433072"/>
            <a:ext cx="5402789" cy="32431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8199" y="4822554"/>
            <a:ext cx="42932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heavy" spc="-5" dirty="0">
                <a:solidFill>
                  <a:srgbClr val="4DCFE1"/>
                </a:solidFill>
                <a:uFill>
                  <a:solidFill>
                    <a:srgbClr val="4DCFE1"/>
                  </a:solidFill>
                </a:uFill>
                <a:latin typeface="Arial"/>
                <a:cs typeface="Arial"/>
                <a:hlinkClick r:id="rId3"/>
              </a:rPr>
              <a:t>https://vuejs.org/v2/guide/events.html#Event-Modifiers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4133" y="315583"/>
            <a:ext cx="435038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-15" dirty="0"/>
              <a:t>Keys</a:t>
            </a:r>
            <a:r>
              <a:rPr sz="5200" spc="-95" dirty="0"/>
              <a:t> </a:t>
            </a:r>
            <a:r>
              <a:rPr sz="5200" dirty="0"/>
              <a:t>modifiers</a:t>
            </a:r>
            <a:endParaRPr sz="5200"/>
          </a:p>
        </p:txBody>
      </p:sp>
      <p:sp>
        <p:nvSpPr>
          <p:cNvPr id="3" name="object 3"/>
          <p:cNvSpPr/>
          <p:nvPr/>
        </p:nvSpPr>
        <p:spPr>
          <a:xfrm>
            <a:off x="2436470" y="1226247"/>
            <a:ext cx="0" cy="2916555"/>
          </a:xfrm>
          <a:custGeom>
            <a:avLst/>
            <a:gdLst/>
            <a:ahLst/>
            <a:cxnLst/>
            <a:rect l="l" t="t" r="r" b="b"/>
            <a:pathLst>
              <a:path h="2916554">
                <a:moveTo>
                  <a:pt x="0" y="0"/>
                </a:moveTo>
                <a:lnTo>
                  <a:pt x="0" y="2916494"/>
                </a:lnTo>
              </a:path>
            </a:pathLst>
          </a:custGeom>
          <a:ln w="9524">
            <a:solidFill>
              <a:srgbClr val="9E9E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74516" y="1226247"/>
            <a:ext cx="0" cy="2916555"/>
          </a:xfrm>
          <a:custGeom>
            <a:avLst/>
            <a:gdLst/>
            <a:ahLst/>
            <a:cxnLst/>
            <a:rect l="l" t="t" r="r" b="b"/>
            <a:pathLst>
              <a:path h="2916554">
                <a:moveTo>
                  <a:pt x="0" y="0"/>
                </a:moveTo>
                <a:lnTo>
                  <a:pt x="0" y="2916494"/>
                </a:lnTo>
              </a:path>
            </a:pathLst>
          </a:custGeom>
          <a:ln w="9524">
            <a:solidFill>
              <a:srgbClr val="9E9E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1949" y="1230997"/>
            <a:ext cx="4017645" cy="0"/>
          </a:xfrm>
          <a:custGeom>
            <a:avLst/>
            <a:gdLst/>
            <a:ahLst/>
            <a:cxnLst/>
            <a:rect l="l" t="t" r="r" b="b"/>
            <a:pathLst>
              <a:path w="4017645">
                <a:moveTo>
                  <a:pt x="0" y="0"/>
                </a:moveTo>
                <a:lnTo>
                  <a:pt x="4017316" y="0"/>
                </a:lnTo>
              </a:path>
            </a:pathLst>
          </a:custGeom>
          <a:ln w="9524">
            <a:solidFill>
              <a:srgbClr val="9E9E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1949" y="4137991"/>
            <a:ext cx="4017645" cy="0"/>
          </a:xfrm>
          <a:custGeom>
            <a:avLst/>
            <a:gdLst/>
            <a:ahLst/>
            <a:cxnLst/>
            <a:rect l="l" t="t" r="r" b="b"/>
            <a:pathLst>
              <a:path w="4017645">
                <a:moveTo>
                  <a:pt x="0" y="0"/>
                </a:moveTo>
                <a:lnTo>
                  <a:pt x="4017316" y="0"/>
                </a:lnTo>
              </a:path>
            </a:pathLst>
          </a:custGeom>
          <a:ln w="9524">
            <a:solidFill>
              <a:srgbClr val="9E9E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66699" y="1230997"/>
            <a:ext cx="2169795" cy="2907030"/>
          </a:xfrm>
          <a:prstGeom prst="rect">
            <a:avLst/>
          </a:prstGeom>
          <a:solidFill>
            <a:srgbClr val="212121"/>
          </a:solidFill>
          <a:ln w="9524">
            <a:solidFill>
              <a:srgbClr val="9E9E9E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542925" indent="-336550">
              <a:lnSpc>
                <a:spcPct val="100000"/>
              </a:lnSpc>
              <a:spcBef>
                <a:spcPts val="620"/>
              </a:spcBef>
              <a:buChar char="●"/>
              <a:tabLst>
                <a:tab pos="542290" algn="l"/>
                <a:tab pos="542925" algn="l"/>
              </a:tabLst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.enter</a:t>
            </a:r>
            <a:endParaRPr sz="1400">
              <a:latin typeface="Arial"/>
              <a:cs typeface="Arial"/>
            </a:endParaRPr>
          </a:p>
          <a:p>
            <a:pPr marL="542925" indent="-336550">
              <a:lnSpc>
                <a:spcPct val="100000"/>
              </a:lnSpc>
              <a:spcBef>
                <a:spcPts val="270"/>
              </a:spcBef>
              <a:buChar char="●"/>
              <a:tabLst>
                <a:tab pos="542290" algn="l"/>
                <a:tab pos="542925" algn="l"/>
              </a:tabLst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.tab</a:t>
            </a:r>
            <a:endParaRPr sz="1400">
              <a:latin typeface="Arial"/>
              <a:cs typeface="Arial"/>
            </a:endParaRPr>
          </a:p>
          <a:p>
            <a:pPr marL="542925" marR="156845" indent="-336550" algn="just">
              <a:lnSpc>
                <a:spcPct val="116100"/>
              </a:lnSpc>
              <a:buChar char="●"/>
              <a:tabLst>
                <a:tab pos="542925" algn="l"/>
              </a:tabLst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.delete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(captures 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both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“Delete”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“Backspace”</a:t>
            </a:r>
            <a:r>
              <a:rPr sz="14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keys)</a:t>
            </a:r>
            <a:endParaRPr sz="1400">
              <a:latin typeface="Arial"/>
              <a:cs typeface="Arial"/>
            </a:endParaRPr>
          </a:p>
          <a:p>
            <a:pPr marL="542925" indent="-336550">
              <a:lnSpc>
                <a:spcPct val="100000"/>
              </a:lnSpc>
              <a:spcBef>
                <a:spcPts val="265"/>
              </a:spcBef>
              <a:buChar char="●"/>
              <a:tabLst>
                <a:tab pos="542290" algn="l"/>
                <a:tab pos="542925" algn="l"/>
              </a:tabLst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.esc</a:t>
            </a:r>
            <a:endParaRPr sz="1400">
              <a:latin typeface="Arial"/>
              <a:cs typeface="Arial"/>
            </a:endParaRPr>
          </a:p>
          <a:p>
            <a:pPr marL="542925" indent="-336550">
              <a:lnSpc>
                <a:spcPct val="100000"/>
              </a:lnSpc>
              <a:spcBef>
                <a:spcPts val="270"/>
              </a:spcBef>
              <a:buChar char="●"/>
              <a:tabLst>
                <a:tab pos="542290" algn="l"/>
                <a:tab pos="542925" algn="l"/>
              </a:tabLst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.space</a:t>
            </a:r>
            <a:endParaRPr sz="1400">
              <a:latin typeface="Arial"/>
              <a:cs typeface="Arial"/>
            </a:endParaRPr>
          </a:p>
          <a:p>
            <a:pPr marL="542925" indent="-336550">
              <a:lnSpc>
                <a:spcPct val="100000"/>
              </a:lnSpc>
              <a:spcBef>
                <a:spcPts val="270"/>
              </a:spcBef>
              <a:buChar char="●"/>
              <a:tabLst>
                <a:tab pos="542290" algn="l"/>
                <a:tab pos="542925" algn="l"/>
              </a:tabLst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.up</a:t>
            </a:r>
            <a:endParaRPr sz="1400">
              <a:latin typeface="Arial"/>
              <a:cs typeface="Arial"/>
            </a:endParaRPr>
          </a:p>
          <a:p>
            <a:pPr marL="542925" indent="-336550">
              <a:lnSpc>
                <a:spcPct val="100000"/>
              </a:lnSpc>
              <a:spcBef>
                <a:spcPts val="270"/>
              </a:spcBef>
              <a:buChar char="●"/>
              <a:tabLst>
                <a:tab pos="542290" algn="l"/>
                <a:tab pos="542925" algn="l"/>
              </a:tabLst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.down</a:t>
            </a:r>
            <a:endParaRPr sz="1400">
              <a:latin typeface="Arial"/>
              <a:cs typeface="Arial"/>
            </a:endParaRPr>
          </a:p>
          <a:p>
            <a:pPr marL="542925" indent="-336550">
              <a:lnSpc>
                <a:spcPct val="100000"/>
              </a:lnSpc>
              <a:spcBef>
                <a:spcPts val="270"/>
              </a:spcBef>
              <a:buChar char="●"/>
              <a:tabLst>
                <a:tab pos="542290" algn="l"/>
                <a:tab pos="542925" algn="l"/>
              </a:tabLst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.left</a:t>
            </a:r>
            <a:endParaRPr sz="1400">
              <a:latin typeface="Arial"/>
              <a:cs typeface="Arial"/>
            </a:endParaRPr>
          </a:p>
          <a:p>
            <a:pPr marL="542925" indent="-336550">
              <a:lnSpc>
                <a:spcPct val="100000"/>
              </a:lnSpc>
              <a:spcBef>
                <a:spcPts val="270"/>
              </a:spcBef>
              <a:buChar char="●"/>
              <a:tabLst>
                <a:tab pos="542290" algn="l"/>
                <a:tab pos="542925" algn="l"/>
              </a:tabLst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.right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43464" y="1262621"/>
            <a:ext cx="793115" cy="10160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35280" indent="-335280">
              <a:lnSpc>
                <a:spcPct val="100000"/>
              </a:lnSpc>
              <a:spcBef>
                <a:spcPts val="370"/>
              </a:spcBef>
              <a:buChar char="●"/>
              <a:tabLst>
                <a:tab pos="335280" algn="l"/>
                <a:tab pos="336550" algn="l"/>
              </a:tabLst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.ctrl</a:t>
            </a:r>
            <a:endParaRPr sz="1400">
              <a:latin typeface="Arial"/>
              <a:cs typeface="Arial"/>
            </a:endParaRPr>
          </a:p>
          <a:p>
            <a:pPr marL="335280" indent="-335280">
              <a:lnSpc>
                <a:spcPct val="100000"/>
              </a:lnSpc>
              <a:spcBef>
                <a:spcPts val="270"/>
              </a:spcBef>
              <a:buChar char="●"/>
              <a:tabLst>
                <a:tab pos="335280" algn="l"/>
                <a:tab pos="336550" algn="l"/>
              </a:tabLst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.alt</a:t>
            </a:r>
            <a:endParaRPr sz="1400">
              <a:latin typeface="Arial"/>
              <a:cs typeface="Arial"/>
            </a:endParaRPr>
          </a:p>
          <a:p>
            <a:pPr marL="335280" indent="-335280">
              <a:lnSpc>
                <a:spcPct val="100000"/>
              </a:lnSpc>
              <a:spcBef>
                <a:spcPts val="270"/>
              </a:spcBef>
              <a:buChar char="●"/>
              <a:tabLst>
                <a:tab pos="335280" algn="l"/>
                <a:tab pos="336550" algn="l"/>
              </a:tabLst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.shift</a:t>
            </a:r>
            <a:endParaRPr sz="1400">
              <a:latin typeface="Arial"/>
              <a:cs typeface="Arial"/>
            </a:endParaRPr>
          </a:p>
          <a:p>
            <a:pPr marL="335280" indent="-335280">
              <a:lnSpc>
                <a:spcPct val="100000"/>
              </a:lnSpc>
              <a:spcBef>
                <a:spcPts val="270"/>
              </a:spcBef>
              <a:buChar char="●"/>
              <a:tabLst>
                <a:tab pos="335280" algn="l"/>
                <a:tab pos="336550" algn="l"/>
              </a:tabLst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.meta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43464" y="2500869"/>
            <a:ext cx="1343660" cy="10160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37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Mouse</a:t>
            </a:r>
            <a:r>
              <a:rPr sz="14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modifiers</a:t>
            </a:r>
            <a:endParaRPr sz="1400">
              <a:latin typeface="Arial"/>
              <a:cs typeface="Arial"/>
            </a:endParaRPr>
          </a:p>
          <a:p>
            <a:pPr marL="335280" indent="-335280">
              <a:lnSpc>
                <a:spcPct val="100000"/>
              </a:lnSpc>
              <a:spcBef>
                <a:spcPts val="270"/>
              </a:spcBef>
              <a:buChar char="●"/>
              <a:tabLst>
                <a:tab pos="335280" algn="l"/>
                <a:tab pos="336550" algn="l"/>
              </a:tabLst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.left</a:t>
            </a:r>
            <a:endParaRPr sz="1400">
              <a:latin typeface="Arial"/>
              <a:cs typeface="Arial"/>
            </a:endParaRPr>
          </a:p>
          <a:p>
            <a:pPr marL="335280" indent="-335280">
              <a:lnSpc>
                <a:spcPct val="100000"/>
              </a:lnSpc>
              <a:spcBef>
                <a:spcPts val="270"/>
              </a:spcBef>
              <a:buChar char="●"/>
              <a:tabLst>
                <a:tab pos="335280" algn="l"/>
                <a:tab pos="336550" algn="l"/>
              </a:tabLst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.right</a:t>
            </a:r>
            <a:endParaRPr sz="1400">
              <a:latin typeface="Arial"/>
              <a:cs typeface="Arial"/>
            </a:endParaRPr>
          </a:p>
          <a:p>
            <a:pPr marL="335280" indent="-335280">
              <a:lnSpc>
                <a:spcPct val="100000"/>
              </a:lnSpc>
              <a:spcBef>
                <a:spcPts val="270"/>
              </a:spcBef>
              <a:buChar char="●"/>
              <a:tabLst>
                <a:tab pos="335280" algn="l"/>
                <a:tab pos="336550" algn="l"/>
              </a:tabLst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.middle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5774" y="4778577"/>
            <a:ext cx="414527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heavy" spc="-5" dirty="0">
                <a:solidFill>
                  <a:srgbClr val="4DCFE1"/>
                </a:solidFill>
                <a:uFill>
                  <a:solidFill>
                    <a:srgbClr val="4DCFE1"/>
                  </a:solidFill>
                </a:uFill>
                <a:latin typeface="Arial"/>
                <a:cs typeface="Arial"/>
                <a:hlinkClick r:id="rId2"/>
              </a:rPr>
              <a:t>https://vuejs.org/v2/guide/events.html#Modifier-Keys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274516" y="1560001"/>
            <a:ext cx="4816615" cy="20234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7542" y="484085"/>
            <a:ext cx="4824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Vue </a:t>
            </a:r>
            <a:r>
              <a:rPr sz="3600" spc="-5" dirty="0"/>
              <a:t>instance</a:t>
            </a:r>
            <a:r>
              <a:rPr sz="3600" spc="-90" dirty="0"/>
              <a:t> </a:t>
            </a:r>
            <a:r>
              <a:rPr sz="3600" spc="-5" dirty="0"/>
              <a:t>properties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34524" y="4857701"/>
            <a:ext cx="29997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heavy" spc="-5" dirty="0">
                <a:solidFill>
                  <a:srgbClr val="4DCFE1"/>
                </a:solidFill>
                <a:uFill>
                  <a:solidFill>
                    <a:srgbClr val="4DCFE1"/>
                  </a:solidFill>
                </a:uFill>
                <a:latin typeface="Arial"/>
                <a:cs typeface="Arial"/>
                <a:hlinkClick r:id="rId2"/>
              </a:rPr>
              <a:t>https://vuejs.org/v2/api/#Options-Data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6561" y="1153247"/>
            <a:ext cx="7945309" cy="36738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6378" y="329986"/>
            <a:ext cx="3149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Lifecycle</a:t>
            </a:r>
            <a:r>
              <a:rPr sz="3600" spc="-90" dirty="0"/>
              <a:t> </a:t>
            </a:r>
            <a:r>
              <a:rPr sz="3600" spc="-5" dirty="0"/>
              <a:t>hooks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890973" y="1113447"/>
            <a:ext cx="6846261" cy="37714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8255" y="421210"/>
            <a:ext cx="48710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Example </a:t>
            </a:r>
            <a:r>
              <a:rPr sz="3600" spc="-5" dirty="0"/>
              <a:t>of using</a:t>
            </a:r>
            <a:r>
              <a:rPr sz="3600" spc="-90" dirty="0"/>
              <a:t> </a:t>
            </a:r>
            <a:r>
              <a:rPr sz="3600" spc="-5" dirty="0"/>
              <a:t>hooks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84724" y="4514831"/>
            <a:ext cx="387857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heavy" spc="-5" dirty="0">
                <a:solidFill>
                  <a:srgbClr val="4DCFE1"/>
                </a:solidFill>
                <a:uFill>
                  <a:solidFill>
                    <a:srgbClr val="4DCFE1"/>
                  </a:solidFill>
                </a:uFill>
                <a:latin typeface="Arial"/>
                <a:cs typeface="Arial"/>
                <a:hlinkClick r:id="rId2"/>
              </a:rPr>
              <a:t>https://vuejs.org/v2/api/#Options-Lifecycle-Hooks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4372" y="1148822"/>
            <a:ext cx="6371487" cy="32416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3144" y="447361"/>
            <a:ext cx="2617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Components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311699" y="1297972"/>
            <a:ext cx="8520582" cy="33876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361950"/>
            <a:ext cx="502283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10" dirty="0" smtClean="0"/>
              <a:t>Laravel Integration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661670" y="1551851"/>
            <a:ext cx="6506209" cy="173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 indent="-443230">
              <a:lnSpc>
                <a:spcPct val="100000"/>
              </a:lnSpc>
              <a:spcBef>
                <a:spcPts val="100"/>
              </a:spcBef>
              <a:buChar char="●"/>
              <a:tabLst>
                <a:tab pos="455930" algn="l"/>
                <a:tab pos="456565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Framework for building user</a:t>
            </a:r>
            <a:r>
              <a:rPr sz="28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interfaces</a:t>
            </a:r>
            <a:endParaRPr sz="2800" dirty="0">
              <a:latin typeface="Arial"/>
              <a:cs typeface="Arial"/>
            </a:endParaRPr>
          </a:p>
          <a:p>
            <a:pPr marL="455930" indent="-443230">
              <a:lnSpc>
                <a:spcPct val="100000"/>
              </a:lnSpc>
              <a:spcBef>
                <a:spcPts val="15"/>
              </a:spcBef>
              <a:buChar char="●"/>
              <a:tabLst>
                <a:tab pos="455930" algn="l"/>
                <a:tab pos="456565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Focused on the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view</a:t>
            </a:r>
            <a:r>
              <a:rPr sz="28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layer</a:t>
            </a:r>
            <a:endParaRPr sz="2800" dirty="0">
              <a:latin typeface="Arial"/>
              <a:cs typeface="Arial"/>
            </a:endParaRPr>
          </a:p>
          <a:p>
            <a:pPr marL="455930" indent="-443230">
              <a:lnSpc>
                <a:spcPct val="100000"/>
              </a:lnSpc>
              <a:spcBef>
                <a:spcPts val="15"/>
              </a:spcBef>
              <a:buChar char="●"/>
              <a:tabLst>
                <a:tab pos="455930" algn="l"/>
                <a:tab pos="456565" algn="l"/>
              </a:tabLst>
            </a:pP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Easily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integrate with other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libraries</a:t>
            </a:r>
            <a:endParaRPr sz="2800" dirty="0">
              <a:latin typeface="Arial"/>
              <a:cs typeface="Arial"/>
            </a:endParaRPr>
          </a:p>
          <a:p>
            <a:pPr marL="455930" indent="-443230">
              <a:lnSpc>
                <a:spcPct val="100000"/>
              </a:lnSpc>
              <a:spcBef>
                <a:spcPts val="15"/>
              </a:spcBef>
              <a:buChar char="●"/>
              <a:tabLst>
                <a:tab pos="455930" algn="l"/>
                <a:tab pos="456565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Current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version: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2.4.1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5412" y="421185"/>
            <a:ext cx="5817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Components</a:t>
            </a:r>
            <a:r>
              <a:rPr sz="3600" spc="-90" dirty="0"/>
              <a:t> </a:t>
            </a:r>
            <a:r>
              <a:rPr sz="3600" dirty="0"/>
              <a:t>communication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607596" y="1090347"/>
            <a:ext cx="5558113" cy="33095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48147"/>
            <a:ext cx="9074731" cy="31622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22597" y="204211"/>
            <a:ext cx="7443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Component </a:t>
            </a:r>
            <a:r>
              <a:rPr sz="3600" dirty="0"/>
              <a:t>communication</a:t>
            </a:r>
            <a:r>
              <a:rPr sz="3600" spc="-95" dirty="0"/>
              <a:t> </a:t>
            </a:r>
            <a:r>
              <a:rPr sz="3600" spc="-5" dirty="0"/>
              <a:t>example</a:t>
            </a:r>
            <a:endParaRPr sz="3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7325" y="385461"/>
            <a:ext cx="37045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Fast </a:t>
            </a:r>
            <a:r>
              <a:rPr sz="3600" dirty="0"/>
              <a:t>start </a:t>
            </a:r>
            <a:r>
              <a:rPr sz="3600" spc="-5" dirty="0"/>
              <a:t>with</a:t>
            </a:r>
            <a:r>
              <a:rPr sz="3600" spc="-95" dirty="0"/>
              <a:t> </a:t>
            </a:r>
            <a:r>
              <a:rPr sz="3600" spc="-5" dirty="0"/>
              <a:t>CLI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75248" y="1176351"/>
            <a:ext cx="4815840" cy="65405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414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$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npm install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-g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vue-cli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$ vue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init &lt;template-name&gt;</a:t>
            </a: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&lt;project-name&gt;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2328762"/>
            <a:ext cx="9143981" cy="24687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3530" y="192536"/>
            <a:ext cx="43878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Single file</a:t>
            </a:r>
            <a:r>
              <a:rPr sz="3600" spc="-90" dirty="0"/>
              <a:t> </a:t>
            </a:r>
            <a:r>
              <a:rPr sz="3600" dirty="0"/>
              <a:t>component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312972" y="961298"/>
            <a:ext cx="6075187" cy="4182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0716" y="341486"/>
            <a:ext cx="75799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What About Separation </a:t>
            </a:r>
            <a:r>
              <a:rPr sz="3600" spc="-5" dirty="0"/>
              <a:t>of</a:t>
            </a:r>
            <a:r>
              <a:rPr sz="3600" spc="-80" dirty="0"/>
              <a:t> </a:t>
            </a:r>
            <a:r>
              <a:rPr sz="3600" spc="-5" dirty="0"/>
              <a:t>Concerns?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870140" y="1152472"/>
            <a:ext cx="7513709" cy="32777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7920" y="339410"/>
            <a:ext cx="5614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Declare </a:t>
            </a:r>
            <a:r>
              <a:rPr sz="3600" dirty="0"/>
              <a:t>components</a:t>
            </a:r>
            <a:r>
              <a:rPr sz="3600" spc="-95" dirty="0"/>
              <a:t> </a:t>
            </a:r>
            <a:r>
              <a:rPr sz="3600" spc="-5" dirty="0"/>
              <a:t>locally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977078" y="1008577"/>
            <a:ext cx="6338482" cy="41349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008" y="438736"/>
            <a:ext cx="12674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Filters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606046" y="1398072"/>
            <a:ext cx="6065312" cy="30575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Contacts</a:t>
            </a:r>
          </a:p>
        </p:txBody>
      </p:sp>
      <p:sp>
        <p:nvSpPr>
          <p:cNvPr id="3" name="object 3"/>
          <p:cNvSpPr/>
          <p:nvPr/>
        </p:nvSpPr>
        <p:spPr>
          <a:xfrm>
            <a:off x="394374" y="1810196"/>
            <a:ext cx="400549" cy="4005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6799" y="2323895"/>
            <a:ext cx="495698" cy="4956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77648" y="1058367"/>
            <a:ext cx="3724910" cy="16376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209" marR="5080">
              <a:lnSpc>
                <a:spcPct val="142400"/>
              </a:lnSpc>
              <a:spcBef>
                <a:spcPts val="95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graniron 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  <a:hlinkClick r:id="rId4"/>
              </a:rPr>
              <a:t>roman.yavoriv@techmagic.co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14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graniron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6024" y="1239797"/>
            <a:ext cx="457249" cy="4572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5776" y="516486"/>
            <a:ext cx="25863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10" dirty="0" smtClean="0"/>
              <a:t>Routing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761648" y="1561969"/>
            <a:ext cx="3377565" cy="159702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414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Simple(low barrier of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entry)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Lightweight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(~24kb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min+gzip)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Fast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Reactive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Component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based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340120"/>
            <a:ext cx="371035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5" dirty="0" smtClean="0"/>
              <a:t>Authentication</a:t>
            </a:r>
            <a:endParaRPr sz="3600" dirty="0"/>
          </a:p>
        </p:txBody>
      </p:sp>
      <p:sp>
        <p:nvSpPr>
          <p:cNvPr id="3" name="object 3"/>
          <p:cNvSpPr/>
          <p:nvPr/>
        </p:nvSpPr>
        <p:spPr>
          <a:xfrm>
            <a:off x="311699" y="1795971"/>
            <a:ext cx="2307620" cy="2307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976589" y="1788410"/>
            <a:ext cx="282638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Evan You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ex employee of Google,  and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Meteor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Dev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Group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76589" y="2390360"/>
            <a:ext cx="6978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Jul</a:t>
            </a:r>
            <a:r>
              <a:rPr sz="14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2013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76589" y="2782760"/>
            <a:ext cx="7759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Feb</a:t>
            </a:r>
            <a:r>
              <a:rPr sz="1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2014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76589" y="3175151"/>
            <a:ext cx="7461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Apr</a:t>
            </a:r>
            <a:r>
              <a:rPr sz="1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2015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16971" y="1898884"/>
            <a:ext cx="1942464" cy="2117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Creator:</a:t>
            </a:r>
            <a:endParaRPr sz="1400">
              <a:latin typeface="Arial"/>
              <a:cs typeface="Arial"/>
            </a:endParaRPr>
          </a:p>
          <a:p>
            <a:pPr marL="12700" marR="895985">
              <a:lnSpc>
                <a:spcPct val="183900"/>
              </a:lnSpc>
              <a:spcBef>
                <a:spcPts val="78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First</a:t>
            </a:r>
            <a:r>
              <a:rPr sz="1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commit: 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First</a:t>
            </a:r>
            <a:r>
              <a:rPr sz="14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release: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Discovered by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Laravel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5080">
              <a:lnSpc>
                <a:spcPts val="1650"/>
              </a:lnSpc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Release of 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second(current)</a:t>
            </a:r>
            <a:r>
              <a:rPr sz="14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version: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76589" y="3678027"/>
            <a:ext cx="7854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Sep</a:t>
            </a:r>
            <a:r>
              <a:rPr sz="1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2016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4362" y="391285"/>
            <a:ext cx="49485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How it relates to</a:t>
            </a:r>
            <a:r>
              <a:rPr sz="3600" spc="-95" dirty="0"/>
              <a:t> </a:t>
            </a:r>
            <a:r>
              <a:rPr sz="3600" spc="-5" dirty="0"/>
              <a:t>Vue.js?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796123" y="1006672"/>
            <a:ext cx="7354335" cy="4136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0874" y="285750"/>
            <a:ext cx="413263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50" dirty="0" smtClean="0">
                <a:latin typeface="Trebuchet MS"/>
                <a:cs typeface="Trebuchet MS"/>
              </a:rPr>
              <a:t>State Management</a:t>
            </a:r>
            <a:endParaRPr sz="3600" dirty="0">
              <a:latin typeface="Trebuchet MS"/>
              <a:cs typeface="Trebuchet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428750"/>
            <a:ext cx="8153400" cy="166199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Vuex</a:t>
            </a:r>
          </a:p>
          <a:p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Vuex is a </a:t>
            </a:r>
            <a:r>
              <a:rPr lang="en-US" sz="2000" b="1" dirty="0" smtClean="0">
                <a:solidFill>
                  <a:schemeClr val="bg1"/>
                </a:solidFill>
              </a:rPr>
              <a:t>state management pattern + library</a:t>
            </a:r>
            <a:r>
              <a:rPr lang="en-US" sz="2000" dirty="0" smtClean="0">
                <a:solidFill>
                  <a:schemeClr val="bg1"/>
                </a:solidFill>
              </a:rPr>
              <a:t> for Vue.js applications. It serves as a centralized store for all the components in an application, with rules ensuring that the state can only be mutated in a predictable fashion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0874" y="285750"/>
            <a:ext cx="413263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50" dirty="0" smtClean="0">
                <a:latin typeface="Trebuchet MS"/>
                <a:cs typeface="Trebuchet MS"/>
              </a:rPr>
              <a:t>State Management</a:t>
            </a:r>
            <a:endParaRPr sz="3600" dirty="0">
              <a:latin typeface="Trebuchet MS"/>
              <a:cs typeface="Trebuchet M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528" y="1200150"/>
            <a:ext cx="5629327" cy="385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389686"/>
            <a:ext cx="7086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5" dirty="0" smtClean="0"/>
              <a:t>ACL</a:t>
            </a:r>
            <a:r>
              <a:rPr lang="en-US" sz="3600" spc="-5" dirty="0" smtClean="0"/>
              <a:t> Roles &amp; Permissions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1549072" y="1616700"/>
            <a:ext cx="5689928" cy="1128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CDN</a:t>
            </a:r>
            <a:endParaRPr sz="1800" dirty="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NPM</a:t>
            </a:r>
            <a:endParaRPr sz="1800" dirty="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Bower</a:t>
            </a:r>
            <a:endParaRPr sz="1800" dirty="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CLI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2688" y="221395"/>
            <a:ext cx="562639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5" dirty="0" smtClean="0"/>
              <a:t>Global Ajax Configuration</a:t>
            </a:r>
            <a:endParaRPr sz="3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Words>296</Words>
  <Application>Microsoft Office PowerPoint</Application>
  <PresentationFormat>On-screen Show (16:9)</PresentationFormat>
  <Paragraphs>89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Times New Roman</vt:lpstr>
      <vt:lpstr>Trebuchet MS</vt:lpstr>
      <vt:lpstr>Office Theme</vt:lpstr>
      <vt:lpstr>Vue.js</vt:lpstr>
      <vt:lpstr>Laravel Integration</vt:lpstr>
      <vt:lpstr>Routing</vt:lpstr>
      <vt:lpstr>Authentication</vt:lpstr>
      <vt:lpstr>How it relates to Vue.js?</vt:lpstr>
      <vt:lpstr>State Management</vt:lpstr>
      <vt:lpstr>State Management</vt:lpstr>
      <vt:lpstr>ACL Roles &amp; Permissions</vt:lpstr>
      <vt:lpstr>Global Ajax Configuration</vt:lpstr>
      <vt:lpstr>Code Splitting</vt:lpstr>
      <vt:lpstr>Laravel Mix Configuration</vt:lpstr>
      <vt:lpstr>Babel</vt:lpstr>
      <vt:lpstr>Babel Configuration</vt:lpstr>
      <vt:lpstr>Event modifiers</vt:lpstr>
      <vt:lpstr>Keys modifiers</vt:lpstr>
      <vt:lpstr>Vue instance properties</vt:lpstr>
      <vt:lpstr>Lifecycle hooks</vt:lpstr>
      <vt:lpstr>Example of using hooks</vt:lpstr>
      <vt:lpstr>Components</vt:lpstr>
      <vt:lpstr>Components communication</vt:lpstr>
      <vt:lpstr>Component communication example</vt:lpstr>
      <vt:lpstr>Fast start with CLI</vt:lpstr>
      <vt:lpstr>Single file component</vt:lpstr>
      <vt:lpstr>What About Separation of Concerns?</vt:lpstr>
      <vt:lpstr>Declare components locally</vt:lpstr>
      <vt:lpstr>Filters</vt:lpstr>
      <vt:lpstr>PowerPoint Presentation</vt:lpstr>
      <vt:lpstr>Contacts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Vue.js</dc:title>
  <dc:creator>IRFANULLAH</dc:creator>
  <cp:lastModifiedBy>IRFANULLAH</cp:lastModifiedBy>
  <cp:revision>5</cp:revision>
  <dcterms:created xsi:type="dcterms:W3CDTF">2019-09-04T05:24:02Z</dcterms:created>
  <dcterms:modified xsi:type="dcterms:W3CDTF">2019-09-04T06:40:09Z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2019-09-04T00:00:00Z</vt:filetime>
  </property>
</Properties>
</file>