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11309350" cx="20104100"/>
  <p:notesSz cx="20104100" cy="11309350"/>
  <p:embeddedFontLst>
    <p:embeddedFont>
      <p:font typeface="Quattrocento Sans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2" roundtripDataSignature="AMtx7mjbOoiitEK+qQogtf6PNPSGxrma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font" Target="fonts/Quattrocento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QuattrocentoSans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QuattrocentoSans-bold.fntdata"/><Relationship Id="rId14" Type="http://schemas.openxmlformats.org/officeDocument/2006/relationships/slide" Target="slides/slide9.xml"/><Relationship Id="rId58" Type="http://schemas.openxmlformats.org/officeDocument/2006/relationships/font" Target="fonts/Quattrocento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f86cfbfdf_0_2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10f86cfbfdf_0_2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f86cfbfdf_0_5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10f86cfbfdf_0_52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c869ac9f5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10c869ac9f5_0_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c869ac9f5_0_1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10c869ac9f5_0_11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f86cfbfdf_0_6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10f86cfbfdf_0_6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c869ac9f5_0_58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10c869ac9f5_0_58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b331a38aa_1_37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10b331a38aa_1_375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c869ac9f5_0_2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10c869ac9f5_0_24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c869ac9f5_0_3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10c869ac9f5_0_34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c869ac9f5_0_8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10c869ac9f5_0_84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c869ac9f5_0_9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g10c869ac9f5_0_92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c869ac9f5_0_10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g10c869ac9f5_0_10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c869ac9f5_0_108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g10c869ac9f5_0_108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c869ac9f5_0_13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g10c869ac9f5_0_139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cb14f4830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g10cb14f4830_0_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cb14f4830_0_1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g10cb14f4830_0_14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cb14f4830_0_7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10cb14f4830_0_75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cb14f4830_0_28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g10cb14f4830_0_28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cb14f4830_0_3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g10cb14f4830_0_39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cb14f4830_0_48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g10cb14f4830_0_48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cb14f4830_0_8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5" name="Google Shape;385;g10cb14f4830_0_87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c869ac9f5_0_14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g10c869ac9f5_0_149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c869ac9f5_0_16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g10c869ac9f5_0_16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c869ac9f5_0_16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2" name="Google Shape;412;g10c869ac9f5_0_167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c869ac9f5_0_19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6" name="Google Shape;436;g10c869ac9f5_0_194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0c8bd13e26_0_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5" name="Google Shape;445;g10c8bd13e26_0_2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c869ac9f5_0_20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" name="Google Shape;454;g10c869ac9f5_0_204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0cb14f4830_0_6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4" name="Google Shape;464;g10cb14f4830_0_66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c869ac9f5_0_213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4" name="Google Shape;474;g10c869ac9f5_0_213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1c58c6424_0_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3" name="Google Shape;483;gd1c58c6424_0_2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c869ac9f5_0_11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10c869ac9f5_0_116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c8bd13e26_0_3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2" name="Google Shape;492;g10c8bd13e26_0_31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c8bd13e26_0_4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1" name="Google Shape;501;g10c8bd13e26_0_4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0c8bd13e26_0_10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9" name="Google Shape;539;g10c8bd13e26_0_101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0cb14f4830_0_10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4" name="Google Shape;554;g10cb14f4830_0_105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cb14f4830_0_9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3" name="Google Shape;563;g10cb14f4830_0_95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0c8bd13e26_0_1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2" name="Google Shape;572;g10c8bd13e26_0_1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c869ac9f5_0_22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1" name="Google Shape;581;g10c869ac9f5_0_225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10423a61f0_0_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0" name="Google Shape;590;g110423a61f0_0_7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10423a61f0_0_1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1" name="Google Shape;601;g110423a61f0_0_17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10423a61f0_0_8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5" name="Google Shape;645;g110423a61f0_0_87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f86cfbfdf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10f86cfbfdf_0_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10423a61f0_0_2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8" name="Google Shape;658;g110423a61f0_0_25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10423a61f0_0_10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8" name="Google Shape;668;g110423a61f0_0_10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0cb14f4830_0_113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0" name="Google Shape;680;g10cb14f4830_0_113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c869ac9f5_0_4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10c869ac9f5_0_46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f86cfbfdf_0_1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10f86cfbfdf_0_1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f86cfbfdf_0_6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10f86cfbfdf_0_69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f86cfbfdf_0_7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10f86cfbfdf_0_77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5"/>
          <p:cNvSpPr txBox="1"/>
          <p:nvPr>
            <p:ph type="title"/>
          </p:nvPr>
        </p:nvSpPr>
        <p:spPr>
          <a:xfrm>
            <a:off x="1676398" y="2819485"/>
            <a:ext cx="17035073" cy="42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5"/>
          <p:cNvSpPr txBox="1"/>
          <p:nvPr>
            <p:ph idx="1" type="body"/>
          </p:nvPr>
        </p:nvSpPr>
        <p:spPr>
          <a:xfrm>
            <a:off x="1676400" y="7333200"/>
            <a:ext cx="17035071" cy="2205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D3E"/>
              </a:buClr>
              <a:buSzPts val="2800"/>
              <a:buChar char="•"/>
              <a:defRPr b="0" i="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/>
          <p:nvPr>
            <p:ph type="title"/>
          </p:nvPr>
        </p:nvSpPr>
        <p:spPr>
          <a:xfrm>
            <a:off x="1384776" y="753957"/>
            <a:ext cx="6484095" cy="2638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689"/>
              <a:buFont typeface="Arial"/>
              <a:buNone/>
              <a:defRPr sz="568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/>
          <p:nvPr>
            <p:ph idx="2" type="pic"/>
          </p:nvPr>
        </p:nvSpPr>
        <p:spPr>
          <a:xfrm>
            <a:off x="8546861" y="1628338"/>
            <a:ext cx="10177701" cy="8036969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4"/>
          <p:cNvSpPr txBox="1"/>
          <p:nvPr>
            <p:ph idx="1" type="body"/>
          </p:nvPr>
        </p:nvSpPr>
        <p:spPr>
          <a:xfrm>
            <a:off x="1384776" y="3392805"/>
            <a:ext cx="6484095" cy="6285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/>
        </p:txBody>
      </p:sp>
      <p:sp>
        <p:nvSpPr>
          <p:cNvPr id="80" name="Google Shape;80;p34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5"/>
          <p:cNvSpPr txBox="1"/>
          <p:nvPr>
            <p:ph type="title"/>
          </p:nvPr>
        </p:nvSpPr>
        <p:spPr>
          <a:xfrm>
            <a:off x="1382157" y="602119"/>
            <a:ext cx="17339786" cy="2185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" type="body"/>
          </p:nvPr>
        </p:nvSpPr>
        <p:spPr>
          <a:xfrm rot="5400000">
            <a:off x="6464211" y="-1775640"/>
            <a:ext cx="7175679" cy="17339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6"/>
          <p:cNvSpPr txBox="1"/>
          <p:nvPr>
            <p:ph type="title"/>
          </p:nvPr>
        </p:nvSpPr>
        <p:spPr>
          <a:xfrm rot="5400000">
            <a:off x="11762395" y="3226720"/>
            <a:ext cx="9584151" cy="4334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" type="body"/>
          </p:nvPr>
        </p:nvSpPr>
        <p:spPr>
          <a:xfrm rot="5400000">
            <a:off x="2966851" y="-982575"/>
            <a:ext cx="9584151" cy="1275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 showMasterSp="0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/>
          <p:nvPr/>
        </p:nvSpPr>
        <p:spPr>
          <a:xfrm>
            <a:off x="8382000" y="0"/>
            <a:ext cx="11722100" cy="11309350"/>
          </a:xfrm>
          <a:prstGeom prst="rect">
            <a:avLst/>
          </a:prstGeom>
          <a:solidFill>
            <a:srgbClr val="009E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97578" y="856106"/>
            <a:ext cx="648000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97578" y="856530"/>
            <a:ext cx="648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7"/>
          <p:cNvSpPr txBox="1"/>
          <p:nvPr>
            <p:ph idx="1" type="body"/>
          </p:nvPr>
        </p:nvSpPr>
        <p:spPr>
          <a:xfrm>
            <a:off x="1382157" y="3175893"/>
            <a:ext cx="17339786" cy="7175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7"/>
          <p:cNvSpPr txBox="1"/>
          <p:nvPr/>
        </p:nvSpPr>
        <p:spPr>
          <a:xfrm>
            <a:off x="1382157" y="1690756"/>
            <a:ext cx="17339786" cy="1852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9D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7"/>
          <p:cNvSpPr txBox="1"/>
          <p:nvPr>
            <p:ph type="title"/>
          </p:nvPr>
        </p:nvSpPr>
        <p:spPr>
          <a:xfrm>
            <a:off x="1382157" y="1319674"/>
            <a:ext cx="17339786" cy="148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6000"/>
              <a:buFont typeface="Arial"/>
              <a:buNone/>
              <a:defRPr sz="6000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1382157" y="2952537"/>
            <a:ext cx="17339786" cy="7175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/>
        </p:nvSpPr>
        <p:spPr>
          <a:xfrm>
            <a:off x="1382157" y="1325819"/>
            <a:ext cx="17339786" cy="1852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9D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1382157" y="1468577"/>
            <a:ext cx="17339786" cy="148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/>
        </p:nvSpPr>
        <p:spPr>
          <a:xfrm>
            <a:off x="1411185" y="1114700"/>
            <a:ext cx="17339786" cy="770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2021 Summer Algorithm Camp</a:t>
            </a:r>
            <a:endParaRPr b="0" i="0" sz="3600" u="none" cap="none" strike="noStrike">
              <a:solidFill>
                <a:srgbClr val="009D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ctrTitle"/>
          </p:nvPr>
        </p:nvSpPr>
        <p:spPr>
          <a:xfrm>
            <a:off x="2513013" y="1850860"/>
            <a:ext cx="15078074" cy="3937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10666"/>
              <a:buFont typeface="Arial"/>
              <a:buNone/>
              <a:defRPr sz="1066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subTitle"/>
          </p:nvPr>
        </p:nvSpPr>
        <p:spPr>
          <a:xfrm>
            <a:off x="2513013" y="5940028"/>
            <a:ext cx="15078074" cy="2730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6"/>
              <a:buNone/>
              <a:defRPr sz="4266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5"/>
              <a:buNone/>
              <a:defRPr sz="3555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/>
        </p:txBody>
      </p:sp>
      <p:sp>
        <p:nvSpPr>
          <p:cNvPr id="43" name="Google Shape;43;p29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9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97578" y="856530"/>
            <a:ext cx="648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0"/>
          <p:cNvSpPr txBox="1"/>
          <p:nvPr>
            <p:ph idx="1" type="body"/>
          </p:nvPr>
        </p:nvSpPr>
        <p:spPr>
          <a:xfrm>
            <a:off x="1382157" y="3010591"/>
            <a:ext cx="8544243" cy="7175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2" type="body"/>
          </p:nvPr>
        </p:nvSpPr>
        <p:spPr>
          <a:xfrm>
            <a:off x="10177700" y="3010591"/>
            <a:ext cx="8544243" cy="7175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/>
        </p:nvSpPr>
        <p:spPr>
          <a:xfrm>
            <a:off x="1411185" y="1114700"/>
            <a:ext cx="17339786" cy="770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2021 Summer Algorithm Camp</a:t>
            </a:r>
            <a:endParaRPr b="0" i="0" sz="3600" u="none" cap="none" strike="noStrike">
              <a:solidFill>
                <a:srgbClr val="009D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0"/>
          <p:cNvSpPr txBox="1"/>
          <p:nvPr>
            <p:ph type="title"/>
          </p:nvPr>
        </p:nvSpPr>
        <p:spPr>
          <a:xfrm>
            <a:off x="1382157" y="1468577"/>
            <a:ext cx="17339786" cy="148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6000"/>
              <a:buFont typeface="Arial"/>
              <a:buNone/>
              <a:defRPr sz="6000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>
            <p:ph type="title"/>
          </p:nvPr>
        </p:nvSpPr>
        <p:spPr>
          <a:xfrm>
            <a:off x="1384776" y="602119"/>
            <a:ext cx="17339786" cy="2185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" type="body"/>
          </p:nvPr>
        </p:nvSpPr>
        <p:spPr>
          <a:xfrm>
            <a:off x="1384776" y="2772362"/>
            <a:ext cx="8504976" cy="135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6"/>
              <a:buNone/>
              <a:defRPr b="1" sz="4266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5"/>
              <a:buNone/>
              <a:defRPr b="1" sz="3555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9pPr>
          </a:lstStyle>
          <a:p/>
        </p:txBody>
      </p:sp>
      <p:sp>
        <p:nvSpPr>
          <p:cNvPr id="58" name="Google Shape;58;p31"/>
          <p:cNvSpPr txBox="1"/>
          <p:nvPr>
            <p:ph idx="2" type="body"/>
          </p:nvPr>
        </p:nvSpPr>
        <p:spPr>
          <a:xfrm>
            <a:off x="1384776" y="4131054"/>
            <a:ext cx="8504976" cy="607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3" type="body"/>
          </p:nvPr>
        </p:nvSpPr>
        <p:spPr>
          <a:xfrm>
            <a:off x="10177701" y="2772362"/>
            <a:ext cx="8546861" cy="135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6"/>
              <a:buNone/>
              <a:defRPr b="1" sz="4266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5"/>
              <a:buNone/>
              <a:defRPr b="1" sz="3555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9pPr>
          </a:lstStyle>
          <a:p/>
        </p:txBody>
      </p:sp>
      <p:sp>
        <p:nvSpPr>
          <p:cNvPr id="60" name="Google Shape;60;p31"/>
          <p:cNvSpPr txBox="1"/>
          <p:nvPr>
            <p:ph idx="4" type="body"/>
          </p:nvPr>
        </p:nvSpPr>
        <p:spPr>
          <a:xfrm>
            <a:off x="10177701" y="4131054"/>
            <a:ext cx="8546861" cy="607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showMasterSp="0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/>
          <p:nvPr>
            <p:ph type="title"/>
          </p:nvPr>
        </p:nvSpPr>
        <p:spPr>
          <a:xfrm>
            <a:off x="1382157" y="602119"/>
            <a:ext cx="17339786" cy="2185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3"/>
          <p:cNvSpPr txBox="1"/>
          <p:nvPr>
            <p:ph type="title"/>
          </p:nvPr>
        </p:nvSpPr>
        <p:spPr>
          <a:xfrm>
            <a:off x="1384776" y="753957"/>
            <a:ext cx="6484095" cy="2638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689"/>
              <a:buFont typeface="Arial"/>
              <a:buNone/>
              <a:defRPr sz="568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" type="body"/>
          </p:nvPr>
        </p:nvSpPr>
        <p:spPr>
          <a:xfrm>
            <a:off x="8546861" y="1628338"/>
            <a:ext cx="10177701" cy="8036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9851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indent="-544703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indent="-499491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266"/>
              <a:buChar char="•"/>
              <a:defRPr sz="4266"/>
            </a:lvl3pPr>
            <a:lvl4pPr indent="-454342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4pPr>
            <a:lvl5pPr indent="-454342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5pPr>
            <a:lvl6pPr indent="-454342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6pPr>
            <a:lvl7pPr indent="-454342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7pPr>
            <a:lvl8pPr indent="-454342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8pPr>
            <a:lvl9pPr indent="-454342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9pPr>
          </a:lstStyle>
          <a:p/>
        </p:txBody>
      </p:sp>
      <p:sp>
        <p:nvSpPr>
          <p:cNvPr id="72" name="Google Shape;72;p33"/>
          <p:cNvSpPr txBox="1"/>
          <p:nvPr>
            <p:ph idx="2" type="body"/>
          </p:nvPr>
        </p:nvSpPr>
        <p:spPr>
          <a:xfrm>
            <a:off x="1384776" y="3392805"/>
            <a:ext cx="6484095" cy="6285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/>
        </p:txBody>
      </p:sp>
      <p:sp>
        <p:nvSpPr>
          <p:cNvPr id="73" name="Google Shape;73;p33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idx="1" type="body"/>
          </p:nvPr>
        </p:nvSpPr>
        <p:spPr>
          <a:xfrm>
            <a:off x="1382157" y="3306414"/>
            <a:ext cx="17339786" cy="7175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24"/>
          <p:cNvSpPr txBox="1"/>
          <p:nvPr/>
        </p:nvSpPr>
        <p:spPr>
          <a:xfrm>
            <a:off x="1411185" y="1114700"/>
            <a:ext cx="17339786" cy="770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2022 Winter Algorithm Camp</a:t>
            </a:r>
            <a:endParaRPr b="0" i="0" sz="3600" u="none" cap="none" strike="noStrike">
              <a:solidFill>
                <a:srgbClr val="009D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4"/>
          <p:cNvSpPr txBox="1"/>
          <p:nvPr>
            <p:ph type="title"/>
          </p:nvPr>
        </p:nvSpPr>
        <p:spPr>
          <a:xfrm>
            <a:off x="1382712" y="1467524"/>
            <a:ext cx="17338675" cy="14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hyperlink" Target="https://comp1100-pal.github.io/worksheets/wk4/2019/03/24/youre-eating-recursion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title"/>
          </p:nvPr>
        </p:nvSpPr>
        <p:spPr>
          <a:xfrm>
            <a:off x="1676398" y="2819485"/>
            <a:ext cx="17035073" cy="42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7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2022 Winter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Algorithm Camp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>
            <p:ph idx="1" type="body"/>
          </p:nvPr>
        </p:nvSpPr>
        <p:spPr>
          <a:xfrm>
            <a:off x="1676400" y="7333200"/>
            <a:ext cx="17035071" cy="2205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600"/>
              <a:t>6</a:t>
            </a:r>
            <a:r>
              <a:rPr b="1" lang="en-US" sz="3600"/>
              <a:t>회차. 완전탐</a:t>
            </a:r>
            <a:r>
              <a:rPr b="1" lang="en-US" sz="3600"/>
              <a:t>색/백트래킹</a:t>
            </a:r>
            <a:endParaRPr b="1"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서강대학교 김성현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/>
          </a:p>
        </p:txBody>
      </p:sp>
      <p:sp>
        <p:nvSpPr>
          <p:cNvPr id="102" name="Google Shape;102;p1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670884" y="3253575"/>
            <a:ext cx="3087033" cy="702464"/>
          </a:xfrm>
          <a:prstGeom prst="roundRect">
            <a:avLst>
              <a:gd fmla="val 50000" name="adj"/>
            </a:avLst>
          </a:prstGeom>
          <a:solidFill>
            <a:srgbClr val="009E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ICPC Sinchon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1"/>
          <p:cNvGrpSpPr/>
          <p:nvPr/>
        </p:nvGrpSpPr>
        <p:grpSpPr>
          <a:xfrm>
            <a:off x="9551756" y="3253575"/>
            <a:ext cx="3805576" cy="595178"/>
            <a:chOff x="14178170" y="783838"/>
            <a:chExt cx="5313904" cy="831075"/>
          </a:xfrm>
        </p:grpSpPr>
        <p:pic>
          <p:nvPicPr>
            <p:cNvPr id="105" name="Google Shape;10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549184" y="811451"/>
              <a:ext cx="815792" cy="791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701206" y="812530"/>
              <a:ext cx="790868" cy="7895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287027" y="807249"/>
              <a:ext cx="787249" cy="787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418105" y="802838"/>
              <a:ext cx="794847" cy="7895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178170" y="783838"/>
              <a:ext cx="836757" cy="831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f86cfbfdf_0_20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완전 탐색 - 발상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0f86cfbfdf_0_20"/>
          <p:cNvSpPr txBox="1"/>
          <p:nvPr/>
        </p:nvSpPr>
        <p:spPr>
          <a:xfrm>
            <a:off x="1524000" y="3363900"/>
            <a:ext cx="9049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완전 탐색은 사실상 모든 문제를 ‘풀 수는’ 있음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0f86cfbfdf_0_20"/>
          <p:cNvSpPr txBox="1"/>
          <p:nvPr/>
        </p:nvSpPr>
        <p:spPr>
          <a:xfrm>
            <a:off x="2060000" y="4356600"/>
            <a:ext cx="160182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/>
              <a:t>말 그대로 가능한 모든 경우를 탐색해 보는 것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/>
              <a:t>시간복잡도를 생각하지 않으면 모든 문제를 풀 수 있으므로, 처음에 완전탐색 풀이를 생각한 후 차츰 최적화하는 방식도 꽤 많은 문제에서 유용함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그런데 만약 모든 경우를 탐색하는 풀이를 생각해 봤는데 N(입력)제한이 매우 작다면 완전 탐색을 의심</a:t>
            </a:r>
            <a:endParaRPr sz="2800"/>
          </a:p>
        </p:txBody>
      </p:sp>
      <p:sp>
        <p:nvSpPr>
          <p:cNvPr id="194" name="Google Shape;194;g10f86cfbfdf_0_20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95" name="Google Shape;195;g10f86cfbfdf_0_20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f86cfbfdf_0_52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완전 탐색 - 예시 문제 : 7568. 덩치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0f86cfbfdf_0_52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202" name="Google Shape;202;g10f86cfbfdf_0_52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g10f86cfbfdf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50" y="2908374"/>
            <a:ext cx="13304217" cy="730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0f86cfbfdf_0_52"/>
          <p:cNvSpPr txBox="1"/>
          <p:nvPr/>
        </p:nvSpPr>
        <p:spPr>
          <a:xfrm>
            <a:off x="2402825" y="2908375"/>
            <a:ext cx="1239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</a:rPr>
              <a:t>문제 선정 의도 : 모든 경우를 단순하게 탐색하는 문제를 풀어보자</a:t>
            </a:r>
            <a:endParaRPr sz="2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c869ac9f5_0_0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완전 탐색 - 예시 문제 : 7568. 덩치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0c869ac9f5_0_0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211" name="Google Shape;211;g10c869ac9f5_0_0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g10c869ac9f5_0_0"/>
          <p:cNvSpPr txBox="1"/>
          <p:nvPr/>
        </p:nvSpPr>
        <p:spPr>
          <a:xfrm>
            <a:off x="1524000" y="3011475"/>
            <a:ext cx="9049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무엇을 구해야 하는가? 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0c869ac9f5_0_0"/>
          <p:cNvSpPr txBox="1"/>
          <p:nvPr/>
        </p:nvSpPr>
        <p:spPr>
          <a:xfrm>
            <a:off x="2060000" y="3851775"/>
            <a:ext cx="174672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모든 i에 대하여 (1 &lt;= i &lt;= n) i번째 사람보다 덩치가 큰 사람의 수를 각각 구해야 함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그 사람을 제외하고 모든 사람에 대해서 검토하면서 그 사람보다 덩치가 큰 사람을 세는 방법 - O(n^2)</a:t>
            </a:r>
            <a:endParaRPr sz="2800"/>
          </a:p>
        </p:txBody>
      </p:sp>
      <p:pic>
        <p:nvPicPr>
          <p:cNvPr id="214" name="Google Shape;214;g10c869ac9f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00" y="5906775"/>
            <a:ext cx="13538176" cy="46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0c869ac9f5_0_0"/>
          <p:cNvSpPr/>
          <p:nvPr/>
        </p:nvSpPr>
        <p:spPr>
          <a:xfrm>
            <a:off x="2337550" y="9618525"/>
            <a:ext cx="1864200" cy="490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c869ac9f5_0_11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완전 탐색 - 예시 문제 : 7568. 덩치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0c869ac9f5_0_11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222" name="Google Shape;222;g10c869ac9f5_0_11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g10c869ac9f5_0_11"/>
          <p:cNvSpPr txBox="1"/>
          <p:nvPr/>
        </p:nvSpPr>
        <p:spPr>
          <a:xfrm>
            <a:off x="1524000" y="3011475"/>
            <a:ext cx="9049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무엇을 구해야 하는가? 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0c869ac9f5_0_11"/>
          <p:cNvSpPr txBox="1"/>
          <p:nvPr/>
        </p:nvSpPr>
        <p:spPr>
          <a:xfrm>
            <a:off x="2060000" y="3851775"/>
            <a:ext cx="174672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모든 i에 대하여 (1 &lt;= i &lt;= n) i번째 사람보다 덩치가 큰 사람의 수를 각각 구해야 함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그 사람을 제외하고 모든 사람에 대해서 검토하면서 그 사람보다 덩치가 큰 사람을 세는 방법 - O(n^2)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n제한이 작으므로 O(n^2)로도 통과 가능하다</a:t>
            </a:r>
            <a:endParaRPr sz="2800"/>
          </a:p>
        </p:txBody>
      </p:sp>
      <p:pic>
        <p:nvPicPr>
          <p:cNvPr id="225" name="Google Shape;225;g10c869ac9f5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00" y="5906775"/>
            <a:ext cx="13538176" cy="46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0c869ac9f5_0_11"/>
          <p:cNvSpPr/>
          <p:nvPr/>
        </p:nvSpPr>
        <p:spPr>
          <a:xfrm>
            <a:off x="2337550" y="9618525"/>
            <a:ext cx="1864200" cy="490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f86cfbfdf_0_60"/>
          <p:cNvSpPr txBox="1"/>
          <p:nvPr/>
        </p:nvSpPr>
        <p:spPr>
          <a:xfrm>
            <a:off x="1524000" y="31353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완전 탐색의 아이디어는 매우 단순하다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0f86cfbfdf_0_60"/>
          <p:cNvSpPr txBox="1"/>
          <p:nvPr/>
        </p:nvSpPr>
        <p:spPr>
          <a:xfrm>
            <a:off x="2060000" y="3975600"/>
            <a:ext cx="16018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모든 경우에 대해 문제의 조건을 만족하는지 확인하기만 하면 된다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다만 각각의 경우들을 어떻게 확인할 것인지, 그리고 어떻게 가능한 모든 경우를 다 따질 것인지를 생각해야 하는 문제들이 존재한다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각각의 경우들을 체크 : 보통 각각의 경우를 나타내는 무언가를 인수로 받아서 그 경우에 대한 테스트를 진행하는 함수를 따로 작성한다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모든 경우를 따지기 : 추후에 다룰 백트래킹이 하나의 방법이 될 수 있다</a:t>
            </a:r>
            <a:endParaRPr sz="2800"/>
          </a:p>
        </p:txBody>
      </p:sp>
      <p:sp>
        <p:nvSpPr>
          <p:cNvPr id="233" name="Google Shape;233;g10f86cfbfdf_0_60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234" name="Google Shape;234;g10f86cfbfdf_0_60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g10f86cfbfdf_0_60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완전 탐색 - 예시 문제 : 7568. 덩치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c869ac9f5_0_58"/>
          <p:cNvSpPr txBox="1"/>
          <p:nvPr/>
        </p:nvSpPr>
        <p:spPr>
          <a:xfrm>
            <a:off x="1524000" y="31353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완전 탐색의 아이디어는 매우 단순하다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0c869ac9f5_0_58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242" name="Google Shape;242;g10c869ac9f5_0_58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g10c869ac9f5_0_58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완전 탐색 - 예시 문제 : 7568. 덩치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0c869ac9f5_0_58"/>
          <p:cNvSpPr txBox="1"/>
          <p:nvPr/>
        </p:nvSpPr>
        <p:spPr>
          <a:xfrm>
            <a:off x="1524000" y="82133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‘덩치' 문제는 그 중 하나만 생각하면 됨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0c869ac9f5_0_58"/>
          <p:cNvSpPr txBox="1"/>
          <p:nvPr/>
        </p:nvSpPr>
        <p:spPr>
          <a:xfrm>
            <a:off x="2060000" y="9053600"/>
            <a:ext cx="160182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각각의 경우를 생성하는 과정이 필요없다. 따져야 할 모든 경우가 ‘각각의 사람의 정보'로 이미 주어짐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따라서 우리는 각각의 사람보다 덩치가 큰 사람 수를 세어 주기만 하면 됨</a:t>
            </a:r>
            <a:endParaRPr sz="2800"/>
          </a:p>
        </p:txBody>
      </p:sp>
      <p:sp>
        <p:nvSpPr>
          <p:cNvPr id="246" name="Google Shape;246;g10c869ac9f5_0_58"/>
          <p:cNvSpPr txBox="1"/>
          <p:nvPr/>
        </p:nvSpPr>
        <p:spPr>
          <a:xfrm>
            <a:off x="2060000" y="3975600"/>
            <a:ext cx="16018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모든 경우에 대해 문제의 조건을 만족하는지 확인하기만 하면 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다만 각각의 경우들을 어떻게 확인할 것인지, 그리고 어떻게 가능한 모든 경우를 다 따질 것인지를 생각해야 하는 문제들이 존재한다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각각의 경우들을 체크 : 보통 각각의 경우를 나타내는 무언가를 인수로 받아서 그 경우에 대한 테스트를 진행하는 함수를 따로 작성한다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모든 경우를 따지기 : 추후에 다룰 백트래킹이 하나의 방법이 될 수 있다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b331a38aa_1_375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완전 탐색 - 예시 문제 : 1747. 소수&amp;팰린드롬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0b331a38aa_1_375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253" name="Google Shape;253;g10b331a38aa_1_375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g10b331a38aa_1_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38" y="3199375"/>
            <a:ext cx="16346970" cy="581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0b331a38aa_1_375"/>
          <p:cNvSpPr txBox="1"/>
          <p:nvPr/>
        </p:nvSpPr>
        <p:spPr>
          <a:xfrm>
            <a:off x="2402825" y="3292825"/>
            <a:ext cx="1239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</a:rPr>
              <a:t>문제 선정 의도 : 모든 경우 각각을 좀더 복잡하게 따져주는 문제를 풀어보자</a:t>
            </a:r>
            <a:endParaRPr sz="2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c869ac9f5_0_24"/>
          <p:cNvSpPr txBox="1"/>
          <p:nvPr/>
        </p:nvSpPr>
        <p:spPr>
          <a:xfrm>
            <a:off x="1524000" y="31353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모든 경우를 체크해도 되는가?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0c869ac9f5_0_24"/>
          <p:cNvSpPr txBox="1"/>
          <p:nvPr/>
        </p:nvSpPr>
        <p:spPr>
          <a:xfrm>
            <a:off x="2060000" y="3975600"/>
            <a:ext cx="16018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1,000,000 보다 큰 소수&amp;팰린드롬 중 가장 작은 건 1003001이다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어떤 수가 팰린드롬인지 판정하는 것은 그 자릿수만큼의 시간복잡도인데 자릿수는 최대 7자리까지이므로 O(1)이라고 볼 수 있음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어떤 수가 소수인지 판정하는 것은 O(sqrt(n))의 시간복잡도로 가능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따라서 주어진 숫자부터 1씩 증가시켜 나가면서 소</a:t>
            </a:r>
            <a:r>
              <a:rPr lang="en-US" sz="2800"/>
              <a:t>수&amp;팰린드롬인지 체크하는 방식으로도 충분히 통과 가능하다</a:t>
            </a:r>
            <a:endParaRPr sz="2800"/>
          </a:p>
        </p:txBody>
      </p:sp>
      <p:sp>
        <p:nvSpPr>
          <p:cNvPr id="262" name="Google Shape;262;g10c869ac9f5_0_24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263" name="Google Shape;263;g10c869ac9f5_0_24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g10c869ac9f5_0_24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완전 탐색 - 예시 문제 : 1747. 소수&amp;팰린드롬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c869ac9f5_0_34"/>
          <p:cNvSpPr txBox="1"/>
          <p:nvPr/>
        </p:nvSpPr>
        <p:spPr>
          <a:xfrm>
            <a:off x="1524000" y="31353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어떤 수가 소수&amp;팰린드롬인지 체크하기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10c869ac9f5_0_34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271" name="Google Shape;271;g10c869ac9f5_0_34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g10c869ac9f5_0_34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완전 탐색 - 예시 문제 : 1747. 소수&amp;팰린드롬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0c869ac9f5_0_34"/>
          <p:cNvSpPr txBox="1"/>
          <p:nvPr/>
        </p:nvSpPr>
        <p:spPr>
          <a:xfrm>
            <a:off x="1382150" y="3920225"/>
            <a:ext cx="844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소수 판정은 에라토스테네스의 체를 이용한 전처리로 빠르게 가능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O(sqrt(n)) 으로 소수 판정하는 코드도 통과한다</a:t>
            </a:r>
            <a:endParaRPr sz="2800"/>
          </a:p>
        </p:txBody>
      </p:sp>
      <p:pic>
        <p:nvPicPr>
          <p:cNvPr id="274" name="Google Shape;274;g10c869ac9f5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5674550"/>
            <a:ext cx="7942850" cy="41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10c869ac9f5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1350" y="5195521"/>
            <a:ext cx="8171900" cy="49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0c869ac9f5_0_34"/>
          <p:cNvSpPr txBox="1"/>
          <p:nvPr/>
        </p:nvSpPr>
        <p:spPr>
          <a:xfrm>
            <a:off x="10126300" y="3920225"/>
            <a:ext cx="844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주어진 수가 팰린드롬인지 확인하는 함수도 작성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c869ac9f5_0_84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완전 탐색 - 연습 문제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0c869ac9f5_0_84"/>
          <p:cNvSpPr txBox="1"/>
          <p:nvPr/>
        </p:nvSpPr>
        <p:spPr>
          <a:xfrm>
            <a:off x="1524000" y="33639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연습 문제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0c869ac9f5_0_84"/>
          <p:cNvSpPr txBox="1"/>
          <p:nvPr/>
        </p:nvSpPr>
        <p:spPr>
          <a:xfrm>
            <a:off x="2042950" y="4116325"/>
            <a:ext cx="16018200" cy="3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/>
              <a:t>2309. 일곱 난쟁이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2231. 분해합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1018. 체스판 다시 칠하기 : 문제에서 나올 수 있는 모든 경우를 체크한다는 아이디어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(가능한 모든 체스판 영역을 따져 본다)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11170. 0의 개수</a:t>
            </a:r>
            <a:endParaRPr sz="2800"/>
          </a:p>
        </p:txBody>
      </p:sp>
      <p:sp>
        <p:nvSpPr>
          <p:cNvPr id="284" name="Google Shape;284;g10c869ac9f5_0_84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285" name="Google Shape;285;g10c869ac9f5_0_84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/>
          </a:p>
        </p:txBody>
      </p:sp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1382157" y="3669225"/>
            <a:ext cx="4419203" cy="104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2116602" y="4737148"/>
            <a:ext cx="4701900" cy="5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/>
              <a:t>앞으로의 방향</a:t>
            </a:r>
            <a:endParaRPr sz="2400"/>
          </a:p>
          <a:p>
            <a:pPr indent="-3810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/>
              <a:t>완전탐색의 개념</a:t>
            </a:r>
            <a:endParaRPr sz="2400"/>
          </a:p>
          <a:p>
            <a:pPr indent="-3810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완전탐색에 대한 발상</a:t>
            </a:r>
            <a:endParaRPr sz="2400"/>
          </a:p>
          <a:p>
            <a:pPr indent="-3810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/>
              <a:t>완전탐색 - 예시 문제</a:t>
            </a:r>
            <a:endParaRPr sz="2400"/>
          </a:p>
          <a:p>
            <a:pPr indent="-3810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/>
              <a:t>백트래킹의 개념</a:t>
            </a:r>
            <a:endParaRPr sz="2400"/>
          </a:p>
          <a:p>
            <a:pPr indent="-3810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재귀에 대한 간단한 소개</a:t>
            </a:r>
            <a:endParaRPr sz="2400"/>
          </a:p>
          <a:p>
            <a:pPr indent="-3810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/>
              <a:t>백트래킹 - 예시 문제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/>
              <a:t>부록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382157" y="2816930"/>
            <a:ext cx="513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9E3E"/>
                </a:solidFill>
                <a:latin typeface="Arial"/>
                <a:ea typeface="Arial"/>
                <a:cs typeface="Arial"/>
                <a:sym typeface="Arial"/>
              </a:rPr>
              <a:t>2022 Winter Algorithm Camp</a:t>
            </a:r>
            <a:endParaRPr b="0" i="0" sz="2400" u="none" cap="none" strike="noStrike">
              <a:solidFill>
                <a:srgbClr val="009E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9E3E"/>
                </a:solidFill>
              </a:rPr>
              <a:t>6회차</a:t>
            </a:r>
            <a:r>
              <a:rPr b="0" i="0" lang="en-US" sz="2400" u="none" cap="none" strike="noStrike">
                <a:solidFill>
                  <a:srgbClr val="009E3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>
                <a:solidFill>
                  <a:srgbClr val="009E3E"/>
                </a:solidFill>
              </a:rPr>
              <a:t>완전탐색/백트래킹</a:t>
            </a:r>
            <a:endParaRPr b="0" i="0" sz="2400" u="none" cap="none" strike="noStrike">
              <a:solidFill>
                <a:srgbClr val="009E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c869ac9f5_0_92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백트래킹 - 개론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c869ac9f5_0_92"/>
          <p:cNvSpPr txBox="1"/>
          <p:nvPr/>
        </p:nvSpPr>
        <p:spPr>
          <a:xfrm>
            <a:off x="1524000" y="3363900"/>
            <a:ext cx="9049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어떻게 모든 경우를 탐색할 것인가?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0c869ac9f5_0_92"/>
          <p:cNvSpPr txBox="1"/>
          <p:nvPr/>
        </p:nvSpPr>
        <p:spPr>
          <a:xfrm>
            <a:off x="2060000" y="4356600"/>
            <a:ext cx="16018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/>
              <a:t>나올 수 있는 모든 경우를 탐색해서 조건을 체크해야 하는 완전 탐색 문제를 생각해 보자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그럼 나올 수 있는 모든 경우를 어떻게 생성할 것인가?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예를 들어 n개 중 k개의 원소를 골랐을 때 어떤 조건을 만족하는 k-tuple의 쌍( (a_1, a_2, … , a_k) 쌍 개수)을 세어야 하는 경우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경우를 생성하는</a:t>
            </a:r>
            <a:r>
              <a:rPr lang="en-US" sz="2800"/>
              <a:t> 원소의 개수가 k이면 k중 for문을 작성해서 가능한 모든 쌍을 따지는 것도 가능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가령 n개의 수 중 3개를 골랐을 때  그 세 수의 합에 대해 무언가를 체크해야 한다면 3중 for문으로 가능</a:t>
            </a:r>
            <a:endParaRPr sz="2800"/>
          </a:p>
        </p:txBody>
      </p:sp>
      <p:sp>
        <p:nvSpPr>
          <p:cNvPr id="293" name="Google Shape;293;g10c869ac9f5_0_92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294" name="Google Shape;294;g10c869ac9f5_0_92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c869ac9f5_0_100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백트래킹 - 개론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0c869ac9f5_0_100"/>
          <p:cNvSpPr txBox="1"/>
          <p:nvPr/>
        </p:nvSpPr>
        <p:spPr>
          <a:xfrm>
            <a:off x="1524000" y="3363900"/>
            <a:ext cx="9049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어떻게 모든 경우를 탐색할 것인가?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0c869ac9f5_0_100"/>
          <p:cNvSpPr txBox="1"/>
          <p:nvPr/>
        </p:nvSpPr>
        <p:spPr>
          <a:xfrm>
            <a:off x="2060000" y="4356600"/>
            <a:ext cx="18044100" cy="6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/>
              <a:t>나올 수 있는 모든 경우를 탐색해서 조건을 체크해야 하는 완전 탐색 문제를 생각해 보자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그럼 나올 수 있는 모든 경우를 어떻게 생성할 것인가?</a:t>
            </a:r>
            <a:endParaRPr sz="2800"/>
          </a:p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예를 들어 n개 중 k개의 원소를 골랐을 때 어떤 조건을 만족하는 k-tuple의 쌍( (a_1, a_2, … , a_k) 쌍 개수)을 세어야 하는 경우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경우를 생성하는 원소의 개수가 k이면 k중 for문을 작성해서 가능한 모든 쌍을 따지는 것도 가능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가령 n개의 수 중 3개를 골랐을 때  그 세 수의 합에 대해 무언가를 체크해야 한다면 3중 for문으로 가능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-US" sz="2800"/>
              <a:t>그러나 숫자 중 10개를 골라야 한다면 10중 for문을 써야 하는가????</a:t>
            </a:r>
            <a:endParaRPr b="1"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-"/>
            </a:pPr>
            <a:r>
              <a:rPr lang="en-US" sz="2800">
                <a:solidFill>
                  <a:srgbClr val="FF0000"/>
                </a:solidFill>
              </a:rPr>
              <a:t>불가능한 건 아니지만 너무 끔찍한 방법이다</a:t>
            </a:r>
            <a:endParaRPr sz="2800">
              <a:solidFill>
                <a:srgbClr val="FF0000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-"/>
            </a:pPr>
            <a:r>
              <a:rPr lang="en-US" sz="2800">
                <a:solidFill>
                  <a:srgbClr val="FF0000"/>
                </a:solidFill>
              </a:rPr>
              <a:t>게다가 고르는 숫자의 수 k도 입력으로 주어진다면 k에 따라 1</a:t>
            </a:r>
            <a:r>
              <a:rPr lang="en-US" sz="2800">
                <a:solidFill>
                  <a:srgbClr val="FF0000"/>
                </a:solidFill>
              </a:rPr>
              <a:t>중, 2중, k중… for문을 작성해야 한다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302" name="Google Shape;302;g10c869ac9f5_0_100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303" name="Google Shape;303;g10c869ac9f5_0_100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c869ac9f5_0_108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백트래킹 - 개론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0c869ac9f5_0_108"/>
          <p:cNvSpPr txBox="1"/>
          <p:nvPr/>
        </p:nvSpPr>
        <p:spPr>
          <a:xfrm>
            <a:off x="1524000" y="3363900"/>
            <a:ext cx="1452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시간복잡도는 똑같더라도, 좀더 깔끔하게 모든 경우를 생성하자! - 백트래킹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0c869ac9f5_0_108"/>
          <p:cNvSpPr txBox="1"/>
          <p:nvPr/>
        </p:nvSpPr>
        <p:spPr>
          <a:xfrm>
            <a:off x="2060000" y="4204200"/>
            <a:ext cx="160182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문제에서 나올 수 있는 ‘경우'를 하나의 ‘상태’로 보는 관점이 여기부터 필요하다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현재 상태에서 전이될 수 있는 다음 상태들을 재귀적으로 탐색하다가 특정 조건을 만족하면 문제에서 따져야 하는 무언가가 된다</a:t>
            </a:r>
            <a:endParaRPr sz="2800"/>
          </a:p>
        </p:txBody>
      </p:sp>
      <p:sp>
        <p:nvSpPr>
          <p:cNvPr id="311" name="Google Shape;311;g10c869ac9f5_0_108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312" name="Google Shape;312;g10c869ac9f5_0_108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c869ac9f5_0_139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백트래킹 - 개론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0c869ac9f5_0_139"/>
          <p:cNvSpPr txBox="1"/>
          <p:nvPr/>
        </p:nvSpPr>
        <p:spPr>
          <a:xfrm>
            <a:off x="1524000" y="3363900"/>
            <a:ext cx="14526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시간복잡도는 똑같더라도, 좀더 깔끔하게 모든 경우를 생성하자! - 백트래킹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0c869ac9f5_0_139"/>
          <p:cNvSpPr txBox="1"/>
          <p:nvPr/>
        </p:nvSpPr>
        <p:spPr>
          <a:xfrm>
            <a:off x="2060000" y="4204200"/>
            <a:ext cx="160182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문제에서 나올 수 있는 ‘경우'를 하나의 ‘상태’로 보는 관점이 여기부터 필요하다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현재 상태에서 전이될 수 있는 다음 상태들을 재귀적으로 탐색하다가 특정 조건을 만족하면 문제에서 따져야 하는 무언가가 된다</a:t>
            </a:r>
            <a:endParaRPr sz="2800"/>
          </a:p>
        </p:txBody>
      </p:sp>
      <p:sp>
        <p:nvSpPr>
          <p:cNvPr id="320" name="Google Shape;320;g10c869ac9f5_0_139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321" name="Google Shape;321;g10c869ac9f5_0_139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g10c869ac9f5_0_139"/>
          <p:cNvSpPr txBox="1"/>
          <p:nvPr/>
        </p:nvSpPr>
        <p:spPr>
          <a:xfrm>
            <a:off x="1524000" y="6279775"/>
            <a:ext cx="1452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하나의 상태에서 전이될 수 있는 다음 상태는 무엇인가?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0c869ac9f5_0_139"/>
          <p:cNvSpPr txBox="1"/>
          <p:nvPr/>
        </p:nvSpPr>
        <p:spPr>
          <a:xfrm>
            <a:off x="2060000" y="7120075"/>
            <a:ext cx="16018200" cy="3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n개 숫자 중 서로 다른 k개를 고르는 경우를 생각해 보자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i번째 숫자를 검토하고 있다고 할 때, 만약 아직 k개를 다 고른 상태가 아니라면 이전 상태에 더해 i번째 숫자를 고르는 상태와 고르지 않는 상태가 있을 수 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재귀에 대한 이해가 필요하다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-"/>
            </a:pPr>
            <a:r>
              <a:rPr lang="en-US" sz="2800">
                <a:solidFill>
                  <a:srgbClr val="FF0000"/>
                </a:solidFill>
              </a:rPr>
              <a:t>백트래킹도 재귀를 이용한 완전 탐색에 불과</a:t>
            </a:r>
            <a:endParaRPr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cb14f4830_0_0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재귀에 대한 소개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0cb14f4830_0_0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330" name="Google Shape;330;g10cb14f4830_0_0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1" name="Google Shape;331;g10cb14f483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50" y="3003357"/>
            <a:ext cx="6477000" cy="66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10cb14f483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7850" y="3079549"/>
            <a:ext cx="9635932" cy="660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0cb14f4830_0_0"/>
          <p:cNvSpPr txBox="1"/>
          <p:nvPr/>
        </p:nvSpPr>
        <p:spPr>
          <a:xfrm>
            <a:off x="438875" y="10499375"/>
            <a:ext cx="972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이미지 출처 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https://comp1100-pal.github.io/worksheets/wk4/2019/03/24/youre-eating-recursion.html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BOJ 17478</a:t>
            </a:r>
            <a:r>
              <a:rPr lang="en-US"/>
              <a:t>번. 재귀함수가 뭔가요? by dlstj0923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cb14f4830_0_14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재귀에 대한 소개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0cb14f4830_0_14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340" name="Google Shape;340;g10cb14f4830_0_14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1" name="Google Shape;341;g10cb14f4830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977" y="8055600"/>
            <a:ext cx="5666975" cy="25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10cb14f4830_0_14"/>
          <p:cNvSpPr txBox="1"/>
          <p:nvPr/>
        </p:nvSpPr>
        <p:spPr>
          <a:xfrm>
            <a:off x="1524000" y="3135300"/>
            <a:ext cx="1452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재귀 함수는 자기 자신을 호출하는 함수이다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0cb14f4830_0_14"/>
          <p:cNvSpPr txBox="1"/>
          <p:nvPr/>
        </p:nvSpPr>
        <p:spPr>
          <a:xfrm>
            <a:off x="2060000" y="3975600"/>
            <a:ext cx="16018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자기 자신을 호출하지만 호출할 때 다른 상태를 전달해서 호출한다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재귀 호출을 하면서 상태가 점차 base case에 가까워져야 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A_1(base case)가 정해져 있고 A_i가 A_(i-1) 또는 그 이전 케이스들에 영향을 받아 정해지는 것을 그대로 구현한 것(점화식이라고도 할 수 있다)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재귀 호출 스택을 완벽히 따라갈 필요까지는 없지만 함수들이 어떻게 상태를 주고받는지는 받아들이는 연습을 해야 한다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44" name="Google Shape;344;g10cb14f4830_0_14"/>
          <p:cNvSpPr txBox="1"/>
          <p:nvPr/>
        </p:nvSpPr>
        <p:spPr>
          <a:xfrm>
            <a:off x="8532675" y="8869125"/>
            <a:ext cx="189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</a:t>
            </a:r>
            <a:r>
              <a:rPr lang="en-US" sz="2400"/>
              <a:t>ase case</a:t>
            </a:r>
            <a:endParaRPr sz="2400"/>
          </a:p>
        </p:txBody>
      </p:sp>
      <p:cxnSp>
        <p:nvCxnSpPr>
          <p:cNvPr id="345" name="Google Shape;345;g10cb14f4830_0_14"/>
          <p:cNvCxnSpPr>
            <a:endCxn id="344" idx="1"/>
          </p:cNvCxnSpPr>
          <p:nvPr/>
        </p:nvCxnSpPr>
        <p:spPr>
          <a:xfrm flipH="1" rot="10800000">
            <a:off x="6639375" y="9146175"/>
            <a:ext cx="1893300" cy="441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cb14f4830_0_75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재귀에 대한 소개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0cb14f4830_0_75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352" name="Google Shape;352;g10cb14f4830_0_75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g10cb14f4830_0_75"/>
          <p:cNvSpPr txBox="1"/>
          <p:nvPr/>
        </p:nvSpPr>
        <p:spPr>
          <a:xfrm>
            <a:off x="1524000" y="3135300"/>
            <a:ext cx="1452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재귀 함수는 자기 자신을 호출하는 함수이다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0cb14f4830_0_75"/>
          <p:cNvSpPr txBox="1"/>
          <p:nvPr/>
        </p:nvSpPr>
        <p:spPr>
          <a:xfrm>
            <a:off x="2060000" y="3975600"/>
            <a:ext cx="16018200" cy="5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자기 자신을 호출하지만 호출할 때 다른 상태를 전달해서 호출한다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재귀 호출을 하면서 상태가 점차 base case에 가까워져야 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A_1(base case)가 정해져 있고 A_i가 A_(i-1) 또는 그 이전 케이스들에 영향을 받아 정해지는 것을 그대로 구현한 것(점화식이라고도 할 수 있다)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재귀 호출 스택을 완벽히 따라갈 필요까지는 없지만 함수들이 어떻게 상태를 주고받는지는 받아들이는 연습을 해야 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-"/>
            </a:pPr>
            <a:r>
              <a:rPr lang="en-US" sz="2800">
                <a:solidFill>
                  <a:srgbClr val="FF0000"/>
                </a:solidFill>
              </a:rPr>
              <a:t>base case는 진짜로 기본이 되는 케이스라기보다</a:t>
            </a:r>
            <a:r>
              <a:rPr lang="en-US" sz="2800">
                <a:solidFill>
                  <a:srgbClr val="FF0000"/>
                </a:solidFill>
              </a:rPr>
              <a:t>는, 재귀 함수도 결국은 종료되고 결과를 내놓아야 하므로 언젠가 도달할 종료 조건을 의미한다. n==1 등의 경우일 필요가 있는 건 아니다</a:t>
            </a:r>
            <a:endParaRPr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cb14f4830_0_28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재귀에 대한 소개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0cb14f4830_0_28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361" name="Google Shape;361;g10cb14f4830_0_28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g10cb14f4830_0_28"/>
          <p:cNvSpPr txBox="1"/>
          <p:nvPr/>
        </p:nvSpPr>
        <p:spPr>
          <a:xfrm>
            <a:off x="1524000" y="3135300"/>
            <a:ext cx="1452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재귀 함수를 짜면서 생각해야 하는 것은 무엇인가?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10cb14f4830_0_28"/>
          <p:cNvSpPr txBox="1"/>
          <p:nvPr/>
        </p:nvSpPr>
        <p:spPr>
          <a:xfrm>
            <a:off x="2060000" y="3975600"/>
            <a:ext cx="16018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-"/>
            </a:pPr>
            <a:r>
              <a:rPr lang="en-US" sz="2800">
                <a:solidFill>
                  <a:schemeClr val="accent2"/>
                </a:solidFill>
              </a:rPr>
              <a:t>재귀 함수가 가지고 있어야 하는 상태는 무엇인가? 상태를 무엇이 결정하는가?</a:t>
            </a:r>
            <a:endParaRPr sz="2800">
              <a:solidFill>
                <a:schemeClr val="accent2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현재 상태가 정해지기 위해서 어떤 상태들이 필요한가? 현재 상태에 영향을 받지 않는 이전의 상태들만으로 가능한가?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함수들이 재귀 호출을 통해 상태를 주고받을 때 사이클이 형성되지 않는가?</a:t>
            </a:r>
            <a:endParaRPr sz="2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ex) A_3를 결정하기 위해 A_2가 필요한데 A_2를 결정하기 위해서는 A_3이 필요한 경우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코드가 만들어내는 상황이 점점 재귀 함수의 base case에 가까워지는 방향으로 진행하는가?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cb14f4830_0_39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예시 문제 - 23304. 아카라카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0cb14f4830_0_39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370" name="Google Shape;370;g10cb14f4830_0_39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1" name="Google Shape;371;g10cb14f4830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50" y="4017950"/>
            <a:ext cx="14089526" cy="5725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10cb14f4830_0_39"/>
          <p:cNvSpPr txBox="1"/>
          <p:nvPr/>
        </p:nvSpPr>
        <p:spPr>
          <a:xfrm>
            <a:off x="1524000" y="3135300"/>
            <a:ext cx="1452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아카라카 팰린드롬 revisited!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0cb14f4830_0_39"/>
          <p:cNvSpPr txBox="1"/>
          <p:nvPr/>
        </p:nvSpPr>
        <p:spPr>
          <a:xfrm>
            <a:off x="13909850" y="5689975"/>
            <a:ext cx="5158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아카라카 팰린드롬이 바로 재귀적인 구조를 띤다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같은 구조가 반복됨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cb14f4830_0_48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예시 문제 - 23304. 아카라카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0cb14f4830_0_48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380" name="Google Shape;380;g10cb14f4830_0_48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g10cb14f4830_0_48"/>
          <p:cNvSpPr txBox="1"/>
          <p:nvPr/>
        </p:nvSpPr>
        <p:spPr>
          <a:xfrm>
            <a:off x="1382150" y="7761850"/>
            <a:ext cx="160182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재귀를 이용해서 접두사와 접미사가 모두 아카라카 팰린드롬인지 확인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l(left, prefix)와 r(right, postfix)에 대해 재귀 호출을 진행하고 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base case는 문자열 길이가 1일 때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382" name="Google Shape;382;g10cb14f4830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50" y="3151050"/>
            <a:ext cx="13441349" cy="42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1382157" y="1595457"/>
            <a:ext cx="17339786" cy="148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앞으로의 방향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1524000" y="33639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남은 주제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2060000" y="4280400"/>
            <a:ext cx="160182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/>
              <a:t>완전탐색 + 백트래킹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그래프 탐색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최단경로 알고리즘</a:t>
            </a:r>
            <a:endParaRPr sz="2800"/>
          </a:p>
        </p:txBody>
      </p:sp>
      <p:sp>
        <p:nvSpPr>
          <p:cNvPr id="126" name="Google Shape;126;p3"/>
          <p:cNvSpPr txBox="1"/>
          <p:nvPr>
            <p:ph idx="11" type="ftr"/>
          </p:nvPr>
        </p:nvSpPr>
        <p:spPr>
          <a:xfrm>
            <a:off x="6659483" y="10537798"/>
            <a:ext cx="6785134" cy="490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1524000" y="6619875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남은 강의를 통틀어서 전하고 싶은 것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2060000" y="7536375"/>
            <a:ext cx="160182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‘상태'에 대해 생각하면서 문제를 푸는 발상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문제의 상황을 어떤 상태들 간의 전이와 그 상태에 대한 검토로 보는 관점</a:t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cb14f4830_0_87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재귀</a:t>
            </a:r>
            <a:r>
              <a:rPr b="1" lang="en-US" sz="5400"/>
              <a:t> - 연습 문제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10cb14f4830_0_87"/>
          <p:cNvSpPr txBox="1"/>
          <p:nvPr/>
        </p:nvSpPr>
        <p:spPr>
          <a:xfrm>
            <a:off x="1524000" y="33639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필수</a:t>
            </a:r>
            <a:r>
              <a:rPr b="1" lang="en-US" sz="3200"/>
              <a:t> 문제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0cb14f4830_0_87"/>
          <p:cNvSpPr txBox="1"/>
          <p:nvPr/>
        </p:nvSpPr>
        <p:spPr>
          <a:xfrm>
            <a:off x="2042950" y="4116325"/>
            <a:ext cx="1601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17478. 재귀함수가 뭔가요?</a:t>
            </a:r>
            <a:endParaRPr sz="2800"/>
          </a:p>
        </p:txBody>
      </p:sp>
      <p:sp>
        <p:nvSpPr>
          <p:cNvPr id="390" name="Google Shape;390;g10cb14f4830_0_87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391" name="Google Shape;391;g10cb14f4830_0_87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c869ac9f5_0_149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백트래킹 - 예시 문제 : 15650. N과 M (2)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10c869ac9f5_0_149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398" name="Google Shape;398;g10c869ac9f5_0_149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9" name="Google Shape;399;g10c869ac9f5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50" y="3079546"/>
            <a:ext cx="15158051" cy="6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10c869ac9f5_0_149"/>
          <p:cNvSpPr txBox="1"/>
          <p:nvPr/>
        </p:nvSpPr>
        <p:spPr>
          <a:xfrm>
            <a:off x="2402825" y="3140425"/>
            <a:ext cx="1480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</a:rPr>
              <a:t>문제 선정 의도 : 가능한 모든 경우를 단순히 생성하는 문제를 통해, </a:t>
            </a:r>
            <a:endParaRPr sz="2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</a:rPr>
              <a:t>재귀로 상태를 전이시켜 가며 문제를 푼다는 것을</a:t>
            </a:r>
            <a:r>
              <a:rPr lang="en-US" sz="2800">
                <a:solidFill>
                  <a:srgbClr val="0000FF"/>
                </a:solidFill>
              </a:rPr>
              <a:t> 이해해 보자</a:t>
            </a:r>
            <a:endParaRPr sz="2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c869ac9f5_0_160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백트래킹 - 예시 문제 : 15650. N과 M (2)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0c869ac9f5_0_160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407" name="Google Shape;407;g10c869ac9f5_0_160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8" name="Google Shape;408;g10c869ac9f5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50" y="3183875"/>
            <a:ext cx="14973150" cy="34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10c869ac9f5_0_160"/>
          <p:cNvSpPr txBox="1"/>
          <p:nvPr/>
        </p:nvSpPr>
        <p:spPr>
          <a:xfrm>
            <a:off x="1313550" y="6791575"/>
            <a:ext cx="174375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아무것도 고르지 않은 상태일 때, 1을 고르는 상태와 1을 안 고르는 상태로 전이될 수 있다</a:t>
            </a:r>
            <a:endParaRPr sz="2800"/>
          </a:p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1을 고른 상태일 때와 안 고른 상태일 때 각</a:t>
            </a:r>
            <a:r>
              <a:rPr lang="en-US" sz="2800"/>
              <a:t>각, 2를 고르는 상태와 2을 안 고르는 상태로 전이될 수 있다</a:t>
            </a:r>
            <a:endParaRPr sz="2800"/>
          </a:p>
          <a:p>
            <a:pPr indent="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(만들어야 하는 수열은 오름차순이고, 중복을 허용하지 않으므로 1을 고른 다음 1을 또 고른다거나 다른 숫자부터 본다거나 하지 않는다)</a:t>
            </a:r>
            <a:endParaRPr sz="2800"/>
          </a:p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만약 1과 2를 둘 다 골랐다면 2개를 고른 것이므로 원하는 크기의 수열이 하나 만들어졌다</a:t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0c869ac9f5_0_167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백트래킹 - 예시 문제 : 15650. N과 M (2)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10c869ac9f5_0_167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416" name="Google Shape;416;g10c869ac9f5_0_167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" name="Google Shape;417;g10c869ac9f5_0_167"/>
          <p:cNvSpPr/>
          <p:nvPr/>
        </p:nvSpPr>
        <p:spPr>
          <a:xfrm>
            <a:off x="7849275" y="3412025"/>
            <a:ext cx="2066400" cy="16020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아무것도 안 고름</a:t>
            </a:r>
            <a:endParaRPr sz="2400"/>
          </a:p>
        </p:txBody>
      </p:sp>
      <p:sp>
        <p:nvSpPr>
          <p:cNvPr id="418" name="Google Shape;418;g10c869ac9f5_0_167"/>
          <p:cNvSpPr/>
          <p:nvPr/>
        </p:nvSpPr>
        <p:spPr>
          <a:xfrm>
            <a:off x="5105675" y="5366325"/>
            <a:ext cx="2066400" cy="16020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1을 골랐음</a:t>
            </a:r>
            <a:endParaRPr sz="2400"/>
          </a:p>
        </p:txBody>
      </p:sp>
      <p:sp>
        <p:nvSpPr>
          <p:cNvPr id="419" name="Google Shape;419;g10c869ac9f5_0_167"/>
          <p:cNvSpPr/>
          <p:nvPr/>
        </p:nvSpPr>
        <p:spPr>
          <a:xfrm>
            <a:off x="10740475" y="5366325"/>
            <a:ext cx="2066400" cy="16020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1을 안 골랐음</a:t>
            </a:r>
            <a:endParaRPr sz="2400"/>
          </a:p>
        </p:txBody>
      </p:sp>
      <p:sp>
        <p:nvSpPr>
          <p:cNvPr id="420" name="Google Shape;420;g10c869ac9f5_0_167"/>
          <p:cNvSpPr/>
          <p:nvPr/>
        </p:nvSpPr>
        <p:spPr>
          <a:xfrm>
            <a:off x="3886475" y="7592950"/>
            <a:ext cx="2066400" cy="16020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2를 골랐음</a:t>
            </a:r>
            <a:endParaRPr sz="2400"/>
          </a:p>
        </p:txBody>
      </p:sp>
      <p:sp>
        <p:nvSpPr>
          <p:cNvPr id="421" name="Google Shape;421;g10c869ac9f5_0_167"/>
          <p:cNvSpPr/>
          <p:nvPr/>
        </p:nvSpPr>
        <p:spPr>
          <a:xfrm>
            <a:off x="6248675" y="7592950"/>
            <a:ext cx="2066400" cy="16020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2를 안 골랐음</a:t>
            </a:r>
            <a:endParaRPr sz="2400"/>
          </a:p>
        </p:txBody>
      </p:sp>
      <p:sp>
        <p:nvSpPr>
          <p:cNvPr id="422" name="Google Shape;422;g10c869ac9f5_0_167"/>
          <p:cNvSpPr/>
          <p:nvPr/>
        </p:nvSpPr>
        <p:spPr>
          <a:xfrm>
            <a:off x="9559375" y="7592950"/>
            <a:ext cx="2066400" cy="16020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2를 골랐음</a:t>
            </a:r>
            <a:endParaRPr sz="2400"/>
          </a:p>
        </p:txBody>
      </p:sp>
      <p:sp>
        <p:nvSpPr>
          <p:cNvPr id="423" name="Google Shape;423;g10c869ac9f5_0_167"/>
          <p:cNvSpPr/>
          <p:nvPr/>
        </p:nvSpPr>
        <p:spPr>
          <a:xfrm>
            <a:off x="11921575" y="7592950"/>
            <a:ext cx="2066400" cy="16020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2를 안 골랐음</a:t>
            </a:r>
            <a:endParaRPr sz="2400"/>
          </a:p>
        </p:txBody>
      </p:sp>
      <p:sp>
        <p:nvSpPr>
          <p:cNvPr id="424" name="Google Shape;424;g10c869ac9f5_0_167"/>
          <p:cNvSpPr txBox="1"/>
          <p:nvPr/>
        </p:nvSpPr>
        <p:spPr>
          <a:xfrm>
            <a:off x="3577175" y="9255100"/>
            <a:ext cx="268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1 2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크기 2인 수열 완성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25" name="Google Shape;425;g10c869ac9f5_0_167"/>
          <p:cNvSpPr txBox="1"/>
          <p:nvPr/>
        </p:nvSpPr>
        <p:spPr>
          <a:xfrm>
            <a:off x="5939375" y="9255100"/>
            <a:ext cx="268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26" name="Google Shape;426;g10c869ac9f5_0_167"/>
          <p:cNvSpPr txBox="1"/>
          <p:nvPr/>
        </p:nvSpPr>
        <p:spPr>
          <a:xfrm>
            <a:off x="9250075" y="9255100"/>
            <a:ext cx="268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27" name="Google Shape;427;g10c869ac9f5_0_167"/>
          <p:cNvSpPr txBox="1"/>
          <p:nvPr/>
        </p:nvSpPr>
        <p:spPr>
          <a:xfrm>
            <a:off x="11612275" y="9255100"/>
            <a:ext cx="268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</a:t>
            </a:r>
            <a:endParaRPr sz="2400">
              <a:solidFill>
                <a:srgbClr val="FF0000"/>
              </a:solidFill>
            </a:endParaRPr>
          </a:p>
        </p:txBody>
      </p:sp>
      <p:cxnSp>
        <p:nvCxnSpPr>
          <p:cNvPr id="428" name="Google Shape;428;g10c869ac9f5_0_167"/>
          <p:cNvCxnSpPr>
            <a:stCxn id="417" idx="3"/>
            <a:endCxn id="418" idx="7"/>
          </p:cNvCxnSpPr>
          <p:nvPr/>
        </p:nvCxnSpPr>
        <p:spPr>
          <a:xfrm flipH="1">
            <a:off x="6869392" y="4779418"/>
            <a:ext cx="1282500" cy="82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g10c869ac9f5_0_167"/>
          <p:cNvCxnSpPr>
            <a:stCxn id="418" idx="3"/>
            <a:endCxn id="420" idx="0"/>
          </p:cNvCxnSpPr>
          <p:nvPr/>
        </p:nvCxnSpPr>
        <p:spPr>
          <a:xfrm flipH="1">
            <a:off x="4919592" y="6733718"/>
            <a:ext cx="488700" cy="85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g10c869ac9f5_0_167"/>
          <p:cNvCxnSpPr>
            <a:stCxn id="418" idx="5"/>
            <a:endCxn id="421" idx="0"/>
          </p:cNvCxnSpPr>
          <p:nvPr/>
        </p:nvCxnSpPr>
        <p:spPr>
          <a:xfrm>
            <a:off x="6869458" y="6733718"/>
            <a:ext cx="412500" cy="85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g10c869ac9f5_0_167"/>
          <p:cNvCxnSpPr>
            <a:stCxn id="417" idx="5"/>
            <a:endCxn id="419" idx="1"/>
          </p:cNvCxnSpPr>
          <p:nvPr/>
        </p:nvCxnSpPr>
        <p:spPr>
          <a:xfrm>
            <a:off x="9613058" y="4779418"/>
            <a:ext cx="1430100" cy="82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g10c869ac9f5_0_167"/>
          <p:cNvCxnSpPr>
            <a:stCxn id="419" idx="3"/>
            <a:endCxn id="422" idx="0"/>
          </p:cNvCxnSpPr>
          <p:nvPr/>
        </p:nvCxnSpPr>
        <p:spPr>
          <a:xfrm flipH="1">
            <a:off x="10592492" y="6733718"/>
            <a:ext cx="450600" cy="85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g10c869ac9f5_0_167"/>
          <p:cNvCxnSpPr>
            <a:stCxn id="419" idx="5"/>
            <a:endCxn id="423" idx="0"/>
          </p:cNvCxnSpPr>
          <p:nvPr/>
        </p:nvCxnSpPr>
        <p:spPr>
          <a:xfrm>
            <a:off x="12504258" y="6733718"/>
            <a:ext cx="450600" cy="85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0c869ac9f5_0_194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백트래킹 - 예시 문제 : 15650. N과 M (2)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10c869ac9f5_0_194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440" name="Google Shape;440;g10c869ac9f5_0_194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1" name="Google Shape;441;g10c869ac9f5_0_194"/>
          <p:cNvSpPr txBox="1"/>
          <p:nvPr/>
        </p:nvSpPr>
        <p:spPr>
          <a:xfrm>
            <a:off x="1524000" y="3363900"/>
            <a:ext cx="14526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무엇을 따지면서 상태를 전이시켜야 하는가?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10c869ac9f5_0_194"/>
          <p:cNvSpPr txBox="1"/>
          <p:nvPr/>
        </p:nvSpPr>
        <p:spPr>
          <a:xfrm>
            <a:off x="2060000" y="4204200"/>
            <a:ext cx="16018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-"/>
            </a:pPr>
            <a:r>
              <a:rPr b="1" lang="en-US" sz="2800">
                <a:solidFill>
                  <a:srgbClr val="0000FF"/>
                </a:solidFill>
              </a:rPr>
              <a:t>어떤 상태가 필요한가?</a:t>
            </a:r>
            <a:endParaRPr b="1" sz="2800">
              <a:solidFill>
                <a:srgbClr val="0000FF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현재 넣을 숫자, 현재 숫자를 넣을 인덱스(물론 다른 답이 있을 수 있다)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-"/>
            </a:pPr>
            <a:r>
              <a:rPr b="1" lang="en-US" sz="2800">
                <a:solidFill>
                  <a:srgbClr val="0000FF"/>
                </a:solidFill>
              </a:rPr>
              <a:t>현재 상태에서 다음 상태로 전이되기 위해서 재귀 함수 호출에서 어떤 것을 변화시켜줘야 하는가?</a:t>
            </a:r>
            <a:endParaRPr b="1" sz="2800">
              <a:solidFill>
                <a:srgbClr val="0000FF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우리가 정의한 상태를 적절히 변화시켜 재귀 호출에서 인수로 전달해 줘야 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b="1" lang="en-US" sz="2800">
                <a:solidFill>
                  <a:srgbClr val="0000FF"/>
                </a:solidFill>
              </a:rPr>
              <a:t>상태는 어떻게 관리하는가?</a:t>
            </a:r>
            <a:endParaRPr b="1" sz="2800">
              <a:solidFill>
                <a:srgbClr val="0000FF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전역 변수로 할 수도 있고 포인터나 참조자로 배열을 받을 수도 있지만 보통은 전역 변수 사용</a:t>
            </a:r>
            <a:endParaRPr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c8bd13e26_0_2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백트래킹 - 예시 문제 : 15650. N과 M (2)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10c8bd13e26_0_2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449" name="Google Shape;449;g10c8bd13e26_0_2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g10c8bd13e26_0_2"/>
          <p:cNvSpPr txBox="1"/>
          <p:nvPr/>
        </p:nvSpPr>
        <p:spPr>
          <a:xfrm>
            <a:off x="1524000" y="3363900"/>
            <a:ext cx="14526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무엇을 따지면서 상태를 전이시켜야 하는가?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10c8bd13e26_0_2"/>
          <p:cNvSpPr txBox="1"/>
          <p:nvPr/>
        </p:nvSpPr>
        <p:spPr>
          <a:xfrm>
            <a:off x="2060000" y="4204200"/>
            <a:ext cx="16018200" cy="6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-"/>
            </a:pPr>
            <a:r>
              <a:rPr b="1" lang="en-US" sz="2800">
                <a:solidFill>
                  <a:srgbClr val="0000FF"/>
                </a:solidFill>
              </a:rPr>
              <a:t>어떤 상태가 필요한가?</a:t>
            </a:r>
            <a:endParaRPr b="1" sz="2800">
              <a:solidFill>
                <a:srgbClr val="0000FF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현재 넣을 숫자, 현재 숫자를 넣을 인덱스(물론 다른 답이 있을 수 있다)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-"/>
            </a:pPr>
            <a:r>
              <a:rPr b="1" lang="en-US" sz="2800">
                <a:solidFill>
                  <a:srgbClr val="0000FF"/>
                </a:solidFill>
              </a:rPr>
              <a:t>현재 상태에서 다음 상태로 전이되기 위해서 재귀 함수 호출에서 어떤 것을 변화시켜줘야 하는</a:t>
            </a:r>
            <a:r>
              <a:rPr b="1" lang="en-US" sz="2800">
                <a:solidFill>
                  <a:srgbClr val="0000FF"/>
                </a:solidFill>
              </a:rPr>
              <a:t>가?</a:t>
            </a:r>
            <a:endParaRPr b="1" sz="2800">
              <a:solidFill>
                <a:srgbClr val="0000FF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우리가 정의한 상태를 적절히 변화시켜 재귀 호출에서 인수로 전달해 줘야 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b="1" lang="en-US" sz="2800">
                <a:solidFill>
                  <a:srgbClr val="0000FF"/>
                </a:solidFill>
              </a:rPr>
              <a:t>상태는 어떻게 관리하는가?</a:t>
            </a:r>
            <a:endParaRPr b="1" sz="2800">
              <a:solidFill>
                <a:srgbClr val="0000FF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전역 변수로 할 수도 있고 포인터나 참조자로 배열을 받을 수도 있지만 보통은 전역 변수 사용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-"/>
            </a:pPr>
            <a:r>
              <a:rPr lang="en-US" sz="2800">
                <a:solidFill>
                  <a:schemeClr val="accent2"/>
                </a:solidFill>
              </a:rPr>
              <a:t>이전 상태에 대해서도 무언가 따져야 한다거나 어떤 방문 체크를 해줘야 한다거나 전이 시 따로 함수의 인수로 가져가야 하는 어떤 수치가 있다거나 하는 문제도 있다. 상태의 전이 시 무엇이 필요한지 잘 살펴서 상태를 생성하는 함수와 필요한 전역 변수들을 작성하자</a:t>
            </a:r>
            <a:endParaRPr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0c869ac9f5_0_204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백트래킹 - 예시 문제 : 15650. N과 M (2)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10c869ac9f5_0_204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458" name="Google Shape;458;g10c869ac9f5_0_204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g10c869ac9f5_0_204"/>
          <p:cNvSpPr txBox="1"/>
          <p:nvPr/>
        </p:nvSpPr>
        <p:spPr>
          <a:xfrm>
            <a:off x="1524000" y="3363900"/>
            <a:ext cx="14526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재귀로 코드를 작성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" name="Google Shape;460;g10c869ac9f5_0_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4113050"/>
            <a:ext cx="8713882" cy="60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10c869ac9f5_0_204"/>
          <p:cNvSpPr txBox="1"/>
          <p:nvPr/>
        </p:nvSpPr>
        <p:spPr>
          <a:xfrm>
            <a:off x="10396275" y="4113050"/>
            <a:ext cx="9226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기본적으로는 문제 풀</a:t>
            </a:r>
            <a:r>
              <a:rPr lang="en-US" sz="2800"/>
              <a:t>이 </a:t>
            </a:r>
            <a:r>
              <a:rPr lang="en-US" sz="2800"/>
              <a:t>코드를 제공하지 않는 것이 원칙이지만 재귀로 백트래킹을 하는 코드를 혼자서 처음부터 짜기는 쉽지 않다고 여겨져서 핵심 부분이 되는 코드를 제공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앞으로도 강의의 핵심 주제가 되는 알고리즘의 기본 코드는 약간 제공 예정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cb14f4830_0_66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백트래킹 - 예시 문제 : 15650. N과 M (2)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10cb14f4830_0_66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468" name="Google Shape;468;g10cb14f4830_0_66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9" name="Google Shape;469;g10cb14f4830_0_66"/>
          <p:cNvSpPr txBox="1"/>
          <p:nvPr/>
        </p:nvSpPr>
        <p:spPr>
          <a:xfrm>
            <a:off x="1524000" y="3363900"/>
            <a:ext cx="14526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재귀로 코드를 작성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g10cb14f4830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4113050"/>
            <a:ext cx="8713882" cy="60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g10cb14f4830_0_66"/>
          <p:cNvSpPr txBox="1"/>
          <p:nvPr/>
        </p:nvSpPr>
        <p:spPr>
          <a:xfrm>
            <a:off x="10396275" y="4113050"/>
            <a:ext cx="92268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기본적으로는 문제 풀이 코드를 제공하지 않는 것이 원칙이지만 재귀로 백트래킹을 하는 코드를 혼자서 처음부터 짜기는 쉽지 않다고 여겨져서 핵심 부분이 되는 코드를 제공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앞으로도 강의의 핵심 주제가 되는 알고리즘의 기본 코드는 약간 제공 예정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어렵거나 귀찮아하는 사람이 많은 주제지만 그만큼 잘하면 이점이 있</a:t>
            </a:r>
            <a:r>
              <a:rPr lang="en-US" sz="2800"/>
              <a:t>다. 코딩테스트에도 빈출…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</a:rPr>
              <a:t>꼭 자신이 생각하여 코드를 이해하며 다시 짜보도록 하자</a:t>
            </a:r>
            <a:endParaRPr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c869ac9f5_0_213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백트래킹 - 발상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10c869ac9f5_0_213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478" name="Google Shape;478;g10c869ac9f5_0_213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9" name="Google Shape;479;g10c869ac9f5_0_213"/>
          <p:cNvSpPr txBox="1"/>
          <p:nvPr/>
        </p:nvSpPr>
        <p:spPr>
          <a:xfrm>
            <a:off x="1524000" y="3363900"/>
            <a:ext cx="1452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백트래킹의 기본적인 풀이법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10c869ac9f5_0_213"/>
          <p:cNvSpPr txBox="1"/>
          <p:nvPr/>
        </p:nvSpPr>
        <p:spPr>
          <a:xfrm>
            <a:off x="2060000" y="4204200"/>
            <a:ext cx="16018200" cy="4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초기 상태가 무엇인지 생각한다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거기서 재귀적으로 전이될 수 있는 상태가 무엇인지 생각한다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생성하고 있는 상태가 어떤 사전 조건을 만족하게 된 경우 문제에서 따져야 하는 상태가 되는지 고민한다(예를 들어 n개 중 m개를 고른 수열들에 대해서만 무언가 따져야 하는 문제의 경우, m개를 고르지 않은 상태는 따지면 안 된다) 재귀의 base case같은 것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생성된 상태를 어떻게 보관하고 어떻게 문제의 조건에 대해 따져 줄지 고민한다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만들어진 상태에서 어떻게 이전 상태로 돌아가고, 무엇을 보존할지 고민한다(말 그대로 Back tracking)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d1c58c6424_0_2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백트래킹 - 예시 문제 : 1182. 부분수열의 합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d1c58c6424_0_2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487" name="Google Shape;487;gd1c58c6424_0_2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8" name="Google Shape;488;gd1c58c642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50" y="3185822"/>
            <a:ext cx="16071700" cy="49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gd1c58c6424_0_2"/>
          <p:cNvSpPr txBox="1"/>
          <p:nvPr/>
        </p:nvSpPr>
        <p:spPr>
          <a:xfrm>
            <a:off x="2402825" y="3292825"/>
            <a:ext cx="1323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</a:rPr>
              <a:t>문제 선정 의도 : 가능한 모든 상태에 대해 어떤 조건을 따져주는 문제를 풀어보자</a:t>
            </a:r>
            <a:endParaRPr sz="2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c869ac9f5_0_116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완전 탐색(Brute Force) - 개론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0c869ac9f5_0_116"/>
          <p:cNvSpPr txBox="1"/>
          <p:nvPr/>
        </p:nvSpPr>
        <p:spPr>
          <a:xfrm>
            <a:off x="1524000" y="3363900"/>
            <a:ext cx="9049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완전 탐색이란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0c869ac9f5_0_116"/>
          <p:cNvSpPr txBox="1"/>
          <p:nvPr/>
        </p:nvSpPr>
        <p:spPr>
          <a:xfrm>
            <a:off x="2060000" y="4356600"/>
            <a:ext cx="160182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/>
              <a:t>말 그대로 가능한 모든 경우를 탐색해 보는 것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/>
              <a:t>모든 경우를 탐색해 가면서 무언가를 세거나 어떤 조건이 가능한 경우가 있는지 탐색하는 등의 문제</a:t>
            </a:r>
            <a:endParaRPr sz="2800"/>
          </a:p>
        </p:txBody>
      </p:sp>
      <p:sp>
        <p:nvSpPr>
          <p:cNvPr id="137" name="Google Shape;137;g10c869ac9f5_0_116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38" name="Google Shape;138;g10c869ac9f5_0_116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c8bd13e26_0_31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백트래킹 - 예시 문제 : 1182. 부분수열의 합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10c8bd13e26_0_31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496" name="Google Shape;496;g10c8bd13e26_0_31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7" name="Google Shape;497;g10c8bd13e26_0_31"/>
          <p:cNvSpPr txBox="1"/>
          <p:nvPr/>
        </p:nvSpPr>
        <p:spPr>
          <a:xfrm>
            <a:off x="1333250" y="5894500"/>
            <a:ext cx="17437500" cy="26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예제에서 부분 수열 중 그 합이 0이 되는 부분 수열은 (-3,-2,5) 하나뿐이다.</a:t>
            </a:r>
            <a:endParaRPr sz="2800"/>
          </a:p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N=5일 때 나올 수 있는 크기가 양수인 부분 수열은 (2^5-1)개이고 이 모든 부분 수열에 대해 합을 따져 줘야 한다</a:t>
            </a:r>
            <a:endParaRPr sz="2800"/>
          </a:p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어떤 i 번째 원소를 검토하고 있을 </a:t>
            </a:r>
            <a:r>
              <a:rPr lang="en-US" sz="2800"/>
              <a:t>때, 그 원소를 넣는지 안 넣는지에 따라서 2가지 상태가 생길 수 있음</a:t>
            </a:r>
            <a:endParaRPr sz="2800"/>
          </a:p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그러면 이전 상태의 수열 합을 알고 있다면 i 번째 원소를 넣는지 안 넣는지에 따라 그 수열 합을 바로 계산 가능</a:t>
            </a:r>
            <a:endParaRPr sz="2800"/>
          </a:p>
        </p:txBody>
      </p:sp>
      <p:pic>
        <p:nvPicPr>
          <p:cNvPr id="498" name="Google Shape;498;g10c8bd13e26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50" y="3167871"/>
            <a:ext cx="17034299" cy="21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c8bd13e26_0_40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백트래킹 - 예시 문제 : 1182. 부분수열의 합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10c8bd13e26_0_40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505" name="Google Shape;505;g10c8bd13e26_0_40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6" name="Google Shape;506;g10c8bd13e26_0_40"/>
          <p:cNvSpPr/>
          <p:nvPr/>
        </p:nvSpPr>
        <p:spPr>
          <a:xfrm>
            <a:off x="7961425" y="3069800"/>
            <a:ext cx="2066400" cy="12975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아무것도 안 고름</a:t>
            </a:r>
            <a:endParaRPr sz="2400"/>
          </a:p>
        </p:txBody>
      </p:sp>
      <p:sp>
        <p:nvSpPr>
          <p:cNvPr id="507" name="Google Shape;507;g10c8bd13e26_0_40"/>
          <p:cNvSpPr/>
          <p:nvPr/>
        </p:nvSpPr>
        <p:spPr>
          <a:xfrm>
            <a:off x="4593075" y="4532300"/>
            <a:ext cx="2066400" cy="1212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-7을 골랐음</a:t>
            </a:r>
            <a:endParaRPr sz="2400"/>
          </a:p>
        </p:txBody>
      </p:sp>
      <p:cxnSp>
        <p:nvCxnSpPr>
          <p:cNvPr id="508" name="Google Shape;508;g10c8bd13e26_0_40"/>
          <p:cNvCxnSpPr>
            <a:stCxn id="506" idx="3"/>
            <a:endCxn id="507" idx="7"/>
          </p:cNvCxnSpPr>
          <p:nvPr/>
        </p:nvCxnSpPr>
        <p:spPr>
          <a:xfrm flipH="1">
            <a:off x="6356942" y="4177286"/>
            <a:ext cx="1907100" cy="53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g10c8bd13e26_0_40"/>
          <p:cNvCxnSpPr>
            <a:stCxn id="506" idx="5"/>
            <a:endCxn id="510" idx="1"/>
          </p:cNvCxnSpPr>
          <p:nvPr/>
        </p:nvCxnSpPr>
        <p:spPr>
          <a:xfrm>
            <a:off x="9725208" y="4177286"/>
            <a:ext cx="2090700" cy="53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g10c8bd13e26_0_40"/>
          <p:cNvCxnSpPr/>
          <p:nvPr/>
        </p:nvCxnSpPr>
        <p:spPr>
          <a:xfrm flipH="1" rot="10800000">
            <a:off x="913075" y="2931450"/>
            <a:ext cx="17476500" cy="32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g10c8bd13e26_0_40"/>
          <p:cNvCxnSpPr/>
          <p:nvPr/>
        </p:nvCxnSpPr>
        <p:spPr>
          <a:xfrm flipH="1" rot="10800000">
            <a:off x="913075" y="4381313"/>
            <a:ext cx="17476500" cy="32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g10c8bd13e26_0_40"/>
          <p:cNvSpPr/>
          <p:nvPr/>
        </p:nvSpPr>
        <p:spPr>
          <a:xfrm>
            <a:off x="11513250" y="4532300"/>
            <a:ext cx="2066400" cy="1212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-7을 안 골랐음</a:t>
            </a:r>
            <a:endParaRPr sz="2400"/>
          </a:p>
        </p:txBody>
      </p:sp>
      <p:sp>
        <p:nvSpPr>
          <p:cNvPr id="513" name="Google Shape;513;g10c8bd13e26_0_40"/>
          <p:cNvSpPr/>
          <p:nvPr/>
        </p:nvSpPr>
        <p:spPr>
          <a:xfrm>
            <a:off x="2307075" y="6168575"/>
            <a:ext cx="2066400" cy="1212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-3을 골랐음</a:t>
            </a:r>
            <a:endParaRPr sz="2400"/>
          </a:p>
        </p:txBody>
      </p:sp>
      <p:sp>
        <p:nvSpPr>
          <p:cNvPr id="514" name="Google Shape;514;g10c8bd13e26_0_40"/>
          <p:cNvSpPr/>
          <p:nvPr/>
        </p:nvSpPr>
        <p:spPr>
          <a:xfrm>
            <a:off x="6879075" y="6168575"/>
            <a:ext cx="2066400" cy="1212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-3을 안 골랐음</a:t>
            </a:r>
            <a:endParaRPr sz="2400"/>
          </a:p>
        </p:txBody>
      </p:sp>
      <p:sp>
        <p:nvSpPr>
          <p:cNvPr id="515" name="Google Shape;515;g10c8bd13e26_0_40"/>
          <p:cNvSpPr/>
          <p:nvPr/>
        </p:nvSpPr>
        <p:spPr>
          <a:xfrm>
            <a:off x="9227250" y="6168575"/>
            <a:ext cx="2066400" cy="1212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-3을 골랐음</a:t>
            </a:r>
            <a:endParaRPr sz="2400"/>
          </a:p>
        </p:txBody>
      </p:sp>
      <p:sp>
        <p:nvSpPr>
          <p:cNvPr id="516" name="Google Shape;516;g10c8bd13e26_0_40"/>
          <p:cNvSpPr/>
          <p:nvPr/>
        </p:nvSpPr>
        <p:spPr>
          <a:xfrm>
            <a:off x="13799250" y="6168575"/>
            <a:ext cx="2066400" cy="1212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-3을 안 골랐음</a:t>
            </a:r>
            <a:endParaRPr sz="2400"/>
          </a:p>
        </p:txBody>
      </p:sp>
      <p:cxnSp>
        <p:nvCxnSpPr>
          <p:cNvPr id="517" name="Google Shape;517;g10c8bd13e26_0_40"/>
          <p:cNvCxnSpPr>
            <a:stCxn id="507" idx="3"/>
            <a:endCxn id="513" idx="7"/>
          </p:cNvCxnSpPr>
          <p:nvPr/>
        </p:nvCxnSpPr>
        <p:spPr>
          <a:xfrm flipH="1">
            <a:off x="4070992" y="5567319"/>
            <a:ext cx="824700" cy="77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g10c8bd13e26_0_40"/>
          <p:cNvCxnSpPr>
            <a:stCxn id="507" idx="5"/>
            <a:endCxn id="514" idx="1"/>
          </p:cNvCxnSpPr>
          <p:nvPr/>
        </p:nvCxnSpPr>
        <p:spPr>
          <a:xfrm>
            <a:off x="6356858" y="5567319"/>
            <a:ext cx="824700" cy="77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g10c8bd13e26_0_40"/>
          <p:cNvCxnSpPr>
            <a:stCxn id="510" idx="3"/>
            <a:endCxn id="515" idx="7"/>
          </p:cNvCxnSpPr>
          <p:nvPr/>
        </p:nvCxnSpPr>
        <p:spPr>
          <a:xfrm flipH="1">
            <a:off x="10991167" y="5567319"/>
            <a:ext cx="824700" cy="77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g10c8bd13e26_0_40"/>
          <p:cNvCxnSpPr>
            <a:stCxn id="510" idx="5"/>
            <a:endCxn id="516" idx="1"/>
          </p:cNvCxnSpPr>
          <p:nvPr/>
        </p:nvCxnSpPr>
        <p:spPr>
          <a:xfrm>
            <a:off x="13277033" y="5567319"/>
            <a:ext cx="824700" cy="77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g10c8bd13e26_0_40"/>
          <p:cNvCxnSpPr/>
          <p:nvPr/>
        </p:nvCxnSpPr>
        <p:spPr>
          <a:xfrm flipH="1" rot="10800000">
            <a:off x="913075" y="5863763"/>
            <a:ext cx="17476500" cy="32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g10c8bd13e26_0_40"/>
          <p:cNvSpPr txBox="1"/>
          <p:nvPr/>
        </p:nvSpPr>
        <p:spPr>
          <a:xfrm>
            <a:off x="1176300" y="6346113"/>
            <a:ext cx="84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-3</a:t>
            </a:r>
            <a:endParaRPr sz="3200"/>
          </a:p>
        </p:txBody>
      </p:sp>
      <p:sp>
        <p:nvSpPr>
          <p:cNvPr id="523" name="Google Shape;523;g10c8bd13e26_0_40"/>
          <p:cNvSpPr txBox="1"/>
          <p:nvPr/>
        </p:nvSpPr>
        <p:spPr>
          <a:xfrm>
            <a:off x="3222000" y="4800038"/>
            <a:ext cx="84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-7</a:t>
            </a:r>
            <a:endParaRPr sz="3200"/>
          </a:p>
        </p:txBody>
      </p:sp>
      <p:sp>
        <p:nvSpPr>
          <p:cNvPr id="524" name="Google Shape;524;g10c8bd13e26_0_40"/>
          <p:cNvSpPr/>
          <p:nvPr/>
        </p:nvSpPr>
        <p:spPr>
          <a:xfrm>
            <a:off x="1164075" y="7738425"/>
            <a:ext cx="2066400" cy="1212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-2</a:t>
            </a:r>
            <a:r>
              <a:rPr lang="en-US" sz="2400"/>
              <a:t>를 골랐음</a:t>
            </a:r>
            <a:endParaRPr sz="2400"/>
          </a:p>
        </p:txBody>
      </p:sp>
      <p:sp>
        <p:nvSpPr>
          <p:cNvPr id="525" name="Google Shape;525;g10c8bd13e26_0_40"/>
          <p:cNvSpPr/>
          <p:nvPr/>
        </p:nvSpPr>
        <p:spPr>
          <a:xfrm>
            <a:off x="3450075" y="7738425"/>
            <a:ext cx="2066400" cy="1212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-2</a:t>
            </a:r>
            <a:r>
              <a:rPr lang="en-US" sz="2400"/>
              <a:t>를 안 골랐음</a:t>
            </a:r>
            <a:endParaRPr sz="2400"/>
          </a:p>
        </p:txBody>
      </p:sp>
      <p:sp>
        <p:nvSpPr>
          <p:cNvPr id="526" name="Google Shape;526;g10c8bd13e26_0_40"/>
          <p:cNvSpPr/>
          <p:nvPr/>
        </p:nvSpPr>
        <p:spPr>
          <a:xfrm>
            <a:off x="5736075" y="7738425"/>
            <a:ext cx="2066400" cy="1212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-2</a:t>
            </a:r>
            <a:r>
              <a:rPr lang="en-US" sz="2400"/>
              <a:t>를 골랐음</a:t>
            </a:r>
            <a:endParaRPr sz="2400"/>
          </a:p>
        </p:txBody>
      </p:sp>
      <p:sp>
        <p:nvSpPr>
          <p:cNvPr id="527" name="Google Shape;527;g10c8bd13e26_0_40"/>
          <p:cNvSpPr/>
          <p:nvPr/>
        </p:nvSpPr>
        <p:spPr>
          <a:xfrm>
            <a:off x="8022075" y="7738425"/>
            <a:ext cx="2066400" cy="1212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-2</a:t>
            </a:r>
            <a:r>
              <a:rPr lang="en-US" sz="2400"/>
              <a:t>를 안 골랐음</a:t>
            </a:r>
            <a:endParaRPr sz="2400"/>
          </a:p>
        </p:txBody>
      </p:sp>
      <p:cxnSp>
        <p:nvCxnSpPr>
          <p:cNvPr id="528" name="Google Shape;528;g10c8bd13e26_0_40"/>
          <p:cNvCxnSpPr>
            <a:stCxn id="513" idx="3"/>
            <a:endCxn id="524" idx="0"/>
          </p:cNvCxnSpPr>
          <p:nvPr/>
        </p:nvCxnSpPr>
        <p:spPr>
          <a:xfrm flipH="1">
            <a:off x="2197192" y="7203594"/>
            <a:ext cx="412500" cy="53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g10c8bd13e26_0_40"/>
          <p:cNvCxnSpPr>
            <a:stCxn id="513" idx="5"/>
            <a:endCxn id="525" idx="0"/>
          </p:cNvCxnSpPr>
          <p:nvPr/>
        </p:nvCxnSpPr>
        <p:spPr>
          <a:xfrm>
            <a:off x="4070858" y="7203594"/>
            <a:ext cx="412500" cy="53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g10c8bd13e26_0_40"/>
          <p:cNvCxnSpPr>
            <a:stCxn id="514" idx="3"/>
            <a:endCxn id="526" idx="0"/>
          </p:cNvCxnSpPr>
          <p:nvPr/>
        </p:nvCxnSpPr>
        <p:spPr>
          <a:xfrm flipH="1">
            <a:off x="6769192" y="7203594"/>
            <a:ext cx="412500" cy="53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g10c8bd13e26_0_40"/>
          <p:cNvCxnSpPr>
            <a:stCxn id="514" idx="5"/>
            <a:endCxn id="527" idx="0"/>
          </p:cNvCxnSpPr>
          <p:nvPr/>
        </p:nvCxnSpPr>
        <p:spPr>
          <a:xfrm>
            <a:off x="8642858" y="7203594"/>
            <a:ext cx="412500" cy="53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g10c8bd13e26_0_40"/>
          <p:cNvSpPr txBox="1"/>
          <p:nvPr/>
        </p:nvSpPr>
        <p:spPr>
          <a:xfrm>
            <a:off x="315075" y="8006163"/>
            <a:ext cx="84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-2</a:t>
            </a:r>
            <a:endParaRPr sz="3200"/>
          </a:p>
        </p:txBody>
      </p:sp>
      <p:sp>
        <p:nvSpPr>
          <p:cNvPr id="533" name="Google Shape;533;g10c8bd13e26_0_40"/>
          <p:cNvSpPr txBox="1"/>
          <p:nvPr/>
        </p:nvSpPr>
        <p:spPr>
          <a:xfrm>
            <a:off x="11085075" y="7944525"/>
            <a:ext cx="394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….</a:t>
            </a:r>
            <a:endParaRPr sz="4000"/>
          </a:p>
        </p:txBody>
      </p:sp>
      <p:cxnSp>
        <p:nvCxnSpPr>
          <p:cNvPr id="534" name="Google Shape;534;g10c8bd13e26_0_40"/>
          <p:cNvCxnSpPr/>
          <p:nvPr/>
        </p:nvCxnSpPr>
        <p:spPr>
          <a:xfrm flipH="1" rot="10800000">
            <a:off x="913075" y="7467813"/>
            <a:ext cx="17476500" cy="32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g10c8bd13e26_0_40"/>
          <p:cNvSpPr txBox="1"/>
          <p:nvPr/>
        </p:nvSpPr>
        <p:spPr>
          <a:xfrm>
            <a:off x="12379175" y="7842413"/>
            <a:ext cx="72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이 모든 경우 중 아무것도 안 고르는 경우만 제외하고 모</a:t>
            </a:r>
            <a:r>
              <a:rPr lang="en-US" sz="2800"/>
              <a:t>두, 합이 S가 되는지 따져 줘야 한다</a:t>
            </a:r>
            <a:endParaRPr sz="2800"/>
          </a:p>
        </p:txBody>
      </p:sp>
      <p:sp>
        <p:nvSpPr>
          <p:cNvPr id="536" name="Google Shape;536;g10c8bd13e26_0_40"/>
          <p:cNvSpPr/>
          <p:nvPr/>
        </p:nvSpPr>
        <p:spPr>
          <a:xfrm>
            <a:off x="12331100" y="7817225"/>
            <a:ext cx="7240500" cy="1133700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c8bd13e26_0_101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백트래킹 - 예시 문제 : 1182. 부분수열의 합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10c8bd13e26_0_101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543" name="Google Shape;543;g10c8bd13e26_0_101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4" name="Google Shape;544;g10c8bd13e26_0_101"/>
          <p:cNvSpPr txBox="1"/>
          <p:nvPr/>
        </p:nvSpPr>
        <p:spPr>
          <a:xfrm>
            <a:off x="1524000" y="3363900"/>
            <a:ext cx="14526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이번에도 </a:t>
            </a:r>
            <a:r>
              <a:rPr b="1" lang="en-US" sz="3200"/>
              <a:t>재귀로 코드를 작성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Google Shape;545;g10c8bd13e26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4306916"/>
            <a:ext cx="6785100" cy="61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10c8bd13e26_0_101"/>
          <p:cNvSpPr txBox="1"/>
          <p:nvPr/>
        </p:nvSpPr>
        <p:spPr>
          <a:xfrm>
            <a:off x="8377900" y="6407575"/>
            <a:ext cx="1026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인덱스는 n-1까지이므로 n인덱스를 포함시키는 경우는 따지면 안 됨 </a:t>
            </a:r>
            <a:endParaRPr sz="2400"/>
          </a:p>
        </p:txBody>
      </p:sp>
      <p:sp>
        <p:nvSpPr>
          <p:cNvPr id="547" name="Google Shape;547;g10c8bd13e26_0_101"/>
          <p:cNvSpPr txBox="1"/>
          <p:nvPr/>
        </p:nvSpPr>
        <p:spPr>
          <a:xfrm>
            <a:off x="8377900" y="5871150"/>
            <a:ext cx="922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idx는 이번에 포함시킬지를 선택하는 원소의 인덱스</a:t>
            </a:r>
            <a:r>
              <a:rPr lang="en-US" sz="2400"/>
              <a:t> </a:t>
            </a:r>
            <a:endParaRPr sz="2400"/>
          </a:p>
        </p:txBody>
      </p:sp>
      <p:sp>
        <p:nvSpPr>
          <p:cNvPr id="548" name="Google Shape;548;g10c8bd13e26_0_101"/>
          <p:cNvSpPr txBox="1"/>
          <p:nvPr/>
        </p:nvSpPr>
        <p:spPr>
          <a:xfrm>
            <a:off x="8377900" y="7048325"/>
            <a:ext cx="1026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이번 인덱스를 포함시켜 합이 s가 되는 경우 카운트를 1 증가시킴</a:t>
            </a:r>
            <a:r>
              <a:rPr lang="en-US" sz="2400"/>
              <a:t> </a:t>
            </a:r>
            <a:endParaRPr sz="2400"/>
          </a:p>
        </p:txBody>
      </p:sp>
      <p:sp>
        <p:nvSpPr>
          <p:cNvPr id="549" name="Google Shape;549;g10c8bd13e26_0_101"/>
          <p:cNvSpPr txBox="1"/>
          <p:nvPr/>
        </p:nvSpPr>
        <p:spPr>
          <a:xfrm>
            <a:off x="8377900" y="7689075"/>
            <a:ext cx="1026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idx번째 원소를 합에 포함시키지 않고 다음 인덱스에 대한 상태로 전이함</a:t>
            </a:r>
            <a:endParaRPr sz="2400"/>
          </a:p>
        </p:txBody>
      </p:sp>
      <p:sp>
        <p:nvSpPr>
          <p:cNvPr id="550" name="Google Shape;550;g10c8bd13e26_0_101"/>
          <p:cNvSpPr txBox="1"/>
          <p:nvPr/>
        </p:nvSpPr>
        <p:spPr>
          <a:xfrm>
            <a:off x="8377900" y="8793063"/>
            <a:ext cx="1026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idx번째 원소를 합에 포함시키고 다음 인덱스에 대한 상태로 전이함 </a:t>
            </a:r>
            <a:endParaRPr sz="2400"/>
          </a:p>
        </p:txBody>
      </p:sp>
      <p:sp>
        <p:nvSpPr>
          <p:cNvPr id="551" name="Google Shape;551;g10c8bd13e26_0_101"/>
          <p:cNvSpPr txBox="1"/>
          <p:nvPr/>
        </p:nvSpPr>
        <p:spPr>
          <a:xfrm>
            <a:off x="8377900" y="9506988"/>
            <a:ext cx="1026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합을 idx번째 원소를 포함시키지 않은 상태로 되돌려 줌</a:t>
            </a:r>
            <a:r>
              <a:rPr lang="en-US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0cb14f4830_0_105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백트래킹 - 연습 문제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10cb14f4830_0_105"/>
          <p:cNvSpPr txBox="1"/>
          <p:nvPr/>
        </p:nvSpPr>
        <p:spPr>
          <a:xfrm>
            <a:off x="1524000" y="33639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연습 문제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10cb14f4830_0_105"/>
          <p:cNvSpPr txBox="1"/>
          <p:nvPr/>
        </p:nvSpPr>
        <p:spPr>
          <a:xfrm>
            <a:off x="2042950" y="4116325"/>
            <a:ext cx="16018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/>
              <a:t>15649~15666 중 N과 M (1)~(12)</a:t>
            </a:r>
            <a:endParaRPr sz="2800"/>
          </a:p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10819. 차이를 최대로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10597. 순열장난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1759. 암호 만들기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15811. 복면산?!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(Challenging) 17136. 색종이 붙이기</a:t>
            </a:r>
            <a:endParaRPr sz="2800"/>
          </a:p>
        </p:txBody>
      </p:sp>
      <p:sp>
        <p:nvSpPr>
          <p:cNvPr id="559" name="Google Shape;559;g10cb14f4830_0_105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560" name="Google Shape;560;g10cb14f4830_0_105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0cb14f4830_0_95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Appendix : 백트래킹에서 가지치기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0cb14f4830_0_95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567" name="Google Shape;567;g10cb14f4830_0_95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8" name="Google Shape;568;g10cb14f4830_0_95"/>
          <p:cNvSpPr txBox="1"/>
          <p:nvPr/>
        </p:nvSpPr>
        <p:spPr>
          <a:xfrm>
            <a:off x="1447800" y="3059100"/>
            <a:ext cx="1452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모든 경우를 따질 필요가 없을 수 있다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10cb14f4830_0_95"/>
          <p:cNvSpPr txBox="1"/>
          <p:nvPr/>
        </p:nvSpPr>
        <p:spPr>
          <a:xfrm>
            <a:off x="1983800" y="3899400"/>
            <a:ext cx="160182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가능한 경우들 중 하나만 필요하다면 그 하나를 찾는 순간 나머지를 더 탐색할 필요가 없어진다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상태를 전이시켜 가는 도중 우리가 목표로 하는 상태에 도달할 수 없다는 것을 미리 알 수 있는 경우가 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고전적인 머신러닝 이론에서 쓰이기도 한다(alpha-beta pruning 등)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0c8bd13e26_0_10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가지치기</a:t>
            </a:r>
            <a:r>
              <a:rPr b="1" lang="en-US" sz="5400"/>
              <a:t> - 예시 문제 : 2661. 좋은수열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10c8bd13e26_0_10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576" name="Google Shape;576;g10c8bd13e26_0_10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7" name="Google Shape;577;g10c8bd13e26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775" y="2914325"/>
            <a:ext cx="11829749" cy="7547274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g10c8bd13e26_0_10"/>
          <p:cNvSpPr txBox="1"/>
          <p:nvPr/>
        </p:nvSpPr>
        <p:spPr>
          <a:xfrm>
            <a:off x="2098475" y="2914325"/>
            <a:ext cx="1323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</a:rPr>
              <a:t>문제 선정 의도 : 모든 경우에 대해 따져주지 않아도 되는 문제를 풀어보자</a:t>
            </a:r>
            <a:endParaRPr sz="2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0c869ac9f5_0_225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가지치기</a:t>
            </a:r>
            <a:r>
              <a:rPr b="1" lang="en-US" sz="5400"/>
              <a:t> - 예시 문제 : 2661. 좋은수열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10c869ac9f5_0_225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585" name="Google Shape;585;g10c869ac9f5_0_225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6" name="Google Shape;586;g10c869ac9f5_0_225"/>
          <p:cNvSpPr txBox="1"/>
          <p:nvPr/>
        </p:nvSpPr>
        <p:spPr>
          <a:xfrm>
            <a:off x="1447800" y="3059100"/>
            <a:ext cx="1452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만약 나올 수 있는 모든 길이 N짜리 수열을 완전탐색한다면?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g10c869ac9f5_0_225"/>
          <p:cNvSpPr txBox="1"/>
          <p:nvPr/>
        </p:nvSpPr>
        <p:spPr>
          <a:xfrm>
            <a:off x="1983800" y="3899400"/>
            <a:ext cx="160182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당연히, 가장 작은 ‘좋은수열'을 찾을 수 있을 것이다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그러나 나올 수 있는 길이 N 수열은 3^N개가 있고 N 제한은 80이므로 3^80개의 수열을 모두 좋은수열인지 확인한다면 당연히 시간초과가 발생한다(3^80 ~ </a:t>
            </a:r>
            <a:r>
              <a:rPr lang="en-US" sz="2800">
                <a:solidFill>
                  <a:srgbClr val="202124"/>
                </a:solidFill>
                <a:highlight>
                  <a:srgbClr val="FFFFFF"/>
                </a:highlight>
              </a:rPr>
              <a:t>1.4780883e+38)</a:t>
            </a:r>
            <a:endParaRPr sz="28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0423a61f0_0_7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가지치기</a:t>
            </a:r>
            <a:r>
              <a:rPr b="1" lang="en-US" sz="5400"/>
              <a:t> - 예시 문제 : 2661. 좋은수열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110423a61f0_0_7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594" name="Google Shape;594;g110423a61f0_0_7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5" name="Google Shape;595;g110423a61f0_0_7"/>
          <p:cNvSpPr txBox="1"/>
          <p:nvPr/>
        </p:nvSpPr>
        <p:spPr>
          <a:xfrm>
            <a:off x="1447800" y="3059100"/>
            <a:ext cx="1452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만약 나올 수 있는 모든 길이 N짜리 수열을 완전탐색한다면?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110423a61f0_0_7"/>
          <p:cNvSpPr txBox="1"/>
          <p:nvPr/>
        </p:nvSpPr>
        <p:spPr>
          <a:xfrm>
            <a:off x="1983800" y="3899400"/>
            <a:ext cx="160182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당연히, 가장 작은 ‘좋은수열'을 찾을 수 있을 것이다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그러나 나올 수 있는 길이 N 수열은 3^N개가 있고 N 제한은 80이므로 3^80개의 수열을 모두 좋은수열인지 확인한다면 당연히 시간초과가 발생한다(3^80 ~ </a:t>
            </a:r>
            <a:r>
              <a:rPr lang="en-US" sz="2800">
                <a:solidFill>
                  <a:srgbClr val="202124"/>
                </a:solidFill>
                <a:highlight>
                  <a:srgbClr val="FFFFFF"/>
                </a:highlight>
              </a:rPr>
              <a:t>1.4780883e+38)</a:t>
            </a:r>
            <a:endParaRPr sz="28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597" name="Google Shape;597;g110423a61f0_0_7"/>
          <p:cNvSpPr txBox="1"/>
          <p:nvPr/>
        </p:nvSpPr>
        <p:spPr>
          <a:xfrm>
            <a:off x="1447800" y="6230850"/>
            <a:ext cx="1452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모든 경우를 다 따져주지 않아도 된다는 것을 이용하자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110423a61f0_0_7"/>
          <p:cNvSpPr txBox="1"/>
          <p:nvPr/>
        </p:nvSpPr>
        <p:spPr>
          <a:xfrm>
            <a:off x="1983800" y="7071150"/>
            <a:ext cx="16018200" cy="3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임의의 길이의 인접 부분 수열이 같으면 안 되므로, 수열의 모든 부분은 좋은수열이어야 한다.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따라서 수열의 마지막 부분에 어떤 숫자를 추가로 붙여서 좋은수열을 만들기 위해서는 원래 수열도 좋은수열이어야 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따라서 만들어지는 좋은수열들에 대해서만 추가적으로 숫자를 붙여가며 좋은수열인지 테스트하면 된다 (나머지 경우들은 가지치기한다 - 이를 pruning이라고 하기도 한다)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10423a61f0_0_17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가지치기</a:t>
            </a:r>
            <a:r>
              <a:rPr b="1" lang="en-US" sz="5400"/>
              <a:t> - 예시 문제 : 2661. 좋은수열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110423a61f0_0_17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605" name="Google Shape;605;g110423a61f0_0_17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6" name="Google Shape;606;g110423a61f0_0_17"/>
          <p:cNvSpPr/>
          <p:nvPr/>
        </p:nvSpPr>
        <p:spPr>
          <a:xfrm>
            <a:off x="8121575" y="3267850"/>
            <a:ext cx="1922400" cy="11214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1을 골랐음</a:t>
            </a:r>
            <a:endParaRPr sz="2400"/>
          </a:p>
        </p:txBody>
      </p:sp>
      <p:sp>
        <p:nvSpPr>
          <p:cNvPr id="607" name="Google Shape;607;g110423a61f0_0_17"/>
          <p:cNvSpPr/>
          <p:nvPr/>
        </p:nvSpPr>
        <p:spPr>
          <a:xfrm>
            <a:off x="3774800" y="4693550"/>
            <a:ext cx="1922400" cy="11214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1을 골랐음</a:t>
            </a:r>
            <a:endParaRPr sz="2400"/>
          </a:p>
        </p:txBody>
      </p:sp>
      <p:sp>
        <p:nvSpPr>
          <p:cNvPr id="608" name="Google Shape;608;g110423a61f0_0_17"/>
          <p:cNvSpPr/>
          <p:nvPr/>
        </p:nvSpPr>
        <p:spPr>
          <a:xfrm>
            <a:off x="8121575" y="4693550"/>
            <a:ext cx="1922400" cy="11214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2를</a:t>
            </a:r>
            <a:r>
              <a:rPr lang="en-US" sz="2400"/>
              <a:t> 골랐음</a:t>
            </a:r>
            <a:endParaRPr sz="2400"/>
          </a:p>
        </p:txBody>
      </p:sp>
      <p:sp>
        <p:nvSpPr>
          <p:cNvPr id="609" name="Google Shape;609;g110423a61f0_0_17"/>
          <p:cNvSpPr/>
          <p:nvPr/>
        </p:nvSpPr>
        <p:spPr>
          <a:xfrm>
            <a:off x="12468350" y="4693550"/>
            <a:ext cx="1922400" cy="11214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3을</a:t>
            </a:r>
            <a:r>
              <a:rPr lang="en-US" sz="2400"/>
              <a:t> 골랐음</a:t>
            </a:r>
            <a:endParaRPr sz="2400"/>
          </a:p>
        </p:txBody>
      </p:sp>
      <p:sp>
        <p:nvSpPr>
          <p:cNvPr id="610" name="Google Shape;610;g110423a61f0_0_17"/>
          <p:cNvSpPr/>
          <p:nvPr/>
        </p:nvSpPr>
        <p:spPr>
          <a:xfrm>
            <a:off x="4049450" y="6423600"/>
            <a:ext cx="1373100" cy="11214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2를 골랐음</a:t>
            </a:r>
            <a:endParaRPr sz="2000"/>
          </a:p>
        </p:txBody>
      </p:sp>
      <p:sp>
        <p:nvSpPr>
          <p:cNvPr id="611" name="Google Shape;611;g110423a61f0_0_17"/>
          <p:cNvSpPr/>
          <p:nvPr/>
        </p:nvSpPr>
        <p:spPr>
          <a:xfrm>
            <a:off x="5422550" y="6423600"/>
            <a:ext cx="1373100" cy="11214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3을</a:t>
            </a:r>
            <a:r>
              <a:rPr lang="en-US" sz="2000"/>
              <a:t> 골랐음</a:t>
            </a:r>
            <a:endParaRPr sz="2000"/>
          </a:p>
        </p:txBody>
      </p:sp>
      <p:sp>
        <p:nvSpPr>
          <p:cNvPr id="612" name="Google Shape;612;g110423a61f0_0_17"/>
          <p:cNvSpPr/>
          <p:nvPr/>
        </p:nvSpPr>
        <p:spPr>
          <a:xfrm>
            <a:off x="2676350" y="6423600"/>
            <a:ext cx="1373100" cy="11214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1을</a:t>
            </a:r>
            <a:r>
              <a:rPr lang="en-US" sz="2000"/>
              <a:t> 골랐음</a:t>
            </a:r>
            <a:endParaRPr sz="2000"/>
          </a:p>
        </p:txBody>
      </p:sp>
      <p:sp>
        <p:nvSpPr>
          <p:cNvPr id="613" name="Google Shape;613;g110423a61f0_0_17"/>
          <p:cNvSpPr/>
          <p:nvPr/>
        </p:nvSpPr>
        <p:spPr>
          <a:xfrm>
            <a:off x="8396225" y="6423600"/>
            <a:ext cx="1373100" cy="11214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2를 골랐음</a:t>
            </a:r>
            <a:endParaRPr sz="2000"/>
          </a:p>
        </p:txBody>
      </p:sp>
      <p:sp>
        <p:nvSpPr>
          <p:cNvPr id="614" name="Google Shape;614;g110423a61f0_0_17"/>
          <p:cNvSpPr/>
          <p:nvPr/>
        </p:nvSpPr>
        <p:spPr>
          <a:xfrm>
            <a:off x="9769325" y="6423600"/>
            <a:ext cx="1373100" cy="11214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3을</a:t>
            </a:r>
            <a:r>
              <a:rPr lang="en-US" sz="2000"/>
              <a:t> 골랐음</a:t>
            </a:r>
            <a:endParaRPr sz="2000"/>
          </a:p>
        </p:txBody>
      </p:sp>
      <p:sp>
        <p:nvSpPr>
          <p:cNvPr id="615" name="Google Shape;615;g110423a61f0_0_17"/>
          <p:cNvSpPr/>
          <p:nvPr/>
        </p:nvSpPr>
        <p:spPr>
          <a:xfrm>
            <a:off x="7023125" y="6423600"/>
            <a:ext cx="1373100" cy="11214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1을</a:t>
            </a:r>
            <a:r>
              <a:rPr lang="en-US" sz="2000"/>
              <a:t> 골랐음</a:t>
            </a:r>
            <a:endParaRPr sz="2000"/>
          </a:p>
        </p:txBody>
      </p:sp>
      <p:sp>
        <p:nvSpPr>
          <p:cNvPr id="616" name="Google Shape;616;g110423a61f0_0_17"/>
          <p:cNvSpPr/>
          <p:nvPr/>
        </p:nvSpPr>
        <p:spPr>
          <a:xfrm>
            <a:off x="12717425" y="6423600"/>
            <a:ext cx="1373100" cy="11214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2를 골랐음</a:t>
            </a:r>
            <a:endParaRPr sz="2000"/>
          </a:p>
        </p:txBody>
      </p:sp>
      <p:sp>
        <p:nvSpPr>
          <p:cNvPr id="617" name="Google Shape;617;g110423a61f0_0_17"/>
          <p:cNvSpPr/>
          <p:nvPr/>
        </p:nvSpPr>
        <p:spPr>
          <a:xfrm>
            <a:off x="14090525" y="6423600"/>
            <a:ext cx="1373100" cy="11214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3을</a:t>
            </a:r>
            <a:r>
              <a:rPr lang="en-US" sz="2000"/>
              <a:t> 골랐음</a:t>
            </a:r>
            <a:endParaRPr sz="2000"/>
          </a:p>
        </p:txBody>
      </p:sp>
      <p:sp>
        <p:nvSpPr>
          <p:cNvPr id="618" name="Google Shape;618;g110423a61f0_0_17"/>
          <p:cNvSpPr/>
          <p:nvPr/>
        </p:nvSpPr>
        <p:spPr>
          <a:xfrm>
            <a:off x="11344325" y="6423600"/>
            <a:ext cx="1373100" cy="11214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1을</a:t>
            </a:r>
            <a:r>
              <a:rPr lang="en-US" sz="2000"/>
              <a:t> 골랐음</a:t>
            </a:r>
            <a:endParaRPr sz="2000"/>
          </a:p>
        </p:txBody>
      </p:sp>
      <p:cxnSp>
        <p:nvCxnSpPr>
          <p:cNvPr id="619" name="Google Shape;619;g110423a61f0_0_17"/>
          <p:cNvCxnSpPr>
            <a:stCxn id="606" idx="3"/>
            <a:endCxn id="607" idx="7"/>
          </p:cNvCxnSpPr>
          <p:nvPr/>
        </p:nvCxnSpPr>
        <p:spPr>
          <a:xfrm flipH="1">
            <a:off x="5415704" y="4225025"/>
            <a:ext cx="2987400" cy="63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g110423a61f0_0_17"/>
          <p:cNvCxnSpPr>
            <a:stCxn id="606" idx="4"/>
            <a:endCxn id="608" idx="0"/>
          </p:cNvCxnSpPr>
          <p:nvPr/>
        </p:nvCxnSpPr>
        <p:spPr>
          <a:xfrm>
            <a:off x="9082775" y="4389250"/>
            <a:ext cx="0" cy="3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g110423a61f0_0_17"/>
          <p:cNvCxnSpPr>
            <a:stCxn id="606" idx="5"/>
            <a:endCxn id="609" idx="1"/>
          </p:cNvCxnSpPr>
          <p:nvPr/>
        </p:nvCxnSpPr>
        <p:spPr>
          <a:xfrm>
            <a:off x="9762446" y="4225025"/>
            <a:ext cx="2987400" cy="63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g110423a61f0_0_17"/>
          <p:cNvCxnSpPr>
            <a:stCxn id="607" idx="3"/>
            <a:endCxn id="612" idx="0"/>
          </p:cNvCxnSpPr>
          <p:nvPr/>
        </p:nvCxnSpPr>
        <p:spPr>
          <a:xfrm flipH="1">
            <a:off x="3363029" y="5650725"/>
            <a:ext cx="693300" cy="77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g110423a61f0_0_17"/>
          <p:cNvCxnSpPr>
            <a:stCxn id="607" idx="4"/>
            <a:endCxn id="610" idx="0"/>
          </p:cNvCxnSpPr>
          <p:nvPr/>
        </p:nvCxnSpPr>
        <p:spPr>
          <a:xfrm>
            <a:off x="4736000" y="5814950"/>
            <a:ext cx="0" cy="60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g110423a61f0_0_17"/>
          <p:cNvCxnSpPr>
            <a:stCxn id="607" idx="5"/>
            <a:endCxn id="611" idx="0"/>
          </p:cNvCxnSpPr>
          <p:nvPr/>
        </p:nvCxnSpPr>
        <p:spPr>
          <a:xfrm>
            <a:off x="5415671" y="5650725"/>
            <a:ext cx="693300" cy="77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g110423a61f0_0_17"/>
          <p:cNvCxnSpPr>
            <a:stCxn id="608" idx="3"/>
            <a:endCxn id="615" idx="0"/>
          </p:cNvCxnSpPr>
          <p:nvPr/>
        </p:nvCxnSpPr>
        <p:spPr>
          <a:xfrm flipH="1">
            <a:off x="7709804" y="5650725"/>
            <a:ext cx="693300" cy="77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g110423a61f0_0_17"/>
          <p:cNvCxnSpPr>
            <a:stCxn id="608" idx="4"/>
            <a:endCxn id="613" idx="0"/>
          </p:cNvCxnSpPr>
          <p:nvPr/>
        </p:nvCxnSpPr>
        <p:spPr>
          <a:xfrm>
            <a:off x="9082775" y="5814950"/>
            <a:ext cx="0" cy="60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g110423a61f0_0_17"/>
          <p:cNvCxnSpPr>
            <a:stCxn id="608" idx="5"/>
            <a:endCxn id="614" idx="0"/>
          </p:cNvCxnSpPr>
          <p:nvPr/>
        </p:nvCxnSpPr>
        <p:spPr>
          <a:xfrm>
            <a:off x="9762446" y="5650725"/>
            <a:ext cx="693300" cy="77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g110423a61f0_0_17"/>
          <p:cNvCxnSpPr>
            <a:stCxn id="609" idx="4"/>
            <a:endCxn id="616" idx="0"/>
          </p:cNvCxnSpPr>
          <p:nvPr/>
        </p:nvCxnSpPr>
        <p:spPr>
          <a:xfrm flipH="1">
            <a:off x="13404050" y="5814950"/>
            <a:ext cx="25500" cy="60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g110423a61f0_0_17"/>
          <p:cNvCxnSpPr>
            <a:stCxn id="609" idx="3"/>
            <a:endCxn id="618" idx="0"/>
          </p:cNvCxnSpPr>
          <p:nvPr/>
        </p:nvCxnSpPr>
        <p:spPr>
          <a:xfrm flipH="1">
            <a:off x="12030779" y="5650725"/>
            <a:ext cx="719100" cy="77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g110423a61f0_0_17"/>
          <p:cNvCxnSpPr>
            <a:stCxn id="609" idx="5"/>
            <a:endCxn id="617" idx="0"/>
          </p:cNvCxnSpPr>
          <p:nvPr/>
        </p:nvCxnSpPr>
        <p:spPr>
          <a:xfrm>
            <a:off x="14109221" y="5650725"/>
            <a:ext cx="667800" cy="77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g110423a61f0_0_17"/>
          <p:cNvCxnSpPr/>
          <p:nvPr/>
        </p:nvCxnSpPr>
        <p:spPr>
          <a:xfrm>
            <a:off x="3556200" y="4629475"/>
            <a:ext cx="2499000" cy="107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g110423a61f0_0_17"/>
          <p:cNvCxnSpPr/>
          <p:nvPr/>
        </p:nvCxnSpPr>
        <p:spPr>
          <a:xfrm flipH="1" rot="10800000">
            <a:off x="3492125" y="4629625"/>
            <a:ext cx="2531100" cy="99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g110423a61f0_0_17"/>
          <p:cNvSpPr txBox="1"/>
          <p:nvPr/>
        </p:nvSpPr>
        <p:spPr>
          <a:xfrm>
            <a:off x="608400" y="4915700"/>
            <a:ext cx="282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1 1이 되면 인접한 수열이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같아져서 좋은수열이 아니게 됨</a:t>
            </a:r>
            <a:endParaRPr sz="1600"/>
          </a:p>
        </p:txBody>
      </p:sp>
      <p:cxnSp>
        <p:nvCxnSpPr>
          <p:cNvPr id="634" name="Google Shape;634;g110423a61f0_0_17"/>
          <p:cNvCxnSpPr>
            <a:stCxn id="613" idx="1"/>
            <a:endCxn id="613" idx="5"/>
          </p:cNvCxnSpPr>
          <p:nvPr/>
        </p:nvCxnSpPr>
        <p:spPr>
          <a:xfrm>
            <a:off x="8597311" y="6587825"/>
            <a:ext cx="970800" cy="79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g110423a61f0_0_17"/>
          <p:cNvCxnSpPr>
            <a:stCxn id="613" idx="7"/>
          </p:cNvCxnSpPr>
          <p:nvPr/>
        </p:nvCxnSpPr>
        <p:spPr>
          <a:xfrm flipH="1">
            <a:off x="8597439" y="6587825"/>
            <a:ext cx="970800" cy="79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g110423a61f0_0_17"/>
          <p:cNvCxnSpPr>
            <a:stCxn id="617" idx="1"/>
            <a:endCxn id="617" idx="5"/>
          </p:cNvCxnSpPr>
          <p:nvPr/>
        </p:nvCxnSpPr>
        <p:spPr>
          <a:xfrm>
            <a:off x="14291611" y="6587825"/>
            <a:ext cx="970800" cy="79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g110423a61f0_0_17"/>
          <p:cNvCxnSpPr>
            <a:stCxn id="617" idx="7"/>
            <a:endCxn id="617" idx="3"/>
          </p:cNvCxnSpPr>
          <p:nvPr/>
        </p:nvCxnSpPr>
        <p:spPr>
          <a:xfrm flipH="1">
            <a:off x="14291739" y="6587825"/>
            <a:ext cx="970800" cy="79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g110423a61f0_0_17"/>
          <p:cNvSpPr txBox="1"/>
          <p:nvPr/>
        </p:nvSpPr>
        <p:spPr>
          <a:xfrm>
            <a:off x="8554100" y="7592775"/>
            <a:ext cx="105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1 </a:t>
            </a:r>
            <a:r>
              <a:rPr lang="en-US" sz="2800">
                <a:solidFill>
                  <a:srgbClr val="FF0000"/>
                </a:solidFill>
              </a:rPr>
              <a:t>2 2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639" name="Google Shape;639;g110423a61f0_0_17"/>
          <p:cNvSpPr txBox="1"/>
          <p:nvPr/>
        </p:nvSpPr>
        <p:spPr>
          <a:xfrm>
            <a:off x="14248400" y="7592775"/>
            <a:ext cx="105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1 </a:t>
            </a:r>
            <a:r>
              <a:rPr lang="en-US" sz="2800">
                <a:solidFill>
                  <a:srgbClr val="FF0000"/>
                </a:solidFill>
              </a:rPr>
              <a:t>3 3</a:t>
            </a:r>
            <a:endParaRPr sz="2800">
              <a:solidFill>
                <a:srgbClr val="FF0000"/>
              </a:solidFill>
            </a:endParaRPr>
          </a:p>
        </p:txBody>
      </p:sp>
      <p:cxnSp>
        <p:nvCxnSpPr>
          <p:cNvPr id="640" name="Google Shape;640;g110423a61f0_0_17"/>
          <p:cNvCxnSpPr>
            <a:stCxn id="615" idx="3"/>
          </p:cNvCxnSpPr>
          <p:nvPr/>
        </p:nvCxnSpPr>
        <p:spPr>
          <a:xfrm flipH="1">
            <a:off x="6920311" y="7380775"/>
            <a:ext cx="303900" cy="804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" name="Google Shape;641;g110423a61f0_0_17"/>
          <p:cNvSpPr txBox="1"/>
          <p:nvPr/>
        </p:nvSpPr>
        <p:spPr>
          <a:xfrm>
            <a:off x="4736000" y="8256150"/>
            <a:ext cx="530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길이 3인 수열 중 이게 가장 작은 좋은수열 -&gt; 이 방향으로 </a:t>
            </a:r>
            <a:r>
              <a:rPr lang="en-US" sz="2800"/>
              <a:t>계속 탐색</a:t>
            </a:r>
            <a:endParaRPr sz="2800"/>
          </a:p>
        </p:txBody>
      </p:sp>
      <p:sp>
        <p:nvSpPr>
          <p:cNvPr id="642" name="Google Shape;642;g110423a61f0_0_17"/>
          <p:cNvSpPr/>
          <p:nvPr/>
        </p:nvSpPr>
        <p:spPr>
          <a:xfrm>
            <a:off x="4642025" y="8179950"/>
            <a:ext cx="5307900" cy="1133700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10423a61f0_0_87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가지치기</a:t>
            </a:r>
            <a:r>
              <a:rPr b="1" lang="en-US" sz="5400"/>
              <a:t> - 예시 문제 : 2661. 좋은수열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110423a61f0_0_87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649" name="Google Shape;649;g110423a61f0_0_87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0" name="Google Shape;650;g110423a61f0_0_87"/>
          <p:cNvSpPr txBox="1"/>
          <p:nvPr/>
        </p:nvSpPr>
        <p:spPr>
          <a:xfrm>
            <a:off x="1447800" y="3059100"/>
            <a:ext cx="1452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어떤 경우에 새 수열을 만들어 볼 것인가?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110423a61f0_0_87"/>
          <p:cNvSpPr txBox="1"/>
          <p:nvPr/>
        </p:nvSpPr>
        <p:spPr>
          <a:xfrm>
            <a:off x="1983800" y="3899400"/>
            <a:ext cx="160182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지금까지 만든 수열이 좋은수열일 경우 새 숫자를 붙여 좋은수열을 만들어 본다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현재까지 만든 수열이 좋은수열인지 확인하는 함수를 통과한 경우 다음 인덱스를 붙인다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단, 만약 이미 지금까지 만든 수열 길이가 n에 해당할 경우 그냥 그 수열을 출력해 준 후 종료하면 된다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652" name="Google Shape;652;g110423a61f0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7975" y="5970400"/>
            <a:ext cx="5061650" cy="30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g110423a61f0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3800" y="5970400"/>
            <a:ext cx="5431350" cy="290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g110423a61f0_0_87"/>
          <p:cNvSpPr txBox="1"/>
          <p:nvPr/>
        </p:nvSpPr>
        <p:spPr>
          <a:xfrm>
            <a:off x="1983800" y="9042850"/>
            <a:ext cx="607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먼</a:t>
            </a:r>
            <a:r>
              <a:rPr lang="en-US" sz="2400"/>
              <a:t>저, 현재까지 만들어진 좋은수열 길이가 n일 경우 출력해 주고 함수 종료</a:t>
            </a:r>
            <a:endParaRPr sz="2400"/>
          </a:p>
        </p:txBody>
      </p:sp>
      <p:sp>
        <p:nvSpPr>
          <p:cNvPr id="655" name="Google Shape;655;g110423a61f0_0_87"/>
          <p:cNvSpPr txBox="1"/>
          <p:nvPr/>
        </p:nvSpPr>
        <p:spPr>
          <a:xfrm>
            <a:off x="8887975" y="9119050"/>
            <a:ext cx="607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새로운 숫자 i를 추가해 보고 그게 좋은수열이 되면 수열의 다음 인덱스를 재귀적으로 만든다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f86cfbfdf_0_0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완전 탐색 - 개론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0f86cfbfdf_0_0"/>
          <p:cNvSpPr txBox="1"/>
          <p:nvPr/>
        </p:nvSpPr>
        <p:spPr>
          <a:xfrm>
            <a:off x="1524000" y="3363900"/>
            <a:ext cx="9049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완전 탐색이란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0f86cfbfdf_0_0"/>
          <p:cNvSpPr txBox="1"/>
          <p:nvPr/>
        </p:nvSpPr>
        <p:spPr>
          <a:xfrm>
            <a:off x="2060000" y="4356600"/>
            <a:ext cx="174351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/>
              <a:t>말 그대로 가능한 모든 경우를 탐색해 보는 것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/>
              <a:t>모든 경우를 탐색해 가면서 무언가를 세거나 어떤 조건이 가능한 경우가 있는지 탐색하는 등의 문제</a:t>
            </a:r>
            <a:endParaRPr sz="2800"/>
          </a:p>
        </p:txBody>
      </p:sp>
      <p:sp>
        <p:nvSpPr>
          <p:cNvPr id="146" name="Google Shape;146;g10f86cfbfdf_0_0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47" name="Google Shape;147;g10f86cfbfdf_0_0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g10f86cfbfdf_0_0"/>
          <p:cNvSpPr txBox="1"/>
          <p:nvPr/>
        </p:nvSpPr>
        <p:spPr>
          <a:xfrm>
            <a:off x="1524000" y="6091100"/>
            <a:ext cx="9049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어떤 문제가 완전 탐색인가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0f86cfbfdf_0_0"/>
          <p:cNvSpPr txBox="1"/>
          <p:nvPr/>
        </p:nvSpPr>
        <p:spPr>
          <a:xfrm>
            <a:off x="2060000" y="7083800"/>
            <a:ext cx="160182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/>
              <a:t>하나의 경우마다 따져야 할 게 명확한 경우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/>
              <a:t>어떤 상태를 구성하고, 그 상태가 특정 조건을 만족하는지 검토해야 하는 등의 문제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/>
              <a:t>그리고 나올 수 있는 경우의 수가 모두 탐색할 수 있을 만큼 적은 경우</a:t>
            </a:r>
            <a:endParaRPr sz="2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10423a61f0_0_25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가지치기</a:t>
            </a:r>
            <a:r>
              <a:rPr b="1" lang="en-US" sz="5400"/>
              <a:t> - 예시 문제 : 2661. 좋은수열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110423a61f0_0_25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662" name="Google Shape;662;g110423a61f0_0_25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3" name="Google Shape;663;g110423a61f0_0_25"/>
          <p:cNvSpPr txBox="1"/>
          <p:nvPr/>
        </p:nvSpPr>
        <p:spPr>
          <a:xfrm>
            <a:off x="1447800" y="3059100"/>
            <a:ext cx="1452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새 수열이 좋은수열인지는 어떻게 확인할 것인가?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110423a61f0_0_25"/>
          <p:cNvSpPr txBox="1"/>
          <p:nvPr/>
        </p:nvSpPr>
        <p:spPr>
          <a:xfrm>
            <a:off x="1983800" y="3899400"/>
            <a:ext cx="160182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기존에 좋은수열이었던 수열에만 숫자를 붙여서 새로운 수열을 만들어 본다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따라서 마지막에 추가된 숫자가 좋은수열을 나쁜 수열로 만드는지만 살피면 된다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665" name="Google Shape;665;g110423a61f0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00" y="5456925"/>
            <a:ext cx="10644350" cy="42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10423a61f0_0_100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가지치기</a:t>
            </a:r>
            <a:r>
              <a:rPr b="1" lang="en-US" sz="5400"/>
              <a:t> - 예시 문제 : 2661. 좋은수열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110423a61f0_0_100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672" name="Google Shape;672;g110423a61f0_0_100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3" name="Google Shape;673;g110423a61f0_0_100"/>
          <p:cNvSpPr txBox="1"/>
          <p:nvPr/>
        </p:nvSpPr>
        <p:spPr>
          <a:xfrm>
            <a:off x="1983800" y="3899400"/>
            <a:ext cx="160182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당연히, 가장 작은 ‘좋은수열'을 찾을 수 있을 것이다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그러나 나올 수 있는 길이 N 수열은 3^N개가 있고 N 제한은 80이므로 3^80개의 수열을 모두 좋은수열인지 확인한다면 당연히 시간초과가 발생한다(3^80 ~ </a:t>
            </a:r>
            <a:r>
              <a:rPr lang="en-US" sz="2800">
                <a:solidFill>
                  <a:srgbClr val="202124"/>
                </a:solidFill>
                <a:highlight>
                  <a:srgbClr val="FFFFFF"/>
                </a:highlight>
              </a:rPr>
              <a:t>1.4780883e+38)</a:t>
            </a:r>
            <a:endParaRPr sz="28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674" name="Google Shape;674;g110423a61f0_0_100"/>
          <p:cNvSpPr txBox="1"/>
          <p:nvPr/>
        </p:nvSpPr>
        <p:spPr>
          <a:xfrm>
            <a:off x="1447800" y="6230850"/>
            <a:ext cx="1452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좋은수열의 특성을 이용해 가지치기를 해주면 충분히 시간 내에 통과한다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110423a61f0_0_100"/>
          <p:cNvSpPr txBox="1"/>
          <p:nvPr/>
        </p:nvSpPr>
        <p:spPr>
          <a:xfrm>
            <a:off x="1447800" y="3059100"/>
            <a:ext cx="1452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만약 나올 수 있는 모든 길이 N짜리 수열을 완전탐색한다면?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g110423a61f0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7000275"/>
            <a:ext cx="16546376" cy="11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g110423a61f0_0_100"/>
          <p:cNvSpPr txBox="1"/>
          <p:nvPr/>
        </p:nvSpPr>
        <p:spPr>
          <a:xfrm>
            <a:off x="1617900" y="8602150"/>
            <a:ext cx="1260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만약 정직하게 완전탐색을 하면 시간 내에 통과할 수 없더라</a:t>
            </a:r>
            <a:r>
              <a:rPr lang="en-US" sz="2400"/>
              <a:t>도, 제한이 50~100 정도로 매우 작은 편이라면 가지치기를 하는 완전탐색도 한번 생각해 보자</a:t>
            </a:r>
            <a:endParaRPr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0cb14f4830_0_113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Appendix : 재귀적 구조를 갖는 문제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10cb14f4830_0_113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684" name="Google Shape;684;g10cb14f4830_0_113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5" name="Google Shape;685;g10cb14f4830_0_113"/>
          <p:cNvSpPr txBox="1"/>
          <p:nvPr/>
        </p:nvSpPr>
        <p:spPr>
          <a:xfrm>
            <a:off x="1447800" y="3059100"/>
            <a:ext cx="1452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문제 자체가 재귀적인 구조를 갖는 것들이 있다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10cb14f4830_0_113"/>
          <p:cNvSpPr txBox="1"/>
          <p:nvPr/>
        </p:nvSpPr>
        <p:spPr>
          <a:xfrm>
            <a:off x="1983800" y="3899400"/>
            <a:ext cx="16018200" cy="3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N개의 원판을 옮길 때, 맨 밑의 하나를 옮기고 나서 (N-1)개를 옮기는 것과 같은 문제 구조를 갖는 하노이의 탑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서브트리에 대해서 재귀적으로 순회하는 트리의 전위/후위/중위 순회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트리 자체가 재귀적인 자료구조라서 트리에서 dp를 하는 경우 재귀가 필요할 때가 많다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분할 정복 대부분의 문제들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c869ac9f5_0_46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완전 탐색 - 개론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0c869ac9f5_0_46"/>
          <p:cNvSpPr txBox="1"/>
          <p:nvPr/>
        </p:nvSpPr>
        <p:spPr>
          <a:xfrm>
            <a:off x="1524000" y="3363900"/>
            <a:ext cx="9049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완전 탐색 문제를 푸는 법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0c869ac9f5_0_46"/>
          <p:cNvSpPr txBox="1"/>
          <p:nvPr/>
        </p:nvSpPr>
        <p:spPr>
          <a:xfrm>
            <a:off x="2060000" y="4280400"/>
            <a:ext cx="160182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/>
              <a:t>모든 경우(상태)를 생성할 수 있는 방법을 생각한다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각각의 경우에 대해 그 문제의 조건을 만족하는지를 체크한다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문제에 따라 모든 경우를 따질 필요가 없거나 각 경우에 대해 체크할 조건이 없는 등의 상황도 있다</a:t>
            </a:r>
            <a:endParaRPr sz="2800"/>
          </a:p>
        </p:txBody>
      </p:sp>
      <p:sp>
        <p:nvSpPr>
          <p:cNvPr id="157" name="Google Shape;157;g10c869ac9f5_0_46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58" name="Google Shape;158;g10c869ac9f5_0_46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f86cfbfdf_0_10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완전 탐색 - 발상(예시 : 3273. 두 수의 </a:t>
            </a:r>
            <a:r>
              <a:rPr b="1" lang="en-US" sz="5400"/>
              <a:t>합)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0f86cfbfdf_0_10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65" name="Google Shape;165;g10f86cfbfdf_0_10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g10f86cfbfdf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50" y="3308972"/>
            <a:ext cx="15942426" cy="36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f86cfbfdf_0_69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완전 탐색 - 발상(예시 : 3273. 두 수의 합)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0f86cfbfdf_0_69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73" name="Google Shape;173;g10f86cfbfdf_0_69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g10f86cfbfdf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50" y="3308972"/>
            <a:ext cx="15942426" cy="36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0f86cfbfdf_0_69"/>
          <p:cNvSpPr txBox="1"/>
          <p:nvPr/>
        </p:nvSpPr>
        <p:spPr>
          <a:xfrm>
            <a:off x="1525375" y="7195450"/>
            <a:ext cx="1825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수열에서 나올 수 있는 모든 n(n-1)/2개의 쌍에 대해서 다 시험해 보는 방법을 생각할 수 있</a:t>
            </a:r>
            <a:r>
              <a:rPr lang="en-US" sz="2800"/>
              <a:t>다.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f86cfbfdf_0_77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완전 탐색 - 발상(예시 : 3273. 두 수의 합)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0f86cfbfdf_0_77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82" name="Google Shape;182;g10f86cfbfdf_0_77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g10f86cfbfdf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50" y="3308972"/>
            <a:ext cx="15942426" cy="36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0f86cfbfdf_0_77"/>
          <p:cNvSpPr txBox="1"/>
          <p:nvPr/>
        </p:nvSpPr>
        <p:spPr>
          <a:xfrm>
            <a:off x="1525375" y="7195450"/>
            <a:ext cx="1825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수열에서 나올 수 있는 모든 n(n-1)/2개의 쌍에 대해서 다 시험해 보는 방법을 생각할 수 있다.</a:t>
            </a:r>
            <a:endParaRPr sz="2800"/>
          </a:p>
        </p:txBody>
      </p:sp>
      <p:sp>
        <p:nvSpPr>
          <p:cNvPr id="185" name="Google Shape;185;g10f86cfbfdf_0_77"/>
          <p:cNvSpPr/>
          <p:nvPr/>
        </p:nvSpPr>
        <p:spPr>
          <a:xfrm>
            <a:off x="11340175" y="6317200"/>
            <a:ext cx="1864200" cy="490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0f86cfbfdf_0_77"/>
          <p:cNvSpPr txBox="1"/>
          <p:nvPr/>
        </p:nvSpPr>
        <p:spPr>
          <a:xfrm>
            <a:off x="1525375" y="8045400"/>
            <a:ext cx="1825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그런데 10만의 입력 제한에서는 O(n^2) 시간복잡도를 가지는 코드는 통과할 수 없음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