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6" r:id="rId5"/>
    <p:sldId id="277" r:id="rId6"/>
    <p:sldId id="275" r:id="rId7"/>
    <p:sldId id="279" r:id="rId8"/>
    <p:sldId id="283" r:id="rId9"/>
    <p:sldId id="280" r:id="rId10"/>
    <p:sldId id="281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2739-CE14-4C81-918A-525E8BDF24C5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BA06E-0E05-435D-960B-D71A572AC6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A06E-0E05-435D-960B-D71A572AC6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ADC883-C04A-40D5-B1B8-A3C503BED09C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73F4D3-FDFB-4057-9302-D9FC7E116B1C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LA PROPUESTA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BREVE DESCRIPCIÓN DEL PROBLEMA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	</a:t>
            </a:r>
            <a:r>
              <a:rPr lang="es-ES" dirty="0" smtClean="0"/>
              <a:t>Se lleva a cabo una descripción de la situación problemática, </a:t>
            </a:r>
            <a:r>
              <a:rPr lang="es-ES" dirty="0" smtClean="0"/>
              <a:t>mencionando </a:t>
            </a:r>
            <a:r>
              <a:rPr lang="es-ES" dirty="0" smtClean="0"/>
              <a:t>los aspectos del contexto de la realidad problemática de la cual se van a originar el tema general y el específico de la investigación.</a:t>
            </a:r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r>
              <a:rPr lang="es-ES" dirty="0" smtClean="0"/>
              <a:t>	Enuncie </a:t>
            </a:r>
            <a:r>
              <a:rPr lang="es-ES" dirty="0" smtClean="0"/>
              <a:t>los antecedentes del estudio y los hechos que generaron las inquietudes o interrogantes </a:t>
            </a:r>
            <a:r>
              <a:rPr lang="es-ES" dirty="0" smtClean="0"/>
              <a:t>iníciales, </a:t>
            </a:r>
            <a:r>
              <a:rPr lang="es-ES" dirty="0" smtClean="0"/>
              <a:t>tales como </a:t>
            </a:r>
            <a:r>
              <a:rPr lang="es-ES" dirty="0" smtClean="0"/>
              <a:t>magnitud </a:t>
            </a:r>
            <a:r>
              <a:rPr lang="es-ES" dirty="0" smtClean="0"/>
              <a:t>del fenómeno, frecuencia, grupos de población y áreas geográficas afectadas, factores involucrados, evidencias, explicaciones, discrepancias, consensos, formas de resolver los interrogantes, tendencias, hipótesis y personas e instituciones involucradas en el asunto a tratar.  [1]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BIBLIOGRAFÍA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 algn="just">
              <a:buFontTx/>
              <a:buChar char="•"/>
              <a:defRPr/>
            </a:pP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[1] Lerma. Héctor Daniel.  Metodología de la Investigación: Propuesta, Anteproyecto y Proyecto.</a:t>
            </a:r>
          </a:p>
          <a:p>
            <a:pPr marL="363538" indent="-363538" algn="just">
              <a:buFontTx/>
              <a:buChar char="•"/>
              <a:defRPr/>
            </a:pPr>
            <a:endParaRPr lang="es-CO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3538" indent="-363538" algn="just">
              <a:buFontTx/>
              <a:buChar char="•"/>
              <a:defRPr/>
            </a:pP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[2] ICONTEC, compendio Tesis y otros trabajo de grado, con la reforma a la norma 1486, 2006 – 2007</a:t>
            </a: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63538" indent="-363538" algn="just">
              <a:buFontTx/>
              <a:buChar char="•"/>
              <a:defRPr/>
            </a:pP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3]http</a:t>
            </a: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://</a:t>
            </a:r>
            <a:r>
              <a:rPr lang="es-CO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www.guayama.inter.edu/caidocument/Propuesta.pdf – Visitada febrero 2010</a:t>
            </a:r>
            <a:endParaRPr lang="es-CO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3538" indent="-363538" algn="just">
              <a:buFontTx/>
              <a:buChar char="•"/>
              <a:defRPr/>
            </a:pPr>
            <a:endParaRPr lang="es-CO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3538" indent="-363538" algn="just">
              <a:buFontTx/>
              <a:buChar char="•"/>
              <a:defRPr/>
            </a:pPr>
            <a:endParaRPr lang="es-CO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547813" y="1268413"/>
            <a:ext cx="6553200" cy="5336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>
                <a:solidFill>
                  <a:srgbClr val="FF0000"/>
                </a:solidFill>
              </a:rPr>
              <a:t>Objetivo de la propuesta.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>
                <a:solidFill>
                  <a:srgbClr val="FF0000"/>
                </a:solidFill>
              </a:rPr>
              <a:t>Tema de Investigación.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>
                <a:solidFill>
                  <a:srgbClr val="FF0000"/>
                </a:solidFill>
              </a:rPr>
              <a:t>Título Provisional.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>
                <a:solidFill>
                  <a:srgbClr val="FF0000"/>
                </a:solidFill>
              </a:rPr>
              <a:t>Breve descripción general del Problema.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Justificación inicial o preliminar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Objetivo provisional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Clase de Investigación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Posibles colaboradores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Recursos Disponibles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Bibliografía</a:t>
            </a:r>
          </a:p>
          <a:p>
            <a:pPr marL="623888" indent="-623888">
              <a:lnSpc>
                <a:spcPct val="120000"/>
              </a:lnSpc>
              <a:buFont typeface="+mj-lt"/>
              <a:buAutoNum type="arabicPeriod"/>
              <a:defRPr/>
            </a:pPr>
            <a:r>
              <a:rPr lang="es-CO" sz="2600" dirty="0"/>
              <a:t>BIBLIOGRAFÍA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2071670" y="357166"/>
            <a:ext cx="46799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CO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CONTENIDO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00034" y="692150"/>
            <a:ext cx="81439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CO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 </a:t>
            </a:r>
            <a:r>
              <a:rPr lang="es-CO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la Propuesta</a:t>
            </a: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428596" y="1714488"/>
            <a:ext cx="7921625" cy="485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s-CO" sz="2400" dirty="0"/>
              <a:t>Documento </a:t>
            </a:r>
            <a:r>
              <a:rPr lang="es-CO" sz="2400" dirty="0" smtClean="0"/>
              <a:t>base que resume la </a:t>
            </a:r>
            <a:r>
              <a:rPr lang="es-CO" sz="2400" dirty="0"/>
              <a:t>idea inicial de un trabajo de investigación.  [2</a:t>
            </a:r>
            <a:r>
              <a:rPr lang="es-CO" sz="2400" dirty="0" smtClean="0"/>
              <a:t>]</a:t>
            </a:r>
          </a:p>
          <a:p>
            <a:pPr algn="just">
              <a:lnSpc>
                <a:spcPct val="130000"/>
              </a:lnSpc>
            </a:pPr>
            <a:endParaRPr lang="es-CO" sz="2400" dirty="0" smtClean="0"/>
          </a:p>
          <a:p>
            <a:pPr algn="just">
              <a:lnSpc>
                <a:spcPct val="130000"/>
              </a:lnSpc>
            </a:pPr>
            <a:r>
              <a:rPr lang="es-ES" sz="2400" dirty="0" smtClean="0"/>
              <a:t>La propuesta de investigación es un informe técnico para lectores que conocen </a:t>
            </a:r>
            <a:r>
              <a:rPr lang="es-ES" sz="2400" dirty="0" smtClean="0"/>
              <a:t>de investigación </a:t>
            </a:r>
            <a:r>
              <a:rPr lang="es-ES" sz="2400" dirty="0" smtClean="0"/>
              <a:t>donde se presenta un problema a investigar, se justifica la necesidad de un </a:t>
            </a:r>
            <a:r>
              <a:rPr lang="es-ES" sz="2400" dirty="0" smtClean="0"/>
              <a:t>estudio y </a:t>
            </a:r>
            <a:r>
              <a:rPr lang="es-ES" sz="2400" dirty="0" smtClean="0"/>
              <a:t>se somete un plan para realizar el </a:t>
            </a:r>
            <a:r>
              <a:rPr lang="es-ES" sz="2400" dirty="0" smtClean="0"/>
              <a:t>mismo. [3]</a:t>
            </a:r>
            <a:endParaRPr lang="es-CO" sz="2400" dirty="0"/>
          </a:p>
          <a:p>
            <a:pPr algn="just">
              <a:lnSpc>
                <a:spcPct val="130000"/>
              </a:lnSpc>
            </a:pPr>
            <a:endParaRPr lang="es-ES" sz="2400" dirty="0"/>
          </a:p>
          <a:p>
            <a:pPr algn="just">
              <a:lnSpc>
                <a:spcPct val="130000"/>
              </a:lnSpc>
            </a:pPr>
            <a:r>
              <a:rPr lang="es-ES" sz="2400" dirty="0" smtClean="0"/>
              <a:t>Tiene como propósito mostrar </a:t>
            </a:r>
            <a:r>
              <a:rPr lang="es-ES" sz="2400" dirty="0"/>
              <a:t>lo que se desea hacer, la importancia y la viabilidad del problema a investigar. </a:t>
            </a:r>
            <a:r>
              <a:rPr lang="es-ES" sz="2400" dirty="0"/>
              <a:t>[1]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00034" y="692150"/>
            <a:ext cx="81439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CO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 </a:t>
            </a:r>
            <a:r>
              <a:rPr lang="es-CO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la Propuesta</a:t>
            </a: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2071678"/>
            <a:ext cx="7921625" cy="421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s-CO" sz="2600" dirty="0" smtClean="0"/>
              <a:t>La importancia está relacionada con el aporte práctico, metodológico o teórico, que puedan dar los resultados del estudio. </a:t>
            </a:r>
            <a:r>
              <a:rPr lang="es-ES" sz="2600" dirty="0" smtClean="0"/>
              <a:t>[1]</a:t>
            </a:r>
          </a:p>
          <a:p>
            <a:pPr algn="just">
              <a:lnSpc>
                <a:spcPct val="130000"/>
              </a:lnSpc>
            </a:pPr>
            <a:endParaRPr lang="es-CO" sz="2600" dirty="0" smtClean="0"/>
          </a:p>
          <a:p>
            <a:pPr algn="just">
              <a:lnSpc>
                <a:spcPct val="130000"/>
              </a:lnSpc>
            </a:pPr>
            <a:r>
              <a:rPr lang="es-CO" sz="2600" dirty="0" smtClean="0"/>
              <a:t>La viabilidad se refiere a la posibilidad de realizar el trabajo oportunamente, según se cuente con los recursos humanos, económicos y técnicos necesarios. </a:t>
            </a:r>
            <a:r>
              <a:rPr lang="es-ES" sz="2600" dirty="0" smtClean="0"/>
              <a:t>[1</a:t>
            </a:r>
            <a:r>
              <a:rPr lang="es-ES" sz="2600" dirty="0" smtClean="0"/>
              <a:t>]</a:t>
            </a:r>
            <a:endParaRPr lang="es-E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endParaRPr lang="es-ES" sz="2400" dirty="0" smtClean="0"/>
          </a:p>
          <a:p>
            <a:pPr algn="just">
              <a:lnSpc>
                <a:spcPct val="130000"/>
              </a:lnSpc>
              <a:buNone/>
            </a:pPr>
            <a:r>
              <a:rPr lang="es-CO" sz="2400" dirty="0" smtClean="0"/>
              <a:t>	Se </a:t>
            </a:r>
            <a:r>
              <a:rPr lang="es-CO" sz="2400" dirty="0" smtClean="0"/>
              <a:t>utiliza como documento de trabajo para discusión con el asesor, colegas y representantes de instituciones interesadas o que puedan dar apoyo al proyecto.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CO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 </a:t>
            </a:r>
            <a:r>
              <a:rPr lang="es-CO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la Propuesta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785786" y="642918"/>
            <a:ext cx="7143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CO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Tema de Investigación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4213" y="1341438"/>
            <a:ext cx="79216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s-CO" sz="2400" dirty="0" smtClean="0"/>
              <a:t>El tema específico de investigación es un asunto investigable de un área problema o área temática (área de campo de trabajo o área teórico – empírica donde se sitúa el </a:t>
            </a:r>
            <a:r>
              <a:rPr lang="es-CO" sz="2400" dirty="0" smtClean="0"/>
              <a:t>observador).  </a:t>
            </a:r>
            <a:r>
              <a:rPr lang="es-CO" sz="2400" dirty="0" smtClean="0"/>
              <a:t>Derivada de una situación problemática [1]</a:t>
            </a:r>
          </a:p>
          <a:p>
            <a:pPr algn="just">
              <a:lnSpc>
                <a:spcPct val="130000"/>
              </a:lnSpc>
            </a:pPr>
            <a:endParaRPr lang="es-ES" sz="2400" dirty="0" smtClean="0"/>
          </a:p>
          <a:p>
            <a:pPr algn="just">
              <a:lnSpc>
                <a:spcPct val="130000"/>
              </a:lnSpc>
            </a:pPr>
            <a:r>
              <a:rPr lang="es-ES" sz="2400" dirty="0" smtClean="0"/>
              <a:t>La idea inicial se delimita en contenido, espacio y tiempo, hasta encontrar el tema específico a investigar.  </a:t>
            </a:r>
            <a:r>
              <a:rPr lang="es-ES" sz="2400" dirty="0" smtClean="0"/>
              <a:t>Esta delimitación se va logrando en la medida que se reflexiona sobre él, se revisa bibliografía, se consulta con compañeros, expertos y colegas</a:t>
            </a:r>
            <a:r>
              <a:rPr lang="es-ES" sz="2400" dirty="0" smtClean="0"/>
              <a:t>.</a:t>
            </a:r>
            <a:endParaRPr lang="es-E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Tema de Investigación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endParaRPr lang="es-ES" sz="2800" dirty="0" smtClean="0"/>
          </a:p>
          <a:p>
            <a:pPr algn="just">
              <a:lnSpc>
                <a:spcPct val="130000"/>
              </a:lnSpc>
              <a:buNone/>
            </a:pPr>
            <a:r>
              <a:rPr lang="es-ES" sz="2800" dirty="0" smtClean="0"/>
              <a:t>	El </a:t>
            </a:r>
            <a:r>
              <a:rPr lang="es-ES" sz="2800" dirty="0" smtClean="0"/>
              <a:t>objetivo del tema específico de investigación, </a:t>
            </a:r>
            <a:r>
              <a:rPr lang="es-ES" sz="2800" dirty="0" smtClean="0"/>
              <a:t>es indicar </a:t>
            </a:r>
            <a:r>
              <a:rPr lang="es-ES" sz="2800" dirty="0" smtClean="0"/>
              <a:t>el asunto sobre el cual se va a investigar. [1]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348038" y="3141663"/>
            <a:ext cx="2736850" cy="1654175"/>
          </a:xfrm>
          <a:prstGeom prst="ellipse">
            <a:avLst/>
          </a:prstGeom>
          <a:gradFill rotWithShape="1">
            <a:gsLst>
              <a:gs pos="0">
                <a:srgbClr val="000080">
                  <a:gamma/>
                  <a:tint val="33725"/>
                  <a:invGamma/>
                </a:srgbClr>
              </a:gs>
              <a:gs pos="100000">
                <a:srgbClr val="00008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TENER INTERÉS </a:t>
            </a:r>
          </a:p>
          <a:p>
            <a:pPr algn="ctr"/>
            <a:r>
              <a:rPr lang="es-CO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POR UN TEMA </a:t>
            </a:r>
          </a:p>
          <a:p>
            <a:pPr algn="ctr"/>
            <a:r>
              <a:rPr lang="es-CO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 INVESTIGACIÓN</a:t>
            </a:r>
            <a:endParaRPr lang="es-ES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3850" y="1196975"/>
            <a:ext cx="2879725" cy="2879725"/>
            <a:chOff x="204" y="754"/>
            <a:chExt cx="1814" cy="1814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04" y="754"/>
              <a:ext cx="1678" cy="18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204" y="754"/>
              <a:ext cx="1814" cy="1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80963" defTabSz="630238"/>
              <a:r>
                <a:rPr lang="es-CO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a. Fuentes de ideas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Lectura reflexiva y crítica </a:t>
              </a:r>
            </a:p>
            <a:p>
              <a:pPr marL="260350" lvl="1" defTabSz="630238"/>
              <a:r>
                <a:rPr lang="es-CO" sz="1600" dirty="0">
                  <a:latin typeface="Times New Roman" pitchFamily="18" charset="0"/>
                </a:rPr>
                <a:t>de material impreso.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Participación activa en </a:t>
              </a:r>
            </a:p>
            <a:p>
              <a:pPr marL="260350" lvl="1" defTabSz="630238"/>
              <a:r>
                <a:rPr lang="es-CO" sz="1600" dirty="0">
                  <a:latin typeface="Times New Roman" pitchFamily="18" charset="0"/>
                </a:rPr>
                <a:t>eventos académicos.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Experiencia individual.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Práctica profesional.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Actitud reflexiva en el aula </a:t>
              </a:r>
            </a:p>
            <a:p>
              <a:pPr marL="260350" lvl="1" defTabSz="630238"/>
              <a:r>
                <a:rPr lang="es-CO" sz="1600" dirty="0">
                  <a:latin typeface="Times New Roman" pitchFamily="18" charset="0"/>
                </a:rPr>
                <a:t>de clase.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Centros de investigación.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 dirty="0">
                  <a:latin typeface="Times New Roman" pitchFamily="18" charset="0"/>
                </a:rPr>
                <a:t>Profesores, empresarios, etc.</a:t>
              </a:r>
              <a:endParaRPr lang="es-ES" sz="1600" dirty="0"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0" y="1125538"/>
            <a:ext cx="3457575" cy="1944687"/>
            <a:chOff x="4059" y="935"/>
            <a:chExt cx="2087" cy="1225"/>
          </a:xfrm>
        </p:grpSpPr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4059" y="935"/>
              <a:ext cx="2087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4059" y="986"/>
              <a:ext cx="2086" cy="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80963" defTabSz="630238"/>
              <a:r>
                <a:rPr lang="es-CO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b. Criterios para categorizar </a:t>
              </a:r>
            </a:p>
            <a:p>
              <a:pPr marL="80963" defTabSz="630238"/>
              <a:r>
                <a:rPr lang="es-CO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la idea investigativa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Novedad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Orientación a contrastar resultados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Solución de problemas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Elaboración de teorías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Generación de nuevos interrogantes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5288" y="4483100"/>
            <a:ext cx="2592387" cy="2374900"/>
            <a:chOff x="521" y="2778"/>
            <a:chExt cx="1588" cy="1332"/>
          </a:xfrm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521" y="2778"/>
              <a:ext cx="1543" cy="1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522" y="2778"/>
              <a:ext cx="1587" cy="1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80963" defTabSz="630238"/>
              <a:r>
                <a:rPr lang="es-CO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c. Validación de los  </a:t>
              </a:r>
            </a:p>
            <a:p>
              <a:pPr marL="80963" defTabSz="630238"/>
              <a:r>
                <a:rPr lang="es-CO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temas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Expertos en el tema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Revisión de información</a:t>
              </a:r>
            </a:p>
            <a:p>
              <a:pPr marL="260350" lvl="1" defTabSz="630238"/>
              <a:r>
                <a:rPr lang="es-CO" sz="1600">
                  <a:latin typeface="Times New Roman" pitchFamily="18" charset="0"/>
                </a:rPr>
                <a:t> existente 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Coordinadores de área de investigación</a:t>
              </a:r>
            </a:p>
            <a:p>
              <a:pPr marL="260350" lvl="1" defTabSz="630238">
                <a:buFontTx/>
                <a:buChar char="•"/>
              </a:pPr>
              <a:r>
                <a:rPr lang="es-CO" sz="1600">
                  <a:latin typeface="Times New Roman" pitchFamily="18" charset="0"/>
                </a:rPr>
                <a:t>Otros</a:t>
              </a:r>
            </a:p>
          </p:txBody>
        </p:sp>
      </p:grp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5795963" y="4940300"/>
            <a:ext cx="2089150" cy="1728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>
                <a:latin typeface="Times New Roman" pitchFamily="18" charset="0"/>
              </a:rPr>
              <a:t>Planteamiento </a:t>
            </a:r>
          </a:p>
          <a:p>
            <a:pPr algn="ctr"/>
            <a:r>
              <a:rPr lang="es-CO">
                <a:latin typeface="Times New Roman" pitchFamily="18" charset="0"/>
              </a:rPr>
              <a:t>del problema </a:t>
            </a:r>
          </a:p>
          <a:p>
            <a:pPr algn="ctr"/>
            <a:r>
              <a:rPr lang="es-CO">
                <a:latin typeface="Times New Roman" pitchFamily="18" charset="0"/>
              </a:rPr>
              <a:t>de investigación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6946900" y="3355975"/>
            <a:ext cx="1441450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TITULO </a:t>
            </a:r>
          </a:p>
          <a:p>
            <a:pPr algn="ctr"/>
            <a:r>
              <a:rPr lang="es-CO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DEL </a:t>
            </a:r>
          </a:p>
          <a:p>
            <a:pPr algn="ctr"/>
            <a:r>
              <a:rPr lang="es-CO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ESTUDIO</a:t>
            </a:r>
            <a:endParaRPr lang="es-ES" b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 flipV="1">
            <a:off x="3059113" y="2349500"/>
            <a:ext cx="10080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H="1">
            <a:off x="2916238" y="4724400"/>
            <a:ext cx="11509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V="1">
            <a:off x="5795963" y="3068638"/>
            <a:ext cx="10810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6084888" y="40052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5580063" y="46529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7667625" y="6437313"/>
            <a:ext cx="140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1400"/>
              <a:t>(Bernal: 2000, 83)</a:t>
            </a:r>
            <a:endParaRPr lang="es-ES" sz="1400"/>
          </a:p>
        </p:txBody>
      </p: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/>
              <a:t>Tema de </a:t>
            </a:r>
            <a:r>
              <a:rPr lang="es-CO" dirty="0" smtClean="0"/>
              <a:t>Investigación - </a:t>
            </a:r>
            <a:r>
              <a:rPr lang="es-CO" sz="27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Tener interés por el tema que va a </a:t>
            </a:r>
            <a:r>
              <a:rPr lang="es-CO" sz="27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investigarse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TÍTULO PROVISIONAL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None/>
            </a:pPr>
            <a:r>
              <a:rPr lang="es-ES_tradnl" sz="2800" dirty="0" smtClean="0"/>
              <a:t>	</a:t>
            </a:r>
            <a:r>
              <a:rPr lang="es-CO" sz="2800" dirty="0" smtClean="0"/>
              <a:t>Se </a:t>
            </a:r>
            <a:r>
              <a:rPr lang="es-CO" sz="2800" dirty="0" smtClean="0"/>
              <a:t>obtiene a partir de la delimitación espacial (lugar) y temporal (período de tiempo al que se referirá el estudio).</a:t>
            </a:r>
          </a:p>
          <a:p>
            <a:pPr algn="just">
              <a:lnSpc>
                <a:spcPct val="130000"/>
              </a:lnSpc>
              <a:buNone/>
            </a:pPr>
            <a:r>
              <a:rPr lang="es-CO" sz="2800" dirty="0" smtClean="0"/>
              <a:t>	Este </a:t>
            </a:r>
            <a:r>
              <a:rPr lang="es-CO" sz="2800" dirty="0" smtClean="0"/>
              <a:t>título se mejorará cuando se diseñe el problema y los objetivos del estudio.</a:t>
            </a:r>
            <a:endParaRPr lang="es-E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460</Words>
  <Application>Microsoft Office PowerPoint</Application>
  <PresentationFormat>Presentación en pantalla 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Flow</vt:lpstr>
      <vt:lpstr>LA PROPUESTA</vt:lpstr>
      <vt:lpstr>Diapositiva 2</vt:lpstr>
      <vt:lpstr>Diapositiva 3</vt:lpstr>
      <vt:lpstr>Diapositiva 4</vt:lpstr>
      <vt:lpstr>Objetivo de la Propuesta</vt:lpstr>
      <vt:lpstr>Diapositiva 6</vt:lpstr>
      <vt:lpstr>Tema de Investigación</vt:lpstr>
      <vt:lpstr>Tema de Investigación - Tener interés por el tema que va a investigarse</vt:lpstr>
      <vt:lpstr>TÍTULO PROVISIONAL</vt:lpstr>
      <vt:lpstr>BREVE DESCRIPCIÓN DEL PROBLEMA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METODO CIENTÍFICO</dc:title>
  <dc:creator>Ana Maria</dc:creator>
  <cp:lastModifiedBy>Ana Maria</cp:lastModifiedBy>
  <cp:revision>3</cp:revision>
  <dcterms:created xsi:type="dcterms:W3CDTF">2009-08-18T20:45:32Z</dcterms:created>
  <dcterms:modified xsi:type="dcterms:W3CDTF">2010-02-10T10:44:16Z</dcterms:modified>
</cp:coreProperties>
</file>