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7" r:id="rId4"/>
    <p:sldId id="262" r:id="rId5"/>
    <p:sldId id="278" r:id="rId6"/>
    <p:sldId id="280" r:id="rId7"/>
    <p:sldId id="275" r:id="rId8"/>
    <p:sldId id="266" r:id="rId9"/>
    <p:sldId id="277" r:id="rId10"/>
  </p:sldIdLst>
  <p:sldSz cx="120253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7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3D352"/>
    <a:srgbClr val="FF5050"/>
    <a:srgbClr val="29313D"/>
    <a:srgbClr val="263240"/>
    <a:srgbClr val="2C293D"/>
    <a:srgbClr val="333333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24" y="-56"/>
      </p:cViewPr>
      <p:guideLst>
        <p:guide orient="horz" pos="2160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464E9-79CF-4E8E-92DD-952B56DE097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85800"/>
            <a:ext cx="6010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16D03-7FDA-45D6-87D3-FA8CC647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3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EE064-73CA-4475-8FAD-7831559650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0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1899" y="2130426"/>
            <a:ext cx="10221516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3797" y="3886200"/>
            <a:ext cx="841771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2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465802" y="274639"/>
            <a:ext cx="35574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1250" y="274639"/>
            <a:ext cx="1047413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9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9917" y="4406901"/>
            <a:ext cx="1022151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49917" y="2906713"/>
            <a:ext cx="102215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1250" y="1600201"/>
            <a:ext cx="70147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006438" y="1600201"/>
            <a:ext cx="701685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8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1266" y="274638"/>
            <a:ext cx="1082278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1266" y="1535113"/>
            <a:ext cx="53132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1266" y="2174875"/>
            <a:ext cx="531326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08693" y="1535113"/>
            <a:ext cx="53153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08693" y="2174875"/>
            <a:ext cx="53153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7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3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5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1266" y="273050"/>
            <a:ext cx="395624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1563" y="273051"/>
            <a:ext cx="67224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266" y="1435101"/>
            <a:ext cx="39562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8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045" y="4800600"/>
            <a:ext cx="7215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57045" y="612775"/>
            <a:ext cx="72151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57045" y="5367338"/>
            <a:ext cx="7215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1266" y="274638"/>
            <a:ext cx="108227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1266" y="1600201"/>
            <a:ext cx="108227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1266" y="6356351"/>
            <a:ext cx="2805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FCDAE-52D4-41AB-A335-84EEA1C5AC68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08649" y="6356351"/>
            <a:ext cx="3808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8141" y="6356351"/>
            <a:ext cx="2805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1AD1-17CE-4D06-9F76-5D52D74BA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v/4y25stxKsOg" TargetMode="External"/><Relationship Id="rId4" Type="http://schemas.openxmlformats.org/officeDocument/2006/relationships/hyperlink" Target="https://www.youtube.com/watch?v=4y25stxKsOg&amp;feature=youtu.b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83334" y="1621249"/>
            <a:ext cx="9997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System Programing Project</a:t>
            </a:r>
            <a:endParaRPr lang="ko-KR" altLang="en-US" sz="6000" b="1" dirty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63470" y="0"/>
            <a:ext cx="0" cy="685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-8627" y="3616067"/>
            <a:ext cx="1203393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-8627" y="260648"/>
            <a:ext cx="1203393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-8627" y="6453336"/>
            <a:ext cx="1203393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981208" y="-27384"/>
            <a:ext cx="0" cy="68853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2696" y="5373216"/>
            <a:ext cx="459727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+mj-lt"/>
                <a:ea typeface="HY헤드라인M" panose="02030600000101010101" pitchFamily="18" charset="-127"/>
                <a:cs typeface="Arial" pitchFamily="34" charset="0"/>
              </a:rPr>
              <a:t>        </a:t>
            </a:r>
            <a:r>
              <a:rPr lang="en-US" altLang="ko-KR" sz="2800" b="1" dirty="0" smtClean="0">
                <a:latin typeface="+mj-ea"/>
                <a:ea typeface="+mj-ea"/>
                <a:cs typeface="Arial" pitchFamily="34" charset="0"/>
              </a:rPr>
              <a:t>2014105115  </a:t>
            </a:r>
            <a:r>
              <a:rPr lang="ko-KR" altLang="en-US" sz="2800" b="1" dirty="0" smtClean="0">
                <a:latin typeface="+mj-ea"/>
                <a:ea typeface="+mj-ea"/>
                <a:cs typeface="Arial" pitchFamily="34" charset="0"/>
              </a:rPr>
              <a:t>강수빈</a:t>
            </a:r>
            <a:endParaRPr lang="en-US" altLang="ko-KR" sz="2800" b="1" dirty="0" smtClean="0">
              <a:latin typeface="+mj-ea"/>
              <a:ea typeface="+mj-ea"/>
              <a:cs typeface="Arial" pitchFamily="34" charset="0"/>
            </a:endParaRPr>
          </a:p>
          <a:p>
            <a:pPr algn="r"/>
            <a:endParaRPr lang="en-US" altLang="ko-KR" sz="900" b="1" dirty="0" smtClean="0">
              <a:latin typeface="+mj-ea"/>
              <a:ea typeface="+mj-ea"/>
              <a:cs typeface="Arial" pitchFamily="34" charset="0"/>
            </a:endParaRPr>
          </a:p>
          <a:p>
            <a:pPr algn="r"/>
            <a:r>
              <a:rPr lang="en-US" altLang="ko-KR" sz="2800" b="1" dirty="0" smtClean="0">
                <a:latin typeface="+mj-ea"/>
                <a:ea typeface="+mj-ea"/>
                <a:cs typeface="Arial" pitchFamily="34" charset="0"/>
              </a:rPr>
              <a:t>2014105116  </a:t>
            </a:r>
            <a:r>
              <a:rPr lang="ko-KR" altLang="en-US" sz="2800" b="1" dirty="0" smtClean="0">
                <a:latin typeface="+mj-ea"/>
                <a:ea typeface="+mj-ea"/>
                <a:cs typeface="Arial" pitchFamily="34" charset="0"/>
              </a:rPr>
              <a:t>김도형</a:t>
            </a:r>
            <a:endParaRPr lang="ko-KR" altLang="en-US" sz="2800" b="1" dirty="0"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526" y="2908181"/>
            <a:ext cx="999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&lt;</a:t>
            </a:r>
            <a:r>
              <a:rPr lang="ko-KR" altLang="en-US" sz="4000" b="1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최 종</a:t>
            </a:r>
            <a:r>
              <a:rPr lang="ko-KR" altLang="en-US" sz="4000" b="1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발 표</a:t>
            </a:r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&gt;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72" y="54867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5050"/>
                </a:solidFill>
                <a:latin typeface="Algerian" pitchFamily="82" charset="0"/>
              </a:rPr>
              <a:t>목 </a:t>
            </a:r>
            <a:r>
              <a:rPr lang="ko-KR" altLang="en-US" sz="3600" b="1" dirty="0">
                <a:solidFill>
                  <a:srgbClr val="FF5050"/>
                </a:solidFill>
                <a:latin typeface="Algerian" pitchFamily="82" charset="0"/>
              </a:rPr>
              <a:t>차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59926" y="1124744"/>
            <a:ext cx="8314" cy="460851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 flipH="1" flipV="1">
            <a:off x="2196232" y="2595160"/>
            <a:ext cx="154534" cy="154534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H="1" flipV="1">
            <a:off x="2196232" y="3346474"/>
            <a:ext cx="154534" cy="154534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792" y="1695549"/>
            <a:ext cx="3456384" cy="3456384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 flipH="1" flipV="1">
            <a:off x="2196232" y="1906314"/>
            <a:ext cx="154534" cy="154534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84264" y="1772816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Project </a:t>
            </a:r>
            <a:r>
              <a:rPr lang="ko-KR" altLang="en-US" sz="2200" b="1" dirty="0"/>
              <a:t>소개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13608" y="3938895"/>
            <a:ext cx="3168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Demo </a:t>
            </a:r>
            <a:r>
              <a:rPr lang="ko-KR" altLang="en-US" sz="2200" b="1" dirty="0" smtClean="0"/>
              <a:t>영상 </a:t>
            </a:r>
            <a:r>
              <a:rPr lang="en-US" altLang="ko-KR" sz="2200" b="1" dirty="0" smtClean="0"/>
              <a:t>(or </a:t>
            </a:r>
            <a:r>
              <a:rPr lang="ko-KR" altLang="en-US" sz="2200" b="1" dirty="0" smtClean="0"/>
              <a:t>시연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33" name="타원 32"/>
          <p:cNvSpPr/>
          <p:nvPr/>
        </p:nvSpPr>
        <p:spPr>
          <a:xfrm flipH="1" flipV="1">
            <a:off x="2199287" y="4785473"/>
            <a:ext cx="154534" cy="154534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84264" y="4654297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Q &amp; A</a:t>
            </a:r>
            <a:endParaRPr lang="ko-KR" altLang="en-US" sz="2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84264" y="2494057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‘</a:t>
            </a:r>
            <a:r>
              <a:rPr lang="ko-KR" altLang="en-US" sz="2200" b="1" dirty="0" smtClean="0"/>
              <a:t>차도를 건너라</a:t>
            </a:r>
            <a:r>
              <a:rPr lang="en-US" altLang="ko-KR" sz="2200" b="1" dirty="0" smtClean="0"/>
              <a:t>’</a:t>
            </a:r>
            <a:endParaRPr lang="ko-KR" altLang="en-US" sz="1600" b="1" dirty="0"/>
          </a:p>
        </p:txBody>
      </p:sp>
      <p:sp>
        <p:nvSpPr>
          <p:cNvPr id="14" name="타원 13"/>
          <p:cNvSpPr/>
          <p:nvPr/>
        </p:nvSpPr>
        <p:spPr>
          <a:xfrm flipH="1" flipV="1">
            <a:off x="2196232" y="4077072"/>
            <a:ext cx="154534" cy="154534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47268" y="3242603"/>
            <a:ext cx="3168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구현 방법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315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96385" y="5877272"/>
            <a:ext cx="3656031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 </a:t>
            </a:r>
            <a:r>
              <a:rPr lang="ko-KR" altLang="en-US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짧지만 재미를 줄 수 있는 게임</a:t>
            </a:r>
            <a:endParaRPr lang="ko-KR" altLang="en-US" sz="2000" spc="-150" dirty="0"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44904" y="5837192"/>
            <a:ext cx="3263316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4.  Linux </a:t>
            </a:r>
            <a:r>
              <a:rPr lang="ko-KR" altLang="en-US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환경에서의 구현</a:t>
            </a:r>
            <a:endParaRPr lang="ko-KR" altLang="en-US" sz="2000" spc="-150" dirty="0"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8920" y="1628732"/>
            <a:ext cx="3263316" cy="70788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 </a:t>
            </a:r>
            <a:r>
              <a:rPr lang="ko-KR" altLang="en-US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고전 게임과 현대 게임 </a:t>
            </a:r>
            <a:endParaRPr lang="en-US" altLang="ko-KR" sz="2000" spc="-150" dirty="0" smtClean="0"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r"/>
            <a:r>
              <a:rPr lang="ko-KR" altLang="en-US" sz="2000" spc="-150" dirty="0" err="1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컨텐츠의</a:t>
            </a:r>
            <a:r>
              <a:rPr lang="ko-KR" altLang="en-US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조화</a:t>
            </a:r>
            <a:endParaRPr lang="ko-KR" altLang="en-US" sz="2000" spc="-150" dirty="0"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 rot="1876151">
            <a:off x="7251916" y="4757144"/>
            <a:ext cx="1287760" cy="12877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图片 5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778" y1="33333" x2="49778" y2="33333"/>
                        <a14:foregroundMark x1="51111" y1="52444" x2="51111" y2="52444"/>
                        <a14:foregroundMark x1="51111" y1="60444" x2="51111" y2="60444"/>
                        <a14:foregroundMark x1="49778" y1="69778" x2="49778" y2="69778"/>
                        <a14:foregroundMark x1="40000" y1="69778" x2="40000" y2="69778"/>
                        <a14:foregroundMark x1="35111" y1="74667" x2="35111" y2="74667"/>
                        <a14:foregroundMark x1="28889" y1="74667" x2="28889" y2="74667"/>
                        <a14:foregroundMark x1="28889" y1="76444" x2="28889" y2="76444"/>
                        <a14:foregroundMark x1="28889" y1="80889" x2="28889" y2="80889"/>
                        <a14:foregroundMark x1="70222" y1="74667" x2="70222" y2="74667"/>
                        <a14:foregroundMark x1="78222" y1="79556" x2="78222" y2="79556"/>
                        <a14:foregroundMark x1="78222" y1="84000" x2="78222" y2="84000"/>
                        <a14:foregroundMark x1="75111" y1="65333" x2="75111" y2="65333"/>
                        <a14:foregroundMark x1="75111" y1="63556" x2="75111" y2="63556"/>
                        <a14:foregroundMark x1="72000" y1="55556" x2="72000" y2="55556"/>
                        <a14:foregroundMark x1="65333" y1="47556" x2="65333" y2="47556"/>
                        <a14:foregroundMark x1="62222" y1="43111" x2="62222" y2="43111"/>
                        <a14:foregroundMark x1="54222" y1="14222" x2="54222" y2="14222"/>
                        <a14:foregroundMark x1="48000" y1="24000" x2="48000" y2="24000"/>
                        <a14:foregroundMark x1="43111" y1="30222" x2="43111" y2="35111"/>
                        <a14:foregroundMark x1="40000" y1="55556" x2="40000" y2="55556"/>
                        <a14:foregroundMark x1="40000" y1="60444" x2="40000" y2="60444"/>
                        <a14:foregroundMark x1="33778" y1="58667" x2="33778" y2="58667"/>
                        <a14:foregroundMark x1="17778" y1="90667" x2="17778" y2="90667"/>
                        <a14:foregroundMark x1="20889" y1="92000" x2="20889" y2="92000"/>
                        <a14:foregroundMark x1="36889" y1="93778" x2="36889" y2="93778"/>
                        <a14:foregroundMark x1="46222" y1="90667" x2="46222" y2="90667"/>
                        <a14:foregroundMark x1="60889" y1="87556" x2="60889" y2="87556"/>
                        <a14:foregroundMark x1="70222" y1="92000" x2="70222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10" y="4951620"/>
            <a:ext cx="885572" cy="885572"/>
          </a:xfrm>
          <a:prstGeom prst="rect">
            <a:avLst/>
          </a:prstGeom>
        </p:spPr>
      </p:pic>
      <p:sp>
        <p:nvSpPr>
          <p:cNvPr id="29" name="文本框 3"/>
          <p:cNvSpPr txBox="1"/>
          <p:nvPr/>
        </p:nvSpPr>
        <p:spPr>
          <a:xfrm>
            <a:off x="4212456" y="406405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Project 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소개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30" name="直接连接符 5"/>
          <p:cNvCxnSpPr/>
          <p:nvPr/>
        </p:nvCxnSpPr>
        <p:spPr>
          <a:xfrm>
            <a:off x="4212457" y="1005428"/>
            <a:ext cx="345638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3"/>
          <p:cNvSpPr txBox="1"/>
          <p:nvPr/>
        </p:nvSpPr>
        <p:spPr>
          <a:xfrm>
            <a:off x="2556272" y="1052736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&lt;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차도를 건너라</a:t>
            </a:r>
            <a:r>
              <a:rPr lang="en-US" altLang="zh-CN" sz="20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&gt;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374" y="1532920"/>
            <a:ext cx="3151986" cy="707886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 Animation</a:t>
            </a:r>
            <a:r>
              <a:rPr lang="ko-KR" altLang="en-US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통한 </a:t>
            </a:r>
            <a:endParaRPr lang="en-US" altLang="ko-KR" sz="2000" spc="-150" dirty="0" smtClean="0"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sz="2000" spc="-150" dirty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</a:t>
            </a:r>
            <a:r>
              <a:rPr lang="ko-KR" altLang="en-US" sz="2000" spc="-150" dirty="0" smtClean="0"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역동적인 게임</a:t>
            </a:r>
            <a:endParaRPr lang="ko-KR" altLang="en-US" sz="2000" spc="-150" dirty="0"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>
            <a:endCxn id="34" idx="2"/>
          </p:cNvCxnSpPr>
          <p:nvPr/>
        </p:nvCxnSpPr>
        <p:spPr>
          <a:xfrm>
            <a:off x="6603844" y="4325096"/>
            <a:ext cx="741603" cy="741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35" idx="4"/>
            <a:endCxn id="42" idx="1"/>
          </p:cNvCxnSpPr>
          <p:nvPr/>
        </p:nvCxnSpPr>
        <p:spPr>
          <a:xfrm>
            <a:off x="4273108" y="2883762"/>
            <a:ext cx="671272" cy="296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 rot="17369537">
            <a:off x="3022251" y="2025032"/>
            <a:ext cx="1287760" cy="1287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 rot="18769244">
            <a:off x="3435492" y="4755514"/>
            <a:ext cx="1287760" cy="128776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 rot="19906909">
            <a:off x="7395932" y="2092848"/>
            <a:ext cx="1287760" cy="1287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585117" y="4397104"/>
            <a:ext cx="578567" cy="612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 rot="20741858">
            <a:off x="4798072" y="2668912"/>
            <a:ext cx="2088232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차도를 건너라</a:t>
            </a:r>
            <a:r>
              <a:rPr lang="en-US" altLang="ko-KR" dirty="0"/>
              <a:t>&gt;</a:t>
            </a: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6795878" y="3041174"/>
            <a:ext cx="676577" cy="20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22" y="2204864"/>
            <a:ext cx="909926" cy="842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4411" y="2275063"/>
            <a:ext cx="1132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Current </a:t>
            </a:r>
          </a:p>
          <a:p>
            <a:pPr algn="ctr"/>
            <a:r>
              <a:rPr lang="en-US" altLang="ko-KR" b="1" dirty="0" smtClean="0"/>
              <a:t>&amp; </a:t>
            </a:r>
          </a:p>
          <a:p>
            <a:pPr algn="ctr"/>
            <a:r>
              <a:rPr lang="en-US" altLang="ko-KR" b="1" dirty="0" smtClean="0"/>
              <a:t>Past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83266" y="4077072"/>
            <a:ext cx="192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차도를 건너라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50" y="4695954"/>
            <a:ext cx="1221644" cy="12216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57" y="2581016"/>
            <a:ext cx="1856096" cy="18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3"/>
          <p:cNvSpPr txBox="1"/>
          <p:nvPr/>
        </p:nvSpPr>
        <p:spPr>
          <a:xfrm>
            <a:off x="3636392" y="142617"/>
            <a:ext cx="468052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‘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차도를 건너라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’ </a:t>
            </a:r>
            <a:r>
              <a:rPr lang="en-US" altLang="zh-CN" sz="24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</a:p>
          <a:p>
            <a:pPr algn="ctr"/>
            <a:endParaRPr lang="en-US" altLang="zh-CN" sz="1050" b="1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-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게 임 설 명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-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21" name="直接连接符 5"/>
          <p:cNvCxnSpPr/>
          <p:nvPr/>
        </p:nvCxnSpPr>
        <p:spPr>
          <a:xfrm>
            <a:off x="3924424" y="692696"/>
            <a:ext cx="4176464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6813" y="1364570"/>
            <a:ext cx="10380419" cy="501675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u="sng" spc="-150" dirty="0" smtClean="0"/>
              <a:t>Game </a:t>
            </a:r>
            <a:r>
              <a:rPr lang="ko-KR" altLang="en-US" sz="2400" b="1" u="sng" spc="-150" dirty="0" smtClean="0"/>
              <a:t>시작</a:t>
            </a:r>
            <a:endParaRPr lang="en-US" altLang="ko-KR" sz="2400" b="1" u="sng" spc="-150" dirty="0" smtClean="0"/>
          </a:p>
          <a:p>
            <a:pPr marL="342900" indent="-342900">
              <a:buAutoNum type="arabicPeriod"/>
            </a:pPr>
            <a:endParaRPr lang="en-US" altLang="ko-KR" sz="2000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pc="-150" dirty="0"/>
              <a:t> </a:t>
            </a:r>
            <a:r>
              <a:rPr lang="en-US" altLang="ko-KR" sz="2000" spc="-150" dirty="0" smtClean="0"/>
              <a:t>   </a:t>
            </a:r>
            <a:r>
              <a:rPr lang="ko-KR" altLang="en-US" sz="2000" spc="-150" dirty="0" smtClean="0"/>
              <a:t>게임 시작과 동시에 사용자가 게임의 </a:t>
            </a:r>
            <a:r>
              <a:rPr lang="en-US" altLang="ko-KR" sz="2000" b="1" u="sng" spc="-150" dirty="0" smtClean="0"/>
              <a:t>Level(1~5)</a:t>
            </a:r>
            <a:r>
              <a:rPr lang="en-US" altLang="ko-KR" sz="2000" b="1" spc="-150" dirty="0" smtClean="0"/>
              <a:t> </a:t>
            </a:r>
            <a:r>
              <a:rPr lang="ko-KR" altLang="en-US" sz="2000" spc="-150" dirty="0" smtClean="0"/>
              <a:t>을 선택 할 수 있다</a:t>
            </a:r>
            <a:r>
              <a:rPr lang="en-US" altLang="ko-KR" sz="2000" spc="-15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spc="-150" dirty="0"/>
              <a:t>	 </a:t>
            </a:r>
            <a:r>
              <a:rPr lang="en-US" altLang="ko-KR" sz="2000" spc="-150" dirty="0" smtClean="0"/>
              <a:t>15</a:t>
            </a:r>
            <a:r>
              <a:rPr lang="ko-KR" altLang="en-US" sz="2000" spc="-150" dirty="0" smtClean="0"/>
              <a:t>개의 차도와 장애물들이 </a:t>
            </a:r>
            <a:r>
              <a:rPr lang="ko-KR" altLang="en-US" sz="2000" b="1" u="sng" spc="-150" dirty="0" smtClean="0"/>
              <a:t>무작위</a:t>
            </a:r>
            <a:r>
              <a:rPr lang="ko-KR" altLang="en-US" sz="2000" b="1" u="sng" spc="-150" dirty="0"/>
              <a:t>로</a:t>
            </a:r>
            <a:r>
              <a:rPr lang="ko-KR" altLang="en-US" sz="2000" b="1" u="sng" spc="-150" dirty="0" smtClean="0"/>
              <a:t> 위치</a:t>
            </a:r>
            <a:r>
              <a:rPr lang="ko-KR" altLang="en-US" sz="2000" spc="-150" dirty="0" smtClean="0"/>
              <a:t>한다</a:t>
            </a:r>
            <a:r>
              <a:rPr lang="en-US" altLang="ko-KR" sz="2000" spc="-150" dirty="0" smtClean="0"/>
              <a:t>.</a:t>
            </a:r>
            <a:endParaRPr lang="en-US" altLang="ko-KR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pc="-150" dirty="0" smtClean="0"/>
              <a:t>     </a:t>
            </a:r>
            <a:r>
              <a:rPr lang="ko-KR" altLang="en-US" sz="2000" spc="-150" dirty="0" smtClean="0"/>
              <a:t>사용자가 게임 시작 시 선택한 </a:t>
            </a:r>
            <a:r>
              <a:rPr lang="en-US" altLang="ko-KR" sz="2000" spc="-150" dirty="0" smtClean="0"/>
              <a:t>Level</a:t>
            </a:r>
            <a:r>
              <a:rPr lang="ko-KR" altLang="en-US" sz="2000" spc="-150" dirty="0" smtClean="0"/>
              <a:t>은 장애물들의 </a:t>
            </a:r>
            <a:r>
              <a:rPr lang="ko-KR" altLang="en-US" sz="2000" b="1" u="sng" spc="-150" dirty="0" smtClean="0"/>
              <a:t>속도에 반영 </a:t>
            </a:r>
            <a:r>
              <a:rPr lang="ko-KR" altLang="en-US" sz="2000" spc="-150" dirty="0" smtClean="0"/>
              <a:t>된다</a:t>
            </a:r>
            <a:r>
              <a:rPr lang="en-US" altLang="ko-KR" sz="2000" spc="-150" dirty="0" smtClean="0"/>
              <a:t>.</a:t>
            </a:r>
            <a:endParaRPr lang="en-US" altLang="ko-KR" sz="2000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spc="-150" dirty="0" smtClean="0"/>
              <a:t>   </a:t>
            </a:r>
            <a:r>
              <a:rPr lang="en-US" altLang="ko-KR" sz="2000" spc="-150" dirty="0" smtClean="0"/>
              <a:t> </a:t>
            </a:r>
            <a:r>
              <a:rPr lang="ko-KR" altLang="en-US" sz="2000" spc="-150" dirty="0" smtClean="0"/>
              <a:t>장애물을 피해 </a:t>
            </a:r>
            <a:r>
              <a:rPr lang="en-US" altLang="ko-KR" sz="2000" spc="-150" dirty="0" smtClean="0"/>
              <a:t>15</a:t>
            </a:r>
            <a:r>
              <a:rPr lang="ko-KR" altLang="en-US" sz="2000" spc="-150" dirty="0" smtClean="0"/>
              <a:t>개의 차도를 무사히 통과 하면 해당 게임은 종료 된다</a:t>
            </a:r>
            <a:r>
              <a:rPr lang="en-US" altLang="ko-KR" sz="2000" spc="-150" dirty="0" smtClean="0"/>
              <a:t>.</a:t>
            </a:r>
          </a:p>
          <a:p>
            <a:pPr lvl="1"/>
            <a:endParaRPr lang="en-US" altLang="ko-KR" sz="1600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spc="-150" dirty="0"/>
              <a:t>	 </a:t>
            </a:r>
            <a:r>
              <a:rPr lang="ko-KR" altLang="en-US" sz="2000" spc="-150" dirty="0" smtClean="0"/>
              <a:t>게임이 끝난 뒤 사용자는 다른 </a:t>
            </a:r>
            <a:r>
              <a:rPr lang="en-US" altLang="ko-KR" sz="2000" spc="-150" dirty="0" smtClean="0"/>
              <a:t>Level</a:t>
            </a:r>
            <a:r>
              <a:rPr lang="ko-KR" altLang="en-US" sz="2000" spc="-150" dirty="0" smtClean="0"/>
              <a:t>을 선택 해서 다른 게임 진행이 가능하다</a:t>
            </a:r>
            <a:r>
              <a:rPr lang="en-US" altLang="ko-KR" sz="2000" spc="-150" dirty="0" smtClean="0"/>
              <a:t>.</a:t>
            </a:r>
          </a:p>
          <a:p>
            <a:pPr lvl="1"/>
            <a:endParaRPr lang="en-US" altLang="ko-KR" sz="1600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spc="-150" dirty="0" smtClean="0"/>
              <a:t>    </a:t>
            </a:r>
            <a:r>
              <a:rPr lang="ko-KR" altLang="en-US" sz="2000" spc="-150" dirty="0" smtClean="0"/>
              <a:t>게임이 종료 될 수 있는 상황은 다음과 같다</a:t>
            </a:r>
            <a:r>
              <a:rPr lang="en-US" altLang="ko-KR" sz="2000" spc="-150" dirty="0" smtClean="0"/>
              <a:t>.</a:t>
            </a:r>
          </a:p>
          <a:p>
            <a:pPr lvl="1"/>
            <a:r>
              <a:rPr lang="en-US" altLang="ko-KR" sz="2000" spc="-150" dirty="0"/>
              <a:t>	</a:t>
            </a:r>
            <a:endParaRPr lang="en-US" altLang="ko-KR" sz="2000" spc="-150" dirty="0" smtClean="0"/>
          </a:p>
          <a:p>
            <a:pPr lvl="1"/>
            <a:r>
              <a:rPr lang="en-US" altLang="ko-KR" sz="2000" spc="-150" dirty="0"/>
              <a:t>	</a:t>
            </a:r>
            <a:r>
              <a:rPr lang="en-US" altLang="ko-KR" sz="2000" spc="-150" dirty="0" smtClean="0"/>
              <a:t>=</a:t>
            </a:r>
            <a:r>
              <a:rPr lang="en-US" altLang="ko-KR" spc="-150" dirty="0" smtClean="0"/>
              <a:t>&gt;  </a:t>
            </a:r>
            <a:r>
              <a:rPr lang="ko-KR" altLang="en-US" spc="-150" dirty="0" smtClean="0"/>
              <a:t>게임 진행 시 이동하는  </a:t>
            </a:r>
            <a:r>
              <a:rPr lang="en-US" altLang="ko-KR" spc="-150" dirty="0" smtClean="0"/>
              <a:t>symbol</a:t>
            </a:r>
            <a:r>
              <a:rPr lang="ko-KR" altLang="en-US" spc="-150" dirty="0" smtClean="0"/>
              <a:t>이 장애물을 피하지 못 하고 장애물과 </a:t>
            </a:r>
            <a:r>
              <a:rPr lang="ko-KR" altLang="en-US" b="1" u="sng" spc="-150" dirty="0" smtClean="0"/>
              <a:t>접촉이 일어난 상황</a:t>
            </a:r>
            <a:endParaRPr lang="en-US" altLang="ko-KR" b="1" u="sng" spc="-150" dirty="0" smtClean="0"/>
          </a:p>
          <a:p>
            <a:pPr lvl="1"/>
            <a:endParaRPr lang="en-US" altLang="ko-KR" spc="-150" dirty="0"/>
          </a:p>
          <a:p>
            <a:pPr lvl="1"/>
            <a:r>
              <a:rPr lang="en-US" altLang="ko-KR" spc="-150" dirty="0" smtClean="0"/>
              <a:t>	=&gt;  User</a:t>
            </a:r>
            <a:r>
              <a:rPr lang="ko-KR" altLang="en-US" spc="-150" dirty="0" smtClean="0"/>
              <a:t>가 </a:t>
            </a:r>
            <a:r>
              <a:rPr lang="en-US" altLang="ko-KR" spc="-150" dirty="0" smtClean="0"/>
              <a:t>keyboard input</a:t>
            </a:r>
            <a:r>
              <a:rPr lang="ko-KR" altLang="en-US" spc="-150" dirty="0" smtClean="0"/>
              <a:t>으로 </a:t>
            </a:r>
            <a:r>
              <a:rPr lang="en-US" altLang="ko-KR" b="1" u="sng" spc="-150" dirty="0" smtClean="0"/>
              <a:t>‘Q’</a:t>
            </a:r>
            <a:r>
              <a:rPr lang="ko-KR" altLang="en-US" b="1" u="sng" spc="-150" dirty="0" smtClean="0"/>
              <a:t>를</a:t>
            </a:r>
            <a:r>
              <a:rPr lang="en-US" altLang="ko-KR" b="1" u="sng" spc="-150" dirty="0" smtClean="0"/>
              <a:t> </a:t>
            </a:r>
            <a:r>
              <a:rPr lang="ko-KR" altLang="en-US" b="1" u="sng" spc="-150" dirty="0" smtClean="0"/>
              <a:t>입력 한 상황</a:t>
            </a:r>
            <a:endParaRPr lang="en-US" altLang="ko-KR" b="1" u="sng" spc="-150" dirty="0" smtClean="0"/>
          </a:p>
        </p:txBody>
      </p:sp>
    </p:spTree>
    <p:extLst>
      <p:ext uri="{BB962C8B-B14F-4D97-AF65-F5344CB8AC3E}">
        <p14:creationId xmlns:p14="http://schemas.microsoft.com/office/powerpoint/2010/main" val="32728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3"/>
          <p:cNvSpPr txBox="1"/>
          <p:nvPr/>
        </p:nvSpPr>
        <p:spPr>
          <a:xfrm>
            <a:off x="3636392" y="142617"/>
            <a:ext cx="468052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‘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차도를 건너라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’ </a:t>
            </a:r>
            <a:r>
              <a:rPr lang="en-US" altLang="zh-CN" sz="24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</a:p>
          <a:p>
            <a:pPr algn="ctr"/>
            <a:endParaRPr lang="en-US" altLang="zh-CN" sz="1050" b="1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-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게 임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칙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-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072" y="1389831"/>
            <a:ext cx="10380419" cy="484748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/>
              <a:t>2. </a:t>
            </a:r>
            <a:r>
              <a:rPr lang="en-US" altLang="ko-KR" sz="2400" b="1" u="sng" spc="-150" dirty="0" smtClean="0"/>
              <a:t>‘Symbol</a:t>
            </a:r>
            <a:r>
              <a:rPr lang="ko-KR" altLang="en-US" sz="2400" b="1" u="sng" spc="-150" dirty="0" smtClean="0"/>
              <a:t>의 </a:t>
            </a:r>
            <a:r>
              <a:rPr lang="ko-KR" altLang="en-US" sz="2400" b="1" u="sng" spc="-150" dirty="0" smtClean="0"/>
              <a:t>이동</a:t>
            </a:r>
            <a:r>
              <a:rPr lang="en-US" altLang="ko-KR" sz="2400" b="1" u="sng" spc="-150" dirty="0" smtClean="0"/>
              <a:t>’</a:t>
            </a:r>
          </a:p>
          <a:p>
            <a:pPr lvl="1"/>
            <a:endParaRPr lang="en-US" altLang="ko-KR" sz="1400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pc="-150" dirty="0"/>
              <a:t> </a:t>
            </a:r>
            <a:r>
              <a:rPr lang="en-US" altLang="ko-KR" spc="-150" dirty="0" smtClean="0"/>
              <a:t>  </a:t>
            </a:r>
            <a:r>
              <a:rPr lang="en-US" altLang="ko-KR" spc="-150" dirty="0" smtClean="0"/>
              <a:t> </a:t>
            </a:r>
            <a:r>
              <a:rPr lang="ko-KR" altLang="en-US" spc="-150" dirty="0" smtClean="0"/>
              <a:t>키보드 </a:t>
            </a:r>
            <a:r>
              <a:rPr lang="en-US" altLang="ko-KR" spc="-150" dirty="0" smtClean="0"/>
              <a:t>input</a:t>
            </a:r>
            <a:r>
              <a:rPr lang="ko-KR" altLang="en-US" spc="-150" dirty="0" smtClean="0"/>
              <a:t>을</a:t>
            </a:r>
            <a:r>
              <a:rPr lang="en-US" altLang="ko-KR" spc="-150" dirty="0" smtClean="0"/>
              <a:t> </a:t>
            </a:r>
            <a:r>
              <a:rPr lang="ko-KR" altLang="en-US" spc="-150" dirty="0" smtClean="0"/>
              <a:t>통해 </a:t>
            </a:r>
            <a:r>
              <a:rPr lang="en-US" altLang="ko-KR" spc="-150" dirty="0" smtClean="0"/>
              <a:t>symbol</a:t>
            </a:r>
            <a:r>
              <a:rPr lang="ko-KR" altLang="en-US" spc="-150" dirty="0" smtClean="0"/>
              <a:t>을</a:t>
            </a:r>
            <a:r>
              <a:rPr lang="en-US" altLang="ko-KR" spc="-150" dirty="0" smtClean="0"/>
              <a:t> </a:t>
            </a:r>
            <a:r>
              <a:rPr lang="ko-KR" altLang="en-US" spc="-150" dirty="0" smtClean="0"/>
              <a:t>움직일 수 있다</a:t>
            </a:r>
            <a:r>
              <a:rPr lang="en-US" altLang="ko-KR" spc="-150" dirty="0" smtClean="0"/>
              <a:t>. </a:t>
            </a:r>
            <a:r>
              <a:rPr lang="en-US" altLang="ko-KR" sz="1600" spc="-150" dirty="0" smtClean="0"/>
              <a:t>( w </a:t>
            </a:r>
            <a:r>
              <a:rPr lang="en-US" altLang="ko-KR" sz="1600" spc="-150" dirty="0"/>
              <a:t>: </a:t>
            </a:r>
            <a:r>
              <a:rPr lang="ko-KR" altLang="en-US" sz="1600" spc="-150" dirty="0"/>
              <a:t>위</a:t>
            </a:r>
            <a:r>
              <a:rPr lang="en-US" altLang="ko-KR" sz="1600" spc="-150" dirty="0"/>
              <a:t>,  </a:t>
            </a:r>
            <a:r>
              <a:rPr lang="en-US" altLang="ko-KR" sz="1600" spc="-150" dirty="0" smtClean="0"/>
              <a:t>s </a:t>
            </a:r>
            <a:r>
              <a:rPr lang="en-US" altLang="ko-KR" sz="1600" spc="-150" dirty="0"/>
              <a:t>: </a:t>
            </a:r>
            <a:r>
              <a:rPr lang="ko-KR" altLang="en-US" sz="1600" spc="-150" dirty="0"/>
              <a:t>아래</a:t>
            </a:r>
            <a:r>
              <a:rPr lang="en-US" altLang="ko-KR" sz="1600" spc="-150" dirty="0"/>
              <a:t>,  </a:t>
            </a:r>
            <a:r>
              <a:rPr lang="en-US" altLang="ko-KR" sz="1600" spc="-150" dirty="0" smtClean="0"/>
              <a:t>a : </a:t>
            </a:r>
            <a:r>
              <a:rPr lang="ko-KR" altLang="en-US" sz="1600" spc="-150" dirty="0"/>
              <a:t>왼쪽</a:t>
            </a:r>
            <a:r>
              <a:rPr lang="en-US" altLang="ko-KR" sz="1600" spc="-150" dirty="0"/>
              <a:t>,  </a:t>
            </a:r>
            <a:r>
              <a:rPr lang="en-US" altLang="ko-KR" sz="1600" spc="-150" dirty="0" smtClean="0"/>
              <a:t>d </a:t>
            </a:r>
            <a:r>
              <a:rPr lang="en-US" altLang="ko-KR" sz="1600" spc="-150" dirty="0"/>
              <a:t>: </a:t>
            </a:r>
            <a:r>
              <a:rPr lang="ko-KR" altLang="en-US" sz="1600" spc="-150" dirty="0" smtClean="0"/>
              <a:t>오른쪽</a:t>
            </a:r>
            <a:r>
              <a:rPr lang="en-US" altLang="ko-KR" sz="1600" spc="-15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spc="-150" dirty="0" smtClean="0"/>
              <a:t>     </a:t>
            </a:r>
            <a:r>
              <a:rPr lang="ko-KR" altLang="en-US" spc="-150" dirty="0" smtClean="0"/>
              <a:t>경계선에 </a:t>
            </a:r>
            <a:r>
              <a:rPr lang="en-US" altLang="ko-KR" spc="-150" dirty="0" smtClean="0"/>
              <a:t>symbol</a:t>
            </a:r>
            <a:r>
              <a:rPr lang="ko-KR" altLang="en-US" spc="-150" dirty="0" smtClean="0"/>
              <a:t>이 부딪치면 더 이상 같은 방향으로 이동이 </a:t>
            </a:r>
            <a:r>
              <a:rPr lang="ko-KR" altLang="en-US" spc="-150" dirty="0" smtClean="0"/>
              <a:t>불가능하다</a:t>
            </a:r>
            <a:r>
              <a:rPr lang="en-US" altLang="ko-KR" spc="-15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pc="-150" dirty="0" smtClean="0"/>
              <a:t>   </a:t>
            </a:r>
            <a:r>
              <a:rPr lang="en-US" altLang="ko-KR" spc="-150" dirty="0" smtClean="0"/>
              <a:t> </a:t>
            </a:r>
            <a:r>
              <a:rPr lang="ko-KR" altLang="en-US" spc="-150" dirty="0" smtClean="0"/>
              <a:t>앞으로 전진해서 다음 차도로 넘어 가더라도 </a:t>
            </a:r>
            <a:r>
              <a:rPr lang="en-US" altLang="ko-KR" spc="-150" dirty="0" smtClean="0"/>
              <a:t>symbol</a:t>
            </a:r>
            <a:r>
              <a:rPr lang="ko-KR" altLang="en-US" spc="-150" dirty="0" smtClean="0"/>
              <a:t>은 이전 차도로 이동 가능하다</a:t>
            </a:r>
            <a:r>
              <a:rPr lang="en-US" altLang="ko-KR" spc="-150" dirty="0" smtClean="0"/>
              <a:t>.</a:t>
            </a:r>
            <a:r>
              <a:rPr lang="ko-KR" altLang="en-US" spc="-150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z="1400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pc="-150" dirty="0"/>
              <a:t>	 </a:t>
            </a:r>
            <a:r>
              <a:rPr lang="ko-KR" altLang="en-US" spc="-150" dirty="0" smtClean="0"/>
              <a:t>같은 차도에서는 좌우 이동이  얼마든지 가능하다</a:t>
            </a:r>
            <a:r>
              <a:rPr lang="en-US" altLang="ko-KR" spc="-150" dirty="0" smtClean="0"/>
              <a:t>.</a:t>
            </a:r>
          </a:p>
          <a:p>
            <a:pPr lvl="1"/>
            <a:endParaRPr lang="en-US" altLang="ko-KR" sz="1400" spc="-150" dirty="0" smtClean="0"/>
          </a:p>
          <a:p>
            <a:pPr lvl="1"/>
            <a:endParaRPr lang="en-US" altLang="ko-KR" sz="1100" spc="-150" dirty="0" smtClean="0"/>
          </a:p>
          <a:p>
            <a:r>
              <a:rPr lang="en-US" altLang="ko-KR" sz="2400" b="1" spc="-150" dirty="0" smtClean="0"/>
              <a:t>3. </a:t>
            </a:r>
            <a:r>
              <a:rPr lang="ko-KR" altLang="en-US" sz="2400" b="1" u="sng" spc="-150" dirty="0" smtClean="0"/>
              <a:t>점수 </a:t>
            </a:r>
            <a:r>
              <a:rPr lang="ko-KR" altLang="en-US" sz="2400" b="1" u="sng" spc="-150" dirty="0" smtClean="0"/>
              <a:t>부여</a:t>
            </a:r>
            <a:endParaRPr lang="en-US" altLang="ko-KR" sz="2400" b="1" u="sng" spc="-150" dirty="0" smtClean="0"/>
          </a:p>
          <a:p>
            <a:r>
              <a:rPr lang="en-US" altLang="ko-KR" spc="-150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pc="-150" dirty="0" smtClean="0"/>
              <a:t>	</a:t>
            </a:r>
            <a:r>
              <a:rPr lang="en-US" altLang="ko-KR" spc="-150" dirty="0"/>
              <a:t> </a:t>
            </a:r>
            <a:r>
              <a:rPr lang="ko-KR" altLang="en-US" spc="-150" dirty="0" smtClean="0"/>
              <a:t>게임이 시작 되면 제일 밑 단계 중앙 지점에 </a:t>
            </a:r>
            <a:r>
              <a:rPr lang="en-US" altLang="ko-KR" spc="-150" dirty="0" smtClean="0"/>
              <a:t>symbol</a:t>
            </a:r>
            <a:r>
              <a:rPr lang="ko-KR" altLang="en-US" spc="-150" dirty="0" smtClean="0"/>
              <a:t>이 위치해 있다</a:t>
            </a:r>
            <a:r>
              <a:rPr lang="en-US" altLang="ko-KR" spc="-150" dirty="0" smtClean="0"/>
              <a:t>.</a:t>
            </a:r>
          </a:p>
          <a:p>
            <a:pPr lvl="1"/>
            <a:endParaRPr lang="en-US" altLang="ko-KR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pc="-150" dirty="0" smtClean="0"/>
              <a:t>	 </a:t>
            </a:r>
            <a:r>
              <a:rPr lang="ko-KR" altLang="en-US" spc="-150" dirty="0" smtClean="0"/>
              <a:t>장애물을 피해 </a:t>
            </a:r>
            <a:r>
              <a:rPr lang="ko-KR" altLang="en-US" spc="-150" dirty="0"/>
              <a:t>다</a:t>
            </a:r>
            <a:r>
              <a:rPr lang="ko-KR" altLang="en-US" spc="-150" dirty="0" smtClean="0"/>
              <a:t>음 차도로 </a:t>
            </a:r>
            <a:r>
              <a:rPr lang="ko-KR" altLang="en-US" spc="-150" dirty="0" smtClean="0"/>
              <a:t>넘어 갈 때 마다 </a:t>
            </a:r>
            <a:r>
              <a:rPr lang="ko-KR" altLang="en-US" spc="-150" dirty="0" smtClean="0"/>
              <a:t>점수가 부여 되고 </a:t>
            </a:r>
            <a:r>
              <a:rPr lang="ko-KR" altLang="en-US" b="1" spc="-150" dirty="0" smtClean="0"/>
              <a:t>점수는 </a:t>
            </a:r>
            <a:r>
              <a:rPr lang="en-US" altLang="ko-KR" b="1" spc="-150" dirty="0" smtClean="0"/>
              <a:t>LEVEL</a:t>
            </a:r>
            <a:r>
              <a:rPr lang="ko-KR" altLang="en-US" b="1" spc="-150" dirty="0" smtClean="0"/>
              <a:t>에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비례</a:t>
            </a:r>
            <a:r>
              <a:rPr lang="ko-KR" altLang="en-US" spc="-150" dirty="0" smtClean="0"/>
              <a:t>한다</a:t>
            </a:r>
            <a:r>
              <a:rPr lang="en-US" altLang="ko-KR" spc="-150" dirty="0" smtClean="0"/>
              <a:t>.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/>
              <a:t>    전진 하여서 다음 차도로 이동 하였을 시만 점수를 부여한다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cxnSp>
        <p:nvCxnSpPr>
          <p:cNvPr id="5" name="直接连接符 5"/>
          <p:cNvCxnSpPr/>
          <p:nvPr/>
        </p:nvCxnSpPr>
        <p:spPr>
          <a:xfrm>
            <a:off x="3924424" y="692696"/>
            <a:ext cx="4176464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587748" y="1344214"/>
            <a:ext cx="5112568" cy="4864104"/>
            <a:chOff x="1216588" y="1340769"/>
            <a:chExt cx="2655887" cy="4864104"/>
          </a:xfrm>
        </p:grpSpPr>
        <p:grpSp>
          <p:nvGrpSpPr>
            <p:cNvPr id="28" name="그룹 27"/>
            <p:cNvGrpSpPr/>
            <p:nvPr/>
          </p:nvGrpSpPr>
          <p:grpSpPr>
            <a:xfrm>
              <a:off x="1216588" y="1340769"/>
              <a:ext cx="2655887" cy="4864104"/>
              <a:chOff x="4646183" y="1872068"/>
              <a:chExt cx="2655887" cy="4332805"/>
            </a:xfrm>
          </p:grpSpPr>
          <p:sp>
            <p:nvSpPr>
              <p:cNvPr id="30" name="矩形 14"/>
              <p:cNvSpPr/>
              <p:nvPr/>
            </p:nvSpPr>
            <p:spPr>
              <a:xfrm>
                <a:off x="4646183" y="1872068"/>
                <a:ext cx="2655887" cy="4332805"/>
              </a:xfrm>
              <a:prstGeom prst="rect">
                <a:avLst/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50425" y="2879723"/>
                <a:ext cx="2418172" cy="131596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1200" dirty="0"/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/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/>
                  <a:t> </a:t>
                </a:r>
              </a:p>
              <a:p>
                <a:pPr algn="ctr">
                  <a:lnSpc>
                    <a:spcPct val="150000"/>
                  </a:lnSpc>
                </a:pPr>
                <a:endParaRPr lang="ko-KR" altLang="en-US" sz="12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94041" y="1481339"/>
              <a:ext cx="230098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Symbol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en-US" altLang="ko-KR" dirty="0" smtClean="0"/>
                <a:t>)</a:t>
              </a:r>
              <a:endParaRPr lang="en-US" altLang="ko-KR" dirty="0" smtClean="0"/>
            </a:p>
          </p:txBody>
        </p:sp>
      </p:grpSp>
      <p:sp>
        <p:nvSpPr>
          <p:cNvPr id="39" name="矩形 14"/>
          <p:cNvSpPr/>
          <p:nvPr/>
        </p:nvSpPr>
        <p:spPr>
          <a:xfrm>
            <a:off x="6319131" y="1344214"/>
            <a:ext cx="5112568" cy="48641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30286" y="2492896"/>
            <a:ext cx="4738954" cy="490903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1" u="sng" spc="-150" dirty="0" smtClean="0"/>
              <a:t>Multi-threads/curses </a:t>
            </a:r>
            <a:r>
              <a:rPr lang="ko-KR" altLang="en-US" sz="2400" spc="-150" dirty="0" smtClean="0"/>
              <a:t>를 이용한   </a:t>
            </a:r>
            <a:endParaRPr lang="en-US" altLang="ko-KR" sz="2400" spc="-150" dirty="0" smtClean="0"/>
          </a:p>
          <a:p>
            <a:r>
              <a:rPr lang="en-US" altLang="ko-KR" sz="2400" spc="-150" dirty="0"/>
              <a:t> </a:t>
            </a:r>
            <a:r>
              <a:rPr lang="en-US" altLang="ko-KR" sz="2400" spc="-150" dirty="0" smtClean="0"/>
              <a:t>                    </a:t>
            </a:r>
            <a:r>
              <a:rPr lang="en-US" altLang="ko-KR" sz="2400" b="1" dirty="0" smtClean="0"/>
              <a:t>animation </a:t>
            </a:r>
            <a:r>
              <a:rPr lang="ko-KR" altLang="en-US" sz="2400" dirty="0" smtClean="0"/>
              <a:t>구현 </a:t>
            </a:r>
            <a:endParaRPr lang="en-US" altLang="ko-KR" sz="24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400" spc="-150" dirty="0" smtClean="0"/>
              <a:t>-   </a:t>
            </a:r>
            <a:r>
              <a:rPr lang="en-US" altLang="ko-KR" sz="2400" spc="-150" dirty="0" err="1" smtClean="0"/>
              <a:t>Mutex</a:t>
            </a:r>
            <a:r>
              <a:rPr lang="ko-KR" altLang="en-US" sz="2400" spc="-150" dirty="0" smtClean="0"/>
              <a:t>를 사용하여 </a:t>
            </a:r>
            <a:r>
              <a:rPr lang="ko-KR" altLang="en-US" sz="2400" b="1" u="sng" spc="-150" dirty="0" smtClean="0"/>
              <a:t>동시 다발적    </a:t>
            </a:r>
            <a:endParaRPr lang="en-US" altLang="ko-KR" sz="2400" b="1" u="sng" spc="-150" dirty="0" smtClean="0"/>
          </a:p>
          <a:p>
            <a:r>
              <a:rPr lang="en-US" altLang="ko-KR" sz="2400" b="1" spc="-150" dirty="0"/>
              <a:t> </a:t>
            </a:r>
            <a:r>
              <a:rPr lang="en-US" altLang="ko-KR" sz="2400" b="1" spc="-150" dirty="0" smtClean="0"/>
              <a:t>   </a:t>
            </a:r>
            <a:r>
              <a:rPr lang="en-US" altLang="ko-KR" sz="2400" b="1" dirty="0" smtClean="0"/>
              <a:t>curses </a:t>
            </a:r>
            <a:r>
              <a:rPr lang="ko-KR" altLang="en-US" sz="2400" b="1" dirty="0" smtClean="0"/>
              <a:t>함수 </a:t>
            </a:r>
            <a:r>
              <a:rPr lang="ko-KR" altLang="en-US" sz="2400" dirty="0" smtClean="0"/>
              <a:t>접근 방지 </a:t>
            </a:r>
            <a:endParaRPr lang="en-US" altLang="ko-KR" sz="2400" dirty="0" smtClean="0"/>
          </a:p>
          <a:p>
            <a:r>
              <a:rPr lang="en-US" altLang="ko-KR" sz="2400" dirty="0" smtClean="0"/>
              <a:t>            </a:t>
            </a:r>
            <a:r>
              <a:rPr lang="ko-KR" altLang="en-US" sz="2400" dirty="0" smtClean="0"/>
              <a:t>및 </a:t>
            </a:r>
            <a:r>
              <a:rPr lang="ko-KR" altLang="en-US" sz="2400" b="1" dirty="0" smtClean="0"/>
              <a:t>내부 </a:t>
            </a:r>
            <a:r>
              <a:rPr lang="en-US" altLang="ko-KR" sz="2400" b="1" dirty="0" smtClean="0"/>
              <a:t>data </a:t>
            </a:r>
            <a:r>
              <a:rPr lang="ko-KR" altLang="en-US" sz="2400" dirty="0" smtClean="0"/>
              <a:t>손상 방지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0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참고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tanimate</a:t>
            </a:r>
            <a:r>
              <a:rPr lang="en-US" altLang="ko-KR" sz="2400" dirty="0" smtClean="0"/>
              <a:t> .c    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660728" y="1484784"/>
            <a:ext cx="44293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    </a:t>
            </a:r>
            <a:r>
              <a:rPr lang="en-US" altLang="ko-KR" sz="2400" b="1" dirty="0" smtClean="0"/>
              <a:t>O</a:t>
            </a:r>
            <a:r>
              <a:rPr lang="en-US" altLang="ko-KR" sz="2400" b="1" dirty="0" smtClean="0"/>
              <a:t>bstacle(s)</a:t>
            </a:r>
            <a:endParaRPr lang="en-US" altLang="ko-KR" b="1" dirty="0" smtClean="0"/>
          </a:p>
          <a:p>
            <a:pPr algn="ctr"/>
            <a:r>
              <a:rPr lang="en-US" altLang="ko-KR" dirty="0" smtClean="0"/>
              <a:t>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장애</a:t>
            </a:r>
            <a:r>
              <a:rPr lang="ko-KR" altLang="en-US" dirty="0"/>
              <a:t>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335" y1="31437" x2="32335" y2="31437"/>
                        <a14:foregroundMark x1="44012" y1="29341" x2="44012" y2="29341"/>
                        <a14:foregroundMark x1="52395" y1="27844" x2="52395" y2="27844"/>
                        <a14:foregroundMark x1="70359" y1="29940" x2="70359" y2="29940"/>
                        <a14:foregroundMark x1="67066" y1="38922" x2="67066" y2="38922"/>
                        <a14:foregroundMark x1="58683" y1="38922" x2="58683" y2="38922"/>
                        <a14:foregroundMark x1="44910" y1="40419" x2="44910" y2="40419"/>
                        <a14:foregroundMark x1="34431" y1="38323" x2="34431" y2="38323"/>
                        <a14:foregroundMark x1="35629" y1="51497" x2="35629" y2="51497"/>
                        <a14:foregroundMark x1="51796" y1="52994" x2="51796" y2="52994"/>
                        <a14:foregroundMark x1="66168" y1="51497" x2="66168" y2="51497"/>
                        <a14:foregroundMark x1="66168" y1="47305" x2="66168" y2="47305"/>
                        <a14:foregroundMark x1="52395" y1="46707" x2="52395" y2="46707"/>
                        <a14:foregroundMark x1="35030" y1="45808" x2="35030" y2="45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86" y="1321781"/>
            <a:ext cx="1387139" cy="1387139"/>
          </a:xfrm>
          <a:prstGeom prst="rect">
            <a:avLst/>
          </a:prstGeom>
        </p:spPr>
      </p:pic>
      <p:sp>
        <p:nvSpPr>
          <p:cNvPr id="16" name="文本框 3"/>
          <p:cNvSpPr txBox="1"/>
          <p:nvPr/>
        </p:nvSpPr>
        <p:spPr>
          <a:xfrm>
            <a:off x="3636392" y="142617"/>
            <a:ext cx="468052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‘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차도를 건너라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’ </a:t>
            </a:r>
            <a:r>
              <a:rPr lang="en-US" altLang="zh-CN" sz="24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</a:p>
          <a:p>
            <a:pPr algn="ctr"/>
            <a:endParaRPr lang="en-US" altLang="zh-CN" sz="1050" b="1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-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구 현 방 법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-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17" name="直接连接符 5"/>
          <p:cNvCxnSpPr/>
          <p:nvPr/>
        </p:nvCxnSpPr>
        <p:spPr>
          <a:xfrm>
            <a:off x="3924424" y="692696"/>
            <a:ext cx="4176464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8413" y="2552412"/>
            <a:ext cx="4738954" cy="47243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1" u="sng" spc="-150" dirty="0" smtClean="0"/>
              <a:t>Curses Library </a:t>
            </a:r>
            <a:r>
              <a:rPr lang="ko-KR" altLang="en-US" sz="2400" spc="-150" dirty="0" smtClean="0"/>
              <a:t>를 이용한   </a:t>
            </a:r>
            <a:endParaRPr lang="en-US" altLang="ko-KR" sz="2400" spc="-150" dirty="0" smtClean="0"/>
          </a:p>
          <a:p>
            <a:r>
              <a:rPr lang="en-US" altLang="ko-KR" sz="2400" spc="-150" dirty="0"/>
              <a:t> </a:t>
            </a:r>
            <a:r>
              <a:rPr lang="en-US" altLang="ko-KR" sz="2400" spc="-150" dirty="0" smtClean="0"/>
              <a:t>                    </a:t>
            </a:r>
            <a:r>
              <a:rPr lang="en-US" altLang="ko-KR" sz="2400" b="1" dirty="0" smtClean="0"/>
              <a:t>animation </a:t>
            </a:r>
            <a:r>
              <a:rPr lang="ko-KR" altLang="en-US" sz="2400" dirty="0" smtClean="0"/>
              <a:t>구현 </a:t>
            </a:r>
            <a:endParaRPr lang="en-US" altLang="ko-KR" sz="24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400" spc="-150" dirty="0" smtClean="0"/>
              <a:t>적절한 </a:t>
            </a:r>
            <a:r>
              <a:rPr lang="en-US" altLang="ko-KR" sz="2400" b="1" u="sng" spc="-150" dirty="0" smtClean="0"/>
              <a:t>Signal Handing</a:t>
            </a:r>
            <a:r>
              <a:rPr lang="ko-KR" altLang="en-US" sz="2400" spc="-150" dirty="0" smtClean="0"/>
              <a:t>을</a:t>
            </a:r>
            <a:r>
              <a:rPr lang="en-US" altLang="ko-KR" sz="2400" spc="-150" dirty="0" smtClean="0"/>
              <a:t> </a:t>
            </a:r>
            <a:r>
              <a:rPr lang="ko-KR" altLang="en-US" sz="2400" spc="-150" dirty="0" smtClean="0"/>
              <a:t>통한 </a:t>
            </a:r>
            <a:endParaRPr lang="en-US" altLang="ko-KR" sz="2400" spc="-150" dirty="0" smtClean="0"/>
          </a:p>
          <a:p>
            <a:r>
              <a:rPr lang="en-US" altLang="ko-KR" sz="2400" spc="-150" dirty="0"/>
              <a:t> </a:t>
            </a:r>
            <a:r>
              <a:rPr lang="en-US" altLang="ko-KR" sz="2400" spc="-150" dirty="0" smtClean="0"/>
              <a:t>   </a:t>
            </a:r>
            <a:r>
              <a:rPr lang="ko-KR" altLang="en-US" sz="2400" spc="-150" dirty="0" smtClean="0"/>
              <a:t>프로그램 실행 간 </a:t>
            </a:r>
            <a:r>
              <a:rPr lang="en-US" altLang="ko-KR" sz="2400" b="1" spc="-150" dirty="0" smtClean="0"/>
              <a:t>signal </a:t>
            </a:r>
            <a:r>
              <a:rPr lang="ko-KR" altLang="en-US" sz="2400" b="1" spc="-150" dirty="0" smtClean="0"/>
              <a:t>처리</a:t>
            </a:r>
            <a:r>
              <a:rPr lang="en-US" altLang="ko-KR" sz="2400" b="1" spc="-150" dirty="0" smtClean="0"/>
              <a:t> </a:t>
            </a:r>
            <a:endParaRPr lang="en-US" altLang="ko-KR" sz="2400" b="1" dirty="0" smtClean="0"/>
          </a:p>
          <a:p>
            <a:endParaRPr lang="en-US" altLang="ko-KR" sz="2400" dirty="0" smtClean="0"/>
          </a:p>
          <a:p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03" y="1484784"/>
            <a:ext cx="1011029" cy="720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64" y="1530080"/>
            <a:ext cx="69954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3"/>
          <p:cNvSpPr txBox="1"/>
          <p:nvPr/>
        </p:nvSpPr>
        <p:spPr>
          <a:xfrm>
            <a:off x="3780408" y="403531"/>
            <a:ext cx="4323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Demo 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영상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21" name="直接连接符 5"/>
          <p:cNvCxnSpPr/>
          <p:nvPr/>
        </p:nvCxnSpPr>
        <p:spPr>
          <a:xfrm>
            <a:off x="3924424" y="1005428"/>
            <a:ext cx="43204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4y25stxKsO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2136" y="1556792"/>
            <a:ext cx="9073008" cy="41764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40448" y="6165304"/>
            <a:ext cx="7666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>
                <a:hlinkClick r:id="rId4"/>
              </a:rPr>
              <a:t>www.youtube.com/watch?v=4y25stxKsOg&amp;feature=youtu.be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0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-7612" y="2116352"/>
            <a:ext cx="12042000" cy="2592288"/>
          </a:xfrm>
          <a:prstGeom prst="rect">
            <a:avLst/>
          </a:prstGeom>
          <a:solidFill>
            <a:srgbClr val="29313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992" y="2228767"/>
            <a:ext cx="2348458" cy="23484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64966" y="2817558"/>
            <a:ext cx="4639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ln w="28575">
                  <a:noFill/>
                </a:ln>
                <a:solidFill>
                  <a:schemeClr val="bg1"/>
                </a:solidFill>
                <a:latin typeface="양재꽃게체M" pitchFamily="18" charset="-127"/>
                <a:ea typeface="양재꽃게체M" pitchFamily="18" charset="-127"/>
              </a:rPr>
              <a:t>Q &amp; A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-7612" y="2116352"/>
            <a:ext cx="12042000" cy="2592288"/>
          </a:xfrm>
          <a:prstGeom prst="rect">
            <a:avLst/>
          </a:prstGeom>
          <a:solidFill>
            <a:srgbClr val="29313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992" y="2228767"/>
            <a:ext cx="2348458" cy="23484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28862" y="2780928"/>
            <a:ext cx="61521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n w="28575">
                  <a:noFill/>
                </a:ln>
                <a:solidFill>
                  <a:schemeClr val="bg1"/>
                </a:solidFill>
                <a:latin typeface="양재꽃게체M" pitchFamily="18" charset="-127"/>
                <a:ea typeface="양재꽃게체M" pitchFamily="18" charset="-127"/>
              </a:rPr>
              <a:t>Thank You</a:t>
            </a:r>
            <a:endParaRPr lang="ko-KR" altLang="en-US" sz="7200" b="1" dirty="0">
              <a:ln w="28575">
                <a:noFill/>
              </a:ln>
              <a:solidFill>
                <a:schemeClr val="bg1"/>
              </a:solidFill>
              <a:latin typeface="양재꽃게체M" pitchFamily="18" charset="-127"/>
              <a:ea typeface="양재꽃게체M" pitchFamily="18" charset="-127"/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253</Words>
  <Application>Microsoft Office PowerPoint</Application>
  <PresentationFormat>사용자 지정</PresentationFormat>
  <Paragraphs>103</Paragraphs>
  <Slides>9</Slides>
  <Notes>1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Miho</dc:creator>
  <cp:lastModifiedBy>InHan</cp:lastModifiedBy>
  <cp:revision>81</cp:revision>
  <dcterms:created xsi:type="dcterms:W3CDTF">2016-01-23T00:24:07Z</dcterms:created>
  <dcterms:modified xsi:type="dcterms:W3CDTF">2016-12-15T15:52:02Z</dcterms:modified>
</cp:coreProperties>
</file>