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56"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8F8-CA86-4CCE-95C0-A48EB8D7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69EC9-5B45-4193-A01E-429F9C29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C6D19-8D7C-4881-94D3-CED76900616E}"/>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315A3F27-70DD-4809-82A3-244E92E34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A2C28-9FCA-4A54-BB72-EEC1EB9CD86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7200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534-6F42-4C7C-8FF2-40EBC1294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6B05-B98E-4876-8B3E-FCA06D2E2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04D0-16E6-43B1-843A-61B4447F2300}"/>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DA294A43-DA51-4205-9218-644A4AD6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BA909-A818-4567-ACE1-8BB019B4A9D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93257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D35-9C67-485C-8176-631EF3B89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30609-1450-459B-8FCE-8126E038C8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5659-AC5C-43B6-B5A4-F93AD188F589}"/>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F56A019C-681B-4E1E-AECC-5CB6D97D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D3B0C-763D-4332-9DDD-9C7B963D02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4939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2E36-4727-4DF5-B885-E50A727A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0F075-85A2-4546-8CEF-EE4CCCF37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F5C35-E6D5-4328-8760-83E55277DA49}"/>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AF846BEB-B244-4B6C-BE68-8067123A8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0B11-5D66-48D2-B3A2-AE9B4AA02D4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96298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38-E5DE-497C-8592-C91E1168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95CD3-3A0D-47E0-82B4-44CDE58AB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AB976B-01AD-4D85-A64F-47A199F61F4E}"/>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C3E5E7C1-654C-4ABC-9CD3-28051FC5A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E760D-EB48-4A1E-AC9D-DFEDC1FF7AA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7421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8CE7-4114-422C-8A07-97D7E7555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FF71F-5107-4EFF-98CF-54FC8738C4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92957-BA10-4FF0-A03B-7FCD58D95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8E88D-A3F4-4AAD-A91E-15254D7AC59B}"/>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943B3D65-556D-4661-AA46-65FB598A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B365B-87DB-4EA9-A10D-5FDB186A61CA}"/>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4430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BA9-EC67-43CC-A596-1AAFE765D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B64A1-BC8B-48CD-AFC4-1B3F2A77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FF38B-D358-4162-BE8A-2BC766840D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5B5F5-BDE8-4531-8549-1CBE2EB1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0CC54-92E2-4256-ADB2-760BC5647D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0BED5-F674-40EB-831A-149D205CF174}"/>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8" name="Footer Placeholder 7">
            <a:extLst>
              <a:ext uri="{FF2B5EF4-FFF2-40B4-BE49-F238E27FC236}">
                <a16:creationId xmlns:a16="http://schemas.microsoft.com/office/drawing/2014/main" id="{0C63AB9E-0E2A-416D-895E-1CB49DCB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8FCC0-9DDC-42E4-A7F2-4A07A003AA6F}"/>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5650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067-1051-4D2D-B4E7-26F697D20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D7DC5-8361-4DEB-9C98-F8C6E9B86B01}"/>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4" name="Footer Placeholder 3">
            <a:extLst>
              <a:ext uri="{FF2B5EF4-FFF2-40B4-BE49-F238E27FC236}">
                <a16:creationId xmlns:a16="http://schemas.microsoft.com/office/drawing/2014/main" id="{5C659026-01CE-443C-9993-3CAA7297B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D420B-50D2-4260-898E-9BDE3006E26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03483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2F782-0542-4AE0-8518-4FD6D3E21B2B}"/>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3" name="Footer Placeholder 2">
            <a:extLst>
              <a:ext uri="{FF2B5EF4-FFF2-40B4-BE49-F238E27FC236}">
                <a16:creationId xmlns:a16="http://schemas.microsoft.com/office/drawing/2014/main" id="{C8C0678F-B72F-49C4-AA1C-1D91EC304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2E688-20BB-4B59-942F-2573D9F6485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21360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CFA-C434-4E60-9125-07BC1952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27D36-9117-4EDA-A4DD-72A3B5DD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B36C0-BF71-4E38-8C07-005090D1C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F95BB-485E-455B-AE38-AD214F121D2A}"/>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2C7EB8EF-004E-46FB-B9DB-5F0BEF422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3E693-E308-4CFB-8741-97863DA9D1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285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F8A9-C306-4154-880B-0E32B4F5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654800-DFCE-44A2-A56F-4E41D8DE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F5509-1BAA-407E-8CDC-D605E2D91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48C-91E3-421F-A30B-F00DAFFCA2EF}"/>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FC59C329-11D0-4655-98C8-BF884AE80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7DDEA-D19D-4522-9D58-97C478172156}"/>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94546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3DFDA-5B2A-4F05-9380-C8B45BAD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7CBDB-28E6-4CC1-90A3-F7288366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6224A-2D85-49D2-90C2-E623521E0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F71C0B1F-A6E7-4EEE-9113-74CE4A32A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976E3C-E04D-4000-AE2B-AADE10FD3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4B06-9BD2-497B-8E15-A47CCB5869F1}" type="slidenum">
              <a:rPr lang="en-IN" smtClean="0"/>
              <a:t>‹#›</a:t>
            </a:fld>
            <a:endParaRPr lang="en-IN"/>
          </a:p>
        </p:txBody>
      </p:sp>
    </p:spTree>
    <p:extLst>
      <p:ext uri="{BB962C8B-B14F-4D97-AF65-F5344CB8AC3E}">
        <p14:creationId xmlns:p14="http://schemas.microsoft.com/office/powerpoint/2010/main" val="143082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902C195C-21AA-4635-9D8B-11770DBF4663}"/>
              </a:ext>
            </a:extLst>
          </p:cNvPr>
          <p:cNvSpPr txBox="1"/>
          <p:nvPr/>
        </p:nvSpPr>
        <p:spPr>
          <a:xfrm>
            <a:off x="1035843" y="651986"/>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What is convolution in image processing</a:t>
            </a:r>
          </a:p>
          <a:p>
            <a:endParaRPr lang="en-US" dirty="0"/>
          </a:p>
          <a:p>
            <a:endParaRPr lang="en-US" dirty="0"/>
          </a:p>
          <a:p>
            <a:endParaRPr lang="en-IN" dirty="0"/>
          </a:p>
        </p:txBody>
      </p:sp>
      <p:sp>
        <p:nvSpPr>
          <p:cNvPr id="5" name="TextBox 10">
            <a:extLst>
              <a:ext uri="{FF2B5EF4-FFF2-40B4-BE49-F238E27FC236}">
                <a16:creationId xmlns:a16="http://schemas.microsoft.com/office/drawing/2014/main" id="{6FFED7DF-9A69-4237-969E-1A98A6163CB4}"/>
              </a:ext>
            </a:extLst>
          </p:cNvPr>
          <p:cNvSpPr txBox="1"/>
          <p:nvPr/>
        </p:nvSpPr>
        <p:spPr>
          <a:xfrm>
            <a:off x="1540668" y="142351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pixels of the original image</a:t>
            </a:r>
          </a:p>
          <a:p>
            <a:endParaRPr lang="en-US" dirty="0"/>
          </a:p>
          <a:p>
            <a:endParaRPr lang="en-US" dirty="0"/>
          </a:p>
          <a:p>
            <a:endParaRPr lang="en-IN" dirty="0"/>
          </a:p>
        </p:txBody>
      </p:sp>
      <p:sp>
        <p:nvSpPr>
          <p:cNvPr id="6" name="TextBox 10">
            <a:extLst>
              <a:ext uri="{FF2B5EF4-FFF2-40B4-BE49-F238E27FC236}">
                <a16:creationId xmlns:a16="http://schemas.microsoft.com/office/drawing/2014/main" id="{1FBFBBDD-C171-4AAF-9C7B-A3232BF55416}"/>
              </a:ext>
            </a:extLst>
          </p:cNvPr>
          <p:cNvSpPr txBox="1"/>
          <p:nvPr/>
        </p:nvSpPr>
        <p:spPr>
          <a:xfrm>
            <a:off x="2140743" y="2023675"/>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a matrix with numbers in each box</a:t>
            </a:r>
          </a:p>
          <a:p>
            <a:endParaRPr lang="en-US" dirty="0"/>
          </a:p>
          <a:p>
            <a:endParaRPr lang="en-US" dirty="0"/>
          </a:p>
          <a:p>
            <a:endParaRPr lang="en-IN" dirty="0"/>
          </a:p>
        </p:txBody>
      </p:sp>
      <p:sp>
        <p:nvSpPr>
          <p:cNvPr id="7" name="TextBox 10">
            <a:extLst>
              <a:ext uri="{FF2B5EF4-FFF2-40B4-BE49-F238E27FC236}">
                <a16:creationId xmlns:a16="http://schemas.microsoft.com/office/drawing/2014/main" id="{80CF46D8-CDD2-4718-A938-D7FE45AF0ADE}"/>
              </a:ext>
            </a:extLst>
          </p:cNvPr>
          <p:cNvSpPr txBox="1"/>
          <p:nvPr/>
        </p:nvSpPr>
        <p:spPr>
          <a:xfrm>
            <a:off x="2826543" y="2594922"/>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Apply the matrix on the original image to derive a new image</a:t>
            </a:r>
          </a:p>
          <a:p>
            <a:endParaRPr lang="en-US" dirty="0"/>
          </a:p>
          <a:p>
            <a:endParaRPr lang="en-US" dirty="0"/>
          </a:p>
          <a:p>
            <a:endParaRPr lang="en-IN" dirty="0"/>
          </a:p>
        </p:txBody>
      </p:sp>
    </p:spTree>
    <p:extLst>
      <p:ext uri="{BB962C8B-B14F-4D97-AF65-F5344CB8AC3E}">
        <p14:creationId xmlns:p14="http://schemas.microsoft.com/office/powerpoint/2010/main" val="415759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Final output of convolution at the end of every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518292901"/>
              </p:ext>
            </p:extLst>
          </p:nvPr>
        </p:nvGraphicFramePr>
        <p:xfrm>
          <a:off x="9186862" y="175156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6362700" y="2733278"/>
            <a:ext cx="239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133826521"/>
              </p:ext>
            </p:extLst>
          </p:nvPr>
        </p:nvGraphicFramePr>
        <p:xfrm>
          <a:off x="792957"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382095605"/>
              </p:ext>
            </p:extLst>
          </p:nvPr>
        </p:nvGraphicFramePr>
        <p:xfrm>
          <a:off x="3805238"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0" name="TextBox 19">
            <a:extLst>
              <a:ext uri="{FF2B5EF4-FFF2-40B4-BE49-F238E27FC236}">
                <a16:creationId xmlns:a16="http://schemas.microsoft.com/office/drawing/2014/main" id="{BE6716BF-FFA6-430E-B935-4FED0A083C61}"/>
              </a:ext>
            </a:extLst>
          </p:cNvPr>
          <p:cNvSpPr txBox="1"/>
          <p:nvPr/>
        </p:nvSpPr>
        <p:spPr>
          <a:xfrm>
            <a:off x="952499" y="1238032"/>
            <a:ext cx="7410451" cy="369332"/>
          </a:xfrm>
          <a:prstGeom prst="rect">
            <a:avLst/>
          </a:prstGeom>
          <a:noFill/>
        </p:spPr>
        <p:txBody>
          <a:bodyPr wrap="square" rtlCol="0">
            <a:spAutoFit/>
          </a:bodyPr>
          <a:lstStyle/>
          <a:p>
            <a:r>
              <a:rPr lang="en-US" dirty="0" err="1"/>
              <a:t>Pssst</a:t>
            </a:r>
            <a:r>
              <a:rPr lang="en-US" dirty="0"/>
              <a:t>… we filled in example values for our image </a:t>
            </a:r>
            <a:endParaRPr lang="en-IN" dirty="0"/>
          </a:p>
        </p:txBody>
      </p:sp>
      <p:sp>
        <p:nvSpPr>
          <p:cNvPr id="21" name="TextBox 20">
            <a:extLst>
              <a:ext uri="{FF2B5EF4-FFF2-40B4-BE49-F238E27FC236}">
                <a16:creationId xmlns:a16="http://schemas.microsoft.com/office/drawing/2014/main" id="{523C5B82-77F4-4007-8FA3-5380A285786C}"/>
              </a:ext>
            </a:extLst>
          </p:cNvPr>
          <p:cNvSpPr txBox="1"/>
          <p:nvPr/>
        </p:nvSpPr>
        <p:spPr>
          <a:xfrm>
            <a:off x="6969919" y="2301007"/>
            <a:ext cx="2228851" cy="369332"/>
          </a:xfrm>
          <a:prstGeom prst="rect">
            <a:avLst/>
          </a:prstGeom>
          <a:noFill/>
        </p:spPr>
        <p:txBody>
          <a:bodyPr wrap="square" rtlCol="0">
            <a:spAutoFit/>
          </a:bodyPr>
          <a:lstStyle/>
          <a:p>
            <a:r>
              <a:rPr lang="en-US" dirty="0"/>
              <a:t>convolutions</a:t>
            </a:r>
            <a:endParaRPr lang="en-IN" dirty="0"/>
          </a:p>
        </p:txBody>
      </p:sp>
      <p:sp>
        <p:nvSpPr>
          <p:cNvPr id="10" name="TextBox 9">
            <a:extLst>
              <a:ext uri="{FF2B5EF4-FFF2-40B4-BE49-F238E27FC236}">
                <a16:creationId xmlns:a16="http://schemas.microsoft.com/office/drawing/2014/main" id="{49AEA73A-F771-45C4-B6A7-DE8B5B64DA3E}"/>
              </a:ext>
            </a:extLst>
          </p:cNvPr>
          <p:cNvSpPr txBox="1"/>
          <p:nvPr/>
        </p:nvSpPr>
        <p:spPr>
          <a:xfrm>
            <a:off x="792957" y="4044691"/>
            <a:ext cx="1090204" cy="379771"/>
          </a:xfrm>
          <a:prstGeom prst="rect">
            <a:avLst/>
          </a:prstGeom>
          <a:noFill/>
        </p:spPr>
        <p:txBody>
          <a:bodyPr wrap="square" rtlCol="0">
            <a:spAutoFit/>
          </a:bodyPr>
          <a:lstStyle/>
          <a:p>
            <a:r>
              <a:rPr lang="en-US" dirty="0"/>
              <a:t>Original</a:t>
            </a:r>
            <a:endParaRPr lang="en-IN" dirty="0"/>
          </a:p>
        </p:txBody>
      </p:sp>
      <p:sp>
        <p:nvSpPr>
          <p:cNvPr id="12" name="TextBox 11">
            <a:extLst>
              <a:ext uri="{FF2B5EF4-FFF2-40B4-BE49-F238E27FC236}">
                <a16:creationId xmlns:a16="http://schemas.microsoft.com/office/drawing/2014/main" id="{83423D4D-76F6-4DA7-806E-0210D5BF4CB7}"/>
              </a:ext>
            </a:extLst>
          </p:cNvPr>
          <p:cNvSpPr txBox="1"/>
          <p:nvPr/>
        </p:nvSpPr>
        <p:spPr>
          <a:xfrm>
            <a:off x="3805238" y="4036582"/>
            <a:ext cx="1090204" cy="379771"/>
          </a:xfrm>
          <a:prstGeom prst="rect">
            <a:avLst/>
          </a:prstGeom>
          <a:noFill/>
        </p:spPr>
        <p:txBody>
          <a:bodyPr wrap="square" rtlCol="0">
            <a:spAutoFit/>
          </a:bodyPr>
          <a:lstStyle/>
          <a:p>
            <a:r>
              <a:rPr lang="en-US" dirty="0"/>
              <a:t>Kernel</a:t>
            </a:r>
            <a:endParaRPr lang="en-IN" dirty="0"/>
          </a:p>
        </p:txBody>
      </p:sp>
    </p:spTree>
    <p:extLst>
      <p:ext uri="{BB962C8B-B14F-4D97-AF65-F5344CB8AC3E}">
        <p14:creationId xmlns:p14="http://schemas.microsoft.com/office/powerpoint/2010/main" val="14227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714376" y="706920"/>
            <a:ext cx="11201400" cy="369332"/>
          </a:xfrm>
          <a:prstGeom prst="rect">
            <a:avLst/>
          </a:prstGeom>
          <a:noFill/>
        </p:spPr>
        <p:txBody>
          <a:bodyPr wrap="square" rtlCol="0">
            <a:spAutoFit/>
          </a:bodyPr>
          <a:lstStyle/>
          <a:p>
            <a:r>
              <a:rPr lang="en-US" b="1" dirty="0"/>
              <a:t>Just for Fun: this is our original image on the left and convoluted one on the right(based on example pixel values)</a:t>
            </a:r>
            <a:endParaRPr lang="en-IN" b="1" dirty="0"/>
          </a:p>
        </p:txBody>
      </p:sp>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4191001" y="2980927"/>
            <a:ext cx="30714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23C5B82-77F4-4007-8FA3-5380A285786C}"/>
              </a:ext>
            </a:extLst>
          </p:cNvPr>
          <p:cNvSpPr txBox="1"/>
          <p:nvPr/>
        </p:nvSpPr>
        <p:spPr>
          <a:xfrm>
            <a:off x="4855369" y="2585369"/>
            <a:ext cx="2228851" cy="369332"/>
          </a:xfrm>
          <a:prstGeom prst="rect">
            <a:avLst/>
          </a:prstGeom>
          <a:noFill/>
        </p:spPr>
        <p:txBody>
          <a:bodyPr wrap="square" rtlCol="0">
            <a:spAutoFit/>
          </a:bodyPr>
          <a:lstStyle/>
          <a:p>
            <a:r>
              <a:rPr lang="en-US" dirty="0"/>
              <a:t>convolutions</a:t>
            </a:r>
            <a:endParaRPr lang="en-IN" dirty="0"/>
          </a:p>
        </p:txBody>
      </p:sp>
      <p:pic>
        <p:nvPicPr>
          <p:cNvPr id="3" name="Picture 2">
            <a:extLst>
              <a:ext uri="{FF2B5EF4-FFF2-40B4-BE49-F238E27FC236}">
                <a16:creationId xmlns:a16="http://schemas.microsoft.com/office/drawing/2014/main" id="{BCC4B1A8-8E5B-4310-ABE3-72B6FB78496A}"/>
              </a:ext>
            </a:extLst>
          </p:cNvPr>
          <p:cNvPicPr>
            <a:picLocks noChangeAspect="1"/>
          </p:cNvPicPr>
          <p:nvPr/>
        </p:nvPicPr>
        <p:blipFill>
          <a:blip r:embed="rId2"/>
          <a:stretch>
            <a:fillRect/>
          </a:stretch>
        </p:blipFill>
        <p:spPr>
          <a:xfrm>
            <a:off x="881063" y="1423987"/>
            <a:ext cx="3152775" cy="3171825"/>
          </a:xfrm>
          <a:prstGeom prst="rect">
            <a:avLst/>
          </a:prstGeom>
        </p:spPr>
      </p:pic>
      <p:pic>
        <p:nvPicPr>
          <p:cNvPr id="10" name="Picture 9">
            <a:extLst>
              <a:ext uri="{FF2B5EF4-FFF2-40B4-BE49-F238E27FC236}">
                <a16:creationId xmlns:a16="http://schemas.microsoft.com/office/drawing/2014/main" id="{B50DBA0C-3568-4F5E-8E79-319DB9F3563A}"/>
              </a:ext>
            </a:extLst>
          </p:cNvPr>
          <p:cNvPicPr>
            <a:picLocks noChangeAspect="1"/>
          </p:cNvPicPr>
          <p:nvPr/>
        </p:nvPicPr>
        <p:blipFill>
          <a:blip r:embed="rId3"/>
          <a:stretch>
            <a:fillRect/>
          </a:stretch>
        </p:blipFill>
        <p:spPr>
          <a:xfrm>
            <a:off x="7548562" y="1433512"/>
            <a:ext cx="3152775" cy="3162300"/>
          </a:xfrm>
          <a:prstGeom prst="rect">
            <a:avLst/>
          </a:prstGeom>
        </p:spPr>
      </p:pic>
    </p:spTree>
    <p:extLst>
      <p:ext uri="{BB962C8B-B14F-4D97-AF65-F5344CB8AC3E}">
        <p14:creationId xmlns:p14="http://schemas.microsoft.com/office/powerpoint/2010/main" val="11147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4801314"/>
          </a:xfrm>
          <a:prstGeom prst="rect">
            <a:avLst/>
          </a:prstGeom>
          <a:noFill/>
        </p:spPr>
        <p:txBody>
          <a:bodyPr wrap="square" rtlCol="0">
            <a:spAutoFit/>
          </a:bodyPr>
          <a:lstStyle/>
          <a:p>
            <a:pPr marL="342900" indent="-342900">
              <a:buFont typeface="+mj-lt"/>
              <a:buAutoNum type="arabicPeriod"/>
            </a:pPr>
            <a:r>
              <a:rPr lang="en-US" dirty="0"/>
              <a:t>Calculations of the convolutions involves a step where we flip the kernel matrix horizontally and vertically as well. This is the mathematical formula for convolution.  However we skipped this step in our example because our kernels are symmetric. Proof below.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Given an original image of dimensions (n * k). Kernel of dimension (m * m ). Padding of value (p) and slide s </a:t>
            </a:r>
          </a:p>
          <a:p>
            <a:pPr marL="342900" indent="-342900">
              <a:buFont typeface="+mj-lt"/>
              <a:buAutoNum type="arabicPeriod"/>
            </a:pPr>
            <a:endParaRPr lang="en-US" dirty="0"/>
          </a:p>
          <a:p>
            <a:r>
              <a:rPr lang="en-US" dirty="0"/>
              <a:t>The size of the altered image would be a * b. </a:t>
            </a:r>
          </a:p>
          <a:p>
            <a:r>
              <a:rPr lang="en-US" dirty="0"/>
              <a:t>Where a = floor((n +2p – m)/s) + 1  and b = floor((k +2p –m)/2) + 1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290C982-8795-4FD9-A718-7950406BFAC4}"/>
              </a:ext>
            </a:extLst>
          </p:cNvPr>
          <p:cNvPicPr>
            <a:picLocks noChangeAspect="1"/>
          </p:cNvPicPr>
          <p:nvPr/>
        </p:nvPicPr>
        <p:blipFill>
          <a:blip r:embed="rId4"/>
          <a:stretch>
            <a:fillRect/>
          </a:stretch>
        </p:blipFill>
        <p:spPr>
          <a:xfrm>
            <a:off x="1195387" y="2490787"/>
            <a:ext cx="5848350" cy="1171575"/>
          </a:xfrm>
          <a:prstGeom prst="rect">
            <a:avLst/>
          </a:prstGeom>
        </p:spPr>
      </p:pic>
    </p:spTree>
    <p:extLst>
      <p:ext uri="{BB962C8B-B14F-4D97-AF65-F5344CB8AC3E}">
        <p14:creationId xmlns:p14="http://schemas.microsoft.com/office/powerpoint/2010/main" val="24423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1477328"/>
          </a:xfrm>
          <a:prstGeom prst="rect">
            <a:avLst/>
          </a:prstGeom>
          <a:noFill/>
        </p:spPr>
        <p:txBody>
          <a:bodyPr wrap="square" rtlCol="0">
            <a:spAutoFit/>
          </a:bodyPr>
          <a:lstStyle/>
          <a:p>
            <a:endParaRPr lang="en-US" dirty="0"/>
          </a:p>
          <a:p>
            <a:r>
              <a:rPr lang="en-US" dirty="0"/>
              <a:t>3. When we are performing the weighted sum, it is possible that the output exceeds the range 0-255. Python libraries would take care of this issue, by  having the max value as white and lowest values as black</a:t>
            </a:r>
          </a:p>
          <a:p>
            <a:endParaRPr lang="en-US" dirty="0"/>
          </a:p>
          <a:p>
            <a:endParaRPr lang="en-IN" dirty="0"/>
          </a:p>
        </p:txBody>
      </p:sp>
      <p:pic>
        <p:nvPicPr>
          <p:cNvPr id="5" name="Picture 4">
            <a:extLst>
              <a:ext uri="{FF2B5EF4-FFF2-40B4-BE49-F238E27FC236}">
                <a16:creationId xmlns:a16="http://schemas.microsoft.com/office/drawing/2014/main" id="{61021D0A-128C-40F5-A6FA-F36D57941566}"/>
              </a:ext>
            </a:extLst>
          </p:cNvPr>
          <p:cNvPicPr>
            <a:picLocks noChangeAspect="1"/>
          </p:cNvPicPr>
          <p:nvPr/>
        </p:nvPicPr>
        <p:blipFill>
          <a:blip r:embed="rId4"/>
          <a:stretch>
            <a:fillRect/>
          </a:stretch>
        </p:blipFill>
        <p:spPr>
          <a:xfrm>
            <a:off x="952499" y="2466974"/>
            <a:ext cx="5692721" cy="4000501"/>
          </a:xfrm>
          <a:prstGeom prst="rect">
            <a:avLst/>
          </a:prstGeom>
        </p:spPr>
      </p:pic>
      <p:sp>
        <p:nvSpPr>
          <p:cNvPr id="6" name="TextBox 5">
            <a:extLst>
              <a:ext uri="{FF2B5EF4-FFF2-40B4-BE49-F238E27FC236}">
                <a16:creationId xmlns:a16="http://schemas.microsoft.com/office/drawing/2014/main" id="{5B36DCBE-F7B4-4360-8F5F-6EA508C96B2F}"/>
              </a:ext>
            </a:extLst>
          </p:cNvPr>
          <p:cNvSpPr txBox="1"/>
          <p:nvPr/>
        </p:nvSpPr>
        <p:spPr>
          <a:xfrm>
            <a:off x="7029450" y="2762250"/>
            <a:ext cx="3619500" cy="2585323"/>
          </a:xfrm>
          <a:prstGeom prst="rect">
            <a:avLst/>
          </a:prstGeom>
          <a:noFill/>
        </p:spPr>
        <p:txBody>
          <a:bodyPr wrap="square" rtlCol="0">
            <a:spAutoFit/>
          </a:bodyPr>
          <a:lstStyle/>
          <a:p>
            <a:r>
              <a:rPr lang="en-US" dirty="0"/>
              <a:t>This particular matrix exceeds 0-255 range in all boxes.</a:t>
            </a:r>
          </a:p>
          <a:p>
            <a:endParaRPr lang="en-US" dirty="0"/>
          </a:p>
          <a:p>
            <a:r>
              <a:rPr lang="en-US" dirty="0"/>
              <a:t>So , python performs the following :</a:t>
            </a:r>
          </a:p>
          <a:p>
            <a:endParaRPr lang="en-US" dirty="0"/>
          </a:p>
          <a:p>
            <a:pPr marL="342900" indent="-342900">
              <a:buAutoNum type="arabicPeriod"/>
            </a:pPr>
            <a:r>
              <a:rPr lang="en-US" dirty="0"/>
              <a:t>Largest values shown as white.</a:t>
            </a:r>
          </a:p>
          <a:p>
            <a:pPr marL="342900" indent="-342900">
              <a:buAutoNum type="arabicPeriod"/>
            </a:pPr>
            <a:r>
              <a:rPr lang="en-US" dirty="0"/>
              <a:t>Lowest values shown as black</a:t>
            </a:r>
          </a:p>
          <a:p>
            <a:pPr marL="342900" indent="-342900">
              <a:buAutoNum type="arabicPeriod"/>
            </a:pPr>
            <a:r>
              <a:rPr lang="en-US" dirty="0"/>
              <a:t>Values within are in ranges of gray</a:t>
            </a:r>
            <a:endParaRPr lang="en-IN" dirty="0"/>
          </a:p>
        </p:txBody>
      </p:sp>
    </p:spTree>
    <p:extLst>
      <p:ext uri="{BB962C8B-B14F-4D97-AF65-F5344CB8AC3E}">
        <p14:creationId xmlns:p14="http://schemas.microsoft.com/office/powerpoint/2010/main" val="289478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51D1A4-0C56-400A-9DB7-D9476C4B4FA4}"/>
              </a:ext>
            </a:extLst>
          </p:cNvPr>
          <p:cNvGraphicFramePr>
            <a:graphicFrameLocks noGrp="1"/>
          </p:cNvGraphicFramePr>
          <p:nvPr>
            <p:extLst>
              <p:ext uri="{D42A27DB-BD31-4B8C-83A1-F6EECF244321}">
                <p14:modId xmlns:p14="http://schemas.microsoft.com/office/powerpoint/2010/main" val="3364682298"/>
              </p:ext>
            </p:extLst>
          </p:nvPr>
        </p:nvGraphicFramePr>
        <p:xfrm>
          <a:off x="8710613" y="6000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4DFA35BB-ED84-4D84-AC22-6E21EEC89271}"/>
              </a:ext>
            </a:extLst>
          </p:cNvPr>
          <p:cNvCxnSpPr>
            <a:cxnSpLocks/>
          </p:cNvCxnSpPr>
          <p:nvPr/>
        </p:nvCxnSpPr>
        <p:spPr>
          <a:xfrm flipV="1">
            <a:off x="3914775" y="1657350"/>
            <a:ext cx="4305300" cy="21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B6B061C-51B0-4BBA-A29A-BB57FE64C712}"/>
              </a:ext>
            </a:extLst>
          </p:cNvPr>
          <p:cNvSpPr txBox="1"/>
          <p:nvPr/>
        </p:nvSpPr>
        <p:spPr>
          <a:xfrm>
            <a:off x="7870032" y="3262753"/>
            <a:ext cx="3552825" cy="2862322"/>
          </a:xfrm>
          <a:prstGeom prst="rect">
            <a:avLst/>
          </a:prstGeom>
          <a:noFill/>
        </p:spPr>
        <p:txBody>
          <a:bodyPr wrap="square" rtlCol="0">
            <a:spAutoFit/>
          </a:bodyPr>
          <a:lstStyle/>
          <a:p>
            <a:r>
              <a:rPr lang="en-US" dirty="0"/>
              <a:t>Say, this is the pixel representation </a:t>
            </a:r>
          </a:p>
          <a:p>
            <a:r>
              <a:rPr lang="en-US" dirty="0"/>
              <a:t>Of the image on the left</a:t>
            </a:r>
          </a:p>
          <a:p>
            <a:endParaRPr lang="en-US" dirty="0"/>
          </a:p>
          <a:p>
            <a:r>
              <a:rPr lang="en-US" dirty="0"/>
              <a:t>Pixels are obviously numbers within</a:t>
            </a:r>
          </a:p>
          <a:p>
            <a:r>
              <a:rPr lang="en-US" dirty="0"/>
              <a:t>0-255 range. However we are </a:t>
            </a:r>
          </a:p>
          <a:p>
            <a:r>
              <a:rPr lang="en-US" dirty="0"/>
              <a:t>Showing them as alphabets for ease of demonstration on later slides</a:t>
            </a:r>
          </a:p>
          <a:p>
            <a:endParaRPr lang="en-US" dirty="0"/>
          </a:p>
          <a:p>
            <a:endParaRPr lang="en-US" dirty="0"/>
          </a:p>
          <a:p>
            <a:endParaRPr lang="en-IN" dirty="0"/>
          </a:p>
        </p:txBody>
      </p:sp>
      <p:sp>
        <p:nvSpPr>
          <p:cNvPr id="11" name="TextBox 10">
            <a:extLst>
              <a:ext uri="{FF2B5EF4-FFF2-40B4-BE49-F238E27FC236}">
                <a16:creationId xmlns:a16="http://schemas.microsoft.com/office/drawing/2014/main" id="{B652CCDF-38B7-481A-B8AE-4AC9E05317A7}"/>
              </a:ext>
            </a:extLst>
          </p:cNvPr>
          <p:cNvSpPr txBox="1"/>
          <p:nvPr/>
        </p:nvSpPr>
        <p:spPr>
          <a:xfrm>
            <a:off x="4179093" y="600075"/>
            <a:ext cx="3552825" cy="1754326"/>
          </a:xfrm>
          <a:prstGeom prst="rect">
            <a:avLst/>
          </a:prstGeom>
          <a:noFill/>
        </p:spPr>
        <p:txBody>
          <a:bodyPr wrap="square" rtlCol="0">
            <a:spAutoFit/>
          </a:bodyPr>
          <a:lstStyle/>
          <a:p>
            <a:r>
              <a:rPr lang="en-US" dirty="0"/>
              <a:t>A very simplistic pixel values for the </a:t>
            </a:r>
          </a:p>
          <a:p>
            <a:r>
              <a:rPr lang="en-US" dirty="0"/>
              <a:t>Image on the left. For ease of viewing showing in a 3 *3 matrix</a:t>
            </a:r>
          </a:p>
          <a:p>
            <a:endParaRPr lang="en-US" dirty="0"/>
          </a:p>
          <a:p>
            <a:endParaRPr lang="en-US" dirty="0"/>
          </a:p>
          <a:p>
            <a:endParaRPr lang="en-IN" dirty="0"/>
          </a:p>
        </p:txBody>
      </p:sp>
      <p:sp>
        <p:nvSpPr>
          <p:cNvPr id="13" name="TextBox 12">
            <a:extLst>
              <a:ext uri="{FF2B5EF4-FFF2-40B4-BE49-F238E27FC236}">
                <a16:creationId xmlns:a16="http://schemas.microsoft.com/office/drawing/2014/main" id="{267EF71B-881A-4971-882E-DD7D793D23D2}"/>
              </a:ext>
            </a:extLst>
          </p:cNvPr>
          <p:cNvSpPr txBox="1"/>
          <p:nvPr/>
        </p:nvSpPr>
        <p:spPr>
          <a:xfrm>
            <a:off x="921543" y="3481828"/>
            <a:ext cx="3552825" cy="1754326"/>
          </a:xfrm>
          <a:prstGeom prst="rect">
            <a:avLst/>
          </a:prstGeom>
          <a:noFill/>
        </p:spPr>
        <p:txBody>
          <a:bodyPr wrap="square" rtlCol="0">
            <a:spAutoFit/>
          </a:bodyPr>
          <a:lstStyle/>
          <a:p>
            <a:r>
              <a:rPr lang="en-US" dirty="0"/>
              <a:t>Say, this is our simplest image.</a:t>
            </a:r>
          </a:p>
          <a:p>
            <a:r>
              <a:rPr lang="en-US" dirty="0"/>
              <a:t>A gradually lightening gray scale image</a:t>
            </a:r>
          </a:p>
          <a:p>
            <a:endParaRPr lang="en-US" dirty="0"/>
          </a:p>
          <a:p>
            <a:endParaRPr lang="en-US" dirty="0"/>
          </a:p>
          <a:p>
            <a:endParaRPr lang="en-IN" dirty="0"/>
          </a:p>
        </p:txBody>
      </p:sp>
      <p:sp>
        <p:nvSpPr>
          <p:cNvPr id="8" name="TextBox 10">
            <a:extLst>
              <a:ext uri="{FF2B5EF4-FFF2-40B4-BE49-F238E27FC236}">
                <a16:creationId xmlns:a16="http://schemas.microsoft.com/office/drawing/2014/main" id="{B652CCDF-38B7-481A-B8AE-4AC9E05317A7}"/>
              </a:ext>
            </a:extLst>
          </p:cNvPr>
          <p:cNvSpPr txBox="1"/>
          <p:nvPr/>
        </p:nvSpPr>
        <p:spPr>
          <a:xfrm>
            <a:off x="769143" y="586216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Our aim: perform an image convolution with a given image kernel</a:t>
            </a:r>
          </a:p>
          <a:p>
            <a:endParaRPr lang="en-US" dirty="0"/>
          </a:p>
          <a:p>
            <a:endParaRPr lang="en-US" dirty="0"/>
          </a:p>
          <a:p>
            <a:endParaRPr lang="en-IN" dirty="0"/>
          </a:p>
        </p:txBody>
      </p:sp>
      <p:pic>
        <p:nvPicPr>
          <p:cNvPr id="9" name="Picture 8">
            <a:extLst>
              <a:ext uri="{FF2B5EF4-FFF2-40B4-BE49-F238E27FC236}">
                <a16:creationId xmlns:a16="http://schemas.microsoft.com/office/drawing/2014/main" id="{B4364BB8-01DB-4D9A-B87A-D4ED0F2E1DE5}"/>
              </a:ext>
            </a:extLst>
          </p:cNvPr>
          <p:cNvPicPr>
            <a:picLocks noChangeAspect="1"/>
          </p:cNvPicPr>
          <p:nvPr/>
        </p:nvPicPr>
        <p:blipFill>
          <a:blip r:embed="rId2"/>
          <a:stretch>
            <a:fillRect/>
          </a:stretch>
        </p:blipFill>
        <p:spPr>
          <a:xfrm>
            <a:off x="1076322" y="610404"/>
            <a:ext cx="2124076" cy="2136910"/>
          </a:xfrm>
          <a:prstGeom prst="rect">
            <a:avLst/>
          </a:prstGeom>
        </p:spPr>
      </p:pic>
    </p:spTree>
    <p:extLst>
      <p:ext uri="{BB962C8B-B14F-4D97-AF65-F5344CB8AC3E}">
        <p14:creationId xmlns:p14="http://schemas.microsoft.com/office/powerpoint/2010/main" val="23336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D7DF9-9A25-4F26-9CC0-9A8E5F74F0A9}"/>
              </a:ext>
            </a:extLst>
          </p:cNvPr>
          <p:cNvSpPr txBox="1"/>
          <p:nvPr/>
        </p:nvSpPr>
        <p:spPr>
          <a:xfrm>
            <a:off x="981075" y="695325"/>
            <a:ext cx="8801100" cy="2308324"/>
          </a:xfrm>
          <a:prstGeom prst="rect">
            <a:avLst/>
          </a:prstGeom>
          <a:noFill/>
        </p:spPr>
        <p:txBody>
          <a:bodyPr wrap="square" rtlCol="0">
            <a:spAutoFit/>
          </a:bodyPr>
          <a:lstStyle/>
          <a:p>
            <a:r>
              <a:rPr lang="en-US" dirty="0"/>
              <a:t>Given below: A sample image kernel. </a:t>
            </a:r>
          </a:p>
          <a:p>
            <a:endParaRPr lang="en-US" dirty="0"/>
          </a:p>
          <a:p>
            <a:r>
              <a:rPr lang="en-US" dirty="0"/>
              <a:t>We would be using this particular kernel and apply it as a convolution on the image above.</a:t>
            </a:r>
          </a:p>
          <a:p>
            <a:endParaRPr lang="en-US" dirty="0"/>
          </a:p>
          <a:p>
            <a:r>
              <a:rPr lang="en-US" dirty="0"/>
              <a:t>** usually image kernels are odd numbered matrix </a:t>
            </a:r>
            <a:r>
              <a:rPr lang="en-US" dirty="0" err="1"/>
              <a:t>eg</a:t>
            </a:r>
            <a:r>
              <a:rPr lang="en-US" dirty="0"/>
              <a:t> 3 * 3, or 5 * 5. reason explained later</a:t>
            </a:r>
          </a:p>
          <a:p>
            <a:endParaRPr lang="en-US" dirty="0"/>
          </a:p>
          <a:p>
            <a:r>
              <a:rPr lang="en-US" dirty="0"/>
              <a:t>** dimensions of the kernel needs to be same or lower than the dimensions of the original image </a:t>
            </a:r>
            <a:endParaRPr lang="en-IN" dirty="0"/>
          </a:p>
        </p:txBody>
      </p:sp>
      <p:graphicFrame>
        <p:nvGraphicFramePr>
          <p:cNvPr id="5" name="Table 4">
            <a:extLst>
              <a:ext uri="{FF2B5EF4-FFF2-40B4-BE49-F238E27FC236}">
                <a16:creationId xmlns:a16="http://schemas.microsoft.com/office/drawing/2014/main" id="{A35A37AE-D701-4417-8C3F-D574E1A38E80}"/>
              </a:ext>
            </a:extLst>
          </p:cNvPr>
          <p:cNvGraphicFramePr>
            <a:graphicFrameLocks noGrp="1"/>
          </p:cNvGraphicFramePr>
          <p:nvPr>
            <p:extLst>
              <p:ext uri="{D42A27DB-BD31-4B8C-83A1-F6EECF244321}">
                <p14:modId xmlns:p14="http://schemas.microsoft.com/office/powerpoint/2010/main" val="2392874091"/>
              </p:ext>
            </p:extLst>
          </p:nvPr>
        </p:nvGraphicFramePr>
        <p:xfrm>
          <a:off x="1100138" y="309202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B739DE42-695A-44A8-9969-BB446D90F9AC}"/>
              </a:ext>
            </a:extLst>
          </p:cNvPr>
          <p:cNvSpPr txBox="1"/>
          <p:nvPr/>
        </p:nvSpPr>
        <p:spPr>
          <a:xfrm>
            <a:off x="1176337" y="5143816"/>
            <a:ext cx="6453188" cy="369332"/>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..This is a vertical edge detector kernel. But more on this later</a:t>
            </a:r>
            <a:endParaRPr lang="en-IN" b="1" dirty="0">
              <a:solidFill>
                <a:srgbClr val="FF0000"/>
              </a:solidFill>
            </a:endParaRPr>
          </a:p>
        </p:txBody>
      </p:sp>
      <p:pic>
        <p:nvPicPr>
          <p:cNvPr id="8" name="Picture 7">
            <a:extLst>
              <a:ext uri="{FF2B5EF4-FFF2-40B4-BE49-F238E27FC236}">
                <a16:creationId xmlns:a16="http://schemas.microsoft.com/office/drawing/2014/main" id="{9F22BE17-E183-4BAA-8290-11CF577F31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150" y="1508160"/>
            <a:ext cx="695325" cy="822174"/>
          </a:xfrm>
          <a:prstGeom prst="rect">
            <a:avLst/>
          </a:prstGeom>
        </p:spPr>
      </p:pic>
    </p:spTree>
    <p:extLst>
      <p:ext uri="{BB962C8B-B14F-4D97-AF65-F5344CB8AC3E}">
        <p14:creationId xmlns:p14="http://schemas.microsoft.com/office/powerpoint/2010/main" val="42658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2EDF93-70BE-4BE8-AF37-BC0619D63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0" y="1483510"/>
            <a:ext cx="695325" cy="822174"/>
          </a:xfrm>
          <a:prstGeom prst="rect">
            <a:avLst/>
          </a:prstGeom>
        </p:spPr>
      </p:pic>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1359555839"/>
              </p:ext>
            </p:extLst>
          </p:nvPr>
        </p:nvGraphicFramePr>
        <p:xfrm>
          <a:off x="2071688" y="13239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2914609858"/>
              </p:ext>
            </p:extLst>
          </p:nvPr>
        </p:nvGraphicFramePr>
        <p:xfrm>
          <a:off x="1195388" y="66865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8" name="TextBox 7">
            <a:extLst>
              <a:ext uri="{FF2B5EF4-FFF2-40B4-BE49-F238E27FC236}">
                <a16:creationId xmlns:a16="http://schemas.microsoft.com/office/drawing/2014/main" id="{B65B2CDE-A1FA-4D2B-BE6A-97CCA1FE450E}"/>
              </a:ext>
            </a:extLst>
          </p:cNvPr>
          <p:cNvSpPr txBox="1"/>
          <p:nvPr/>
        </p:nvSpPr>
        <p:spPr>
          <a:xfrm>
            <a:off x="4629150" y="839648"/>
            <a:ext cx="6734175" cy="2308324"/>
          </a:xfrm>
          <a:prstGeom prst="rect">
            <a:avLst/>
          </a:prstGeom>
          <a:noFill/>
        </p:spPr>
        <p:txBody>
          <a:bodyPr wrap="square" rtlCol="0">
            <a:spAutoFit/>
          </a:bodyPr>
          <a:lstStyle/>
          <a:p>
            <a:r>
              <a:rPr lang="en-US" b="1" dirty="0">
                <a:solidFill>
                  <a:srgbClr val="FF0000"/>
                </a:solidFill>
              </a:rPr>
              <a:t>First Step</a:t>
            </a:r>
          </a:p>
          <a:p>
            <a:endParaRPr lang="en-US" dirty="0"/>
          </a:p>
          <a:p>
            <a:r>
              <a:rPr lang="en-US" dirty="0"/>
              <a:t>Slide the kernel matrix over each pixel of the original image.</a:t>
            </a:r>
          </a:p>
          <a:p>
            <a:endParaRPr lang="en-US" dirty="0"/>
          </a:p>
          <a:p>
            <a:r>
              <a:rPr lang="en-US" b="1" i="1" dirty="0"/>
              <a:t>***This has to be done in such a way such that, the center of the kernel matrix is on top of the pixel in question for the original image</a:t>
            </a:r>
          </a:p>
          <a:p>
            <a:r>
              <a:rPr lang="en-US" b="1" i="1" dirty="0"/>
              <a:t>This particular information also sheds light on why kernel matrices are usually odd dimension matrix</a:t>
            </a:r>
            <a:endParaRPr lang="en-IN" b="1" i="1" dirty="0"/>
          </a:p>
        </p:txBody>
      </p:sp>
      <p:sp>
        <p:nvSpPr>
          <p:cNvPr id="10" name="TextBox 9">
            <a:extLst>
              <a:ext uri="{FF2B5EF4-FFF2-40B4-BE49-F238E27FC236}">
                <a16:creationId xmlns:a16="http://schemas.microsoft.com/office/drawing/2014/main" id="{966937F0-ECFA-466A-BD8E-8E51859E6DF5}"/>
              </a:ext>
            </a:extLst>
          </p:cNvPr>
          <p:cNvSpPr txBox="1"/>
          <p:nvPr/>
        </p:nvSpPr>
        <p:spPr>
          <a:xfrm>
            <a:off x="1195388" y="3803292"/>
            <a:ext cx="10167938" cy="2862322"/>
          </a:xfrm>
          <a:prstGeom prst="rect">
            <a:avLst/>
          </a:prstGeom>
          <a:noFill/>
        </p:spPr>
        <p:txBody>
          <a:bodyPr wrap="square" rtlCol="0">
            <a:spAutoFit/>
          </a:bodyPr>
          <a:lstStyle/>
          <a:p>
            <a:r>
              <a:rPr lang="en-US" dirty="0"/>
              <a:t>Our next step would be to slide the kernel matrix one step at a time over the original image</a:t>
            </a:r>
          </a:p>
          <a:p>
            <a:r>
              <a:rPr lang="en-US" dirty="0"/>
              <a:t>the movement of one pixel at a time is known as stride. In this example, stride = 1.  </a:t>
            </a:r>
          </a:p>
          <a:p>
            <a:endParaRPr lang="en-US" dirty="0"/>
          </a:p>
          <a:p>
            <a:r>
              <a:rPr lang="en-US" dirty="0"/>
              <a:t>So when we move our kernel matrix in second step, the center of the kernel would be on top of box ‘b’</a:t>
            </a:r>
          </a:p>
          <a:p>
            <a:endParaRPr lang="en-US" dirty="0"/>
          </a:p>
          <a:p>
            <a:r>
              <a:rPr lang="en-US" dirty="0"/>
              <a:t>If stride was 2 , when we move our kernel matrix in second step, the center of the kernel would be on top of box ‘c’</a:t>
            </a:r>
          </a:p>
          <a:p>
            <a:endParaRPr lang="en-US" dirty="0"/>
          </a:p>
          <a:p>
            <a:r>
              <a:rPr lang="en-US" dirty="0"/>
              <a:t>We keep moving column wise and then to the next row and column wise further</a:t>
            </a:r>
          </a:p>
          <a:p>
            <a:endParaRPr lang="en-IN" dirty="0"/>
          </a:p>
        </p:txBody>
      </p:sp>
      <p:sp>
        <p:nvSpPr>
          <p:cNvPr id="13" name="TextBox 12">
            <a:extLst>
              <a:ext uri="{FF2B5EF4-FFF2-40B4-BE49-F238E27FC236}">
                <a16:creationId xmlns:a16="http://schemas.microsoft.com/office/drawing/2014/main" id="{A61227EB-34C3-4D40-983C-9C84BEB6558A}"/>
              </a:ext>
            </a:extLst>
          </p:cNvPr>
          <p:cNvSpPr txBox="1"/>
          <p:nvPr/>
        </p:nvSpPr>
        <p:spPr>
          <a:xfrm>
            <a:off x="6276975" y="3063698"/>
            <a:ext cx="109020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467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1225181395"/>
              </p:ext>
            </p:extLst>
          </p:nvPr>
        </p:nvGraphicFramePr>
        <p:xfrm>
          <a:off x="1109663" y="137795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2772337060"/>
              </p:ext>
            </p:extLst>
          </p:nvPr>
        </p:nvGraphicFramePr>
        <p:xfrm>
          <a:off x="957263" y="72263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5276851" y="722632"/>
            <a:ext cx="4324350" cy="2308324"/>
          </a:xfrm>
          <a:prstGeom prst="rect">
            <a:avLst/>
          </a:prstGeom>
          <a:noFill/>
        </p:spPr>
        <p:txBody>
          <a:bodyPr wrap="squar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337891309"/>
              </p:ext>
            </p:extLst>
          </p:nvPr>
        </p:nvGraphicFramePr>
        <p:xfrm>
          <a:off x="1262063" y="454977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555078355"/>
              </p:ext>
            </p:extLst>
          </p:nvPr>
        </p:nvGraphicFramePr>
        <p:xfrm>
          <a:off x="1795463" y="38944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1" name="TextBox 10">
            <a:extLst>
              <a:ext uri="{FF2B5EF4-FFF2-40B4-BE49-F238E27FC236}">
                <a16:creationId xmlns:a16="http://schemas.microsoft.com/office/drawing/2014/main" id="{CD5C6D90-18E0-4CFE-91B1-07CC50533140}"/>
              </a:ext>
            </a:extLst>
          </p:cNvPr>
          <p:cNvSpPr txBox="1"/>
          <p:nvPr/>
        </p:nvSpPr>
        <p:spPr>
          <a:xfrm>
            <a:off x="5276851" y="4549676"/>
            <a:ext cx="4324350" cy="2308324"/>
          </a:xfrm>
          <a:prstGeom prst="rect">
            <a:avLst/>
          </a:prstGeom>
          <a:noFill/>
        </p:spPr>
        <p:txBody>
          <a:bodyPr wrap="square" rtlCol="0">
            <a:spAutoFit/>
          </a:bodyPr>
          <a:lstStyle/>
          <a:p>
            <a:r>
              <a:rPr lang="en-US" b="1" dirty="0">
                <a:solidFill>
                  <a:srgbClr val="FF0000"/>
                </a:solidFill>
              </a:rPr>
              <a:t>3</a:t>
            </a:r>
            <a:r>
              <a:rPr lang="en-US" b="1" baseline="30000" dirty="0">
                <a:solidFill>
                  <a:srgbClr val="FF0000"/>
                </a:solidFill>
              </a:rPr>
              <a:t>rd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spTree>
    <p:extLst>
      <p:ext uri="{BB962C8B-B14F-4D97-AF65-F5344CB8AC3E}">
        <p14:creationId xmlns:p14="http://schemas.microsoft.com/office/powerpoint/2010/main" val="37533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252186145"/>
              </p:ext>
            </p:extLst>
          </p:nvPr>
        </p:nvGraphicFramePr>
        <p:xfrm>
          <a:off x="1338263" y="74341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512323748"/>
              </p:ext>
            </p:extLst>
          </p:nvPr>
        </p:nvGraphicFramePr>
        <p:xfrm>
          <a:off x="428625" y="83104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1183482" y="146979"/>
            <a:ext cx="1600199" cy="646331"/>
          </a:xfrm>
          <a:prstGeom prst="rect">
            <a:avLst/>
          </a:prstGeom>
          <a:noFill/>
        </p:spPr>
        <p:txBody>
          <a:bodyPr wrap="square" rtlCol="0">
            <a:spAutoFit/>
          </a:bodyPr>
          <a:lstStyle/>
          <a:p>
            <a:r>
              <a:rPr lang="en-US" b="1" dirty="0">
                <a:solidFill>
                  <a:srgbClr val="FF0000"/>
                </a:solidFill>
              </a:rPr>
              <a:t>4th Step</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2776300743"/>
              </p:ext>
            </p:extLst>
          </p:nvPr>
        </p:nvGraphicFramePr>
        <p:xfrm>
          <a:off x="5022057" y="80156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776989098"/>
              </p:ext>
            </p:extLst>
          </p:nvPr>
        </p:nvGraphicFramePr>
        <p:xfrm>
          <a:off x="4860132" y="90697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9" name="Table 8">
            <a:extLst>
              <a:ext uri="{FF2B5EF4-FFF2-40B4-BE49-F238E27FC236}">
                <a16:creationId xmlns:a16="http://schemas.microsoft.com/office/drawing/2014/main" id="{72361D81-8E03-4071-8DC6-9A9C64B6A318}"/>
              </a:ext>
            </a:extLst>
          </p:cNvPr>
          <p:cNvGraphicFramePr>
            <a:graphicFrameLocks noGrp="1"/>
          </p:cNvGraphicFramePr>
          <p:nvPr>
            <p:extLst>
              <p:ext uri="{D42A27DB-BD31-4B8C-83A1-F6EECF244321}">
                <p14:modId xmlns:p14="http://schemas.microsoft.com/office/powerpoint/2010/main" val="3953178444"/>
              </p:ext>
            </p:extLst>
          </p:nvPr>
        </p:nvGraphicFramePr>
        <p:xfrm>
          <a:off x="8612982" y="762154"/>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0" name="Table 9">
            <a:extLst>
              <a:ext uri="{FF2B5EF4-FFF2-40B4-BE49-F238E27FC236}">
                <a16:creationId xmlns:a16="http://schemas.microsoft.com/office/drawing/2014/main" id="{300A96C9-AF69-4932-B53C-7C23797D3596}"/>
              </a:ext>
            </a:extLst>
          </p:cNvPr>
          <p:cNvGraphicFramePr>
            <a:graphicFrameLocks noGrp="1"/>
          </p:cNvGraphicFramePr>
          <p:nvPr>
            <p:extLst>
              <p:ext uri="{D42A27DB-BD31-4B8C-83A1-F6EECF244321}">
                <p14:modId xmlns:p14="http://schemas.microsoft.com/office/powerpoint/2010/main" val="441990829"/>
              </p:ext>
            </p:extLst>
          </p:nvPr>
        </p:nvGraphicFramePr>
        <p:xfrm>
          <a:off x="9098757" y="749457"/>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2" name="TextBox 11">
            <a:extLst>
              <a:ext uri="{FF2B5EF4-FFF2-40B4-BE49-F238E27FC236}">
                <a16:creationId xmlns:a16="http://schemas.microsoft.com/office/drawing/2014/main" id="{178677B9-810F-47BD-A451-5F430D73F0CC}"/>
              </a:ext>
            </a:extLst>
          </p:cNvPr>
          <p:cNvSpPr txBox="1"/>
          <p:nvPr/>
        </p:nvSpPr>
        <p:spPr>
          <a:xfrm>
            <a:off x="5212557" y="99420"/>
            <a:ext cx="1600199" cy="646331"/>
          </a:xfrm>
          <a:prstGeom prst="rect">
            <a:avLst/>
          </a:prstGeom>
          <a:noFill/>
        </p:spPr>
        <p:txBody>
          <a:bodyPr wrap="square" rtlCol="0">
            <a:spAutoFit/>
          </a:bodyPr>
          <a:lstStyle/>
          <a:p>
            <a:r>
              <a:rPr lang="en-US" b="1" dirty="0">
                <a:solidFill>
                  <a:srgbClr val="FF0000"/>
                </a:solidFill>
              </a:rPr>
              <a:t>5th Step</a:t>
            </a:r>
          </a:p>
          <a:p>
            <a:endParaRPr lang="en-US" dirty="0"/>
          </a:p>
        </p:txBody>
      </p:sp>
      <p:sp>
        <p:nvSpPr>
          <p:cNvPr id="13" name="TextBox 12">
            <a:extLst>
              <a:ext uri="{FF2B5EF4-FFF2-40B4-BE49-F238E27FC236}">
                <a16:creationId xmlns:a16="http://schemas.microsoft.com/office/drawing/2014/main" id="{A6BE26D0-34F0-4DB3-B1BC-ED2EB39F5D64}"/>
              </a:ext>
            </a:extLst>
          </p:cNvPr>
          <p:cNvSpPr txBox="1"/>
          <p:nvPr/>
        </p:nvSpPr>
        <p:spPr>
          <a:xfrm>
            <a:off x="9451182" y="109474"/>
            <a:ext cx="1600199" cy="646331"/>
          </a:xfrm>
          <a:prstGeom prst="rect">
            <a:avLst/>
          </a:prstGeom>
          <a:noFill/>
        </p:spPr>
        <p:txBody>
          <a:bodyPr wrap="square" rtlCol="0">
            <a:spAutoFit/>
          </a:bodyPr>
          <a:lstStyle/>
          <a:p>
            <a:r>
              <a:rPr lang="en-US" b="1" dirty="0">
                <a:solidFill>
                  <a:srgbClr val="FF0000"/>
                </a:solidFill>
              </a:rPr>
              <a:t>6th Step</a:t>
            </a:r>
          </a:p>
          <a:p>
            <a:endParaRPr lang="en-US" dirty="0"/>
          </a:p>
        </p:txBody>
      </p:sp>
      <p:graphicFrame>
        <p:nvGraphicFramePr>
          <p:cNvPr id="14" name="Table 13">
            <a:extLst>
              <a:ext uri="{FF2B5EF4-FFF2-40B4-BE49-F238E27FC236}">
                <a16:creationId xmlns:a16="http://schemas.microsoft.com/office/drawing/2014/main" id="{ADC44643-53F8-4288-B365-0367A6D7F6AC}"/>
              </a:ext>
            </a:extLst>
          </p:cNvPr>
          <p:cNvGraphicFramePr>
            <a:graphicFrameLocks noGrp="1"/>
          </p:cNvGraphicFramePr>
          <p:nvPr>
            <p:extLst>
              <p:ext uri="{D42A27DB-BD31-4B8C-83A1-F6EECF244321}">
                <p14:modId xmlns:p14="http://schemas.microsoft.com/office/powerpoint/2010/main" val="3462246425"/>
              </p:ext>
            </p:extLst>
          </p:nvPr>
        </p:nvGraphicFramePr>
        <p:xfrm>
          <a:off x="1338263" y="408840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5" name="Table 14">
            <a:extLst>
              <a:ext uri="{FF2B5EF4-FFF2-40B4-BE49-F238E27FC236}">
                <a16:creationId xmlns:a16="http://schemas.microsoft.com/office/drawing/2014/main" id="{497EDFC6-3961-42A6-973C-6F178B939058}"/>
              </a:ext>
            </a:extLst>
          </p:cNvPr>
          <p:cNvGraphicFramePr>
            <a:graphicFrameLocks noGrp="1"/>
          </p:cNvGraphicFramePr>
          <p:nvPr>
            <p:extLst>
              <p:ext uri="{D42A27DB-BD31-4B8C-83A1-F6EECF244321}">
                <p14:modId xmlns:p14="http://schemas.microsoft.com/office/powerpoint/2010/main" val="3258839409"/>
              </p:ext>
            </p:extLst>
          </p:nvPr>
        </p:nvGraphicFramePr>
        <p:xfrm>
          <a:off x="428625" y="479516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6" name="Table 15">
            <a:extLst>
              <a:ext uri="{FF2B5EF4-FFF2-40B4-BE49-F238E27FC236}">
                <a16:creationId xmlns:a16="http://schemas.microsoft.com/office/drawing/2014/main" id="{E01E5E30-296C-46BF-824A-E99EFD0FF666}"/>
              </a:ext>
            </a:extLst>
          </p:cNvPr>
          <p:cNvGraphicFramePr>
            <a:graphicFrameLocks noGrp="1"/>
          </p:cNvGraphicFramePr>
          <p:nvPr>
            <p:extLst>
              <p:ext uri="{D42A27DB-BD31-4B8C-83A1-F6EECF244321}">
                <p14:modId xmlns:p14="http://schemas.microsoft.com/office/powerpoint/2010/main" val="4236736323"/>
              </p:ext>
            </p:extLst>
          </p:nvPr>
        </p:nvGraphicFramePr>
        <p:xfrm>
          <a:off x="5538789" y="40007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7" name="Table 16">
            <a:extLst>
              <a:ext uri="{FF2B5EF4-FFF2-40B4-BE49-F238E27FC236}">
                <a16:creationId xmlns:a16="http://schemas.microsoft.com/office/drawing/2014/main" id="{D37FC3D0-C04C-491D-87F5-81B4BE1F9FAE}"/>
              </a:ext>
            </a:extLst>
          </p:cNvPr>
          <p:cNvGraphicFramePr>
            <a:graphicFrameLocks noGrp="1"/>
          </p:cNvGraphicFramePr>
          <p:nvPr>
            <p:extLst>
              <p:ext uri="{D42A27DB-BD31-4B8C-83A1-F6EECF244321}">
                <p14:modId xmlns:p14="http://schemas.microsoft.com/office/powerpoint/2010/main" val="4088807745"/>
              </p:ext>
            </p:extLst>
          </p:nvPr>
        </p:nvGraphicFramePr>
        <p:xfrm>
          <a:off x="5331619" y="47100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8" name="Table 17">
            <a:extLst>
              <a:ext uri="{FF2B5EF4-FFF2-40B4-BE49-F238E27FC236}">
                <a16:creationId xmlns:a16="http://schemas.microsoft.com/office/drawing/2014/main" id="{4D3C3112-D6BF-4830-8BE0-48B72A04C417}"/>
              </a:ext>
            </a:extLst>
          </p:cNvPr>
          <p:cNvGraphicFramePr>
            <a:graphicFrameLocks noGrp="1"/>
          </p:cNvGraphicFramePr>
          <p:nvPr>
            <p:extLst>
              <p:ext uri="{D42A27DB-BD31-4B8C-83A1-F6EECF244321}">
                <p14:modId xmlns:p14="http://schemas.microsoft.com/office/powerpoint/2010/main" val="2605732848"/>
              </p:ext>
            </p:extLst>
          </p:nvPr>
        </p:nvGraphicFramePr>
        <p:xfrm>
          <a:off x="9067801" y="391315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32A2E52E-CDE1-494B-9228-5D29EAED6B2A}"/>
              </a:ext>
            </a:extLst>
          </p:cNvPr>
          <p:cNvGraphicFramePr>
            <a:graphicFrameLocks noGrp="1"/>
          </p:cNvGraphicFramePr>
          <p:nvPr>
            <p:extLst>
              <p:ext uri="{D42A27DB-BD31-4B8C-83A1-F6EECF244321}">
                <p14:modId xmlns:p14="http://schemas.microsoft.com/office/powerpoint/2010/main" val="495240467"/>
              </p:ext>
            </p:extLst>
          </p:nvPr>
        </p:nvGraphicFramePr>
        <p:xfrm>
          <a:off x="9639300" y="461712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 name="TextBox 1">
            <a:extLst>
              <a:ext uri="{FF2B5EF4-FFF2-40B4-BE49-F238E27FC236}">
                <a16:creationId xmlns:a16="http://schemas.microsoft.com/office/drawing/2014/main" id="{A0816ACB-8949-461A-B5A5-8DFD65CA24F1}"/>
              </a:ext>
            </a:extLst>
          </p:cNvPr>
          <p:cNvSpPr txBox="1"/>
          <p:nvPr/>
        </p:nvSpPr>
        <p:spPr>
          <a:xfrm>
            <a:off x="828675" y="3429000"/>
            <a:ext cx="1866900" cy="369332"/>
          </a:xfrm>
          <a:prstGeom prst="rect">
            <a:avLst/>
          </a:prstGeom>
          <a:noFill/>
        </p:spPr>
        <p:txBody>
          <a:bodyPr wrap="square" rtlCol="0">
            <a:spAutoFit/>
          </a:bodyPr>
          <a:lstStyle/>
          <a:p>
            <a:r>
              <a:rPr lang="en-US" b="1" dirty="0">
                <a:solidFill>
                  <a:srgbClr val="FF0000"/>
                </a:solidFill>
              </a:rPr>
              <a:t>7</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0" name="TextBox 19">
            <a:extLst>
              <a:ext uri="{FF2B5EF4-FFF2-40B4-BE49-F238E27FC236}">
                <a16:creationId xmlns:a16="http://schemas.microsoft.com/office/drawing/2014/main" id="{5EF5FE47-47E1-436B-8AF1-C8B94FC8DEC9}"/>
              </a:ext>
            </a:extLst>
          </p:cNvPr>
          <p:cNvSpPr txBox="1"/>
          <p:nvPr/>
        </p:nvSpPr>
        <p:spPr>
          <a:xfrm>
            <a:off x="5353050" y="3382940"/>
            <a:ext cx="1866900" cy="369332"/>
          </a:xfrm>
          <a:prstGeom prst="rect">
            <a:avLst/>
          </a:prstGeom>
          <a:noFill/>
        </p:spPr>
        <p:txBody>
          <a:bodyPr wrap="square" rtlCol="0">
            <a:spAutoFit/>
          </a:bodyPr>
          <a:lstStyle/>
          <a:p>
            <a:r>
              <a:rPr lang="en-US" b="1" dirty="0">
                <a:solidFill>
                  <a:srgbClr val="FF0000"/>
                </a:solidFill>
              </a:rPr>
              <a:t>8</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1" name="TextBox 20">
            <a:extLst>
              <a:ext uri="{FF2B5EF4-FFF2-40B4-BE49-F238E27FC236}">
                <a16:creationId xmlns:a16="http://schemas.microsoft.com/office/drawing/2014/main" id="{49975D47-76C4-4297-985A-7985DB87143E}"/>
              </a:ext>
            </a:extLst>
          </p:cNvPr>
          <p:cNvSpPr txBox="1"/>
          <p:nvPr/>
        </p:nvSpPr>
        <p:spPr>
          <a:xfrm>
            <a:off x="9703594" y="3336646"/>
            <a:ext cx="1866900" cy="369332"/>
          </a:xfrm>
          <a:prstGeom prst="rect">
            <a:avLst/>
          </a:prstGeom>
          <a:noFill/>
        </p:spPr>
        <p:txBody>
          <a:bodyPr wrap="square" rtlCol="0">
            <a:spAutoFit/>
          </a:bodyPr>
          <a:lstStyle/>
          <a:p>
            <a:r>
              <a:rPr lang="en-US" b="1" dirty="0">
                <a:solidFill>
                  <a:srgbClr val="FF0000"/>
                </a:solidFill>
              </a:rPr>
              <a:t>9</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Tree>
    <p:extLst>
      <p:ext uri="{BB962C8B-B14F-4D97-AF65-F5344CB8AC3E}">
        <p14:creationId xmlns:p14="http://schemas.microsoft.com/office/powerpoint/2010/main" val="369294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4A1AA-31CB-46D9-8D30-F73FB37BBC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72762" y="3233023"/>
            <a:ext cx="695325" cy="822174"/>
          </a:xfrm>
          <a:prstGeom prst="rect">
            <a:avLst/>
          </a:prstGeom>
        </p:spPr>
      </p:pic>
      <p:graphicFrame>
        <p:nvGraphicFramePr>
          <p:cNvPr id="4" name="Table 3">
            <a:extLst>
              <a:ext uri="{FF2B5EF4-FFF2-40B4-BE49-F238E27FC236}">
                <a16:creationId xmlns:a16="http://schemas.microsoft.com/office/drawing/2014/main" id="{8D55C508-7B69-4EDC-ADB8-2EA9A4CF6A8E}"/>
              </a:ext>
            </a:extLst>
          </p:cNvPr>
          <p:cNvGraphicFramePr>
            <a:graphicFrameLocks noGrp="1"/>
          </p:cNvGraphicFramePr>
          <p:nvPr>
            <p:extLst>
              <p:ext uri="{D42A27DB-BD31-4B8C-83A1-F6EECF244321}">
                <p14:modId xmlns:p14="http://schemas.microsoft.com/office/powerpoint/2010/main" val="2824451649"/>
              </p:ext>
            </p:extLst>
          </p:nvPr>
        </p:nvGraphicFramePr>
        <p:xfrm>
          <a:off x="1362075" y="3552825"/>
          <a:ext cx="3495674" cy="2733675"/>
        </p:xfrm>
        <a:graphic>
          <a:graphicData uri="http://schemas.openxmlformats.org/drawingml/2006/table">
            <a:tbl>
              <a:tblPr firstRow="1" bandRow="1">
                <a:tableStyleId>{D7AC3CCA-C797-4891-BE02-D94E43425B78}</a:tableStyleId>
              </a:tblPr>
              <a:tblGrid>
                <a:gridCol w="724674">
                  <a:extLst>
                    <a:ext uri="{9D8B030D-6E8A-4147-A177-3AD203B41FA5}">
                      <a16:colId xmlns:a16="http://schemas.microsoft.com/office/drawing/2014/main" val="2165705170"/>
                    </a:ext>
                  </a:extLst>
                </a:gridCol>
                <a:gridCol w="692750">
                  <a:extLst>
                    <a:ext uri="{9D8B030D-6E8A-4147-A177-3AD203B41FA5}">
                      <a16:colId xmlns:a16="http://schemas.microsoft.com/office/drawing/2014/main" val="1076195019"/>
                    </a:ext>
                  </a:extLst>
                </a:gridCol>
                <a:gridCol w="692750">
                  <a:extLst>
                    <a:ext uri="{9D8B030D-6E8A-4147-A177-3AD203B41FA5}">
                      <a16:colId xmlns:a16="http://schemas.microsoft.com/office/drawing/2014/main" val="1241720393"/>
                    </a:ext>
                  </a:extLst>
                </a:gridCol>
                <a:gridCol w="692750">
                  <a:extLst>
                    <a:ext uri="{9D8B030D-6E8A-4147-A177-3AD203B41FA5}">
                      <a16:colId xmlns:a16="http://schemas.microsoft.com/office/drawing/2014/main" val="2413418293"/>
                    </a:ext>
                  </a:extLst>
                </a:gridCol>
                <a:gridCol w="692750">
                  <a:extLst>
                    <a:ext uri="{9D8B030D-6E8A-4147-A177-3AD203B41FA5}">
                      <a16:colId xmlns:a16="http://schemas.microsoft.com/office/drawing/2014/main" val="578869360"/>
                    </a:ext>
                  </a:extLst>
                </a:gridCol>
              </a:tblGrid>
              <a:tr h="546735">
                <a:tc>
                  <a:txBody>
                    <a:bodyPr/>
                    <a:lstStyle/>
                    <a:p>
                      <a:pPr algn="ctr">
                        <a:lnSpc>
                          <a:spcPct val="150000"/>
                        </a:lnSpc>
                      </a:pPr>
                      <a:r>
                        <a:rPr lang="en-US" dirty="0"/>
                        <a:t>0</a:t>
                      </a:r>
                      <a:endParaRPr lang="en-IN"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27218972"/>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a</a:t>
                      </a:r>
                      <a:endParaRPr lang="en-IN" dirty="0"/>
                    </a:p>
                  </a:txBody>
                  <a:tcPr>
                    <a:solidFill>
                      <a:schemeClr val="accent1">
                        <a:lumMod val="60000"/>
                        <a:lumOff val="40000"/>
                      </a:schemeClr>
                    </a:solidFill>
                  </a:tcPr>
                </a:tc>
                <a:tc>
                  <a:txBody>
                    <a:bodyPr/>
                    <a:lstStyle/>
                    <a:p>
                      <a:pPr algn="ctr">
                        <a:lnSpc>
                          <a:spcPct val="150000"/>
                        </a:lnSpc>
                      </a:pPr>
                      <a:r>
                        <a:rPr lang="en-US" dirty="0"/>
                        <a:t>b</a:t>
                      </a:r>
                      <a:endParaRPr lang="en-IN" dirty="0"/>
                    </a:p>
                  </a:txBody>
                  <a:tcPr>
                    <a:solidFill>
                      <a:schemeClr val="accent1">
                        <a:lumMod val="60000"/>
                        <a:lumOff val="40000"/>
                      </a:schemeClr>
                    </a:solidFill>
                  </a:tcPr>
                </a:tc>
                <a:tc>
                  <a:txBody>
                    <a:bodyPr/>
                    <a:lstStyle/>
                    <a:p>
                      <a:pPr algn="ctr">
                        <a:lnSpc>
                          <a:spcPct val="150000"/>
                        </a:lnSpc>
                      </a:pPr>
                      <a:r>
                        <a:rPr lang="en-US" dirty="0"/>
                        <a:t>c</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3864475120"/>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d</a:t>
                      </a:r>
                      <a:endParaRPr lang="en-IN" dirty="0"/>
                    </a:p>
                  </a:txBody>
                  <a:tcPr>
                    <a:solidFill>
                      <a:schemeClr val="accent1">
                        <a:lumMod val="60000"/>
                        <a:lumOff val="40000"/>
                      </a:schemeClr>
                    </a:solidFill>
                  </a:tcPr>
                </a:tc>
                <a:tc>
                  <a:txBody>
                    <a:bodyPr/>
                    <a:lstStyle/>
                    <a:p>
                      <a:pPr algn="ctr">
                        <a:lnSpc>
                          <a:spcPct val="150000"/>
                        </a:lnSpc>
                      </a:pPr>
                      <a:r>
                        <a:rPr lang="en-US" dirty="0"/>
                        <a:t>e</a:t>
                      </a:r>
                      <a:endParaRPr lang="en-IN" dirty="0"/>
                    </a:p>
                  </a:txBody>
                  <a:tcPr>
                    <a:solidFill>
                      <a:schemeClr val="accent1">
                        <a:lumMod val="60000"/>
                        <a:lumOff val="40000"/>
                      </a:schemeClr>
                    </a:solidFill>
                  </a:tcPr>
                </a:tc>
                <a:tc>
                  <a:txBody>
                    <a:bodyPr/>
                    <a:lstStyle/>
                    <a:p>
                      <a:pPr algn="ctr">
                        <a:lnSpc>
                          <a:spcPct val="150000"/>
                        </a:lnSpc>
                      </a:pPr>
                      <a:r>
                        <a:rPr lang="en-US" dirty="0"/>
                        <a:t>f</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64352672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g</a:t>
                      </a:r>
                      <a:endParaRPr lang="en-IN" dirty="0"/>
                    </a:p>
                  </a:txBody>
                  <a:tcPr>
                    <a:solidFill>
                      <a:schemeClr val="accent1">
                        <a:lumMod val="60000"/>
                        <a:lumOff val="40000"/>
                      </a:schemeClr>
                    </a:solidFill>
                  </a:tcPr>
                </a:tc>
                <a:tc>
                  <a:txBody>
                    <a:bodyPr/>
                    <a:lstStyle/>
                    <a:p>
                      <a:pPr algn="ctr">
                        <a:lnSpc>
                          <a:spcPct val="150000"/>
                        </a:lnSpc>
                      </a:pPr>
                      <a:r>
                        <a:rPr lang="en-US" dirty="0"/>
                        <a:t>h</a:t>
                      </a:r>
                      <a:endParaRPr lang="en-IN" dirty="0"/>
                    </a:p>
                  </a:txBody>
                  <a:tcPr>
                    <a:solidFill>
                      <a:schemeClr val="accent1">
                        <a:lumMod val="60000"/>
                        <a:lumOff val="40000"/>
                      </a:schemeClr>
                    </a:solidFill>
                  </a:tcPr>
                </a:tc>
                <a:tc>
                  <a:txBody>
                    <a:bodyPr/>
                    <a:lstStyle/>
                    <a:p>
                      <a:pPr algn="ctr">
                        <a:lnSpc>
                          <a:spcPct val="150000"/>
                        </a:lnSpc>
                      </a:pPr>
                      <a:r>
                        <a:rPr lang="en-US" dirty="0" err="1"/>
                        <a:t>i</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6838599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785138235"/>
                  </a:ext>
                </a:extLst>
              </a:tr>
            </a:tbl>
          </a:graphicData>
        </a:graphic>
      </p:graphicFrame>
      <p:sp>
        <p:nvSpPr>
          <p:cNvPr id="2" name="TextBox 1">
            <a:extLst>
              <a:ext uri="{FF2B5EF4-FFF2-40B4-BE49-F238E27FC236}">
                <a16:creationId xmlns:a16="http://schemas.microsoft.com/office/drawing/2014/main" id="{CB057235-7054-406D-9103-53DBBDCBE4D7}"/>
              </a:ext>
            </a:extLst>
          </p:cNvPr>
          <p:cNvSpPr txBox="1"/>
          <p:nvPr/>
        </p:nvSpPr>
        <p:spPr>
          <a:xfrm>
            <a:off x="1171575" y="647700"/>
            <a:ext cx="10048875" cy="2585323"/>
          </a:xfrm>
          <a:prstGeom prst="rect">
            <a:avLst/>
          </a:prstGeom>
          <a:noFill/>
        </p:spPr>
        <p:txBody>
          <a:bodyPr wrap="square" rtlCol="0">
            <a:spAutoFit/>
          </a:bodyPr>
          <a:lstStyle/>
          <a:p>
            <a:r>
              <a:rPr lang="en-US" dirty="0"/>
              <a:t>Two things that we would have noticed by now.</a:t>
            </a:r>
          </a:p>
          <a:p>
            <a:endParaRPr lang="en-US" dirty="0"/>
          </a:p>
          <a:p>
            <a:pPr marL="342900" indent="-342900">
              <a:buFont typeface="+mj-lt"/>
              <a:buAutoNum type="arabicPeriod"/>
            </a:pPr>
            <a:r>
              <a:rPr lang="en-US" dirty="0"/>
              <a:t>We did not deduce the output at each of the 9 steps</a:t>
            </a:r>
          </a:p>
          <a:p>
            <a:pPr marL="342900" indent="-342900">
              <a:buFont typeface="+mj-lt"/>
              <a:buAutoNum type="arabicPeriod"/>
            </a:pPr>
            <a:r>
              <a:rPr lang="en-US" dirty="0"/>
              <a:t>How do we deal with the cases where the kernel overshoots the boundaries of the image, say step 1, 2, 3, </a:t>
            </a:r>
            <a:r>
              <a:rPr lang="en-US" dirty="0" err="1"/>
              <a:t>etc</a:t>
            </a: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For the step 1, we would show the same in the next slides</a:t>
            </a:r>
          </a:p>
          <a:p>
            <a:r>
              <a:rPr lang="en-US" dirty="0"/>
              <a:t>For step 2 , we perform padding. That is we surround the original image with zeros (as shown below)</a:t>
            </a:r>
            <a:endParaRPr lang="en-IN" dirty="0"/>
          </a:p>
        </p:txBody>
      </p:sp>
      <p:sp>
        <p:nvSpPr>
          <p:cNvPr id="3" name="TextBox 2">
            <a:extLst>
              <a:ext uri="{FF2B5EF4-FFF2-40B4-BE49-F238E27FC236}">
                <a16:creationId xmlns:a16="http://schemas.microsoft.com/office/drawing/2014/main" id="{2BA888D5-8543-4DC9-8820-D503BCE993CC}"/>
              </a:ext>
            </a:extLst>
          </p:cNvPr>
          <p:cNvSpPr txBox="1"/>
          <p:nvPr/>
        </p:nvSpPr>
        <p:spPr>
          <a:xfrm>
            <a:off x="5181600" y="3733801"/>
            <a:ext cx="6038850" cy="1477328"/>
          </a:xfrm>
          <a:prstGeom prst="rect">
            <a:avLst/>
          </a:prstGeom>
          <a:noFill/>
        </p:spPr>
        <p:txBody>
          <a:bodyPr wrap="square" rtlCol="0">
            <a:spAutoFit/>
          </a:bodyPr>
          <a:lstStyle/>
          <a:p>
            <a:r>
              <a:rPr lang="en-US" dirty="0"/>
              <a:t>** in case our image was of larger dimension say 25*25. We may use a larger kernel say of 5 * 5 matrix. In that case, we would have to have a padding layer of thickness 2. </a:t>
            </a:r>
            <a:r>
              <a:rPr lang="en-US" dirty="0" err="1"/>
              <a:t>ie</a:t>
            </a:r>
            <a:r>
              <a:rPr lang="en-US" dirty="0"/>
              <a:t>, instead of one layer of zeros as shown here, we would have two layers of zeros surrounding the image</a:t>
            </a:r>
            <a:endParaRPr lang="en-IN" dirty="0"/>
          </a:p>
        </p:txBody>
      </p:sp>
    </p:spTree>
    <p:extLst>
      <p:ext uri="{BB962C8B-B14F-4D97-AF65-F5344CB8AC3E}">
        <p14:creationId xmlns:p14="http://schemas.microsoft.com/office/powerpoint/2010/main" val="31553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3148009442"/>
              </p:ext>
            </p:extLst>
          </p:nvPr>
        </p:nvGraphicFramePr>
        <p:xfrm>
          <a:off x="1252538" y="294687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707431967"/>
              </p:ext>
            </p:extLst>
          </p:nvPr>
        </p:nvGraphicFramePr>
        <p:xfrm>
          <a:off x="376238"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3" name="TextBox 12">
            <a:extLst>
              <a:ext uri="{FF2B5EF4-FFF2-40B4-BE49-F238E27FC236}">
                <a16:creationId xmlns:a16="http://schemas.microsoft.com/office/drawing/2014/main" id="{A61227EB-34C3-4D40-983C-9C84BEB6558A}"/>
              </a:ext>
            </a:extLst>
          </p:cNvPr>
          <p:cNvSpPr txBox="1"/>
          <p:nvPr/>
        </p:nvSpPr>
        <p:spPr>
          <a:xfrm>
            <a:off x="6162675" y="4891246"/>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Calculation of output at each step</a:t>
            </a:r>
            <a:endParaRPr lang="en-IN" b="1" dirty="0"/>
          </a:p>
        </p:txBody>
      </p:sp>
      <p:sp>
        <p:nvSpPr>
          <p:cNvPr id="9" name="TextBox 8">
            <a:extLst>
              <a:ext uri="{FF2B5EF4-FFF2-40B4-BE49-F238E27FC236}">
                <a16:creationId xmlns:a16="http://schemas.microsoft.com/office/drawing/2014/main" id="{85A39195-893C-4E91-8498-5E7307D7C08F}"/>
              </a:ext>
            </a:extLst>
          </p:cNvPr>
          <p:cNvSpPr txBox="1"/>
          <p:nvPr/>
        </p:nvSpPr>
        <p:spPr>
          <a:xfrm>
            <a:off x="952500" y="1128533"/>
            <a:ext cx="9906000" cy="923330"/>
          </a:xfrm>
          <a:prstGeom prst="rect">
            <a:avLst/>
          </a:prstGeom>
          <a:noFill/>
        </p:spPr>
        <p:txBody>
          <a:bodyPr wrap="square" rtlCol="0">
            <a:spAutoFit/>
          </a:bodyPr>
          <a:lstStyle/>
          <a:p>
            <a:r>
              <a:rPr lang="en-US" dirty="0"/>
              <a:t>The output of a convolution is another image with </a:t>
            </a:r>
            <a:r>
              <a:rPr lang="en-US" i="1" dirty="0"/>
              <a:t>possibly</a:t>
            </a:r>
            <a:r>
              <a:rPr lang="en-US" dirty="0"/>
              <a:t> different pixel values.</a:t>
            </a:r>
          </a:p>
          <a:p>
            <a:r>
              <a:rPr lang="en-US" dirty="0"/>
              <a:t>We calculate the weighted sum of the product of the kernel value and original image pixel value</a:t>
            </a:r>
          </a:p>
          <a:p>
            <a:r>
              <a:rPr lang="en-US" dirty="0"/>
              <a:t>** remember, places where kernel overshoots are padded with zero.</a:t>
            </a:r>
            <a:endParaRPr lang="en-IN"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1713350153"/>
              </p:ext>
            </p:extLst>
          </p:nvPr>
        </p:nvGraphicFramePr>
        <p:xfrm>
          <a:off x="9615487"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p:nvPr/>
        </p:nvCxnSpPr>
        <p:spPr>
          <a:xfrm>
            <a:off x="3714750" y="3513473"/>
            <a:ext cx="47910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895725" y="2684798"/>
            <a:ext cx="4676775" cy="646331"/>
          </a:xfrm>
          <a:prstGeom prst="rect">
            <a:avLst/>
          </a:prstGeom>
          <a:noFill/>
        </p:spPr>
        <p:txBody>
          <a:bodyPr wrap="square" rtlCol="0">
            <a:spAutoFit/>
          </a:bodyPr>
          <a:lstStyle/>
          <a:p>
            <a:r>
              <a:rPr lang="en-US" dirty="0"/>
              <a:t>We calculate the top left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376613" y="3743920"/>
            <a:ext cx="6543675" cy="923330"/>
          </a:xfrm>
          <a:prstGeom prst="rect">
            <a:avLst/>
          </a:prstGeom>
          <a:noFill/>
        </p:spPr>
        <p:txBody>
          <a:bodyPr wrap="square" rtlCol="0">
            <a:spAutoFit/>
          </a:bodyPr>
          <a:lstStyle/>
          <a:p>
            <a:r>
              <a:rPr lang="en-US" dirty="0"/>
              <a:t> 0 * -1 + 0 * 2 + 0 * -1 + 0 * -1 + 2*a + -1 * b + 0 * -1 +2*d  + -1 * e</a:t>
            </a:r>
          </a:p>
          <a:p>
            <a:endParaRPr lang="en-US" dirty="0"/>
          </a:p>
          <a:p>
            <a:r>
              <a:rPr lang="en-US" dirty="0"/>
              <a:t>If we ignore the 0 values: 2*a + -1 * b +2*d  + -1 * e</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34112" y="4965837"/>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10649" y="4965837"/>
            <a:ext cx="2776537" cy="1200329"/>
          </a:xfrm>
          <a:prstGeom prst="rect">
            <a:avLst/>
          </a:prstGeom>
          <a:noFill/>
        </p:spPr>
        <p:txBody>
          <a:bodyPr wrap="square" rtlCol="0">
            <a:spAutoFit/>
          </a:bodyPr>
          <a:lstStyle/>
          <a:p>
            <a:r>
              <a:rPr lang="en-US" dirty="0"/>
              <a:t>Value would be :</a:t>
            </a:r>
          </a:p>
          <a:p>
            <a:r>
              <a:rPr lang="en-US" dirty="0"/>
              <a:t>2 * 1 + -1*1+ 2*2 + -1*2 = 3</a:t>
            </a:r>
          </a:p>
          <a:p>
            <a:endParaRPr lang="en-US" dirty="0"/>
          </a:p>
          <a:p>
            <a:r>
              <a:rPr lang="en-US" dirty="0" err="1"/>
              <a:t>p.s</a:t>
            </a:r>
            <a:r>
              <a:rPr lang="en-US" dirty="0"/>
              <a:t> ignored the 0 values</a:t>
            </a:r>
            <a:endParaRPr lang="en-IN" dirty="0"/>
          </a:p>
        </p:txBody>
      </p:sp>
    </p:spTree>
    <p:extLst>
      <p:ext uri="{BB962C8B-B14F-4D97-AF65-F5344CB8AC3E}">
        <p14:creationId xmlns:p14="http://schemas.microsoft.com/office/powerpoint/2010/main" val="41558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91250" y="4434045"/>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2</a:t>
            </a:r>
            <a:r>
              <a:rPr lang="en-US" b="1" baseline="30000" dirty="0"/>
              <a:t>nd</a:t>
            </a:r>
            <a:r>
              <a:rPr lang="en-US" b="1" dirty="0"/>
              <a:t>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3181583386"/>
              </p:ext>
            </p:extLst>
          </p:nvPr>
        </p:nvGraphicFramePr>
        <p:xfrm>
          <a:off x="9644062" y="183435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3200400" y="3056272"/>
            <a:ext cx="533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476626" y="2266983"/>
            <a:ext cx="5124450" cy="646331"/>
          </a:xfrm>
          <a:prstGeom prst="rect">
            <a:avLst/>
          </a:prstGeom>
          <a:noFill/>
        </p:spPr>
        <p:txBody>
          <a:bodyPr wrap="square" rtlCol="0">
            <a:spAutoFit/>
          </a:bodyPr>
          <a:lstStyle/>
          <a:p>
            <a:r>
              <a:rPr lang="en-US" dirty="0"/>
              <a:t>We calculate the (1,2)</a:t>
            </a:r>
            <a:r>
              <a:rPr lang="en-US" dirty="0" err="1"/>
              <a:t>th</a:t>
            </a:r>
            <a:r>
              <a:rPr lang="en-US" dirty="0"/>
              <a: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100387" y="3246199"/>
            <a:ext cx="6543675" cy="923330"/>
          </a:xfrm>
          <a:prstGeom prst="rect">
            <a:avLst/>
          </a:prstGeom>
          <a:noFill/>
        </p:spPr>
        <p:txBody>
          <a:bodyPr wrap="square" rtlCol="0">
            <a:spAutoFit/>
          </a:bodyPr>
          <a:lstStyle/>
          <a:p>
            <a:r>
              <a:rPr lang="en-US" dirty="0"/>
              <a:t> 0 * -1 + 0 * 2 + 0 * -1 + -1*a + 2*b + -1 * c + -1*d +2*e  + -1 * f</a:t>
            </a:r>
          </a:p>
          <a:p>
            <a:endParaRPr lang="en-US" dirty="0"/>
          </a:p>
          <a:p>
            <a:r>
              <a:rPr lang="en-US" dirty="0"/>
              <a:t>If we ignore the 0 values: -1*a + 2*b + -1 * c + -1*d +2*e  + -1 * f</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62687" y="4508636"/>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39224" y="4508636"/>
            <a:ext cx="2776537" cy="1200329"/>
          </a:xfrm>
          <a:prstGeom prst="rect">
            <a:avLst/>
          </a:prstGeom>
          <a:noFill/>
        </p:spPr>
        <p:txBody>
          <a:bodyPr wrap="square" rtlCol="0">
            <a:spAutoFit/>
          </a:bodyPr>
          <a:lstStyle/>
          <a:p>
            <a:r>
              <a:rPr lang="en-US" dirty="0"/>
              <a:t>Value would be :</a:t>
            </a:r>
          </a:p>
          <a:p>
            <a:r>
              <a:rPr lang="en-US" dirty="0"/>
              <a:t>-1*1 + 2*1 + -1 * 1 + -1*2 +2*2  + -1 * 2 = 0</a:t>
            </a:r>
          </a:p>
          <a:p>
            <a:r>
              <a:rPr lang="en-US" dirty="0" err="1"/>
              <a:t>p.s</a:t>
            </a:r>
            <a:r>
              <a:rPr lang="en-US" dirty="0"/>
              <a:t> ignored the 0 values</a:t>
            </a:r>
            <a:endParaRPr lang="en-IN" dirty="0"/>
          </a:p>
        </p:txBody>
      </p: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856509619"/>
              </p:ext>
            </p:extLst>
          </p:nvPr>
        </p:nvGraphicFramePr>
        <p:xfrm>
          <a:off x="802482" y="212090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426970695"/>
              </p:ext>
            </p:extLst>
          </p:nvPr>
        </p:nvGraphicFramePr>
        <p:xfrm>
          <a:off x="650082" y="146558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Tree>
    <p:extLst>
      <p:ext uri="{BB962C8B-B14F-4D97-AF65-F5344CB8AC3E}">
        <p14:creationId xmlns:p14="http://schemas.microsoft.com/office/powerpoint/2010/main" val="204966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1526</Words>
  <Application>Microsoft Office PowerPoint</Application>
  <PresentationFormat>Widescreen</PresentationFormat>
  <Paragraphs>399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somak.dutta@outlook.com</dc:creator>
  <cp:lastModifiedBy>somak.dutta@outlook.com</cp:lastModifiedBy>
  <cp:revision>106</cp:revision>
  <dcterms:created xsi:type="dcterms:W3CDTF">2018-12-08T11:47:03Z</dcterms:created>
  <dcterms:modified xsi:type="dcterms:W3CDTF">2018-12-08T14:32:16Z</dcterms:modified>
</cp:coreProperties>
</file>