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7" r:id="rId3"/>
    <p:sldId id="258" r:id="rId4"/>
    <p:sldId id="259" r:id="rId5"/>
    <p:sldId id="260" r:id="rId6"/>
    <p:sldId id="261" r:id="rId7"/>
    <p:sldId id="256" r:id="rId8"/>
    <p:sldId id="262" r:id="rId9"/>
    <p:sldId id="263" r:id="rId10"/>
    <p:sldId id="264" r:id="rId11"/>
    <p:sldId id="266" r:id="rId12"/>
    <p:sldId id="265"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1F8F8-CA86-4CCE-95C0-A48EB8D7E5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F69EC9-5B45-4193-A01E-429F9C29E2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DC6D19-8D7C-4881-94D3-CED76900616E}"/>
              </a:ext>
            </a:extLst>
          </p:cNvPr>
          <p:cNvSpPr>
            <a:spLocks noGrp="1"/>
          </p:cNvSpPr>
          <p:nvPr>
            <p:ph type="dt" sz="half" idx="10"/>
          </p:nvPr>
        </p:nvSpPr>
        <p:spPr/>
        <p:txBody>
          <a:bodyPr/>
          <a:lstStyle/>
          <a:p>
            <a:fld id="{5CFBC23A-4EAE-4D3F-88B0-A748C187440D}" type="datetimeFigureOut">
              <a:rPr lang="en-IN" smtClean="0"/>
              <a:t>09-12-2018</a:t>
            </a:fld>
            <a:endParaRPr lang="en-IN"/>
          </a:p>
        </p:txBody>
      </p:sp>
      <p:sp>
        <p:nvSpPr>
          <p:cNvPr id="5" name="Footer Placeholder 4">
            <a:extLst>
              <a:ext uri="{FF2B5EF4-FFF2-40B4-BE49-F238E27FC236}">
                <a16:creationId xmlns:a16="http://schemas.microsoft.com/office/drawing/2014/main" id="{315A3F27-70DD-4809-82A3-244E92E348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5A2C28-9FCA-4A54-BB72-EEC1EB9CD861}"/>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4272002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95534-6F42-4C7C-8FF2-40EBC129445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F96B05-B98E-4876-8B3E-FCA06D2E2B7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4F04D0-16E6-43B1-843A-61B4447F2300}"/>
              </a:ext>
            </a:extLst>
          </p:cNvPr>
          <p:cNvSpPr>
            <a:spLocks noGrp="1"/>
          </p:cNvSpPr>
          <p:nvPr>
            <p:ph type="dt" sz="half" idx="10"/>
          </p:nvPr>
        </p:nvSpPr>
        <p:spPr/>
        <p:txBody>
          <a:bodyPr/>
          <a:lstStyle/>
          <a:p>
            <a:fld id="{5CFBC23A-4EAE-4D3F-88B0-A748C187440D}" type="datetimeFigureOut">
              <a:rPr lang="en-IN" smtClean="0"/>
              <a:t>09-12-2018</a:t>
            </a:fld>
            <a:endParaRPr lang="en-IN"/>
          </a:p>
        </p:txBody>
      </p:sp>
      <p:sp>
        <p:nvSpPr>
          <p:cNvPr id="5" name="Footer Placeholder 4">
            <a:extLst>
              <a:ext uri="{FF2B5EF4-FFF2-40B4-BE49-F238E27FC236}">
                <a16:creationId xmlns:a16="http://schemas.microsoft.com/office/drawing/2014/main" id="{DA294A43-DA51-4205-9218-644A4AD6B4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3BA909-A818-4567-ACE1-8BB019B4A9D7}"/>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932576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6C6D35-9C67-485C-8176-631EF3B890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630609-1450-459B-8FCE-8126E038C8D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075659-AC5C-43B6-B5A4-F93AD188F589}"/>
              </a:ext>
            </a:extLst>
          </p:cNvPr>
          <p:cNvSpPr>
            <a:spLocks noGrp="1"/>
          </p:cNvSpPr>
          <p:nvPr>
            <p:ph type="dt" sz="half" idx="10"/>
          </p:nvPr>
        </p:nvSpPr>
        <p:spPr/>
        <p:txBody>
          <a:bodyPr/>
          <a:lstStyle/>
          <a:p>
            <a:fld id="{5CFBC23A-4EAE-4D3F-88B0-A748C187440D}" type="datetimeFigureOut">
              <a:rPr lang="en-IN" smtClean="0"/>
              <a:t>09-12-2018</a:t>
            </a:fld>
            <a:endParaRPr lang="en-IN"/>
          </a:p>
        </p:txBody>
      </p:sp>
      <p:sp>
        <p:nvSpPr>
          <p:cNvPr id="5" name="Footer Placeholder 4">
            <a:extLst>
              <a:ext uri="{FF2B5EF4-FFF2-40B4-BE49-F238E27FC236}">
                <a16:creationId xmlns:a16="http://schemas.microsoft.com/office/drawing/2014/main" id="{F56A019C-681B-4E1E-AECC-5CB6D97D0E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ED3B0C-763D-4332-9DDD-9C7B963D028D}"/>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3493997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12E36-4727-4DF5-B885-E50A727AE5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F0F075-85A2-4546-8CEF-EE4CCCF373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8F5C35-E6D5-4328-8760-83E55277DA49}"/>
              </a:ext>
            </a:extLst>
          </p:cNvPr>
          <p:cNvSpPr>
            <a:spLocks noGrp="1"/>
          </p:cNvSpPr>
          <p:nvPr>
            <p:ph type="dt" sz="half" idx="10"/>
          </p:nvPr>
        </p:nvSpPr>
        <p:spPr/>
        <p:txBody>
          <a:bodyPr/>
          <a:lstStyle/>
          <a:p>
            <a:fld id="{5CFBC23A-4EAE-4D3F-88B0-A748C187440D}" type="datetimeFigureOut">
              <a:rPr lang="en-IN" smtClean="0"/>
              <a:t>09-12-2018</a:t>
            </a:fld>
            <a:endParaRPr lang="en-IN"/>
          </a:p>
        </p:txBody>
      </p:sp>
      <p:sp>
        <p:nvSpPr>
          <p:cNvPr id="5" name="Footer Placeholder 4">
            <a:extLst>
              <a:ext uri="{FF2B5EF4-FFF2-40B4-BE49-F238E27FC236}">
                <a16:creationId xmlns:a16="http://schemas.microsoft.com/office/drawing/2014/main" id="{AF846BEB-B244-4B6C-BE68-8067123A81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D70B11-5D66-48D2-B3A2-AE9B4AA02D41}"/>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3962988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A6738-E5DE-497C-8592-C91E116816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AF95CD3-3A0D-47E0-82B4-44CDE58AB9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0AB976B-01AD-4D85-A64F-47A199F61F4E}"/>
              </a:ext>
            </a:extLst>
          </p:cNvPr>
          <p:cNvSpPr>
            <a:spLocks noGrp="1"/>
          </p:cNvSpPr>
          <p:nvPr>
            <p:ph type="dt" sz="half" idx="10"/>
          </p:nvPr>
        </p:nvSpPr>
        <p:spPr/>
        <p:txBody>
          <a:bodyPr/>
          <a:lstStyle/>
          <a:p>
            <a:fld id="{5CFBC23A-4EAE-4D3F-88B0-A748C187440D}" type="datetimeFigureOut">
              <a:rPr lang="en-IN" smtClean="0"/>
              <a:t>09-12-2018</a:t>
            </a:fld>
            <a:endParaRPr lang="en-IN"/>
          </a:p>
        </p:txBody>
      </p:sp>
      <p:sp>
        <p:nvSpPr>
          <p:cNvPr id="5" name="Footer Placeholder 4">
            <a:extLst>
              <a:ext uri="{FF2B5EF4-FFF2-40B4-BE49-F238E27FC236}">
                <a16:creationId xmlns:a16="http://schemas.microsoft.com/office/drawing/2014/main" id="{C3E5E7C1-654C-4ABC-9CD3-28051FC5A4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EE760D-EB48-4A1E-AC9D-DFEDC1FF7AAC}"/>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3742136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48CE7-4114-422C-8A07-97D7E7555D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FFF71F-5107-4EFF-98CF-54FC8738C49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F92957-BA10-4FF0-A03B-7FCD58D9556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18E88D-A3F4-4AAD-A91E-15254D7AC59B}"/>
              </a:ext>
            </a:extLst>
          </p:cNvPr>
          <p:cNvSpPr>
            <a:spLocks noGrp="1"/>
          </p:cNvSpPr>
          <p:nvPr>
            <p:ph type="dt" sz="half" idx="10"/>
          </p:nvPr>
        </p:nvSpPr>
        <p:spPr/>
        <p:txBody>
          <a:bodyPr/>
          <a:lstStyle/>
          <a:p>
            <a:fld id="{5CFBC23A-4EAE-4D3F-88B0-A748C187440D}" type="datetimeFigureOut">
              <a:rPr lang="en-IN" smtClean="0"/>
              <a:t>09-12-2018</a:t>
            </a:fld>
            <a:endParaRPr lang="en-IN"/>
          </a:p>
        </p:txBody>
      </p:sp>
      <p:sp>
        <p:nvSpPr>
          <p:cNvPr id="6" name="Footer Placeholder 5">
            <a:extLst>
              <a:ext uri="{FF2B5EF4-FFF2-40B4-BE49-F238E27FC236}">
                <a16:creationId xmlns:a16="http://schemas.microsoft.com/office/drawing/2014/main" id="{943B3D65-556D-4661-AA46-65FB598A74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EB365B-87DB-4EA9-A10D-5FDB186A61CA}"/>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1443081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24BA9-EC67-43CC-A596-1AAFE765D01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3B64A1-BC8B-48CD-AFC4-1B3F2A7782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E0FF38B-D358-4162-BE8A-2BC766840D9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95B5F5-BDE8-4531-8549-1CBE2EB184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E70CC54-92E2-4256-ADB2-760BC5647D8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C0BED5-F674-40EB-831A-149D205CF174}"/>
              </a:ext>
            </a:extLst>
          </p:cNvPr>
          <p:cNvSpPr>
            <a:spLocks noGrp="1"/>
          </p:cNvSpPr>
          <p:nvPr>
            <p:ph type="dt" sz="half" idx="10"/>
          </p:nvPr>
        </p:nvSpPr>
        <p:spPr/>
        <p:txBody>
          <a:bodyPr/>
          <a:lstStyle/>
          <a:p>
            <a:fld id="{5CFBC23A-4EAE-4D3F-88B0-A748C187440D}" type="datetimeFigureOut">
              <a:rPr lang="en-IN" smtClean="0"/>
              <a:t>09-12-2018</a:t>
            </a:fld>
            <a:endParaRPr lang="en-IN"/>
          </a:p>
        </p:txBody>
      </p:sp>
      <p:sp>
        <p:nvSpPr>
          <p:cNvPr id="8" name="Footer Placeholder 7">
            <a:extLst>
              <a:ext uri="{FF2B5EF4-FFF2-40B4-BE49-F238E27FC236}">
                <a16:creationId xmlns:a16="http://schemas.microsoft.com/office/drawing/2014/main" id="{0C63AB9E-0E2A-416D-895E-1CB49DCBF7F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208FCC0-9DDC-42E4-A7F2-4A07A003AA6F}"/>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3565034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BB067-1051-4D2D-B4E7-26F697D2034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D2D7DC5-8361-4DEB-9C98-F8C6E9B86B01}"/>
              </a:ext>
            </a:extLst>
          </p:cNvPr>
          <p:cNvSpPr>
            <a:spLocks noGrp="1"/>
          </p:cNvSpPr>
          <p:nvPr>
            <p:ph type="dt" sz="half" idx="10"/>
          </p:nvPr>
        </p:nvSpPr>
        <p:spPr/>
        <p:txBody>
          <a:bodyPr/>
          <a:lstStyle/>
          <a:p>
            <a:fld id="{5CFBC23A-4EAE-4D3F-88B0-A748C187440D}" type="datetimeFigureOut">
              <a:rPr lang="en-IN" smtClean="0"/>
              <a:t>09-12-2018</a:t>
            </a:fld>
            <a:endParaRPr lang="en-IN"/>
          </a:p>
        </p:txBody>
      </p:sp>
      <p:sp>
        <p:nvSpPr>
          <p:cNvPr id="4" name="Footer Placeholder 3">
            <a:extLst>
              <a:ext uri="{FF2B5EF4-FFF2-40B4-BE49-F238E27FC236}">
                <a16:creationId xmlns:a16="http://schemas.microsoft.com/office/drawing/2014/main" id="{5C659026-01CE-443C-9993-3CAA7297BBD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A8D420B-50D2-4260-898E-9BDE3006E267}"/>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3034830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E2F782-0542-4AE0-8518-4FD6D3E21B2B}"/>
              </a:ext>
            </a:extLst>
          </p:cNvPr>
          <p:cNvSpPr>
            <a:spLocks noGrp="1"/>
          </p:cNvSpPr>
          <p:nvPr>
            <p:ph type="dt" sz="half" idx="10"/>
          </p:nvPr>
        </p:nvSpPr>
        <p:spPr/>
        <p:txBody>
          <a:bodyPr/>
          <a:lstStyle/>
          <a:p>
            <a:fld id="{5CFBC23A-4EAE-4D3F-88B0-A748C187440D}" type="datetimeFigureOut">
              <a:rPr lang="en-IN" smtClean="0"/>
              <a:t>09-12-2018</a:t>
            </a:fld>
            <a:endParaRPr lang="en-IN"/>
          </a:p>
        </p:txBody>
      </p:sp>
      <p:sp>
        <p:nvSpPr>
          <p:cNvPr id="3" name="Footer Placeholder 2">
            <a:extLst>
              <a:ext uri="{FF2B5EF4-FFF2-40B4-BE49-F238E27FC236}">
                <a16:creationId xmlns:a16="http://schemas.microsoft.com/office/drawing/2014/main" id="{C8C0678F-B72F-49C4-AA1C-1D91EC3043D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982E688-20BB-4B59-942F-2573D9F6485C}"/>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2136063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B5CFA-C434-4E60-9125-07BC1952B8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127D36-9117-4EDA-A4DD-72A3B5DD96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DB36C0-BF71-4E38-8C07-005090D1C3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3FF95BB-485E-455B-AE38-AD214F121D2A}"/>
              </a:ext>
            </a:extLst>
          </p:cNvPr>
          <p:cNvSpPr>
            <a:spLocks noGrp="1"/>
          </p:cNvSpPr>
          <p:nvPr>
            <p:ph type="dt" sz="half" idx="10"/>
          </p:nvPr>
        </p:nvSpPr>
        <p:spPr/>
        <p:txBody>
          <a:bodyPr/>
          <a:lstStyle/>
          <a:p>
            <a:fld id="{5CFBC23A-4EAE-4D3F-88B0-A748C187440D}" type="datetimeFigureOut">
              <a:rPr lang="en-IN" smtClean="0"/>
              <a:t>09-12-2018</a:t>
            </a:fld>
            <a:endParaRPr lang="en-IN"/>
          </a:p>
        </p:txBody>
      </p:sp>
      <p:sp>
        <p:nvSpPr>
          <p:cNvPr id="6" name="Footer Placeholder 5">
            <a:extLst>
              <a:ext uri="{FF2B5EF4-FFF2-40B4-BE49-F238E27FC236}">
                <a16:creationId xmlns:a16="http://schemas.microsoft.com/office/drawing/2014/main" id="{2C7EB8EF-004E-46FB-B9DB-5F0BEF4220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83E693-E308-4CFB-8741-97863DA9D18D}"/>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422854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9F8A9-C306-4154-880B-0E32B4F5E8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654800-DFCE-44A2-A56F-4E41D8DECF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D8F5509-1BAA-407E-8CDC-D605E2D914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F24148C-91E3-421F-A30B-F00DAFFCA2EF}"/>
              </a:ext>
            </a:extLst>
          </p:cNvPr>
          <p:cNvSpPr>
            <a:spLocks noGrp="1"/>
          </p:cNvSpPr>
          <p:nvPr>
            <p:ph type="dt" sz="half" idx="10"/>
          </p:nvPr>
        </p:nvSpPr>
        <p:spPr/>
        <p:txBody>
          <a:bodyPr/>
          <a:lstStyle/>
          <a:p>
            <a:fld id="{5CFBC23A-4EAE-4D3F-88B0-A748C187440D}" type="datetimeFigureOut">
              <a:rPr lang="en-IN" smtClean="0"/>
              <a:t>09-12-2018</a:t>
            </a:fld>
            <a:endParaRPr lang="en-IN"/>
          </a:p>
        </p:txBody>
      </p:sp>
      <p:sp>
        <p:nvSpPr>
          <p:cNvPr id="6" name="Footer Placeholder 5">
            <a:extLst>
              <a:ext uri="{FF2B5EF4-FFF2-40B4-BE49-F238E27FC236}">
                <a16:creationId xmlns:a16="http://schemas.microsoft.com/office/drawing/2014/main" id="{FC59C329-11D0-4655-98C8-BF884AE807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87DDEA-D19D-4522-9D58-97C478172156}"/>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1945464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A3DFDA-5B2A-4F05-9380-C8B45BAD3E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D7CBDB-28E6-4CC1-90A3-F72883663E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36224A-2D85-49D2-90C2-E623521E0C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FBC23A-4EAE-4D3F-88B0-A748C187440D}" type="datetimeFigureOut">
              <a:rPr lang="en-IN" smtClean="0"/>
              <a:t>09-12-2018</a:t>
            </a:fld>
            <a:endParaRPr lang="en-IN"/>
          </a:p>
        </p:txBody>
      </p:sp>
      <p:sp>
        <p:nvSpPr>
          <p:cNvPr id="5" name="Footer Placeholder 4">
            <a:extLst>
              <a:ext uri="{FF2B5EF4-FFF2-40B4-BE49-F238E27FC236}">
                <a16:creationId xmlns:a16="http://schemas.microsoft.com/office/drawing/2014/main" id="{F71C0B1F-A6E7-4EEE-9113-74CE4A32A7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2976E3C-E04D-4000-AE2B-AADE10FD35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1E4B06-9BD2-497B-8E15-A47CCB5869F1}" type="slidenum">
              <a:rPr lang="en-IN" smtClean="0"/>
              <a:t>‹#›</a:t>
            </a:fld>
            <a:endParaRPr lang="en-IN"/>
          </a:p>
        </p:txBody>
      </p:sp>
    </p:spTree>
    <p:extLst>
      <p:ext uri="{BB962C8B-B14F-4D97-AF65-F5344CB8AC3E}">
        <p14:creationId xmlns:p14="http://schemas.microsoft.com/office/powerpoint/2010/main" val="1430826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blogs.commons.georgetown.edu/cctp-748-spring2015/category/week-12/"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hyperlink" Target="https://blogs.commons.georgetown.edu/cctp-748-spring2015/category/week-12/"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hyperlink" Target="https://blogs.commons.georgetown.edu/cctp-748-spring2015/category/week-12/"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blogs.commons.georgetown.edu/cctp-748-spring2015/category/week-12/"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hyperlink" Target="https://blogs.commons.georgetown.edu/cctp-748-spring2015/category/week-12/"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blogs.commons.georgetown.edu/cctp-748-spring2015/category/week-12/"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hyperlink" Target="https://blogs.commons.georgetown.edu/cctp-748-spring2015/category/week-12/"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logs.commons.georgetown.edu/cctp-748-spring2015/category/week-12/"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logs.commons.georgetown.edu/cctp-748-spring2015/category/week-12/"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blogs.commons.georgetown.edu/cctp-748-spring2015/category/week-12/"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0">
            <a:extLst>
              <a:ext uri="{FF2B5EF4-FFF2-40B4-BE49-F238E27FC236}">
                <a16:creationId xmlns:a16="http://schemas.microsoft.com/office/drawing/2014/main" id="{902C195C-21AA-4635-9D8B-11770DBF4663}"/>
              </a:ext>
            </a:extLst>
          </p:cNvPr>
          <p:cNvSpPr txBox="1"/>
          <p:nvPr/>
        </p:nvSpPr>
        <p:spPr>
          <a:xfrm>
            <a:off x="1035843" y="651986"/>
            <a:ext cx="8603457"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Black" panose="020B0A04020102020204" pitchFamily="34" charset="0"/>
              </a:rPr>
              <a:t>What is convolution in image processing</a:t>
            </a:r>
          </a:p>
          <a:p>
            <a:endParaRPr lang="en-US" dirty="0"/>
          </a:p>
          <a:p>
            <a:endParaRPr lang="en-US" dirty="0"/>
          </a:p>
          <a:p>
            <a:endParaRPr lang="en-IN" dirty="0"/>
          </a:p>
        </p:txBody>
      </p:sp>
      <p:sp>
        <p:nvSpPr>
          <p:cNvPr id="5" name="TextBox 10">
            <a:extLst>
              <a:ext uri="{FF2B5EF4-FFF2-40B4-BE49-F238E27FC236}">
                <a16:creationId xmlns:a16="http://schemas.microsoft.com/office/drawing/2014/main" id="{6FFED7DF-9A69-4237-969E-1A98A6163CB4}"/>
              </a:ext>
            </a:extLst>
          </p:cNvPr>
          <p:cNvSpPr txBox="1"/>
          <p:nvPr/>
        </p:nvSpPr>
        <p:spPr>
          <a:xfrm>
            <a:off x="1540668" y="1423511"/>
            <a:ext cx="8603457"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Black" panose="020B0A04020102020204" pitchFamily="34" charset="0"/>
              </a:rPr>
              <a:t>Take pixels of the original image</a:t>
            </a:r>
          </a:p>
          <a:p>
            <a:endParaRPr lang="en-US" dirty="0"/>
          </a:p>
          <a:p>
            <a:endParaRPr lang="en-US" dirty="0"/>
          </a:p>
          <a:p>
            <a:endParaRPr lang="en-IN" dirty="0"/>
          </a:p>
        </p:txBody>
      </p:sp>
      <p:sp>
        <p:nvSpPr>
          <p:cNvPr id="6" name="TextBox 10">
            <a:extLst>
              <a:ext uri="{FF2B5EF4-FFF2-40B4-BE49-F238E27FC236}">
                <a16:creationId xmlns:a16="http://schemas.microsoft.com/office/drawing/2014/main" id="{1FBFBBDD-C171-4AAF-9C7B-A3232BF55416}"/>
              </a:ext>
            </a:extLst>
          </p:cNvPr>
          <p:cNvSpPr txBox="1"/>
          <p:nvPr/>
        </p:nvSpPr>
        <p:spPr>
          <a:xfrm>
            <a:off x="2140743" y="2023675"/>
            <a:ext cx="8603457"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Black" panose="020B0A04020102020204" pitchFamily="34" charset="0"/>
              </a:rPr>
              <a:t>Take a matrix with numbers in each box</a:t>
            </a:r>
          </a:p>
          <a:p>
            <a:endParaRPr lang="en-US" dirty="0"/>
          </a:p>
          <a:p>
            <a:endParaRPr lang="en-US" dirty="0"/>
          </a:p>
          <a:p>
            <a:endParaRPr lang="en-IN" dirty="0"/>
          </a:p>
        </p:txBody>
      </p:sp>
      <p:sp>
        <p:nvSpPr>
          <p:cNvPr id="7" name="TextBox 10">
            <a:extLst>
              <a:ext uri="{FF2B5EF4-FFF2-40B4-BE49-F238E27FC236}">
                <a16:creationId xmlns:a16="http://schemas.microsoft.com/office/drawing/2014/main" id="{80CF46D8-CDD2-4718-A938-D7FE45AF0ADE}"/>
              </a:ext>
            </a:extLst>
          </p:cNvPr>
          <p:cNvSpPr txBox="1"/>
          <p:nvPr/>
        </p:nvSpPr>
        <p:spPr>
          <a:xfrm>
            <a:off x="2826543" y="2594922"/>
            <a:ext cx="8603457"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Black" panose="020B0A04020102020204" pitchFamily="34" charset="0"/>
              </a:rPr>
              <a:t>Apply the matrix on the original image to derive a new image</a:t>
            </a:r>
          </a:p>
          <a:p>
            <a:endParaRPr lang="en-US" dirty="0"/>
          </a:p>
          <a:p>
            <a:endParaRPr lang="en-US" dirty="0"/>
          </a:p>
          <a:p>
            <a:endParaRPr lang="en-IN" dirty="0"/>
          </a:p>
        </p:txBody>
      </p:sp>
    </p:spTree>
    <p:extLst>
      <p:ext uri="{BB962C8B-B14F-4D97-AF65-F5344CB8AC3E}">
        <p14:creationId xmlns:p14="http://schemas.microsoft.com/office/powerpoint/2010/main" val="4157594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A61227EB-34C3-4D40-983C-9C84BEB6558A}"/>
              </a:ext>
            </a:extLst>
          </p:cNvPr>
          <p:cNvSpPr txBox="1"/>
          <p:nvPr/>
        </p:nvSpPr>
        <p:spPr>
          <a:xfrm>
            <a:off x="6181725" y="4111052"/>
            <a:ext cx="1090204" cy="230832"/>
          </a:xfrm>
          <a:prstGeom prst="rect">
            <a:avLst/>
          </a:prstGeom>
          <a:noFill/>
        </p:spPr>
        <p:txBody>
          <a:bodyPr wrap="square" rtlCol="0">
            <a:spAutoFit/>
          </a:bodyPr>
          <a:lstStyle/>
          <a:p>
            <a:endParaRPr lang="en-IN" sz="900" dirty="0"/>
          </a:p>
        </p:txBody>
      </p:sp>
      <p:sp>
        <p:nvSpPr>
          <p:cNvPr id="2" name="TextBox 1">
            <a:extLst>
              <a:ext uri="{FF2B5EF4-FFF2-40B4-BE49-F238E27FC236}">
                <a16:creationId xmlns:a16="http://schemas.microsoft.com/office/drawing/2014/main" id="{689FCCE3-8BEB-487B-8EB4-B9B2E0A228C9}"/>
              </a:ext>
            </a:extLst>
          </p:cNvPr>
          <p:cNvSpPr txBox="1"/>
          <p:nvPr/>
        </p:nvSpPr>
        <p:spPr>
          <a:xfrm>
            <a:off x="952499" y="723901"/>
            <a:ext cx="9515475" cy="369926"/>
          </a:xfrm>
          <a:prstGeom prst="rect">
            <a:avLst/>
          </a:prstGeom>
          <a:noFill/>
        </p:spPr>
        <p:txBody>
          <a:bodyPr wrap="square" rtlCol="0">
            <a:spAutoFit/>
          </a:bodyPr>
          <a:lstStyle/>
          <a:p>
            <a:r>
              <a:rPr lang="en-US" b="1" dirty="0"/>
              <a:t>Final output of convolution at the end of every step</a:t>
            </a:r>
            <a:endParaRPr lang="en-IN" b="1" dirty="0"/>
          </a:p>
        </p:txBody>
      </p:sp>
      <p:graphicFrame>
        <p:nvGraphicFramePr>
          <p:cNvPr id="11" name="Table 10">
            <a:extLst>
              <a:ext uri="{FF2B5EF4-FFF2-40B4-BE49-F238E27FC236}">
                <a16:creationId xmlns:a16="http://schemas.microsoft.com/office/drawing/2014/main" id="{F2A7189B-2653-4EF5-B291-B866128A566B}"/>
              </a:ext>
            </a:extLst>
          </p:cNvPr>
          <p:cNvGraphicFramePr>
            <a:graphicFrameLocks noGrp="1"/>
          </p:cNvGraphicFramePr>
          <p:nvPr>
            <p:extLst>
              <p:ext uri="{D42A27DB-BD31-4B8C-83A1-F6EECF244321}">
                <p14:modId xmlns:p14="http://schemas.microsoft.com/office/powerpoint/2010/main" val="518292901"/>
              </p:ext>
            </p:extLst>
          </p:nvPr>
        </p:nvGraphicFramePr>
        <p:xfrm>
          <a:off x="9186862" y="1751569"/>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bg1"/>
                          </a:solidFill>
                          <a:latin typeface="+mn-lt"/>
                          <a:ea typeface="+mn-ea"/>
                          <a:cs typeface="+mn-cs"/>
                        </a:rPr>
                        <a:t>3</a:t>
                      </a:r>
                      <a:endParaRPr lang="en-IN" sz="1800"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r>
                        <a:rPr lang="en-US" sz="1800" b="1" kern="1200" dirty="0">
                          <a:solidFill>
                            <a:schemeClr val="bg1"/>
                          </a:solidFill>
                          <a:latin typeface="+mn-lt"/>
                          <a:ea typeface="+mn-ea"/>
                          <a:cs typeface="+mn-cs"/>
                        </a:rPr>
                        <a:t>0</a:t>
                      </a:r>
                      <a:endParaRPr lang="en-IN" sz="1800" b="1"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r>
                        <a:rPr lang="en-US" sz="1800" kern="1200" dirty="0">
                          <a:solidFill>
                            <a:schemeClr val="bg1"/>
                          </a:solidFill>
                          <a:latin typeface="+mn-lt"/>
                          <a:ea typeface="+mn-ea"/>
                          <a:cs typeface="+mn-cs"/>
                        </a:rPr>
                        <a:t>3</a:t>
                      </a:r>
                      <a:endParaRPr lang="en-IN" sz="1800" kern="1200" dirty="0">
                        <a:solidFill>
                          <a:schemeClr val="bg1"/>
                        </a:solidFill>
                        <a:latin typeface="+mn-lt"/>
                        <a:ea typeface="+mn-ea"/>
                        <a:cs typeface="+mn-cs"/>
                      </a:endParaRPr>
                    </a:p>
                  </a:txBody>
                  <a:tcPr>
                    <a:solidFill>
                      <a:schemeClr val="accent1">
                        <a:lumMod val="5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bg1"/>
                          </a:solidFill>
                          <a:latin typeface="+mn-lt"/>
                          <a:ea typeface="+mn-ea"/>
                          <a:cs typeface="+mn-cs"/>
                        </a:rPr>
                        <a:t>6</a:t>
                      </a:r>
                      <a:endParaRPr lang="en-IN" sz="1800"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r>
                        <a:rPr lang="en-US" sz="1800" kern="1200" dirty="0">
                          <a:solidFill>
                            <a:schemeClr val="bg1"/>
                          </a:solidFill>
                          <a:latin typeface="+mn-lt"/>
                          <a:ea typeface="+mn-ea"/>
                          <a:cs typeface="+mn-cs"/>
                        </a:rPr>
                        <a:t>0</a:t>
                      </a:r>
                      <a:endParaRPr lang="en-IN" sz="1800"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r>
                        <a:rPr lang="en-US" sz="1800" kern="1200" dirty="0">
                          <a:solidFill>
                            <a:schemeClr val="bg1"/>
                          </a:solidFill>
                          <a:latin typeface="+mn-lt"/>
                          <a:ea typeface="+mn-ea"/>
                          <a:cs typeface="+mn-cs"/>
                        </a:rPr>
                        <a:t>6</a:t>
                      </a:r>
                      <a:endParaRPr lang="en-IN" sz="1800" kern="1200" dirty="0">
                        <a:solidFill>
                          <a:schemeClr val="bg1"/>
                        </a:solidFill>
                        <a:latin typeface="+mn-lt"/>
                        <a:ea typeface="+mn-ea"/>
                        <a:cs typeface="+mn-cs"/>
                      </a:endParaRPr>
                    </a:p>
                  </a:txBody>
                  <a:tcPr>
                    <a:solidFill>
                      <a:schemeClr val="accent1">
                        <a:lumMod val="5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bg1"/>
                          </a:solidFill>
                          <a:latin typeface="+mn-lt"/>
                          <a:ea typeface="+mn-ea"/>
                          <a:cs typeface="+mn-cs"/>
                        </a:rPr>
                        <a:t>5</a:t>
                      </a:r>
                      <a:endParaRPr lang="en-IN" sz="1800"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r>
                        <a:rPr lang="en-US" sz="1800" kern="1200" dirty="0">
                          <a:solidFill>
                            <a:schemeClr val="bg1"/>
                          </a:solidFill>
                          <a:latin typeface="+mn-lt"/>
                          <a:ea typeface="+mn-ea"/>
                          <a:cs typeface="+mn-cs"/>
                        </a:rPr>
                        <a:t>0</a:t>
                      </a:r>
                      <a:endParaRPr lang="en-IN" sz="1800"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r>
                        <a:rPr lang="en-US" sz="1800" kern="1200" dirty="0">
                          <a:solidFill>
                            <a:schemeClr val="bg1"/>
                          </a:solidFill>
                          <a:latin typeface="+mn-lt"/>
                          <a:ea typeface="+mn-ea"/>
                          <a:cs typeface="+mn-cs"/>
                        </a:rPr>
                        <a:t>5</a:t>
                      </a:r>
                      <a:endParaRPr lang="en-IN" sz="1800" kern="1200" dirty="0">
                        <a:solidFill>
                          <a:schemeClr val="bg1"/>
                        </a:solidFill>
                        <a:latin typeface="+mn-lt"/>
                        <a:ea typeface="+mn-ea"/>
                        <a:cs typeface="+mn-cs"/>
                      </a:endParaRPr>
                    </a:p>
                  </a:txBody>
                  <a:tcPr>
                    <a:solidFill>
                      <a:schemeClr val="accent1">
                        <a:lumMod val="50000"/>
                      </a:schemeClr>
                    </a:solidFill>
                  </a:tcPr>
                </a:tc>
                <a:extLst>
                  <a:ext uri="{0D108BD9-81ED-4DB2-BD59-A6C34878D82A}">
                    <a16:rowId xmlns:a16="http://schemas.microsoft.com/office/drawing/2014/main" val="4268255754"/>
                  </a:ext>
                </a:extLst>
              </a:tr>
            </a:tbl>
          </a:graphicData>
        </a:graphic>
      </p:graphicFrame>
      <p:cxnSp>
        <p:nvCxnSpPr>
          <p:cNvPr id="7" name="Straight Arrow Connector 6">
            <a:extLst>
              <a:ext uri="{FF2B5EF4-FFF2-40B4-BE49-F238E27FC236}">
                <a16:creationId xmlns:a16="http://schemas.microsoft.com/office/drawing/2014/main" id="{1034411A-E67E-45B1-9455-A4EC0C23C5E6}"/>
              </a:ext>
            </a:extLst>
          </p:cNvPr>
          <p:cNvCxnSpPr>
            <a:cxnSpLocks/>
          </p:cNvCxnSpPr>
          <p:nvPr/>
        </p:nvCxnSpPr>
        <p:spPr>
          <a:xfrm>
            <a:off x="6362700" y="2733278"/>
            <a:ext cx="23907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16" name="Table 15">
            <a:extLst>
              <a:ext uri="{FF2B5EF4-FFF2-40B4-BE49-F238E27FC236}">
                <a16:creationId xmlns:a16="http://schemas.microsoft.com/office/drawing/2014/main" id="{A98E67B5-C117-4630-B7CF-2C551110F334}"/>
              </a:ext>
            </a:extLst>
          </p:cNvPr>
          <p:cNvGraphicFramePr>
            <a:graphicFrameLocks noGrp="1"/>
          </p:cNvGraphicFramePr>
          <p:nvPr>
            <p:extLst>
              <p:ext uri="{D42A27DB-BD31-4B8C-83A1-F6EECF244321}">
                <p14:modId xmlns:p14="http://schemas.microsoft.com/office/powerpoint/2010/main" val="2133826521"/>
              </p:ext>
            </p:extLst>
          </p:nvPr>
        </p:nvGraphicFramePr>
        <p:xfrm>
          <a:off x="792957" y="1797909"/>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3</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3</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3</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19" name="Table 18">
            <a:extLst>
              <a:ext uri="{FF2B5EF4-FFF2-40B4-BE49-F238E27FC236}">
                <a16:creationId xmlns:a16="http://schemas.microsoft.com/office/drawing/2014/main" id="{6F310CFF-D5CB-44D8-851B-49DC5BDA11B8}"/>
              </a:ext>
            </a:extLst>
          </p:cNvPr>
          <p:cNvGraphicFramePr>
            <a:graphicFrameLocks noGrp="1"/>
          </p:cNvGraphicFramePr>
          <p:nvPr>
            <p:extLst>
              <p:ext uri="{D42A27DB-BD31-4B8C-83A1-F6EECF244321}">
                <p14:modId xmlns:p14="http://schemas.microsoft.com/office/powerpoint/2010/main" val="3382095605"/>
              </p:ext>
            </p:extLst>
          </p:nvPr>
        </p:nvGraphicFramePr>
        <p:xfrm>
          <a:off x="3805238" y="1797909"/>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
        <p:nvSpPr>
          <p:cNvPr id="20" name="TextBox 19">
            <a:extLst>
              <a:ext uri="{FF2B5EF4-FFF2-40B4-BE49-F238E27FC236}">
                <a16:creationId xmlns:a16="http://schemas.microsoft.com/office/drawing/2014/main" id="{BE6716BF-FFA6-430E-B935-4FED0A083C61}"/>
              </a:ext>
            </a:extLst>
          </p:cNvPr>
          <p:cNvSpPr txBox="1"/>
          <p:nvPr/>
        </p:nvSpPr>
        <p:spPr>
          <a:xfrm>
            <a:off x="952499" y="1238032"/>
            <a:ext cx="7410451" cy="369332"/>
          </a:xfrm>
          <a:prstGeom prst="rect">
            <a:avLst/>
          </a:prstGeom>
          <a:noFill/>
        </p:spPr>
        <p:txBody>
          <a:bodyPr wrap="square" rtlCol="0">
            <a:spAutoFit/>
          </a:bodyPr>
          <a:lstStyle/>
          <a:p>
            <a:r>
              <a:rPr lang="en-US" dirty="0" err="1"/>
              <a:t>Pssst</a:t>
            </a:r>
            <a:r>
              <a:rPr lang="en-US" dirty="0"/>
              <a:t>… we filled in example values for our image </a:t>
            </a:r>
            <a:endParaRPr lang="en-IN" dirty="0"/>
          </a:p>
        </p:txBody>
      </p:sp>
      <p:sp>
        <p:nvSpPr>
          <p:cNvPr id="21" name="TextBox 20">
            <a:extLst>
              <a:ext uri="{FF2B5EF4-FFF2-40B4-BE49-F238E27FC236}">
                <a16:creationId xmlns:a16="http://schemas.microsoft.com/office/drawing/2014/main" id="{523C5B82-77F4-4007-8FA3-5380A285786C}"/>
              </a:ext>
            </a:extLst>
          </p:cNvPr>
          <p:cNvSpPr txBox="1"/>
          <p:nvPr/>
        </p:nvSpPr>
        <p:spPr>
          <a:xfrm>
            <a:off x="6969919" y="2301007"/>
            <a:ext cx="2228851" cy="369332"/>
          </a:xfrm>
          <a:prstGeom prst="rect">
            <a:avLst/>
          </a:prstGeom>
          <a:noFill/>
        </p:spPr>
        <p:txBody>
          <a:bodyPr wrap="square" rtlCol="0">
            <a:spAutoFit/>
          </a:bodyPr>
          <a:lstStyle/>
          <a:p>
            <a:r>
              <a:rPr lang="en-US" dirty="0"/>
              <a:t>convolutions</a:t>
            </a:r>
            <a:endParaRPr lang="en-IN" dirty="0"/>
          </a:p>
        </p:txBody>
      </p:sp>
      <p:sp>
        <p:nvSpPr>
          <p:cNvPr id="10" name="TextBox 9">
            <a:extLst>
              <a:ext uri="{FF2B5EF4-FFF2-40B4-BE49-F238E27FC236}">
                <a16:creationId xmlns:a16="http://schemas.microsoft.com/office/drawing/2014/main" id="{49AEA73A-F771-45C4-B6A7-DE8B5B64DA3E}"/>
              </a:ext>
            </a:extLst>
          </p:cNvPr>
          <p:cNvSpPr txBox="1"/>
          <p:nvPr/>
        </p:nvSpPr>
        <p:spPr>
          <a:xfrm>
            <a:off x="792957" y="4044691"/>
            <a:ext cx="1090204" cy="379771"/>
          </a:xfrm>
          <a:prstGeom prst="rect">
            <a:avLst/>
          </a:prstGeom>
          <a:noFill/>
        </p:spPr>
        <p:txBody>
          <a:bodyPr wrap="square" rtlCol="0">
            <a:spAutoFit/>
          </a:bodyPr>
          <a:lstStyle/>
          <a:p>
            <a:r>
              <a:rPr lang="en-US" dirty="0"/>
              <a:t>Original</a:t>
            </a:r>
            <a:endParaRPr lang="en-IN" dirty="0"/>
          </a:p>
        </p:txBody>
      </p:sp>
      <p:sp>
        <p:nvSpPr>
          <p:cNvPr id="12" name="TextBox 11">
            <a:extLst>
              <a:ext uri="{FF2B5EF4-FFF2-40B4-BE49-F238E27FC236}">
                <a16:creationId xmlns:a16="http://schemas.microsoft.com/office/drawing/2014/main" id="{83423D4D-76F6-4DA7-806E-0210D5BF4CB7}"/>
              </a:ext>
            </a:extLst>
          </p:cNvPr>
          <p:cNvSpPr txBox="1"/>
          <p:nvPr/>
        </p:nvSpPr>
        <p:spPr>
          <a:xfrm>
            <a:off x="3805238" y="4036582"/>
            <a:ext cx="1090204" cy="379771"/>
          </a:xfrm>
          <a:prstGeom prst="rect">
            <a:avLst/>
          </a:prstGeom>
          <a:noFill/>
        </p:spPr>
        <p:txBody>
          <a:bodyPr wrap="square" rtlCol="0">
            <a:spAutoFit/>
          </a:bodyPr>
          <a:lstStyle/>
          <a:p>
            <a:r>
              <a:rPr lang="en-US" dirty="0"/>
              <a:t>Kernel</a:t>
            </a:r>
            <a:endParaRPr lang="en-IN" dirty="0"/>
          </a:p>
        </p:txBody>
      </p:sp>
    </p:spTree>
    <p:extLst>
      <p:ext uri="{BB962C8B-B14F-4D97-AF65-F5344CB8AC3E}">
        <p14:creationId xmlns:p14="http://schemas.microsoft.com/office/powerpoint/2010/main" val="1422760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A61227EB-34C3-4D40-983C-9C84BEB6558A}"/>
              </a:ext>
            </a:extLst>
          </p:cNvPr>
          <p:cNvSpPr txBox="1"/>
          <p:nvPr/>
        </p:nvSpPr>
        <p:spPr>
          <a:xfrm>
            <a:off x="6181725" y="4111052"/>
            <a:ext cx="1090204" cy="230832"/>
          </a:xfrm>
          <a:prstGeom prst="rect">
            <a:avLst/>
          </a:prstGeom>
          <a:noFill/>
        </p:spPr>
        <p:txBody>
          <a:bodyPr wrap="square" rtlCol="0">
            <a:spAutoFit/>
          </a:bodyPr>
          <a:lstStyle/>
          <a:p>
            <a:endParaRPr lang="en-IN" sz="900" dirty="0"/>
          </a:p>
        </p:txBody>
      </p:sp>
      <p:sp>
        <p:nvSpPr>
          <p:cNvPr id="2" name="TextBox 1">
            <a:extLst>
              <a:ext uri="{FF2B5EF4-FFF2-40B4-BE49-F238E27FC236}">
                <a16:creationId xmlns:a16="http://schemas.microsoft.com/office/drawing/2014/main" id="{689FCCE3-8BEB-487B-8EB4-B9B2E0A228C9}"/>
              </a:ext>
            </a:extLst>
          </p:cNvPr>
          <p:cNvSpPr txBox="1"/>
          <p:nvPr/>
        </p:nvSpPr>
        <p:spPr>
          <a:xfrm>
            <a:off x="714376" y="706920"/>
            <a:ext cx="11201400" cy="369332"/>
          </a:xfrm>
          <a:prstGeom prst="rect">
            <a:avLst/>
          </a:prstGeom>
          <a:noFill/>
        </p:spPr>
        <p:txBody>
          <a:bodyPr wrap="square" rtlCol="0">
            <a:spAutoFit/>
          </a:bodyPr>
          <a:lstStyle/>
          <a:p>
            <a:r>
              <a:rPr lang="en-US" b="1" dirty="0"/>
              <a:t>Just for Fun: this is our original image on the left and convoluted one on the right(based on example pixel values)</a:t>
            </a:r>
            <a:endParaRPr lang="en-IN" b="1" dirty="0"/>
          </a:p>
        </p:txBody>
      </p:sp>
      <p:cxnSp>
        <p:nvCxnSpPr>
          <p:cNvPr id="7" name="Straight Arrow Connector 6">
            <a:extLst>
              <a:ext uri="{FF2B5EF4-FFF2-40B4-BE49-F238E27FC236}">
                <a16:creationId xmlns:a16="http://schemas.microsoft.com/office/drawing/2014/main" id="{1034411A-E67E-45B1-9455-A4EC0C23C5E6}"/>
              </a:ext>
            </a:extLst>
          </p:cNvPr>
          <p:cNvCxnSpPr>
            <a:cxnSpLocks/>
          </p:cNvCxnSpPr>
          <p:nvPr/>
        </p:nvCxnSpPr>
        <p:spPr>
          <a:xfrm>
            <a:off x="4191001" y="2980927"/>
            <a:ext cx="307140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523C5B82-77F4-4007-8FA3-5380A285786C}"/>
              </a:ext>
            </a:extLst>
          </p:cNvPr>
          <p:cNvSpPr txBox="1"/>
          <p:nvPr/>
        </p:nvSpPr>
        <p:spPr>
          <a:xfrm>
            <a:off x="4855369" y="2585369"/>
            <a:ext cx="2228851" cy="369332"/>
          </a:xfrm>
          <a:prstGeom prst="rect">
            <a:avLst/>
          </a:prstGeom>
          <a:noFill/>
        </p:spPr>
        <p:txBody>
          <a:bodyPr wrap="square" rtlCol="0">
            <a:spAutoFit/>
          </a:bodyPr>
          <a:lstStyle/>
          <a:p>
            <a:r>
              <a:rPr lang="en-US" dirty="0"/>
              <a:t>convolutions</a:t>
            </a:r>
            <a:endParaRPr lang="en-IN" dirty="0"/>
          </a:p>
        </p:txBody>
      </p:sp>
      <p:pic>
        <p:nvPicPr>
          <p:cNvPr id="3" name="Picture 2">
            <a:extLst>
              <a:ext uri="{FF2B5EF4-FFF2-40B4-BE49-F238E27FC236}">
                <a16:creationId xmlns:a16="http://schemas.microsoft.com/office/drawing/2014/main" id="{BCC4B1A8-8E5B-4310-ABE3-72B6FB78496A}"/>
              </a:ext>
            </a:extLst>
          </p:cNvPr>
          <p:cNvPicPr>
            <a:picLocks noChangeAspect="1"/>
          </p:cNvPicPr>
          <p:nvPr/>
        </p:nvPicPr>
        <p:blipFill>
          <a:blip r:embed="rId2"/>
          <a:stretch>
            <a:fillRect/>
          </a:stretch>
        </p:blipFill>
        <p:spPr>
          <a:xfrm>
            <a:off x="881063" y="1423987"/>
            <a:ext cx="3152775" cy="3171825"/>
          </a:xfrm>
          <a:prstGeom prst="rect">
            <a:avLst/>
          </a:prstGeom>
        </p:spPr>
      </p:pic>
      <p:pic>
        <p:nvPicPr>
          <p:cNvPr id="10" name="Picture 9">
            <a:extLst>
              <a:ext uri="{FF2B5EF4-FFF2-40B4-BE49-F238E27FC236}">
                <a16:creationId xmlns:a16="http://schemas.microsoft.com/office/drawing/2014/main" id="{B50DBA0C-3568-4F5E-8E79-319DB9F3563A}"/>
              </a:ext>
            </a:extLst>
          </p:cNvPr>
          <p:cNvPicPr>
            <a:picLocks noChangeAspect="1"/>
          </p:cNvPicPr>
          <p:nvPr/>
        </p:nvPicPr>
        <p:blipFill>
          <a:blip r:embed="rId3"/>
          <a:stretch>
            <a:fillRect/>
          </a:stretch>
        </p:blipFill>
        <p:spPr>
          <a:xfrm>
            <a:off x="7548562" y="1433512"/>
            <a:ext cx="3152775" cy="3162300"/>
          </a:xfrm>
          <a:prstGeom prst="rect">
            <a:avLst/>
          </a:prstGeom>
        </p:spPr>
      </p:pic>
    </p:spTree>
    <p:extLst>
      <p:ext uri="{BB962C8B-B14F-4D97-AF65-F5344CB8AC3E}">
        <p14:creationId xmlns:p14="http://schemas.microsoft.com/office/powerpoint/2010/main" val="1114718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0D4CBF2-10E1-4FB3-A29F-8AE59698ED0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00062" y="204978"/>
            <a:ext cx="695325" cy="822174"/>
          </a:xfrm>
          <a:prstGeom prst="rect">
            <a:avLst/>
          </a:prstGeom>
        </p:spPr>
      </p:pic>
      <p:sp>
        <p:nvSpPr>
          <p:cNvPr id="2" name="TextBox 1">
            <a:extLst>
              <a:ext uri="{FF2B5EF4-FFF2-40B4-BE49-F238E27FC236}">
                <a16:creationId xmlns:a16="http://schemas.microsoft.com/office/drawing/2014/main" id="{689FCCE3-8BEB-487B-8EB4-B9B2E0A228C9}"/>
              </a:ext>
            </a:extLst>
          </p:cNvPr>
          <p:cNvSpPr txBox="1"/>
          <p:nvPr/>
        </p:nvSpPr>
        <p:spPr>
          <a:xfrm>
            <a:off x="952499" y="723901"/>
            <a:ext cx="9515475" cy="369926"/>
          </a:xfrm>
          <a:prstGeom prst="rect">
            <a:avLst/>
          </a:prstGeom>
          <a:noFill/>
        </p:spPr>
        <p:txBody>
          <a:bodyPr wrap="square" rtlCol="0">
            <a:spAutoFit/>
          </a:bodyPr>
          <a:lstStyle/>
          <a:p>
            <a:r>
              <a:rPr lang="en-US" b="1" dirty="0"/>
              <a:t>Some important theories to consider</a:t>
            </a:r>
            <a:endParaRPr lang="en-IN" b="1" dirty="0"/>
          </a:p>
        </p:txBody>
      </p:sp>
      <p:sp>
        <p:nvSpPr>
          <p:cNvPr id="3" name="TextBox 2">
            <a:extLst>
              <a:ext uri="{FF2B5EF4-FFF2-40B4-BE49-F238E27FC236}">
                <a16:creationId xmlns:a16="http://schemas.microsoft.com/office/drawing/2014/main" id="{02492FA4-FFC6-4C9D-BEC5-E37CAF127069}"/>
              </a:ext>
            </a:extLst>
          </p:cNvPr>
          <p:cNvSpPr txBox="1"/>
          <p:nvPr/>
        </p:nvSpPr>
        <p:spPr>
          <a:xfrm>
            <a:off x="847724" y="1381125"/>
            <a:ext cx="10210801" cy="4801314"/>
          </a:xfrm>
          <a:prstGeom prst="rect">
            <a:avLst/>
          </a:prstGeom>
          <a:noFill/>
        </p:spPr>
        <p:txBody>
          <a:bodyPr wrap="square" rtlCol="0">
            <a:spAutoFit/>
          </a:bodyPr>
          <a:lstStyle/>
          <a:p>
            <a:pPr marL="342900" indent="-342900">
              <a:buFont typeface="+mj-lt"/>
              <a:buAutoNum type="arabicPeriod"/>
            </a:pPr>
            <a:r>
              <a:rPr lang="en-US" dirty="0"/>
              <a:t>Calculations of the convolutions involves a step where we flip the kernel matrix horizontally and vertically as well. This is the mathematical formula for convolution.  However we skipped this step in our example because our kernels are symmetric. Proof below.</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r>
              <a:rPr lang="en-US" dirty="0"/>
              <a:t>Given an original image of dimensions (n * k). Kernel of dimension (m * m ). Padding of value (p) and stride </a:t>
            </a:r>
            <a:r>
              <a:rPr lang="en-US"/>
              <a:t>of value </a:t>
            </a:r>
            <a:r>
              <a:rPr lang="en-US" dirty="0"/>
              <a:t>s </a:t>
            </a:r>
          </a:p>
          <a:p>
            <a:pPr marL="342900" indent="-342900">
              <a:buFont typeface="+mj-lt"/>
              <a:buAutoNum type="arabicPeriod"/>
            </a:pPr>
            <a:endParaRPr lang="en-US" dirty="0"/>
          </a:p>
          <a:p>
            <a:r>
              <a:rPr lang="en-US" dirty="0"/>
              <a:t>The size of the altered image would be a * b. </a:t>
            </a:r>
          </a:p>
          <a:p>
            <a:r>
              <a:rPr lang="en-US" dirty="0"/>
              <a:t>Where a = floor((n +2p – m)/s) + 1  and b = floor((k +2p –m)/2) + 1 </a:t>
            </a:r>
          </a:p>
          <a:p>
            <a:endParaRPr lang="en-US" dirty="0"/>
          </a:p>
          <a:p>
            <a:endParaRPr lang="en-US" dirty="0"/>
          </a:p>
          <a:p>
            <a:endParaRPr lang="en-IN" dirty="0"/>
          </a:p>
        </p:txBody>
      </p:sp>
      <p:pic>
        <p:nvPicPr>
          <p:cNvPr id="4" name="Picture 3">
            <a:extLst>
              <a:ext uri="{FF2B5EF4-FFF2-40B4-BE49-F238E27FC236}">
                <a16:creationId xmlns:a16="http://schemas.microsoft.com/office/drawing/2014/main" id="{A290C982-8795-4FD9-A718-7950406BFAC4}"/>
              </a:ext>
            </a:extLst>
          </p:cNvPr>
          <p:cNvPicPr>
            <a:picLocks noChangeAspect="1"/>
          </p:cNvPicPr>
          <p:nvPr/>
        </p:nvPicPr>
        <p:blipFill>
          <a:blip r:embed="rId4"/>
          <a:stretch>
            <a:fillRect/>
          </a:stretch>
        </p:blipFill>
        <p:spPr>
          <a:xfrm>
            <a:off x="1195387" y="2490787"/>
            <a:ext cx="5848350" cy="1171575"/>
          </a:xfrm>
          <a:prstGeom prst="rect">
            <a:avLst/>
          </a:prstGeom>
        </p:spPr>
      </p:pic>
    </p:spTree>
    <p:extLst>
      <p:ext uri="{BB962C8B-B14F-4D97-AF65-F5344CB8AC3E}">
        <p14:creationId xmlns:p14="http://schemas.microsoft.com/office/powerpoint/2010/main" val="2442392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0D4CBF2-10E1-4FB3-A29F-8AE59698ED0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00062" y="271653"/>
            <a:ext cx="695325" cy="822174"/>
          </a:xfrm>
          <a:prstGeom prst="rect">
            <a:avLst/>
          </a:prstGeom>
        </p:spPr>
      </p:pic>
      <p:sp>
        <p:nvSpPr>
          <p:cNvPr id="2" name="TextBox 1">
            <a:extLst>
              <a:ext uri="{FF2B5EF4-FFF2-40B4-BE49-F238E27FC236}">
                <a16:creationId xmlns:a16="http://schemas.microsoft.com/office/drawing/2014/main" id="{689FCCE3-8BEB-487B-8EB4-B9B2E0A228C9}"/>
              </a:ext>
            </a:extLst>
          </p:cNvPr>
          <p:cNvSpPr txBox="1"/>
          <p:nvPr/>
        </p:nvSpPr>
        <p:spPr>
          <a:xfrm>
            <a:off x="952499" y="723901"/>
            <a:ext cx="9515475" cy="369926"/>
          </a:xfrm>
          <a:prstGeom prst="rect">
            <a:avLst/>
          </a:prstGeom>
          <a:noFill/>
        </p:spPr>
        <p:txBody>
          <a:bodyPr wrap="square" rtlCol="0">
            <a:spAutoFit/>
          </a:bodyPr>
          <a:lstStyle/>
          <a:p>
            <a:r>
              <a:rPr lang="en-US" b="1" dirty="0"/>
              <a:t>Some important theories to consider</a:t>
            </a:r>
            <a:endParaRPr lang="en-IN" b="1" dirty="0"/>
          </a:p>
        </p:txBody>
      </p:sp>
      <p:sp>
        <p:nvSpPr>
          <p:cNvPr id="3" name="TextBox 2">
            <a:extLst>
              <a:ext uri="{FF2B5EF4-FFF2-40B4-BE49-F238E27FC236}">
                <a16:creationId xmlns:a16="http://schemas.microsoft.com/office/drawing/2014/main" id="{02492FA4-FFC6-4C9D-BEC5-E37CAF127069}"/>
              </a:ext>
            </a:extLst>
          </p:cNvPr>
          <p:cNvSpPr txBox="1"/>
          <p:nvPr/>
        </p:nvSpPr>
        <p:spPr>
          <a:xfrm>
            <a:off x="847724" y="1381125"/>
            <a:ext cx="10210801" cy="1477328"/>
          </a:xfrm>
          <a:prstGeom prst="rect">
            <a:avLst/>
          </a:prstGeom>
          <a:noFill/>
        </p:spPr>
        <p:txBody>
          <a:bodyPr wrap="square" rtlCol="0">
            <a:spAutoFit/>
          </a:bodyPr>
          <a:lstStyle/>
          <a:p>
            <a:endParaRPr lang="en-US" dirty="0"/>
          </a:p>
          <a:p>
            <a:r>
              <a:rPr lang="en-US" dirty="0"/>
              <a:t>3. When we are performing the weighted sum, it is possible that the output exceeds the range 0-255. Python libraries would take care of this issue, by  having the max value as white and lowest values as black</a:t>
            </a:r>
          </a:p>
          <a:p>
            <a:endParaRPr lang="en-US" dirty="0"/>
          </a:p>
          <a:p>
            <a:endParaRPr lang="en-IN" dirty="0"/>
          </a:p>
        </p:txBody>
      </p:sp>
      <p:pic>
        <p:nvPicPr>
          <p:cNvPr id="5" name="Picture 4">
            <a:extLst>
              <a:ext uri="{FF2B5EF4-FFF2-40B4-BE49-F238E27FC236}">
                <a16:creationId xmlns:a16="http://schemas.microsoft.com/office/drawing/2014/main" id="{61021D0A-128C-40F5-A6FA-F36D57941566}"/>
              </a:ext>
            </a:extLst>
          </p:cNvPr>
          <p:cNvPicPr>
            <a:picLocks noChangeAspect="1"/>
          </p:cNvPicPr>
          <p:nvPr/>
        </p:nvPicPr>
        <p:blipFill>
          <a:blip r:embed="rId4"/>
          <a:stretch>
            <a:fillRect/>
          </a:stretch>
        </p:blipFill>
        <p:spPr>
          <a:xfrm>
            <a:off x="952499" y="2466974"/>
            <a:ext cx="5692721" cy="4000501"/>
          </a:xfrm>
          <a:prstGeom prst="rect">
            <a:avLst/>
          </a:prstGeom>
        </p:spPr>
      </p:pic>
      <p:sp>
        <p:nvSpPr>
          <p:cNvPr id="6" name="TextBox 5">
            <a:extLst>
              <a:ext uri="{FF2B5EF4-FFF2-40B4-BE49-F238E27FC236}">
                <a16:creationId xmlns:a16="http://schemas.microsoft.com/office/drawing/2014/main" id="{5B36DCBE-F7B4-4360-8F5F-6EA508C96B2F}"/>
              </a:ext>
            </a:extLst>
          </p:cNvPr>
          <p:cNvSpPr txBox="1"/>
          <p:nvPr/>
        </p:nvSpPr>
        <p:spPr>
          <a:xfrm>
            <a:off x="7029450" y="2762250"/>
            <a:ext cx="3619500" cy="2585323"/>
          </a:xfrm>
          <a:prstGeom prst="rect">
            <a:avLst/>
          </a:prstGeom>
          <a:noFill/>
        </p:spPr>
        <p:txBody>
          <a:bodyPr wrap="square" rtlCol="0">
            <a:spAutoFit/>
          </a:bodyPr>
          <a:lstStyle/>
          <a:p>
            <a:r>
              <a:rPr lang="en-US" dirty="0"/>
              <a:t>This particular matrix exceeds 0-255 range in all boxes.</a:t>
            </a:r>
          </a:p>
          <a:p>
            <a:endParaRPr lang="en-US" dirty="0"/>
          </a:p>
          <a:p>
            <a:r>
              <a:rPr lang="en-US" dirty="0"/>
              <a:t>So , python performs the following :</a:t>
            </a:r>
          </a:p>
          <a:p>
            <a:endParaRPr lang="en-US" dirty="0"/>
          </a:p>
          <a:p>
            <a:pPr marL="342900" indent="-342900">
              <a:buAutoNum type="arabicPeriod"/>
            </a:pPr>
            <a:r>
              <a:rPr lang="en-US" dirty="0"/>
              <a:t>Largest values shown as white.</a:t>
            </a:r>
          </a:p>
          <a:p>
            <a:pPr marL="342900" indent="-342900">
              <a:buAutoNum type="arabicPeriod"/>
            </a:pPr>
            <a:r>
              <a:rPr lang="en-US" dirty="0"/>
              <a:t>Lowest values shown as black</a:t>
            </a:r>
          </a:p>
          <a:p>
            <a:pPr marL="342900" indent="-342900">
              <a:buAutoNum type="arabicPeriod"/>
            </a:pPr>
            <a:r>
              <a:rPr lang="en-US" dirty="0"/>
              <a:t>Values within are in ranges of gray</a:t>
            </a:r>
            <a:endParaRPr lang="en-IN" dirty="0"/>
          </a:p>
        </p:txBody>
      </p:sp>
    </p:spTree>
    <p:extLst>
      <p:ext uri="{BB962C8B-B14F-4D97-AF65-F5344CB8AC3E}">
        <p14:creationId xmlns:p14="http://schemas.microsoft.com/office/powerpoint/2010/main" val="2894780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66F04EF-9B7E-406A-A547-CD1CEBAAAB9A}"/>
              </a:ext>
            </a:extLst>
          </p:cNvPr>
          <p:cNvGraphicFramePr>
            <a:graphicFrameLocks noGrp="1"/>
          </p:cNvGraphicFramePr>
          <p:nvPr>
            <p:extLst>
              <p:ext uri="{D42A27DB-BD31-4B8C-83A1-F6EECF244321}">
                <p14:modId xmlns:p14="http://schemas.microsoft.com/office/powerpoint/2010/main" val="3718886125"/>
              </p:ext>
            </p:extLst>
          </p:nvPr>
        </p:nvGraphicFramePr>
        <p:xfrm>
          <a:off x="476251" y="348191"/>
          <a:ext cx="11306174" cy="6214534"/>
        </p:xfrm>
        <a:graphic>
          <a:graphicData uri="http://schemas.openxmlformats.org/drawingml/2006/table">
            <a:tbl>
              <a:tblPr firstRow="1" bandRow="1">
                <a:tableStyleId>{7DF18680-E054-41AD-8BC1-D1AEF772440D}</a:tableStyleId>
              </a:tblPr>
              <a:tblGrid>
                <a:gridCol w="2241901">
                  <a:extLst>
                    <a:ext uri="{9D8B030D-6E8A-4147-A177-3AD203B41FA5}">
                      <a16:colId xmlns:a16="http://schemas.microsoft.com/office/drawing/2014/main" val="3044299805"/>
                    </a:ext>
                  </a:extLst>
                </a:gridCol>
                <a:gridCol w="5295548">
                  <a:extLst>
                    <a:ext uri="{9D8B030D-6E8A-4147-A177-3AD203B41FA5}">
                      <a16:colId xmlns:a16="http://schemas.microsoft.com/office/drawing/2014/main" val="47951699"/>
                    </a:ext>
                  </a:extLst>
                </a:gridCol>
                <a:gridCol w="3768725">
                  <a:extLst>
                    <a:ext uri="{9D8B030D-6E8A-4147-A177-3AD203B41FA5}">
                      <a16:colId xmlns:a16="http://schemas.microsoft.com/office/drawing/2014/main" val="2582222409"/>
                    </a:ext>
                  </a:extLst>
                </a:gridCol>
              </a:tblGrid>
              <a:tr h="784251">
                <a:tc>
                  <a:txBody>
                    <a:bodyPr/>
                    <a:lstStyle/>
                    <a:p>
                      <a:pPr algn="ctr">
                        <a:lnSpc>
                          <a:spcPct val="150000"/>
                        </a:lnSpc>
                      </a:pPr>
                      <a:r>
                        <a:rPr lang="en-US" dirty="0"/>
                        <a:t>Operation</a:t>
                      </a:r>
                      <a:endParaRPr lang="en-IN" dirty="0"/>
                    </a:p>
                  </a:txBody>
                  <a:tcPr/>
                </a:tc>
                <a:tc>
                  <a:txBody>
                    <a:bodyPr/>
                    <a:lstStyle/>
                    <a:p>
                      <a:pPr algn="ctr">
                        <a:lnSpc>
                          <a:spcPct val="150000"/>
                        </a:lnSpc>
                      </a:pPr>
                      <a:r>
                        <a:rPr lang="en-US" dirty="0"/>
                        <a:t>Custom Function </a:t>
                      </a:r>
                      <a:endParaRPr lang="en-IN" dirty="0"/>
                    </a:p>
                  </a:txBody>
                  <a:tcPr/>
                </a:tc>
                <a:tc>
                  <a:txBody>
                    <a:bodyPr/>
                    <a:lstStyle/>
                    <a:p>
                      <a:pPr algn="ctr">
                        <a:lnSpc>
                          <a:spcPct val="150000"/>
                        </a:lnSpc>
                      </a:pPr>
                      <a:r>
                        <a:rPr lang="en-US" dirty="0"/>
                        <a:t>Industry Accepted</a:t>
                      </a:r>
                      <a:endParaRPr lang="en-IN" dirty="0"/>
                    </a:p>
                  </a:txBody>
                  <a:tcPr/>
                </a:tc>
                <a:extLst>
                  <a:ext uri="{0D108BD9-81ED-4DB2-BD59-A6C34878D82A}">
                    <a16:rowId xmlns:a16="http://schemas.microsoft.com/office/drawing/2014/main" val="538529846"/>
                  </a:ext>
                </a:extLst>
              </a:tr>
              <a:tr h="1593235">
                <a:tc>
                  <a:txBody>
                    <a:bodyPr/>
                    <a:lstStyle/>
                    <a:p>
                      <a:pPr algn="ctr">
                        <a:lnSpc>
                          <a:spcPct val="150000"/>
                        </a:lnSpc>
                      </a:pPr>
                      <a:endParaRPr lang="en-US" dirty="0"/>
                    </a:p>
                    <a:p>
                      <a:pPr algn="ctr">
                        <a:lnSpc>
                          <a:spcPct val="150000"/>
                        </a:lnSpc>
                      </a:pPr>
                      <a:r>
                        <a:rPr lang="en-US" dirty="0"/>
                        <a:t>F</a:t>
                      </a:r>
                      <a:r>
                        <a:rPr lang="en-IN" dirty="0"/>
                        <a:t>lip a matrix horizontally</a:t>
                      </a:r>
                    </a:p>
                  </a:txBody>
                  <a:tcPr/>
                </a:tc>
                <a:tc>
                  <a:txBody>
                    <a:bodyPr/>
                    <a:lstStyle/>
                    <a:p>
                      <a:pPr algn="ctr">
                        <a:lnSpc>
                          <a:spcPct val="150000"/>
                        </a:lnSpc>
                      </a:pPr>
                      <a:r>
                        <a:rPr lang="en-US" dirty="0"/>
                        <a:t>def </a:t>
                      </a:r>
                      <a:r>
                        <a:rPr lang="en-US" dirty="0" err="1"/>
                        <a:t>flip_horizontally</a:t>
                      </a:r>
                      <a:r>
                        <a:rPr lang="en-US" dirty="0"/>
                        <a:t>(matrix):</a:t>
                      </a:r>
                    </a:p>
                    <a:p>
                      <a:pPr algn="ctr">
                        <a:lnSpc>
                          <a:spcPct val="150000"/>
                        </a:lnSpc>
                      </a:pPr>
                      <a:r>
                        <a:rPr lang="en-US" dirty="0"/>
                        <a:t>    return matrix[:, ::-1]</a:t>
                      </a:r>
                      <a:endParaRPr lang="en-IN" dirty="0"/>
                    </a:p>
                  </a:txBody>
                  <a:tcPr/>
                </a:tc>
                <a:tc>
                  <a:txBody>
                    <a:bodyPr/>
                    <a:lstStyle/>
                    <a:p>
                      <a:pPr algn="ctr">
                        <a:lnSpc>
                          <a:spcPct val="150000"/>
                        </a:lnSpc>
                      </a:pPr>
                      <a:r>
                        <a:rPr lang="en-US" dirty="0" err="1"/>
                        <a:t>np.fliplr</a:t>
                      </a:r>
                      <a:r>
                        <a:rPr lang="en-US" dirty="0"/>
                        <a:t>()</a:t>
                      </a:r>
                      <a:endParaRPr lang="en-IN" dirty="0"/>
                    </a:p>
                  </a:txBody>
                  <a:tcPr/>
                </a:tc>
                <a:extLst>
                  <a:ext uri="{0D108BD9-81ED-4DB2-BD59-A6C34878D82A}">
                    <a16:rowId xmlns:a16="http://schemas.microsoft.com/office/drawing/2014/main" val="2633632815"/>
                  </a:ext>
                </a:extLst>
              </a:tr>
              <a:tr h="1161254">
                <a:tc>
                  <a:txBody>
                    <a:bodyPr/>
                    <a:lstStyle/>
                    <a:p>
                      <a:pPr algn="ctr">
                        <a:lnSpc>
                          <a:spcPct val="150000"/>
                        </a:lnSpc>
                      </a:pPr>
                      <a:r>
                        <a:rPr lang="en-US" dirty="0"/>
                        <a:t>Flip a matrix vertically</a:t>
                      </a:r>
                      <a:endParaRPr lang="en-IN" dirty="0"/>
                    </a:p>
                  </a:txBody>
                  <a:tcPr/>
                </a:tc>
                <a:tc>
                  <a:txBody>
                    <a:bodyPr/>
                    <a:lstStyle/>
                    <a:p>
                      <a:pPr algn="ctr">
                        <a:lnSpc>
                          <a:spcPct val="150000"/>
                        </a:lnSpc>
                      </a:pPr>
                      <a:r>
                        <a:rPr lang="en-US" dirty="0"/>
                        <a:t>def </a:t>
                      </a:r>
                      <a:r>
                        <a:rPr lang="en-US" dirty="0" err="1"/>
                        <a:t>flip_vertically</a:t>
                      </a:r>
                      <a:r>
                        <a:rPr lang="en-US" dirty="0"/>
                        <a:t>(matrix):</a:t>
                      </a:r>
                    </a:p>
                    <a:p>
                      <a:pPr algn="ctr">
                        <a:lnSpc>
                          <a:spcPct val="150000"/>
                        </a:lnSpc>
                      </a:pPr>
                      <a:r>
                        <a:rPr lang="en-US" dirty="0"/>
                        <a:t>    return matrix[::-1]</a:t>
                      </a:r>
                      <a:endParaRPr lang="en-IN" dirty="0"/>
                    </a:p>
                  </a:txBody>
                  <a:tcPr/>
                </a:tc>
                <a:tc>
                  <a:txBody>
                    <a:bodyPr/>
                    <a:lstStyle/>
                    <a:p>
                      <a:pPr algn="ctr">
                        <a:lnSpc>
                          <a:spcPct val="150000"/>
                        </a:lnSpc>
                      </a:pPr>
                      <a:r>
                        <a:rPr lang="en-US" dirty="0" err="1"/>
                        <a:t>np.flipud</a:t>
                      </a:r>
                      <a:r>
                        <a:rPr lang="en-US" dirty="0"/>
                        <a:t>()</a:t>
                      </a:r>
                      <a:endParaRPr lang="en-IN" dirty="0"/>
                    </a:p>
                  </a:txBody>
                  <a:tcPr/>
                </a:tc>
                <a:extLst>
                  <a:ext uri="{0D108BD9-81ED-4DB2-BD59-A6C34878D82A}">
                    <a16:rowId xmlns:a16="http://schemas.microsoft.com/office/drawing/2014/main" val="476701342"/>
                  </a:ext>
                </a:extLst>
              </a:tr>
              <a:tr h="1315275">
                <a:tc>
                  <a:txBody>
                    <a:bodyPr/>
                    <a:lstStyle/>
                    <a:p>
                      <a:pPr algn="ctr">
                        <a:lnSpc>
                          <a:spcPct val="200000"/>
                        </a:lnSpc>
                      </a:pPr>
                      <a:r>
                        <a:rPr lang="en-US" dirty="0"/>
                        <a:t>Rotate a matrix</a:t>
                      </a:r>
                      <a:endParaRPr lang="en-IN" dirty="0"/>
                    </a:p>
                  </a:txBody>
                  <a:tcPr/>
                </a:tc>
                <a:tc>
                  <a:txBody>
                    <a:bodyPr/>
                    <a:lstStyle/>
                    <a:p>
                      <a:pPr algn="ctr">
                        <a:lnSpc>
                          <a:spcPct val="200000"/>
                        </a:lnSpc>
                      </a:pPr>
                      <a:r>
                        <a:rPr lang="en-US" dirty="0" err="1"/>
                        <a:t>flip_vertically</a:t>
                      </a:r>
                      <a:r>
                        <a:rPr lang="en-US" dirty="0"/>
                        <a:t>(</a:t>
                      </a:r>
                      <a:r>
                        <a:rPr lang="en-US" dirty="0" err="1"/>
                        <a:t>flip_horizontally</a:t>
                      </a:r>
                      <a:r>
                        <a:rPr lang="en-US" dirty="0"/>
                        <a:t>(m))</a:t>
                      </a:r>
                      <a:endParaRPr lang="en-IN" dirty="0"/>
                    </a:p>
                  </a:txBody>
                  <a:tcPr/>
                </a:tc>
                <a:tc>
                  <a:txBody>
                    <a:bodyPr/>
                    <a:lstStyle/>
                    <a:p>
                      <a:pPr algn="ctr">
                        <a:lnSpc>
                          <a:spcPct val="200000"/>
                        </a:lnSpc>
                      </a:pPr>
                      <a:r>
                        <a:rPr lang="en-IN" dirty="0" err="1"/>
                        <a:t>np.flipud</a:t>
                      </a:r>
                      <a:r>
                        <a:rPr lang="en-IN" dirty="0"/>
                        <a:t>(</a:t>
                      </a:r>
                      <a:r>
                        <a:rPr lang="en-IN" dirty="0" err="1"/>
                        <a:t>np.fliplr</a:t>
                      </a:r>
                      <a:r>
                        <a:rPr lang="en-IN" dirty="0"/>
                        <a:t>(m))</a:t>
                      </a:r>
                    </a:p>
                  </a:txBody>
                  <a:tcPr/>
                </a:tc>
                <a:extLst>
                  <a:ext uri="{0D108BD9-81ED-4DB2-BD59-A6C34878D82A}">
                    <a16:rowId xmlns:a16="http://schemas.microsoft.com/office/drawing/2014/main" val="88263924"/>
                  </a:ext>
                </a:extLst>
              </a:tr>
              <a:tr h="1360519">
                <a:tc>
                  <a:txBody>
                    <a:bodyPr/>
                    <a:lstStyle/>
                    <a:p>
                      <a:pPr algn="ctr">
                        <a:lnSpc>
                          <a:spcPct val="150000"/>
                        </a:lnSpc>
                      </a:pPr>
                      <a:endParaRPr lang="en-US" dirty="0"/>
                    </a:p>
                    <a:p>
                      <a:pPr algn="ctr">
                        <a:lnSpc>
                          <a:spcPct val="150000"/>
                        </a:lnSpc>
                      </a:pPr>
                      <a:r>
                        <a:rPr lang="en-US" dirty="0"/>
                        <a:t>Convolution</a:t>
                      </a:r>
                      <a:endParaRPr lang="en-IN" dirty="0"/>
                    </a:p>
                  </a:txBody>
                  <a:tcPr/>
                </a:tc>
                <a:tc>
                  <a:txBody>
                    <a:bodyPr/>
                    <a:lstStyle/>
                    <a:p>
                      <a:pPr algn="ctr">
                        <a:lnSpc>
                          <a:spcPct val="150000"/>
                        </a:lnSpc>
                      </a:pPr>
                      <a:r>
                        <a:rPr lang="en-US" dirty="0"/>
                        <a:t>convolution() method described above</a:t>
                      </a:r>
                      <a:endParaRPr lang="en-IN" dirty="0"/>
                    </a:p>
                  </a:txBody>
                  <a:tcPr/>
                </a:tc>
                <a:tc>
                  <a:txBody>
                    <a:bodyPr/>
                    <a:lstStyle/>
                    <a:p>
                      <a:pPr algn="ctr">
                        <a:lnSpc>
                          <a:spcPct val="150000"/>
                        </a:lnSpc>
                      </a:pPr>
                      <a:r>
                        <a:rPr lang="en-US" dirty="0"/>
                        <a:t>from </a:t>
                      </a:r>
                      <a:r>
                        <a:rPr lang="en-US" dirty="0" err="1"/>
                        <a:t>scipy.signal</a:t>
                      </a:r>
                      <a:r>
                        <a:rPr lang="en-US" dirty="0"/>
                        <a:t> import convolve2d</a:t>
                      </a:r>
                    </a:p>
                    <a:p>
                      <a:pPr algn="ctr">
                        <a:lnSpc>
                          <a:spcPct val="150000"/>
                        </a:lnSpc>
                      </a:pPr>
                      <a:r>
                        <a:rPr lang="en-US" dirty="0"/>
                        <a:t>convolve2d(image, kernel, mode = ‘same’)</a:t>
                      </a:r>
                      <a:endParaRPr lang="en-IN" dirty="0"/>
                    </a:p>
                  </a:txBody>
                  <a:tcPr/>
                </a:tc>
                <a:extLst>
                  <a:ext uri="{0D108BD9-81ED-4DB2-BD59-A6C34878D82A}">
                    <a16:rowId xmlns:a16="http://schemas.microsoft.com/office/drawing/2014/main" val="2052770639"/>
                  </a:ext>
                </a:extLst>
              </a:tr>
            </a:tbl>
          </a:graphicData>
        </a:graphic>
      </p:graphicFrame>
    </p:spTree>
    <p:extLst>
      <p:ext uri="{BB962C8B-B14F-4D97-AF65-F5344CB8AC3E}">
        <p14:creationId xmlns:p14="http://schemas.microsoft.com/office/powerpoint/2010/main" val="1593885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76CFC7F-CD5E-410A-8787-8CB4A96D16C1}"/>
              </a:ext>
            </a:extLst>
          </p:cNvPr>
          <p:cNvPicPr>
            <a:picLocks noChangeAspect="1"/>
          </p:cNvPicPr>
          <p:nvPr/>
        </p:nvPicPr>
        <p:blipFill>
          <a:blip r:embed="rId2"/>
          <a:stretch>
            <a:fillRect/>
          </a:stretch>
        </p:blipFill>
        <p:spPr>
          <a:xfrm>
            <a:off x="2419350" y="4611648"/>
            <a:ext cx="1581150" cy="1495425"/>
          </a:xfrm>
          <a:prstGeom prst="rect">
            <a:avLst/>
          </a:prstGeom>
        </p:spPr>
      </p:pic>
      <p:sp>
        <p:nvSpPr>
          <p:cNvPr id="5" name="TextBox 4">
            <a:extLst>
              <a:ext uri="{FF2B5EF4-FFF2-40B4-BE49-F238E27FC236}">
                <a16:creationId xmlns:a16="http://schemas.microsoft.com/office/drawing/2014/main" id="{99D1D3A1-3F0E-4FEA-9525-06E7E8A9EB00}"/>
              </a:ext>
            </a:extLst>
          </p:cNvPr>
          <p:cNvSpPr txBox="1"/>
          <p:nvPr/>
        </p:nvSpPr>
        <p:spPr>
          <a:xfrm>
            <a:off x="476251" y="495181"/>
            <a:ext cx="10925174" cy="1754326"/>
          </a:xfrm>
          <a:prstGeom prst="rect">
            <a:avLst/>
          </a:prstGeom>
          <a:noFill/>
        </p:spPr>
        <p:txBody>
          <a:bodyPr wrap="square" rtlCol="0">
            <a:spAutoFit/>
          </a:bodyPr>
          <a:lstStyle/>
          <a:p>
            <a:r>
              <a:rPr lang="en-US" b="1" dirty="0"/>
              <a:t>Armed with our understanding so far, lets try and develop an intuition for convolution</a:t>
            </a:r>
          </a:p>
          <a:p>
            <a:endParaRPr lang="en-US" b="1" dirty="0"/>
          </a:p>
          <a:p>
            <a:pPr marL="285750" indent="-285750">
              <a:buFont typeface="Arial" panose="020B0604020202020204" pitchFamily="34" charset="0"/>
              <a:buChar char="•"/>
            </a:pPr>
            <a:r>
              <a:rPr lang="en-US" dirty="0"/>
              <a:t>W</a:t>
            </a:r>
            <a:r>
              <a:rPr lang="en-IN" dirty="0"/>
              <a:t>hat do I mean by developing “intuition for convolution” ?</a:t>
            </a:r>
          </a:p>
          <a:p>
            <a:pPr marL="285750" indent="-285750">
              <a:buFont typeface="Arial" panose="020B0604020202020204" pitchFamily="34" charset="0"/>
              <a:buChar char="•"/>
            </a:pPr>
            <a:endParaRPr lang="en-US" dirty="0"/>
          </a:p>
          <a:p>
            <a:pPr marL="1200150" lvl="2" indent="-285750">
              <a:buFont typeface="Arial" panose="020B0604020202020204" pitchFamily="34" charset="0"/>
              <a:buChar char="•"/>
            </a:pPr>
            <a:r>
              <a:rPr lang="en-US" dirty="0"/>
              <a:t>u</a:t>
            </a:r>
            <a:r>
              <a:rPr lang="en-IN" dirty="0"/>
              <a:t>nderstand how and why convolution impacts a certain image</a:t>
            </a:r>
          </a:p>
          <a:p>
            <a:pPr marL="1200150" lvl="2" indent="-285750">
              <a:buFont typeface="Arial" panose="020B0604020202020204" pitchFamily="34" charset="0"/>
              <a:buChar char="•"/>
            </a:pPr>
            <a:r>
              <a:rPr lang="en-US" dirty="0"/>
              <a:t>As a result, come up with new kernels to cause changes to an image </a:t>
            </a:r>
            <a:r>
              <a:rPr lang="en-US" dirty="0" err="1"/>
              <a:t>eg</a:t>
            </a:r>
            <a:r>
              <a:rPr lang="en-US" dirty="0"/>
              <a:t> blurring, sharpening, </a:t>
            </a:r>
            <a:r>
              <a:rPr lang="en-US" dirty="0" err="1"/>
              <a:t>etc</a:t>
            </a:r>
            <a:endParaRPr lang="en-US" dirty="0"/>
          </a:p>
        </p:txBody>
      </p:sp>
      <p:sp>
        <p:nvSpPr>
          <p:cNvPr id="6" name="TextBox 5">
            <a:extLst>
              <a:ext uri="{FF2B5EF4-FFF2-40B4-BE49-F238E27FC236}">
                <a16:creationId xmlns:a16="http://schemas.microsoft.com/office/drawing/2014/main" id="{2469DCD9-A47D-451D-9E4B-34AB00E19A8B}"/>
              </a:ext>
            </a:extLst>
          </p:cNvPr>
          <p:cNvSpPr txBox="1"/>
          <p:nvPr/>
        </p:nvSpPr>
        <p:spPr>
          <a:xfrm>
            <a:off x="476251" y="2738378"/>
            <a:ext cx="10925174" cy="2862322"/>
          </a:xfrm>
          <a:prstGeom prst="rect">
            <a:avLst/>
          </a:prstGeom>
          <a:noFill/>
        </p:spPr>
        <p:txBody>
          <a:bodyPr wrap="square" rtlCol="0">
            <a:spAutoFit/>
          </a:bodyPr>
          <a:lstStyle/>
          <a:p>
            <a:r>
              <a:rPr lang="en-US" b="1" dirty="0"/>
              <a:t>In order to understand convolution in image processing, we are going to accept one example as universal truth. And develop our intuition ahead</a:t>
            </a:r>
          </a:p>
          <a:p>
            <a:endParaRPr lang="en-US" b="1" dirty="0"/>
          </a:p>
          <a:p>
            <a:pPr marL="285750" indent="-285750">
              <a:buFont typeface="Arial" panose="020B0604020202020204" pitchFamily="34" charset="0"/>
              <a:buChar char="•"/>
            </a:pPr>
            <a:r>
              <a:rPr lang="en-US" dirty="0"/>
              <a:t>In our example, our universal truth would be the box blur kernel. </a:t>
            </a:r>
          </a:p>
          <a:p>
            <a:pPr marL="285750" indent="-285750">
              <a:buFont typeface="Arial" panose="020B0604020202020204" pitchFamily="34" charset="0"/>
              <a:buChar char="•"/>
            </a:pPr>
            <a:r>
              <a:rPr lang="en-US" dirty="0"/>
              <a:t>We will accept box blur kernel does exactly as promised.. That is blurs the image</a:t>
            </a:r>
          </a:p>
          <a:p>
            <a:pPr marL="285750" indent="-285750">
              <a:buFont typeface="Arial" panose="020B0604020202020204" pitchFamily="34" charset="0"/>
              <a:buChar char="•"/>
            </a:pPr>
            <a:r>
              <a:rPr lang="en-US" dirty="0"/>
              <a:t>We will see the reason why it blurs</a:t>
            </a:r>
          </a:p>
          <a:p>
            <a:endParaRPr lang="en-US" dirty="0"/>
          </a:p>
          <a:p>
            <a:r>
              <a:rPr lang="en-US" dirty="0"/>
              <a:t>Box blur kernel:</a:t>
            </a:r>
          </a:p>
          <a:p>
            <a:endParaRPr lang="en-US" dirty="0"/>
          </a:p>
          <a:p>
            <a:r>
              <a:rPr lang="en-US" dirty="0"/>
              <a:t> </a:t>
            </a:r>
          </a:p>
        </p:txBody>
      </p:sp>
    </p:spTree>
    <p:extLst>
      <p:ext uri="{BB962C8B-B14F-4D97-AF65-F5344CB8AC3E}">
        <p14:creationId xmlns:p14="http://schemas.microsoft.com/office/powerpoint/2010/main" val="1087164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76CFC7F-CD5E-410A-8787-8CB4A96D16C1}"/>
              </a:ext>
            </a:extLst>
          </p:cNvPr>
          <p:cNvPicPr>
            <a:picLocks noChangeAspect="1"/>
          </p:cNvPicPr>
          <p:nvPr/>
        </p:nvPicPr>
        <p:blipFill>
          <a:blip r:embed="rId2"/>
          <a:stretch>
            <a:fillRect/>
          </a:stretch>
        </p:blipFill>
        <p:spPr>
          <a:xfrm>
            <a:off x="5008960" y="1141512"/>
            <a:ext cx="1581150" cy="1495425"/>
          </a:xfrm>
          <a:prstGeom prst="rect">
            <a:avLst/>
          </a:prstGeom>
        </p:spPr>
      </p:pic>
      <p:sp>
        <p:nvSpPr>
          <p:cNvPr id="5" name="TextBox 4">
            <a:extLst>
              <a:ext uri="{FF2B5EF4-FFF2-40B4-BE49-F238E27FC236}">
                <a16:creationId xmlns:a16="http://schemas.microsoft.com/office/drawing/2014/main" id="{99D1D3A1-3F0E-4FEA-9525-06E7E8A9EB00}"/>
              </a:ext>
            </a:extLst>
          </p:cNvPr>
          <p:cNvSpPr txBox="1"/>
          <p:nvPr/>
        </p:nvSpPr>
        <p:spPr>
          <a:xfrm>
            <a:off x="476251" y="495181"/>
            <a:ext cx="10925174" cy="646331"/>
          </a:xfrm>
          <a:prstGeom prst="rect">
            <a:avLst/>
          </a:prstGeom>
          <a:noFill/>
        </p:spPr>
        <p:txBody>
          <a:bodyPr wrap="square" rtlCol="0">
            <a:spAutoFit/>
          </a:bodyPr>
          <a:lstStyle/>
          <a:p>
            <a:r>
              <a:rPr lang="en-US" b="1" dirty="0"/>
              <a:t>Box Blur</a:t>
            </a:r>
          </a:p>
          <a:p>
            <a:endParaRPr lang="en-US" b="1" dirty="0"/>
          </a:p>
        </p:txBody>
      </p:sp>
      <p:pic>
        <p:nvPicPr>
          <p:cNvPr id="3" name="Picture 2">
            <a:extLst>
              <a:ext uri="{FF2B5EF4-FFF2-40B4-BE49-F238E27FC236}">
                <a16:creationId xmlns:a16="http://schemas.microsoft.com/office/drawing/2014/main" id="{F79AC7A7-7E12-4066-8E77-CA3FFA045708}"/>
              </a:ext>
            </a:extLst>
          </p:cNvPr>
          <p:cNvPicPr>
            <a:picLocks noChangeAspect="1"/>
          </p:cNvPicPr>
          <p:nvPr/>
        </p:nvPicPr>
        <p:blipFill>
          <a:blip r:embed="rId3"/>
          <a:stretch>
            <a:fillRect/>
          </a:stretch>
        </p:blipFill>
        <p:spPr>
          <a:xfrm>
            <a:off x="476251" y="1209675"/>
            <a:ext cx="3543300" cy="2686050"/>
          </a:xfrm>
          <a:prstGeom prst="rect">
            <a:avLst/>
          </a:prstGeom>
        </p:spPr>
      </p:pic>
      <p:pic>
        <p:nvPicPr>
          <p:cNvPr id="4" name="Picture 3">
            <a:extLst>
              <a:ext uri="{FF2B5EF4-FFF2-40B4-BE49-F238E27FC236}">
                <a16:creationId xmlns:a16="http://schemas.microsoft.com/office/drawing/2014/main" id="{D79BE324-40A2-4A77-91D2-610AB6D3D06B}"/>
              </a:ext>
            </a:extLst>
          </p:cNvPr>
          <p:cNvPicPr>
            <a:picLocks noChangeAspect="1"/>
          </p:cNvPicPr>
          <p:nvPr/>
        </p:nvPicPr>
        <p:blipFill>
          <a:blip r:embed="rId4"/>
          <a:stretch>
            <a:fillRect/>
          </a:stretch>
        </p:blipFill>
        <p:spPr>
          <a:xfrm>
            <a:off x="7579519" y="1085850"/>
            <a:ext cx="3381375" cy="2809875"/>
          </a:xfrm>
          <a:prstGeom prst="rect">
            <a:avLst/>
          </a:prstGeom>
        </p:spPr>
      </p:pic>
      <p:cxnSp>
        <p:nvCxnSpPr>
          <p:cNvPr id="9" name="Straight Arrow Connector 8">
            <a:extLst>
              <a:ext uri="{FF2B5EF4-FFF2-40B4-BE49-F238E27FC236}">
                <a16:creationId xmlns:a16="http://schemas.microsoft.com/office/drawing/2014/main" id="{00B1E18F-E698-48D1-8427-A12351FC186A}"/>
              </a:ext>
            </a:extLst>
          </p:cNvPr>
          <p:cNvCxnSpPr>
            <a:cxnSpLocks/>
          </p:cNvCxnSpPr>
          <p:nvPr/>
        </p:nvCxnSpPr>
        <p:spPr>
          <a:xfrm>
            <a:off x="4019551" y="2971800"/>
            <a:ext cx="346709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4865B4B1-B37D-4FAB-84E6-8A84BE0D1B9C}"/>
              </a:ext>
            </a:extLst>
          </p:cNvPr>
          <p:cNvSpPr txBox="1"/>
          <p:nvPr/>
        </p:nvSpPr>
        <p:spPr>
          <a:xfrm>
            <a:off x="876300" y="4562475"/>
            <a:ext cx="96393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We see above the effect of applying a blur kernel on an image</a:t>
            </a:r>
          </a:p>
          <a:p>
            <a:pPr marL="285750" indent="-285750">
              <a:buFont typeface="Arial" panose="020B0604020202020204" pitchFamily="34" charset="0"/>
              <a:buChar char="•"/>
            </a:pPr>
            <a:r>
              <a:rPr lang="en-US" dirty="0"/>
              <a:t>The output image is defined less clearly</a:t>
            </a:r>
          </a:p>
          <a:p>
            <a:pPr marL="285750" indent="-285750">
              <a:buFont typeface="Arial" panose="020B0604020202020204" pitchFamily="34" charset="0"/>
              <a:buChar char="•"/>
            </a:pPr>
            <a:r>
              <a:rPr lang="en-US" dirty="0"/>
              <a:t>It also seems like the colors are diffusing into each other blurring the edges causing a blur result</a:t>
            </a:r>
            <a:endParaRPr lang="en-IN" dirty="0"/>
          </a:p>
        </p:txBody>
      </p:sp>
      <p:sp>
        <p:nvSpPr>
          <p:cNvPr id="12" name="TextBox 11">
            <a:extLst>
              <a:ext uri="{FF2B5EF4-FFF2-40B4-BE49-F238E27FC236}">
                <a16:creationId xmlns:a16="http://schemas.microsoft.com/office/drawing/2014/main" id="{34CBAD64-0A65-46C7-A9E0-AEFA4820DB91}"/>
              </a:ext>
            </a:extLst>
          </p:cNvPr>
          <p:cNvSpPr txBox="1"/>
          <p:nvPr/>
        </p:nvSpPr>
        <p:spPr>
          <a:xfrm>
            <a:off x="1143000" y="5772150"/>
            <a:ext cx="10627519" cy="369332"/>
          </a:xfrm>
          <a:prstGeom prst="rect">
            <a:avLst/>
          </a:prstGeom>
          <a:noFill/>
        </p:spPr>
        <p:txBody>
          <a:bodyPr wrap="square" rtlCol="0">
            <a:spAutoFit/>
          </a:bodyPr>
          <a:lstStyle/>
          <a:p>
            <a:r>
              <a:rPr lang="en-US" b="1" dirty="0"/>
              <a:t>Lets understand why the given kernel causes this effect</a:t>
            </a:r>
            <a:endParaRPr lang="en-IN" b="1" dirty="0"/>
          </a:p>
        </p:txBody>
      </p:sp>
    </p:spTree>
    <p:extLst>
      <p:ext uri="{BB962C8B-B14F-4D97-AF65-F5344CB8AC3E}">
        <p14:creationId xmlns:p14="http://schemas.microsoft.com/office/powerpoint/2010/main" val="3777082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B54B8AE-7F14-4666-B6BE-D22085D5878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738937" y="2366433"/>
            <a:ext cx="695325" cy="822174"/>
          </a:xfrm>
          <a:prstGeom prst="rect">
            <a:avLst/>
          </a:prstGeom>
        </p:spPr>
      </p:pic>
      <p:pic>
        <p:nvPicPr>
          <p:cNvPr id="7" name="Picture 6">
            <a:extLst>
              <a:ext uri="{FF2B5EF4-FFF2-40B4-BE49-F238E27FC236}">
                <a16:creationId xmlns:a16="http://schemas.microsoft.com/office/drawing/2014/main" id="{F76CFC7F-CD5E-410A-8787-8CB4A96D16C1}"/>
              </a:ext>
            </a:extLst>
          </p:cNvPr>
          <p:cNvPicPr>
            <a:picLocks noChangeAspect="1"/>
          </p:cNvPicPr>
          <p:nvPr/>
        </p:nvPicPr>
        <p:blipFill>
          <a:blip r:embed="rId4"/>
          <a:stretch>
            <a:fillRect/>
          </a:stretch>
        </p:blipFill>
        <p:spPr>
          <a:xfrm>
            <a:off x="4790424" y="820222"/>
            <a:ext cx="1279653" cy="1210274"/>
          </a:xfrm>
          <a:prstGeom prst="rect">
            <a:avLst/>
          </a:prstGeom>
        </p:spPr>
      </p:pic>
      <p:sp>
        <p:nvSpPr>
          <p:cNvPr id="5" name="TextBox 4">
            <a:extLst>
              <a:ext uri="{FF2B5EF4-FFF2-40B4-BE49-F238E27FC236}">
                <a16:creationId xmlns:a16="http://schemas.microsoft.com/office/drawing/2014/main" id="{99D1D3A1-3F0E-4FEA-9525-06E7E8A9EB00}"/>
              </a:ext>
            </a:extLst>
          </p:cNvPr>
          <p:cNvSpPr txBox="1"/>
          <p:nvPr/>
        </p:nvSpPr>
        <p:spPr>
          <a:xfrm>
            <a:off x="495301" y="234299"/>
            <a:ext cx="10925174" cy="646331"/>
          </a:xfrm>
          <a:prstGeom prst="rect">
            <a:avLst/>
          </a:prstGeom>
          <a:noFill/>
        </p:spPr>
        <p:txBody>
          <a:bodyPr wrap="square" rtlCol="0">
            <a:spAutoFit/>
          </a:bodyPr>
          <a:lstStyle/>
          <a:p>
            <a:r>
              <a:rPr lang="en-US" b="1" dirty="0"/>
              <a:t>Box Blur</a:t>
            </a:r>
          </a:p>
          <a:p>
            <a:endParaRPr lang="en-US" b="1" dirty="0"/>
          </a:p>
        </p:txBody>
      </p:sp>
      <p:pic>
        <p:nvPicPr>
          <p:cNvPr id="3" name="Picture 2">
            <a:extLst>
              <a:ext uri="{FF2B5EF4-FFF2-40B4-BE49-F238E27FC236}">
                <a16:creationId xmlns:a16="http://schemas.microsoft.com/office/drawing/2014/main" id="{F79AC7A7-7E12-4066-8E77-CA3FFA045708}"/>
              </a:ext>
            </a:extLst>
          </p:cNvPr>
          <p:cNvPicPr>
            <a:picLocks noChangeAspect="1"/>
          </p:cNvPicPr>
          <p:nvPr/>
        </p:nvPicPr>
        <p:blipFill>
          <a:blip r:embed="rId5"/>
          <a:stretch>
            <a:fillRect/>
          </a:stretch>
        </p:blipFill>
        <p:spPr>
          <a:xfrm>
            <a:off x="495301" y="948793"/>
            <a:ext cx="2299370" cy="1743071"/>
          </a:xfrm>
          <a:prstGeom prst="rect">
            <a:avLst/>
          </a:prstGeom>
        </p:spPr>
      </p:pic>
      <p:pic>
        <p:nvPicPr>
          <p:cNvPr id="4" name="Picture 3">
            <a:extLst>
              <a:ext uri="{FF2B5EF4-FFF2-40B4-BE49-F238E27FC236}">
                <a16:creationId xmlns:a16="http://schemas.microsoft.com/office/drawing/2014/main" id="{D79BE324-40A2-4A77-91D2-610AB6D3D06B}"/>
              </a:ext>
            </a:extLst>
          </p:cNvPr>
          <p:cNvPicPr>
            <a:picLocks noChangeAspect="1"/>
          </p:cNvPicPr>
          <p:nvPr/>
        </p:nvPicPr>
        <p:blipFill>
          <a:blip r:embed="rId6"/>
          <a:stretch>
            <a:fillRect/>
          </a:stretch>
        </p:blipFill>
        <p:spPr>
          <a:xfrm>
            <a:off x="8290157" y="1011642"/>
            <a:ext cx="1943975" cy="1615416"/>
          </a:xfrm>
          <a:prstGeom prst="rect">
            <a:avLst/>
          </a:prstGeom>
        </p:spPr>
      </p:pic>
      <p:cxnSp>
        <p:nvCxnSpPr>
          <p:cNvPr id="9" name="Straight Arrow Connector 8">
            <a:extLst>
              <a:ext uri="{FF2B5EF4-FFF2-40B4-BE49-F238E27FC236}">
                <a16:creationId xmlns:a16="http://schemas.microsoft.com/office/drawing/2014/main" id="{00B1E18F-E698-48D1-8427-A12351FC186A}"/>
              </a:ext>
            </a:extLst>
          </p:cNvPr>
          <p:cNvCxnSpPr>
            <a:cxnSpLocks/>
          </p:cNvCxnSpPr>
          <p:nvPr/>
        </p:nvCxnSpPr>
        <p:spPr>
          <a:xfrm>
            <a:off x="2794671" y="2128405"/>
            <a:ext cx="533967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4865B4B1-B37D-4FAB-84E6-8A84BE0D1B9C}"/>
              </a:ext>
            </a:extLst>
          </p:cNvPr>
          <p:cNvSpPr txBox="1"/>
          <p:nvPr/>
        </p:nvSpPr>
        <p:spPr>
          <a:xfrm>
            <a:off x="123826" y="2887682"/>
            <a:ext cx="11915774" cy="3970318"/>
          </a:xfrm>
          <a:prstGeom prst="rect">
            <a:avLst/>
          </a:prstGeom>
          <a:noFill/>
        </p:spPr>
        <p:txBody>
          <a:bodyPr wrap="square" rtlCol="0">
            <a:spAutoFit/>
          </a:bodyPr>
          <a:lstStyle/>
          <a:p>
            <a:pPr marL="285750" indent="-285750">
              <a:buFont typeface="Arial" panose="020B0604020202020204" pitchFamily="34" charset="0"/>
              <a:buChar char="•"/>
            </a:pPr>
            <a:r>
              <a:rPr lang="en-US" dirty="0"/>
              <a:t>We will always, always, always </a:t>
            </a:r>
            <a:r>
              <a:rPr lang="en-US" b="1" dirty="0"/>
              <a:t>focus on the center of the kernel</a:t>
            </a:r>
          </a:p>
          <a:p>
            <a:pPr marL="285750" indent="-285750">
              <a:buFont typeface="Arial" panose="020B0604020202020204" pitchFamily="34" charset="0"/>
              <a:buChar char="•"/>
            </a:pPr>
            <a:r>
              <a:rPr lang="en-US" dirty="0"/>
              <a:t>Looking at the center, we will see how the surroundings are impacting the center of original image</a:t>
            </a:r>
          </a:p>
          <a:p>
            <a:pPr marL="285750" indent="-285750">
              <a:buFont typeface="Arial" panose="020B0604020202020204" pitchFamily="34" charset="0"/>
              <a:buChar char="•"/>
            </a:pPr>
            <a:r>
              <a:rPr lang="en-US" dirty="0"/>
              <a:t>Why focus on the center? Because , center of the kernel is aligned with each pixel on the original image. As we have seen before</a:t>
            </a:r>
          </a:p>
          <a:p>
            <a:pPr marL="285750" indent="-285750">
              <a:buFont typeface="Arial" panose="020B0604020202020204" pitchFamily="34" charset="0"/>
              <a:buChar char="•"/>
            </a:pPr>
            <a:endParaRPr lang="en-US" dirty="0"/>
          </a:p>
          <a:p>
            <a:r>
              <a:rPr lang="en-US" b="1" dirty="0"/>
              <a:t>What do we see?</a:t>
            </a:r>
          </a:p>
          <a:p>
            <a:endParaRPr lang="en-US" b="1" dirty="0"/>
          </a:p>
          <a:p>
            <a:pPr marL="285750" indent="-285750">
              <a:buFont typeface="Arial" panose="020B0604020202020204" pitchFamily="34" charset="0"/>
              <a:buChar char="•"/>
            </a:pPr>
            <a:r>
              <a:rPr lang="en-US" dirty="0"/>
              <a:t>the center has 8 surroundings. </a:t>
            </a:r>
          </a:p>
          <a:p>
            <a:pPr marL="285750" indent="-285750">
              <a:buFont typeface="Arial" panose="020B0604020202020204" pitchFamily="34" charset="0"/>
              <a:buChar char="•"/>
            </a:pPr>
            <a:r>
              <a:rPr lang="en-US" dirty="0"/>
              <a:t>Each kernel box has same value.</a:t>
            </a:r>
          </a:p>
          <a:p>
            <a:pPr marL="285750" indent="-285750">
              <a:buFont typeface="Arial" panose="020B0604020202020204" pitchFamily="34" charset="0"/>
              <a:buChar char="•"/>
            </a:pPr>
            <a:r>
              <a:rPr lang="en-US" dirty="0"/>
              <a:t>The center is applied on each pixel of the original image.</a:t>
            </a:r>
          </a:p>
          <a:p>
            <a:pPr marL="285750" indent="-285750">
              <a:buFont typeface="Arial" panose="020B0604020202020204" pitchFamily="34" charset="0"/>
              <a:buChar char="•"/>
            </a:pPr>
            <a:r>
              <a:rPr lang="en-US" dirty="0"/>
              <a:t>Hence, </a:t>
            </a:r>
            <a:r>
              <a:rPr lang="en-US" b="1" dirty="0"/>
              <a:t>each pixel of the original image gets changed to average value of itself and its surrounding pixels</a:t>
            </a:r>
            <a:r>
              <a:rPr lang="en-US" dirty="0"/>
              <a:t>.</a:t>
            </a:r>
          </a:p>
          <a:p>
            <a:pPr marL="285750" indent="-285750">
              <a:buFont typeface="Arial" panose="020B0604020202020204" pitchFamily="34" charset="0"/>
              <a:buChar char="•"/>
            </a:pPr>
            <a:r>
              <a:rPr lang="en-US" dirty="0"/>
              <a:t>Every pixel is brought down the same level, which is 1/9</a:t>
            </a:r>
            <a:r>
              <a:rPr lang="en-US" baseline="30000" dirty="0"/>
              <a:t>th</a:t>
            </a:r>
            <a:r>
              <a:rPr lang="en-US" dirty="0"/>
              <a:t> of its value</a:t>
            </a:r>
          </a:p>
          <a:p>
            <a:pPr marL="285750" indent="-285750">
              <a:buFont typeface="Arial" panose="020B0604020202020204" pitchFamily="34" charset="0"/>
              <a:buChar char="•"/>
            </a:pPr>
            <a:r>
              <a:rPr lang="en-US" dirty="0"/>
              <a:t>The above causes that particular diffusing effect which is symptomatic of blur</a:t>
            </a:r>
          </a:p>
          <a:p>
            <a:endParaRPr lang="en-IN" dirty="0"/>
          </a:p>
        </p:txBody>
      </p:sp>
    </p:spTree>
    <p:extLst>
      <p:ext uri="{BB962C8B-B14F-4D97-AF65-F5344CB8AC3E}">
        <p14:creationId xmlns:p14="http://schemas.microsoft.com/office/powerpoint/2010/main" val="3571912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76CFC7F-CD5E-410A-8787-8CB4A96D16C1}"/>
              </a:ext>
            </a:extLst>
          </p:cNvPr>
          <p:cNvPicPr>
            <a:picLocks noChangeAspect="1"/>
          </p:cNvPicPr>
          <p:nvPr/>
        </p:nvPicPr>
        <p:blipFill>
          <a:blip r:embed="rId2"/>
          <a:stretch>
            <a:fillRect/>
          </a:stretch>
        </p:blipFill>
        <p:spPr>
          <a:xfrm>
            <a:off x="4790424" y="820222"/>
            <a:ext cx="1279653" cy="1210274"/>
          </a:xfrm>
          <a:prstGeom prst="rect">
            <a:avLst/>
          </a:prstGeom>
        </p:spPr>
      </p:pic>
      <p:sp>
        <p:nvSpPr>
          <p:cNvPr id="5" name="TextBox 4">
            <a:extLst>
              <a:ext uri="{FF2B5EF4-FFF2-40B4-BE49-F238E27FC236}">
                <a16:creationId xmlns:a16="http://schemas.microsoft.com/office/drawing/2014/main" id="{99D1D3A1-3F0E-4FEA-9525-06E7E8A9EB00}"/>
              </a:ext>
            </a:extLst>
          </p:cNvPr>
          <p:cNvSpPr txBox="1"/>
          <p:nvPr/>
        </p:nvSpPr>
        <p:spPr>
          <a:xfrm>
            <a:off x="495301" y="234299"/>
            <a:ext cx="10925174" cy="646331"/>
          </a:xfrm>
          <a:prstGeom prst="rect">
            <a:avLst/>
          </a:prstGeom>
          <a:noFill/>
        </p:spPr>
        <p:txBody>
          <a:bodyPr wrap="square" rtlCol="0">
            <a:spAutoFit/>
          </a:bodyPr>
          <a:lstStyle/>
          <a:p>
            <a:r>
              <a:rPr lang="en-US" b="1" dirty="0"/>
              <a:t>Box Blur</a:t>
            </a:r>
          </a:p>
          <a:p>
            <a:endParaRPr lang="en-US" b="1" dirty="0"/>
          </a:p>
        </p:txBody>
      </p:sp>
      <p:pic>
        <p:nvPicPr>
          <p:cNvPr id="3" name="Picture 2">
            <a:extLst>
              <a:ext uri="{FF2B5EF4-FFF2-40B4-BE49-F238E27FC236}">
                <a16:creationId xmlns:a16="http://schemas.microsoft.com/office/drawing/2014/main" id="{F79AC7A7-7E12-4066-8E77-CA3FFA045708}"/>
              </a:ext>
            </a:extLst>
          </p:cNvPr>
          <p:cNvPicPr>
            <a:picLocks noChangeAspect="1"/>
          </p:cNvPicPr>
          <p:nvPr/>
        </p:nvPicPr>
        <p:blipFill>
          <a:blip r:embed="rId3"/>
          <a:stretch>
            <a:fillRect/>
          </a:stretch>
        </p:blipFill>
        <p:spPr>
          <a:xfrm>
            <a:off x="495301" y="948793"/>
            <a:ext cx="2299370" cy="1743071"/>
          </a:xfrm>
          <a:prstGeom prst="rect">
            <a:avLst/>
          </a:prstGeom>
        </p:spPr>
      </p:pic>
      <p:pic>
        <p:nvPicPr>
          <p:cNvPr id="4" name="Picture 3">
            <a:extLst>
              <a:ext uri="{FF2B5EF4-FFF2-40B4-BE49-F238E27FC236}">
                <a16:creationId xmlns:a16="http://schemas.microsoft.com/office/drawing/2014/main" id="{D79BE324-40A2-4A77-91D2-610AB6D3D06B}"/>
              </a:ext>
            </a:extLst>
          </p:cNvPr>
          <p:cNvPicPr>
            <a:picLocks noChangeAspect="1"/>
          </p:cNvPicPr>
          <p:nvPr/>
        </p:nvPicPr>
        <p:blipFill>
          <a:blip r:embed="rId4"/>
          <a:stretch>
            <a:fillRect/>
          </a:stretch>
        </p:blipFill>
        <p:spPr>
          <a:xfrm>
            <a:off x="8290157" y="1011642"/>
            <a:ext cx="1943975" cy="1615416"/>
          </a:xfrm>
          <a:prstGeom prst="rect">
            <a:avLst/>
          </a:prstGeom>
        </p:spPr>
      </p:pic>
      <p:cxnSp>
        <p:nvCxnSpPr>
          <p:cNvPr id="9" name="Straight Arrow Connector 8">
            <a:extLst>
              <a:ext uri="{FF2B5EF4-FFF2-40B4-BE49-F238E27FC236}">
                <a16:creationId xmlns:a16="http://schemas.microsoft.com/office/drawing/2014/main" id="{00B1E18F-E698-48D1-8427-A12351FC186A}"/>
              </a:ext>
            </a:extLst>
          </p:cNvPr>
          <p:cNvCxnSpPr>
            <a:cxnSpLocks/>
          </p:cNvCxnSpPr>
          <p:nvPr/>
        </p:nvCxnSpPr>
        <p:spPr>
          <a:xfrm>
            <a:off x="2794671" y="2128405"/>
            <a:ext cx="533967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4865B4B1-B37D-4FAB-84E6-8A84BE0D1B9C}"/>
              </a:ext>
            </a:extLst>
          </p:cNvPr>
          <p:cNvSpPr txBox="1"/>
          <p:nvPr/>
        </p:nvSpPr>
        <p:spPr>
          <a:xfrm>
            <a:off x="112190" y="2822876"/>
            <a:ext cx="11915774" cy="3416320"/>
          </a:xfrm>
          <a:prstGeom prst="rect">
            <a:avLst/>
          </a:prstGeom>
          <a:noFill/>
        </p:spPr>
        <p:txBody>
          <a:bodyPr wrap="square" rtlCol="0">
            <a:spAutoFit/>
          </a:bodyPr>
          <a:lstStyle/>
          <a:p>
            <a:pPr marL="285750" indent="-285750">
              <a:buFont typeface="Arial" panose="020B0604020202020204" pitchFamily="34" charset="0"/>
              <a:buChar char="•"/>
            </a:pPr>
            <a:r>
              <a:rPr lang="en-US" dirty="0"/>
              <a:t>Why 1/9 ? Why not something else say 2/3 or 1/6?</a:t>
            </a:r>
          </a:p>
          <a:p>
            <a:endParaRPr lang="en-US" dirty="0"/>
          </a:p>
          <a:p>
            <a:pPr marL="742950" lvl="1" indent="-285750">
              <a:buFont typeface="Arial" panose="020B0604020202020204" pitchFamily="34" charset="0"/>
              <a:buChar char="•"/>
            </a:pPr>
            <a:r>
              <a:rPr lang="en-US" dirty="0"/>
              <a:t>If you see we have taken a kernel dimension of 9 boxes.</a:t>
            </a:r>
          </a:p>
          <a:p>
            <a:pPr marL="742950" lvl="1" indent="-285750">
              <a:buFont typeface="Arial" panose="020B0604020202020204" pitchFamily="34" charset="0"/>
              <a:buChar char="•"/>
            </a:pPr>
            <a:r>
              <a:rPr lang="en-US" dirty="0"/>
              <a:t>It is important that the weights are equally distributed in all boxes. This is because if they are not , a certain pixel may become darker than the rest. So some part of the image might become darker or more highlighted. Not really what we want in a blur</a:t>
            </a:r>
          </a:p>
          <a:p>
            <a:pPr marL="742950" lvl="1" indent="-285750">
              <a:buFont typeface="Arial" panose="020B0604020202020204" pitchFamily="34" charset="0"/>
              <a:buChar char="•"/>
            </a:pPr>
            <a:r>
              <a:rPr lang="en-US" dirty="0"/>
              <a:t>Why will one particular pixel become darker? Because we would end up emphasizing that particular pixel higher due to uneven weights</a:t>
            </a:r>
          </a:p>
          <a:p>
            <a:pPr marL="742950" lvl="1" indent="-285750">
              <a:buFont typeface="Arial" panose="020B0604020202020204" pitchFamily="34" charset="0"/>
              <a:buChar char="•"/>
            </a:pPr>
            <a:r>
              <a:rPr lang="en-US" dirty="0"/>
              <a:t>What will be the box blur kernel for a kernel dimension of 5*5 . It will be 1/25 in each box</a:t>
            </a:r>
          </a:p>
          <a:p>
            <a:pPr lvl="1"/>
            <a:endParaRPr lang="en-US" dirty="0"/>
          </a:p>
          <a:p>
            <a:pPr marL="285750" indent="-285750">
              <a:buFont typeface="Arial" panose="020B0604020202020204" pitchFamily="34" charset="0"/>
              <a:buChar char="•"/>
            </a:pPr>
            <a:r>
              <a:rPr lang="en-US" dirty="0" err="1"/>
              <a:t>Psst</a:t>
            </a:r>
            <a:r>
              <a:rPr lang="en-US" dirty="0"/>
              <a:t>..We will see what happens to images when we take incorrect kernel values in our python exercises later.</a:t>
            </a:r>
          </a:p>
          <a:p>
            <a:endParaRPr lang="en-IN" dirty="0"/>
          </a:p>
        </p:txBody>
      </p:sp>
      <p:sp>
        <p:nvSpPr>
          <p:cNvPr id="2" name="TextBox 1">
            <a:extLst>
              <a:ext uri="{FF2B5EF4-FFF2-40B4-BE49-F238E27FC236}">
                <a16:creationId xmlns:a16="http://schemas.microsoft.com/office/drawing/2014/main" id="{86EE5227-80B4-4FC1-86A1-58F9C420C599}"/>
              </a:ext>
            </a:extLst>
          </p:cNvPr>
          <p:cNvSpPr txBox="1"/>
          <p:nvPr/>
        </p:nvSpPr>
        <p:spPr>
          <a:xfrm>
            <a:off x="266700" y="6185542"/>
            <a:ext cx="7734300" cy="369332"/>
          </a:xfrm>
          <a:prstGeom prst="rect">
            <a:avLst/>
          </a:prstGeom>
          <a:noFill/>
        </p:spPr>
        <p:txBody>
          <a:bodyPr wrap="square" rtlCol="0">
            <a:spAutoFit/>
          </a:bodyPr>
          <a:lstStyle/>
          <a:p>
            <a:r>
              <a:rPr lang="en-US" b="1" dirty="0"/>
              <a:t>Lets look at another example…</a:t>
            </a:r>
            <a:endParaRPr lang="en-IN" b="1" dirty="0"/>
          </a:p>
        </p:txBody>
      </p:sp>
    </p:spTree>
    <p:extLst>
      <p:ext uri="{BB962C8B-B14F-4D97-AF65-F5344CB8AC3E}">
        <p14:creationId xmlns:p14="http://schemas.microsoft.com/office/powerpoint/2010/main" val="201833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7456C0-2132-4960-8F22-8FAA39F4C9C5}"/>
              </a:ext>
            </a:extLst>
          </p:cNvPr>
          <p:cNvPicPr>
            <a:picLocks noChangeAspect="1"/>
          </p:cNvPicPr>
          <p:nvPr/>
        </p:nvPicPr>
        <p:blipFill>
          <a:blip r:embed="rId2"/>
          <a:stretch>
            <a:fillRect/>
          </a:stretch>
        </p:blipFill>
        <p:spPr>
          <a:xfrm>
            <a:off x="1403749" y="1240333"/>
            <a:ext cx="1914525" cy="2457450"/>
          </a:xfrm>
          <a:prstGeom prst="rect">
            <a:avLst/>
          </a:prstGeom>
          <a:ln>
            <a:solidFill>
              <a:schemeClr val="tx1"/>
            </a:solidFill>
          </a:ln>
        </p:spPr>
      </p:pic>
      <p:pic>
        <p:nvPicPr>
          <p:cNvPr id="6" name="Picture 5">
            <a:extLst>
              <a:ext uri="{FF2B5EF4-FFF2-40B4-BE49-F238E27FC236}">
                <a16:creationId xmlns:a16="http://schemas.microsoft.com/office/drawing/2014/main" id="{3C326455-ED9A-4BBE-8A6B-225069A1E293}"/>
              </a:ext>
            </a:extLst>
          </p:cNvPr>
          <p:cNvPicPr>
            <a:picLocks noChangeAspect="1"/>
          </p:cNvPicPr>
          <p:nvPr/>
        </p:nvPicPr>
        <p:blipFill>
          <a:blip r:embed="rId3"/>
          <a:stretch>
            <a:fillRect/>
          </a:stretch>
        </p:blipFill>
        <p:spPr>
          <a:xfrm>
            <a:off x="8005762" y="1378147"/>
            <a:ext cx="1857375" cy="2057400"/>
          </a:xfrm>
          <a:prstGeom prst="rect">
            <a:avLst/>
          </a:prstGeom>
        </p:spPr>
      </p:pic>
      <p:sp>
        <p:nvSpPr>
          <p:cNvPr id="5" name="TextBox 4">
            <a:extLst>
              <a:ext uri="{FF2B5EF4-FFF2-40B4-BE49-F238E27FC236}">
                <a16:creationId xmlns:a16="http://schemas.microsoft.com/office/drawing/2014/main" id="{99D1D3A1-3F0E-4FEA-9525-06E7E8A9EB00}"/>
              </a:ext>
            </a:extLst>
          </p:cNvPr>
          <p:cNvSpPr txBox="1"/>
          <p:nvPr/>
        </p:nvSpPr>
        <p:spPr>
          <a:xfrm>
            <a:off x="476251" y="495181"/>
            <a:ext cx="10925174" cy="646331"/>
          </a:xfrm>
          <a:prstGeom prst="rect">
            <a:avLst/>
          </a:prstGeom>
          <a:noFill/>
        </p:spPr>
        <p:txBody>
          <a:bodyPr wrap="square" rtlCol="0">
            <a:spAutoFit/>
          </a:bodyPr>
          <a:lstStyle/>
          <a:p>
            <a:r>
              <a:rPr lang="en-US" b="1" dirty="0"/>
              <a:t>Vertical Edge Detection</a:t>
            </a:r>
          </a:p>
          <a:p>
            <a:endParaRPr lang="en-US" b="1" dirty="0"/>
          </a:p>
        </p:txBody>
      </p:sp>
      <p:cxnSp>
        <p:nvCxnSpPr>
          <p:cNvPr id="9" name="Straight Arrow Connector 8">
            <a:extLst>
              <a:ext uri="{FF2B5EF4-FFF2-40B4-BE49-F238E27FC236}">
                <a16:creationId xmlns:a16="http://schemas.microsoft.com/office/drawing/2014/main" id="{00B1E18F-E698-48D1-8427-A12351FC186A}"/>
              </a:ext>
            </a:extLst>
          </p:cNvPr>
          <p:cNvCxnSpPr>
            <a:cxnSpLocks/>
          </p:cNvCxnSpPr>
          <p:nvPr/>
        </p:nvCxnSpPr>
        <p:spPr>
          <a:xfrm>
            <a:off x="3476626" y="2773857"/>
            <a:ext cx="414718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4865B4B1-B37D-4FAB-84E6-8A84BE0D1B9C}"/>
              </a:ext>
            </a:extLst>
          </p:cNvPr>
          <p:cNvSpPr txBox="1"/>
          <p:nvPr/>
        </p:nvSpPr>
        <p:spPr>
          <a:xfrm>
            <a:off x="819150" y="4143375"/>
            <a:ext cx="9696450" cy="646331"/>
          </a:xfrm>
          <a:prstGeom prst="rect">
            <a:avLst/>
          </a:prstGeom>
          <a:noFill/>
        </p:spPr>
        <p:txBody>
          <a:bodyPr wrap="square" rtlCol="0">
            <a:spAutoFit/>
          </a:bodyPr>
          <a:lstStyle/>
          <a:p>
            <a:pPr marL="285750" indent="-285750">
              <a:buFont typeface="Arial" panose="020B0604020202020204" pitchFamily="34" charset="0"/>
              <a:buChar char="•"/>
            </a:pPr>
            <a:r>
              <a:rPr lang="en-US" dirty="0"/>
              <a:t>We see above the effect of applying a vertical edge detector kernel on an image</a:t>
            </a:r>
          </a:p>
          <a:p>
            <a:pPr marL="285750" indent="-285750">
              <a:buFont typeface="Arial" panose="020B0604020202020204" pitchFamily="34" charset="0"/>
              <a:buChar char="•"/>
            </a:pPr>
            <a:r>
              <a:rPr lang="en-US" dirty="0"/>
              <a:t>The output image only highlights the vertical edges in lighter tones</a:t>
            </a:r>
            <a:endParaRPr lang="en-IN" dirty="0"/>
          </a:p>
        </p:txBody>
      </p:sp>
      <p:sp>
        <p:nvSpPr>
          <p:cNvPr id="12" name="TextBox 11">
            <a:extLst>
              <a:ext uri="{FF2B5EF4-FFF2-40B4-BE49-F238E27FC236}">
                <a16:creationId xmlns:a16="http://schemas.microsoft.com/office/drawing/2014/main" id="{34CBAD64-0A65-46C7-A9E0-AEFA4820DB91}"/>
              </a:ext>
            </a:extLst>
          </p:cNvPr>
          <p:cNvSpPr txBox="1"/>
          <p:nvPr/>
        </p:nvSpPr>
        <p:spPr>
          <a:xfrm>
            <a:off x="1162050" y="5367216"/>
            <a:ext cx="10627519" cy="369332"/>
          </a:xfrm>
          <a:prstGeom prst="rect">
            <a:avLst/>
          </a:prstGeom>
          <a:noFill/>
        </p:spPr>
        <p:txBody>
          <a:bodyPr wrap="square" rtlCol="0">
            <a:spAutoFit/>
          </a:bodyPr>
          <a:lstStyle/>
          <a:p>
            <a:r>
              <a:rPr lang="en-US" b="1" dirty="0"/>
              <a:t>Lets attempt to develop the kernel that causes this effect</a:t>
            </a:r>
            <a:endParaRPr lang="en-IN" b="1" dirty="0"/>
          </a:p>
        </p:txBody>
      </p:sp>
      <p:pic>
        <p:nvPicPr>
          <p:cNvPr id="10" name="Picture 9">
            <a:extLst>
              <a:ext uri="{FF2B5EF4-FFF2-40B4-BE49-F238E27FC236}">
                <a16:creationId xmlns:a16="http://schemas.microsoft.com/office/drawing/2014/main" id="{6A8D8107-E7B8-4593-AB73-EA48267EA412}"/>
              </a:ext>
            </a:extLst>
          </p:cNvPr>
          <p:cNvPicPr>
            <a:picLocks noChangeAspect="1"/>
          </p:cNvPicPr>
          <p:nvPr/>
        </p:nvPicPr>
        <p:blipFill>
          <a:blip r:embed="rId4"/>
          <a:stretch>
            <a:fillRect/>
          </a:stretch>
        </p:blipFill>
        <p:spPr>
          <a:xfrm>
            <a:off x="4669155" y="901154"/>
            <a:ext cx="1762125" cy="1704975"/>
          </a:xfrm>
          <a:prstGeom prst="rect">
            <a:avLst/>
          </a:prstGeom>
        </p:spPr>
      </p:pic>
    </p:spTree>
    <p:extLst>
      <p:ext uri="{BB962C8B-B14F-4D97-AF65-F5344CB8AC3E}">
        <p14:creationId xmlns:p14="http://schemas.microsoft.com/office/powerpoint/2010/main" val="1707247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851D1A4-0C56-400A-9DB7-D9476C4B4FA4}"/>
              </a:ext>
            </a:extLst>
          </p:cNvPr>
          <p:cNvGraphicFramePr>
            <a:graphicFrameLocks noGrp="1"/>
          </p:cNvGraphicFramePr>
          <p:nvPr>
            <p:extLst>
              <p:ext uri="{D42A27DB-BD31-4B8C-83A1-F6EECF244321}">
                <p14:modId xmlns:p14="http://schemas.microsoft.com/office/powerpoint/2010/main" val="3364682298"/>
              </p:ext>
            </p:extLst>
          </p:nvPr>
        </p:nvGraphicFramePr>
        <p:xfrm>
          <a:off x="8710613" y="600075"/>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cxnSp>
        <p:nvCxnSpPr>
          <p:cNvPr id="7" name="Straight Arrow Connector 6">
            <a:extLst>
              <a:ext uri="{FF2B5EF4-FFF2-40B4-BE49-F238E27FC236}">
                <a16:creationId xmlns:a16="http://schemas.microsoft.com/office/drawing/2014/main" id="{4DFA35BB-ED84-4D84-AC22-6E21EEC89271}"/>
              </a:ext>
            </a:extLst>
          </p:cNvPr>
          <p:cNvCxnSpPr>
            <a:cxnSpLocks/>
          </p:cNvCxnSpPr>
          <p:nvPr/>
        </p:nvCxnSpPr>
        <p:spPr>
          <a:xfrm flipV="1">
            <a:off x="3914775" y="1657350"/>
            <a:ext cx="4305300" cy="215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DB6B061C-51B0-4BBA-A29A-BB57FE64C712}"/>
              </a:ext>
            </a:extLst>
          </p:cNvPr>
          <p:cNvSpPr txBox="1"/>
          <p:nvPr/>
        </p:nvSpPr>
        <p:spPr>
          <a:xfrm>
            <a:off x="7870032" y="3262753"/>
            <a:ext cx="3552825" cy="2862322"/>
          </a:xfrm>
          <a:prstGeom prst="rect">
            <a:avLst/>
          </a:prstGeom>
          <a:noFill/>
        </p:spPr>
        <p:txBody>
          <a:bodyPr wrap="square" rtlCol="0">
            <a:spAutoFit/>
          </a:bodyPr>
          <a:lstStyle/>
          <a:p>
            <a:r>
              <a:rPr lang="en-US" dirty="0"/>
              <a:t>Say, this is the pixel representation </a:t>
            </a:r>
          </a:p>
          <a:p>
            <a:r>
              <a:rPr lang="en-US" dirty="0"/>
              <a:t>Of the image on the left</a:t>
            </a:r>
          </a:p>
          <a:p>
            <a:endParaRPr lang="en-US" dirty="0"/>
          </a:p>
          <a:p>
            <a:r>
              <a:rPr lang="en-US" dirty="0"/>
              <a:t>Pixels are obviously numbers within</a:t>
            </a:r>
          </a:p>
          <a:p>
            <a:r>
              <a:rPr lang="en-US" dirty="0"/>
              <a:t>0-255 range. However we are </a:t>
            </a:r>
          </a:p>
          <a:p>
            <a:r>
              <a:rPr lang="en-US" dirty="0"/>
              <a:t>Showing them as alphabets for ease of demonstration on later slides</a:t>
            </a:r>
          </a:p>
          <a:p>
            <a:endParaRPr lang="en-US" dirty="0"/>
          </a:p>
          <a:p>
            <a:endParaRPr lang="en-US" dirty="0"/>
          </a:p>
          <a:p>
            <a:endParaRPr lang="en-IN" dirty="0"/>
          </a:p>
        </p:txBody>
      </p:sp>
      <p:sp>
        <p:nvSpPr>
          <p:cNvPr id="11" name="TextBox 10">
            <a:extLst>
              <a:ext uri="{FF2B5EF4-FFF2-40B4-BE49-F238E27FC236}">
                <a16:creationId xmlns:a16="http://schemas.microsoft.com/office/drawing/2014/main" id="{B652CCDF-38B7-481A-B8AE-4AC9E05317A7}"/>
              </a:ext>
            </a:extLst>
          </p:cNvPr>
          <p:cNvSpPr txBox="1"/>
          <p:nvPr/>
        </p:nvSpPr>
        <p:spPr>
          <a:xfrm>
            <a:off x="4179093" y="600075"/>
            <a:ext cx="3552825" cy="1754326"/>
          </a:xfrm>
          <a:prstGeom prst="rect">
            <a:avLst/>
          </a:prstGeom>
          <a:noFill/>
        </p:spPr>
        <p:txBody>
          <a:bodyPr wrap="square" rtlCol="0">
            <a:spAutoFit/>
          </a:bodyPr>
          <a:lstStyle/>
          <a:p>
            <a:r>
              <a:rPr lang="en-US" dirty="0"/>
              <a:t>A very simplistic pixel values for the </a:t>
            </a:r>
          </a:p>
          <a:p>
            <a:r>
              <a:rPr lang="en-US" dirty="0"/>
              <a:t>Image on the left. For ease of viewing showing in a 3 *3 matrix</a:t>
            </a:r>
          </a:p>
          <a:p>
            <a:endParaRPr lang="en-US" dirty="0"/>
          </a:p>
          <a:p>
            <a:endParaRPr lang="en-US" dirty="0"/>
          </a:p>
          <a:p>
            <a:endParaRPr lang="en-IN" dirty="0"/>
          </a:p>
        </p:txBody>
      </p:sp>
      <p:sp>
        <p:nvSpPr>
          <p:cNvPr id="13" name="TextBox 12">
            <a:extLst>
              <a:ext uri="{FF2B5EF4-FFF2-40B4-BE49-F238E27FC236}">
                <a16:creationId xmlns:a16="http://schemas.microsoft.com/office/drawing/2014/main" id="{267EF71B-881A-4971-882E-DD7D793D23D2}"/>
              </a:ext>
            </a:extLst>
          </p:cNvPr>
          <p:cNvSpPr txBox="1"/>
          <p:nvPr/>
        </p:nvSpPr>
        <p:spPr>
          <a:xfrm>
            <a:off x="921543" y="3481828"/>
            <a:ext cx="3552825" cy="1754326"/>
          </a:xfrm>
          <a:prstGeom prst="rect">
            <a:avLst/>
          </a:prstGeom>
          <a:noFill/>
        </p:spPr>
        <p:txBody>
          <a:bodyPr wrap="square" rtlCol="0">
            <a:spAutoFit/>
          </a:bodyPr>
          <a:lstStyle/>
          <a:p>
            <a:r>
              <a:rPr lang="en-US" dirty="0"/>
              <a:t>Say, this is our simplest image.</a:t>
            </a:r>
          </a:p>
          <a:p>
            <a:r>
              <a:rPr lang="en-US" dirty="0"/>
              <a:t>A gradually lightening gray scale image</a:t>
            </a:r>
          </a:p>
          <a:p>
            <a:endParaRPr lang="en-US" dirty="0"/>
          </a:p>
          <a:p>
            <a:endParaRPr lang="en-US" dirty="0"/>
          </a:p>
          <a:p>
            <a:endParaRPr lang="en-IN" dirty="0"/>
          </a:p>
        </p:txBody>
      </p:sp>
      <p:sp>
        <p:nvSpPr>
          <p:cNvPr id="8" name="TextBox 10">
            <a:extLst>
              <a:ext uri="{FF2B5EF4-FFF2-40B4-BE49-F238E27FC236}">
                <a16:creationId xmlns:a16="http://schemas.microsoft.com/office/drawing/2014/main" id="{B652CCDF-38B7-481A-B8AE-4AC9E05317A7}"/>
              </a:ext>
            </a:extLst>
          </p:cNvPr>
          <p:cNvSpPr txBox="1"/>
          <p:nvPr/>
        </p:nvSpPr>
        <p:spPr>
          <a:xfrm>
            <a:off x="769143" y="5862161"/>
            <a:ext cx="8603457"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Black" panose="020B0A04020102020204" pitchFamily="34" charset="0"/>
              </a:rPr>
              <a:t>Our aim: perform an image convolution with a given image kernel</a:t>
            </a:r>
          </a:p>
          <a:p>
            <a:endParaRPr lang="en-US" dirty="0"/>
          </a:p>
          <a:p>
            <a:endParaRPr lang="en-US" dirty="0"/>
          </a:p>
          <a:p>
            <a:endParaRPr lang="en-IN" dirty="0"/>
          </a:p>
        </p:txBody>
      </p:sp>
      <p:pic>
        <p:nvPicPr>
          <p:cNvPr id="9" name="Picture 8">
            <a:extLst>
              <a:ext uri="{FF2B5EF4-FFF2-40B4-BE49-F238E27FC236}">
                <a16:creationId xmlns:a16="http://schemas.microsoft.com/office/drawing/2014/main" id="{B4364BB8-01DB-4D9A-B87A-D4ED0F2E1DE5}"/>
              </a:ext>
            </a:extLst>
          </p:cNvPr>
          <p:cNvPicPr>
            <a:picLocks noChangeAspect="1"/>
          </p:cNvPicPr>
          <p:nvPr/>
        </p:nvPicPr>
        <p:blipFill>
          <a:blip r:embed="rId2"/>
          <a:stretch>
            <a:fillRect/>
          </a:stretch>
        </p:blipFill>
        <p:spPr>
          <a:xfrm>
            <a:off x="1076322" y="610404"/>
            <a:ext cx="2124076" cy="2136910"/>
          </a:xfrm>
          <a:prstGeom prst="rect">
            <a:avLst/>
          </a:prstGeom>
        </p:spPr>
      </p:pic>
    </p:spTree>
    <p:extLst>
      <p:ext uri="{BB962C8B-B14F-4D97-AF65-F5344CB8AC3E}">
        <p14:creationId xmlns:p14="http://schemas.microsoft.com/office/powerpoint/2010/main" val="2333640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65E5C51-C48A-4C4D-ADA3-119C8A22DCF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57188" y="4239870"/>
            <a:ext cx="695325" cy="822174"/>
          </a:xfrm>
          <a:prstGeom prst="rect">
            <a:avLst/>
          </a:prstGeom>
        </p:spPr>
      </p:pic>
      <p:pic>
        <p:nvPicPr>
          <p:cNvPr id="2" name="Picture 1">
            <a:extLst>
              <a:ext uri="{FF2B5EF4-FFF2-40B4-BE49-F238E27FC236}">
                <a16:creationId xmlns:a16="http://schemas.microsoft.com/office/drawing/2014/main" id="{9C7456C0-2132-4960-8F22-8FAA39F4C9C5}"/>
              </a:ext>
            </a:extLst>
          </p:cNvPr>
          <p:cNvPicPr>
            <a:picLocks noChangeAspect="1"/>
          </p:cNvPicPr>
          <p:nvPr/>
        </p:nvPicPr>
        <p:blipFill>
          <a:blip r:embed="rId4"/>
          <a:stretch>
            <a:fillRect/>
          </a:stretch>
        </p:blipFill>
        <p:spPr>
          <a:xfrm>
            <a:off x="1403749" y="1240333"/>
            <a:ext cx="1072751" cy="1376964"/>
          </a:xfrm>
          <a:prstGeom prst="rect">
            <a:avLst/>
          </a:prstGeom>
          <a:ln>
            <a:solidFill>
              <a:schemeClr val="tx1"/>
            </a:solidFill>
          </a:ln>
        </p:spPr>
      </p:pic>
      <p:pic>
        <p:nvPicPr>
          <p:cNvPr id="6" name="Picture 5">
            <a:extLst>
              <a:ext uri="{FF2B5EF4-FFF2-40B4-BE49-F238E27FC236}">
                <a16:creationId xmlns:a16="http://schemas.microsoft.com/office/drawing/2014/main" id="{3C326455-ED9A-4BBE-8A6B-225069A1E293}"/>
              </a:ext>
            </a:extLst>
          </p:cNvPr>
          <p:cNvPicPr>
            <a:picLocks noChangeAspect="1"/>
          </p:cNvPicPr>
          <p:nvPr/>
        </p:nvPicPr>
        <p:blipFill>
          <a:blip r:embed="rId5"/>
          <a:stretch>
            <a:fillRect/>
          </a:stretch>
        </p:blipFill>
        <p:spPr>
          <a:xfrm>
            <a:off x="5177995" y="1308807"/>
            <a:ext cx="1181276" cy="1308490"/>
          </a:xfrm>
          <a:prstGeom prst="rect">
            <a:avLst/>
          </a:prstGeom>
        </p:spPr>
      </p:pic>
      <p:sp>
        <p:nvSpPr>
          <p:cNvPr id="5" name="TextBox 4">
            <a:extLst>
              <a:ext uri="{FF2B5EF4-FFF2-40B4-BE49-F238E27FC236}">
                <a16:creationId xmlns:a16="http://schemas.microsoft.com/office/drawing/2014/main" id="{99D1D3A1-3F0E-4FEA-9525-06E7E8A9EB00}"/>
              </a:ext>
            </a:extLst>
          </p:cNvPr>
          <p:cNvSpPr txBox="1"/>
          <p:nvPr/>
        </p:nvSpPr>
        <p:spPr>
          <a:xfrm>
            <a:off x="476251" y="495181"/>
            <a:ext cx="10925174" cy="646331"/>
          </a:xfrm>
          <a:prstGeom prst="rect">
            <a:avLst/>
          </a:prstGeom>
          <a:noFill/>
        </p:spPr>
        <p:txBody>
          <a:bodyPr wrap="square" rtlCol="0">
            <a:spAutoFit/>
          </a:bodyPr>
          <a:lstStyle/>
          <a:p>
            <a:r>
              <a:rPr lang="en-US" b="1" dirty="0"/>
              <a:t>Vertical Edge Detection</a:t>
            </a:r>
          </a:p>
          <a:p>
            <a:endParaRPr lang="en-US" b="1" dirty="0"/>
          </a:p>
        </p:txBody>
      </p:sp>
      <p:cxnSp>
        <p:nvCxnSpPr>
          <p:cNvPr id="9" name="Straight Arrow Connector 8">
            <a:extLst>
              <a:ext uri="{FF2B5EF4-FFF2-40B4-BE49-F238E27FC236}">
                <a16:creationId xmlns:a16="http://schemas.microsoft.com/office/drawing/2014/main" id="{00B1E18F-E698-48D1-8427-A12351FC186A}"/>
              </a:ext>
            </a:extLst>
          </p:cNvPr>
          <p:cNvCxnSpPr>
            <a:cxnSpLocks/>
          </p:cNvCxnSpPr>
          <p:nvPr/>
        </p:nvCxnSpPr>
        <p:spPr>
          <a:xfrm>
            <a:off x="2708105" y="2069076"/>
            <a:ext cx="234314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4865B4B1-B37D-4FAB-84E6-8A84BE0D1B9C}"/>
              </a:ext>
            </a:extLst>
          </p:cNvPr>
          <p:cNvSpPr txBox="1"/>
          <p:nvPr/>
        </p:nvSpPr>
        <p:spPr>
          <a:xfrm>
            <a:off x="590549" y="4053669"/>
            <a:ext cx="10810875" cy="2308324"/>
          </a:xfrm>
          <a:prstGeom prst="rect">
            <a:avLst/>
          </a:prstGeom>
          <a:noFill/>
        </p:spPr>
        <p:txBody>
          <a:bodyPr wrap="square" rtlCol="0">
            <a:spAutoFit/>
          </a:bodyPr>
          <a:lstStyle/>
          <a:p>
            <a:pPr marL="285750" indent="-285750">
              <a:buFont typeface="Arial" panose="020B0604020202020204" pitchFamily="34" charset="0"/>
              <a:buChar char="•"/>
            </a:pPr>
            <a:r>
              <a:rPr lang="en-US" dirty="0"/>
              <a:t>What is a vertical edge?</a:t>
            </a:r>
            <a:endParaRPr lang="en-IN" dirty="0"/>
          </a:p>
          <a:p>
            <a:pPr marL="742950" lvl="1" indent="-285750">
              <a:buFont typeface="Arial" panose="020B0604020202020204" pitchFamily="34" charset="0"/>
              <a:buChar char="•"/>
            </a:pPr>
            <a:r>
              <a:rPr lang="en-US" dirty="0"/>
              <a:t>A</a:t>
            </a:r>
            <a:r>
              <a:rPr lang="en-IN" dirty="0"/>
              <a:t> pixel belongs to a vertical edge , if the pixel right on top and right below has same or similar value. The other pixels surrounding it will not have same or even nearby value.</a:t>
            </a:r>
            <a:endParaRPr lang="en-US" dirty="0"/>
          </a:p>
          <a:p>
            <a:pPr marL="742950" lvl="1" indent="-285750">
              <a:buFont typeface="Arial" panose="020B0604020202020204" pitchFamily="34" charset="0"/>
              <a:buChar char="•"/>
            </a:pPr>
            <a:r>
              <a:rPr lang="en-US" dirty="0"/>
              <a:t>S</a:t>
            </a:r>
            <a:r>
              <a:rPr lang="en-IN" dirty="0"/>
              <a:t>o if we have to develop a vertical edge detector where the vertical edges are shown in lighter colours, we would have to give weights to the middle boxes and give relatively negative weights to the adjacent boxes.</a:t>
            </a:r>
          </a:p>
          <a:p>
            <a:pPr marL="742950" lvl="1" indent="-285750">
              <a:buFont typeface="Arial" panose="020B0604020202020204" pitchFamily="34" charset="0"/>
              <a:buChar char="•"/>
            </a:pPr>
            <a:r>
              <a:rPr lang="en-US" dirty="0"/>
              <a:t>W</a:t>
            </a:r>
            <a:r>
              <a:rPr lang="en-IN" dirty="0" err="1"/>
              <a:t>hy</a:t>
            </a:r>
            <a:r>
              <a:rPr lang="en-IN" dirty="0"/>
              <a:t> negative weights? So that the adjacent turns darker.</a:t>
            </a:r>
          </a:p>
          <a:p>
            <a:pPr marL="742950" lvl="1" indent="-285750">
              <a:buFont typeface="Arial" panose="020B0604020202020204" pitchFamily="34" charset="0"/>
              <a:buChar char="•"/>
            </a:pPr>
            <a:r>
              <a:rPr lang="en-US" dirty="0"/>
              <a:t>T</a:t>
            </a:r>
            <a:r>
              <a:rPr lang="en-IN" dirty="0"/>
              <a:t>he weight distribution has to be relative, so if total </a:t>
            </a:r>
            <a:r>
              <a:rPr lang="en-IN" dirty="0" err="1"/>
              <a:t>adjacents</a:t>
            </a:r>
            <a:r>
              <a:rPr lang="en-IN" dirty="0"/>
              <a:t> are brought down by 2 steps , the middle ones need to be highlighted by two steps as well</a:t>
            </a:r>
            <a:endParaRPr lang="en-US" dirty="0"/>
          </a:p>
        </p:txBody>
      </p:sp>
      <p:pic>
        <p:nvPicPr>
          <p:cNvPr id="10" name="Picture 9">
            <a:extLst>
              <a:ext uri="{FF2B5EF4-FFF2-40B4-BE49-F238E27FC236}">
                <a16:creationId xmlns:a16="http://schemas.microsoft.com/office/drawing/2014/main" id="{6A8D8107-E7B8-4593-AB73-EA48267EA412}"/>
              </a:ext>
            </a:extLst>
          </p:cNvPr>
          <p:cNvPicPr>
            <a:picLocks noChangeAspect="1"/>
          </p:cNvPicPr>
          <p:nvPr/>
        </p:nvPicPr>
        <p:blipFill>
          <a:blip r:embed="rId6"/>
          <a:stretch>
            <a:fillRect/>
          </a:stretch>
        </p:blipFill>
        <p:spPr>
          <a:xfrm>
            <a:off x="3379035" y="1141512"/>
            <a:ext cx="845283" cy="817868"/>
          </a:xfrm>
          <a:prstGeom prst="rect">
            <a:avLst/>
          </a:prstGeom>
        </p:spPr>
      </p:pic>
      <p:sp>
        <p:nvSpPr>
          <p:cNvPr id="13" name="TextBox 12">
            <a:extLst>
              <a:ext uri="{FF2B5EF4-FFF2-40B4-BE49-F238E27FC236}">
                <a16:creationId xmlns:a16="http://schemas.microsoft.com/office/drawing/2014/main" id="{B00B3197-1587-4755-97C0-515DBFF30DD9}"/>
              </a:ext>
            </a:extLst>
          </p:cNvPr>
          <p:cNvSpPr txBox="1"/>
          <p:nvPr/>
        </p:nvSpPr>
        <p:spPr>
          <a:xfrm>
            <a:off x="590549" y="3242395"/>
            <a:ext cx="9696450" cy="646331"/>
          </a:xfrm>
          <a:prstGeom prst="rect">
            <a:avLst/>
          </a:prstGeom>
          <a:noFill/>
        </p:spPr>
        <p:txBody>
          <a:bodyPr wrap="square" rtlCol="0">
            <a:spAutoFit/>
          </a:bodyPr>
          <a:lstStyle/>
          <a:p>
            <a:pPr marL="285750" indent="-285750">
              <a:buFont typeface="Arial" panose="020B0604020202020204" pitchFamily="34" charset="0"/>
              <a:buChar char="•"/>
            </a:pPr>
            <a:r>
              <a:rPr lang="en-US" dirty="0"/>
              <a:t>We see above the effect of applying a vertical edge detector kernel on an image</a:t>
            </a:r>
          </a:p>
          <a:p>
            <a:pPr marL="285750" indent="-285750">
              <a:buFont typeface="Arial" panose="020B0604020202020204" pitchFamily="34" charset="0"/>
              <a:buChar char="•"/>
            </a:pPr>
            <a:r>
              <a:rPr lang="en-US" dirty="0"/>
              <a:t>The output image only highlights the vertical edges in lighter tones</a:t>
            </a:r>
            <a:endParaRPr lang="en-IN" dirty="0"/>
          </a:p>
        </p:txBody>
      </p:sp>
    </p:spTree>
    <p:extLst>
      <p:ext uri="{BB962C8B-B14F-4D97-AF65-F5344CB8AC3E}">
        <p14:creationId xmlns:p14="http://schemas.microsoft.com/office/powerpoint/2010/main" val="1482062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D1D3A1-3F0E-4FEA-9525-06E7E8A9EB00}"/>
              </a:ext>
            </a:extLst>
          </p:cNvPr>
          <p:cNvSpPr txBox="1"/>
          <p:nvPr/>
        </p:nvSpPr>
        <p:spPr>
          <a:xfrm>
            <a:off x="476251" y="495181"/>
            <a:ext cx="10925174" cy="646331"/>
          </a:xfrm>
          <a:prstGeom prst="rect">
            <a:avLst/>
          </a:prstGeom>
          <a:noFill/>
        </p:spPr>
        <p:txBody>
          <a:bodyPr wrap="square" rtlCol="0">
            <a:spAutoFit/>
          </a:bodyPr>
          <a:lstStyle/>
          <a:p>
            <a:r>
              <a:rPr lang="en-US" b="1" dirty="0"/>
              <a:t>Vertical Edge Detection</a:t>
            </a:r>
          </a:p>
          <a:p>
            <a:endParaRPr lang="en-US" b="1" dirty="0"/>
          </a:p>
        </p:txBody>
      </p:sp>
      <p:sp>
        <p:nvSpPr>
          <p:cNvPr id="13" name="TextBox 12">
            <a:extLst>
              <a:ext uri="{FF2B5EF4-FFF2-40B4-BE49-F238E27FC236}">
                <a16:creationId xmlns:a16="http://schemas.microsoft.com/office/drawing/2014/main" id="{B00B3197-1587-4755-97C0-515DBFF30DD9}"/>
              </a:ext>
            </a:extLst>
          </p:cNvPr>
          <p:cNvSpPr txBox="1"/>
          <p:nvPr/>
        </p:nvSpPr>
        <p:spPr>
          <a:xfrm>
            <a:off x="790575" y="1070069"/>
            <a:ext cx="10277475" cy="5909310"/>
          </a:xfrm>
          <a:prstGeom prst="rect">
            <a:avLst/>
          </a:prstGeom>
          <a:noFill/>
        </p:spPr>
        <p:txBody>
          <a:bodyPr wrap="square" rtlCol="0">
            <a:spAutoFit/>
          </a:bodyPr>
          <a:lstStyle/>
          <a:p>
            <a:pPr marL="285750" indent="-285750">
              <a:buFont typeface="Arial" panose="020B0604020202020204" pitchFamily="34" charset="0"/>
              <a:buChar char="•"/>
            </a:pPr>
            <a:r>
              <a:rPr lang="en-US" dirty="0"/>
              <a:t>As always, focus on the center of the kernel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Based on the definition of vertical edge, we would have to give higher weights to</a:t>
            </a:r>
            <a:r>
              <a:rPr lang="en-IN" dirty="0"/>
              <a:t> middle box, its top most neighbour and its bottommost neighbour.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W</a:t>
            </a:r>
            <a:r>
              <a:rPr lang="en-IN" dirty="0" err="1"/>
              <a:t>hy</a:t>
            </a:r>
            <a:r>
              <a:rPr lang="en-IN" dirty="0"/>
              <a:t> higher? Because higher values are whitish in the </a:t>
            </a:r>
            <a:r>
              <a:rPr lang="en-IN" dirty="0" err="1"/>
              <a:t>color</a:t>
            </a:r>
            <a:r>
              <a:rPr lang="en-IN" dirty="0"/>
              <a:t> scheme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S</a:t>
            </a:r>
            <a:r>
              <a:rPr lang="en-IN" dirty="0" err="1"/>
              <a:t>imilarly</a:t>
            </a:r>
            <a:r>
              <a:rPr lang="en-IN" dirty="0"/>
              <a:t>, the adjacent surroundings need to be darkened in equal weights.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How do we darken? We reduce the pixel values. In our case, we would give negative weights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Why do we darken in equal weights? So that the edges clearly stand out, with no chances of diffusion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do we mean by equal weights? So, </a:t>
            </a:r>
            <a:r>
              <a:rPr lang="en-US" i="1" dirty="0"/>
              <a:t>for example</a:t>
            </a:r>
            <a:r>
              <a:rPr lang="en-US" dirty="0"/>
              <a:t> if the center aisle is increased by 8 points , the adjacent aisles needs to be decreased by 8 points.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Eg</a:t>
            </a:r>
            <a:r>
              <a:rPr lang="en-US" dirty="0"/>
              <a:t>: In a 3 * 3 matrix, that means we give 8 weight in center aisle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Eg</a:t>
            </a:r>
            <a:r>
              <a:rPr lang="en-US" dirty="0"/>
              <a:t>: -8/2 = 4. -4 weights in adjacent aisles</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US" dirty="0"/>
          </a:p>
        </p:txBody>
      </p:sp>
      <p:pic>
        <p:nvPicPr>
          <p:cNvPr id="15" name="Picture 14">
            <a:extLst>
              <a:ext uri="{FF2B5EF4-FFF2-40B4-BE49-F238E27FC236}">
                <a16:creationId xmlns:a16="http://schemas.microsoft.com/office/drawing/2014/main" id="{D22E362B-6535-43D3-B9BE-4448633A071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8588" y="1374263"/>
            <a:ext cx="695325" cy="822174"/>
          </a:xfrm>
          <a:prstGeom prst="rect">
            <a:avLst/>
          </a:prstGeom>
        </p:spPr>
      </p:pic>
    </p:spTree>
    <p:extLst>
      <p:ext uri="{BB962C8B-B14F-4D97-AF65-F5344CB8AC3E}">
        <p14:creationId xmlns:p14="http://schemas.microsoft.com/office/powerpoint/2010/main" val="3433091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D1D3A1-3F0E-4FEA-9525-06E7E8A9EB00}"/>
              </a:ext>
            </a:extLst>
          </p:cNvPr>
          <p:cNvSpPr txBox="1"/>
          <p:nvPr/>
        </p:nvSpPr>
        <p:spPr>
          <a:xfrm>
            <a:off x="476251" y="495181"/>
            <a:ext cx="10925174" cy="646331"/>
          </a:xfrm>
          <a:prstGeom prst="rect">
            <a:avLst/>
          </a:prstGeom>
          <a:noFill/>
        </p:spPr>
        <p:txBody>
          <a:bodyPr wrap="square" rtlCol="0">
            <a:spAutoFit/>
          </a:bodyPr>
          <a:lstStyle/>
          <a:p>
            <a:r>
              <a:rPr lang="en-US" b="1" dirty="0"/>
              <a:t>Vertical Edge Detection</a:t>
            </a:r>
          </a:p>
          <a:p>
            <a:endParaRPr lang="en-US" b="1" dirty="0"/>
          </a:p>
        </p:txBody>
      </p:sp>
      <p:graphicFrame>
        <p:nvGraphicFramePr>
          <p:cNvPr id="3" name="Table 2">
            <a:extLst>
              <a:ext uri="{FF2B5EF4-FFF2-40B4-BE49-F238E27FC236}">
                <a16:creationId xmlns:a16="http://schemas.microsoft.com/office/drawing/2014/main" id="{D272A74E-2AC9-474A-8C64-52B4733B0B7B}"/>
              </a:ext>
            </a:extLst>
          </p:cNvPr>
          <p:cNvGraphicFramePr>
            <a:graphicFrameLocks noGrp="1"/>
          </p:cNvGraphicFramePr>
          <p:nvPr>
            <p:extLst>
              <p:ext uri="{D42A27DB-BD31-4B8C-83A1-F6EECF244321}">
                <p14:modId xmlns:p14="http://schemas.microsoft.com/office/powerpoint/2010/main" val="2912377714"/>
              </p:ext>
            </p:extLst>
          </p:nvPr>
        </p:nvGraphicFramePr>
        <p:xfrm>
          <a:off x="679849" y="2455962"/>
          <a:ext cx="2596752" cy="1905759"/>
        </p:xfrm>
        <a:graphic>
          <a:graphicData uri="http://schemas.openxmlformats.org/drawingml/2006/table">
            <a:tbl>
              <a:tblPr firstRow="1" bandRow="1">
                <a:tableStyleId>{D7AC3CCA-C797-4891-BE02-D94E43425B78}</a:tableStyleId>
              </a:tblPr>
              <a:tblGrid>
                <a:gridCol w="865584">
                  <a:extLst>
                    <a:ext uri="{9D8B030D-6E8A-4147-A177-3AD203B41FA5}">
                      <a16:colId xmlns:a16="http://schemas.microsoft.com/office/drawing/2014/main" val="3294124056"/>
                    </a:ext>
                  </a:extLst>
                </a:gridCol>
                <a:gridCol w="865584">
                  <a:extLst>
                    <a:ext uri="{9D8B030D-6E8A-4147-A177-3AD203B41FA5}">
                      <a16:colId xmlns:a16="http://schemas.microsoft.com/office/drawing/2014/main" val="370297210"/>
                    </a:ext>
                  </a:extLst>
                </a:gridCol>
                <a:gridCol w="865584">
                  <a:extLst>
                    <a:ext uri="{9D8B030D-6E8A-4147-A177-3AD203B41FA5}">
                      <a16:colId xmlns:a16="http://schemas.microsoft.com/office/drawing/2014/main" val="267766283"/>
                    </a:ext>
                  </a:extLst>
                </a:gridCol>
              </a:tblGrid>
              <a:tr h="635253">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2">
                        <a:lumMod val="75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2">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2">
                        <a:lumMod val="75000"/>
                      </a:schemeClr>
                    </a:solidFill>
                  </a:tcPr>
                </a:tc>
                <a:extLst>
                  <a:ext uri="{0D108BD9-81ED-4DB2-BD59-A6C34878D82A}">
                    <a16:rowId xmlns:a16="http://schemas.microsoft.com/office/drawing/2014/main" val="662422574"/>
                  </a:ext>
                </a:extLst>
              </a:tr>
              <a:tr h="635253">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2">
                        <a:lumMod val="75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2">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2">
                        <a:lumMod val="75000"/>
                      </a:schemeClr>
                    </a:solidFill>
                  </a:tcPr>
                </a:tc>
                <a:extLst>
                  <a:ext uri="{0D108BD9-81ED-4DB2-BD59-A6C34878D82A}">
                    <a16:rowId xmlns:a16="http://schemas.microsoft.com/office/drawing/2014/main" val="3175085615"/>
                  </a:ext>
                </a:extLst>
              </a:tr>
              <a:tr h="635253">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2">
                        <a:lumMod val="75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2">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2">
                        <a:lumMod val="75000"/>
                      </a:schemeClr>
                    </a:solidFill>
                  </a:tcPr>
                </a:tc>
                <a:extLst>
                  <a:ext uri="{0D108BD9-81ED-4DB2-BD59-A6C34878D82A}">
                    <a16:rowId xmlns:a16="http://schemas.microsoft.com/office/drawing/2014/main" val="3437064202"/>
                  </a:ext>
                </a:extLst>
              </a:tr>
            </a:tbl>
          </a:graphicData>
        </a:graphic>
      </p:graphicFrame>
      <p:sp>
        <p:nvSpPr>
          <p:cNvPr id="4" name="TextBox 3">
            <a:extLst>
              <a:ext uri="{FF2B5EF4-FFF2-40B4-BE49-F238E27FC236}">
                <a16:creationId xmlns:a16="http://schemas.microsoft.com/office/drawing/2014/main" id="{A1F01551-DD9D-4D6F-96E8-91DBD8189111}"/>
              </a:ext>
            </a:extLst>
          </p:cNvPr>
          <p:cNvSpPr txBox="1"/>
          <p:nvPr/>
        </p:nvSpPr>
        <p:spPr>
          <a:xfrm>
            <a:off x="3387328" y="1398687"/>
            <a:ext cx="526137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Based on our previous slide,  we would whiten/lighten the center aisle</a:t>
            </a:r>
          </a:p>
          <a:p>
            <a:pPr marL="285750" indent="-285750">
              <a:buFont typeface="Arial" panose="020B0604020202020204" pitchFamily="34" charset="0"/>
              <a:buChar char="•"/>
            </a:pPr>
            <a:r>
              <a:rPr lang="en-US" dirty="0"/>
              <a:t>Based on our previous slide, we would darken the adjacent aisles</a:t>
            </a:r>
          </a:p>
          <a:p>
            <a:pPr marL="285750" indent="-285750">
              <a:buFont typeface="Arial" panose="020B0604020202020204" pitchFamily="34" charset="0"/>
              <a:buChar char="•"/>
            </a:pPr>
            <a:r>
              <a:rPr lang="en-US" dirty="0"/>
              <a:t>Weights have to be provided in relative proportion</a:t>
            </a:r>
            <a:endParaRPr lang="en-IN" dirty="0"/>
          </a:p>
        </p:txBody>
      </p:sp>
      <p:graphicFrame>
        <p:nvGraphicFramePr>
          <p:cNvPr id="14" name="Table 13">
            <a:extLst>
              <a:ext uri="{FF2B5EF4-FFF2-40B4-BE49-F238E27FC236}">
                <a16:creationId xmlns:a16="http://schemas.microsoft.com/office/drawing/2014/main" id="{9C8E613D-4676-439A-A226-26BA483B1C85}"/>
              </a:ext>
            </a:extLst>
          </p:cNvPr>
          <p:cNvGraphicFramePr>
            <a:graphicFrameLocks noGrp="1"/>
          </p:cNvGraphicFramePr>
          <p:nvPr>
            <p:extLst>
              <p:ext uri="{D42A27DB-BD31-4B8C-83A1-F6EECF244321}">
                <p14:modId xmlns:p14="http://schemas.microsoft.com/office/powerpoint/2010/main" val="2044230992"/>
              </p:ext>
            </p:extLst>
          </p:nvPr>
        </p:nvGraphicFramePr>
        <p:xfrm>
          <a:off x="8804673" y="2455961"/>
          <a:ext cx="2596752" cy="1905759"/>
        </p:xfrm>
        <a:graphic>
          <a:graphicData uri="http://schemas.openxmlformats.org/drawingml/2006/table">
            <a:tbl>
              <a:tblPr firstRow="1" bandRow="1">
                <a:tableStyleId>{D7AC3CCA-C797-4891-BE02-D94E43425B78}</a:tableStyleId>
              </a:tblPr>
              <a:tblGrid>
                <a:gridCol w="865584">
                  <a:extLst>
                    <a:ext uri="{9D8B030D-6E8A-4147-A177-3AD203B41FA5}">
                      <a16:colId xmlns:a16="http://schemas.microsoft.com/office/drawing/2014/main" val="3294124056"/>
                    </a:ext>
                  </a:extLst>
                </a:gridCol>
                <a:gridCol w="865584">
                  <a:extLst>
                    <a:ext uri="{9D8B030D-6E8A-4147-A177-3AD203B41FA5}">
                      <a16:colId xmlns:a16="http://schemas.microsoft.com/office/drawing/2014/main" val="370297210"/>
                    </a:ext>
                  </a:extLst>
                </a:gridCol>
                <a:gridCol w="865584">
                  <a:extLst>
                    <a:ext uri="{9D8B030D-6E8A-4147-A177-3AD203B41FA5}">
                      <a16:colId xmlns:a16="http://schemas.microsoft.com/office/drawing/2014/main" val="267766283"/>
                    </a:ext>
                  </a:extLst>
                </a:gridCol>
              </a:tblGrid>
              <a:tr h="635253">
                <a:tc>
                  <a:txBody>
                    <a:bodyPr/>
                    <a:lstStyle/>
                    <a:p>
                      <a:pPr algn="ctr">
                        <a:lnSpc>
                          <a:spcPct val="150000"/>
                        </a:lnSpc>
                      </a:pPr>
                      <a:r>
                        <a:rPr lang="en-US" dirty="0"/>
                        <a:t>-1</a:t>
                      </a:r>
                      <a:endParaRPr lang="en-IN" dirty="0"/>
                    </a:p>
                  </a:txBody>
                  <a:tcPr>
                    <a:solidFill>
                      <a:schemeClr val="accent2">
                        <a:lumMod val="75000"/>
                      </a:schemeClr>
                    </a:solidFill>
                  </a:tcPr>
                </a:tc>
                <a:tc>
                  <a:txBody>
                    <a:bodyPr/>
                    <a:lstStyle/>
                    <a:p>
                      <a:pPr algn="ctr">
                        <a:lnSpc>
                          <a:spcPct val="150000"/>
                        </a:lnSpc>
                      </a:pPr>
                      <a:r>
                        <a:rPr lang="en-US" dirty="0"/>
                        <a:t>2</a:t>
                      </a:r>
                      <a:endParaRPr lang="en-IN" dirty="0"/>
                    </a:p>
                  </a:txBody>
                  <a:tcPr>
                    <a:solidFill>
                      <a:schemeClr val="accent2">
                        <a:lumMod val="20000"/>
                        <a:lumOff val="80000"/>
                      </a:schemeClr>
                    </a:solidFill>
                  </a:tcPr>
                </a:tc>
                <a:tc>
                  <a:txBody>
                    <a:bodyPr/>
                    <a:lstStyle/>
                    <a:p>
                      <a:pPr algn="ctr">
                        <a:lnSpc>
                          <a:spcPct val="150000"/>
                        </a:lnSpc>
                      </a:pPr>
                      <a:r>
                        <a:rPr lang="en-US" dirty="0"/>
                        <a:t>-1</a:t>
                      </a:r>
                      <a:endParaRPr lang="en-IN" dirty="0"/>
                    </a:p>
                  </a:txBody>
                  <a:tcPr>
                    <a:solidFill>
                      <a:schemeClr val="accent2">
                        <a:lumMod val="75000"/>
                      </a:schemeClr>
                    </a:solidFill>
                  </a:tcPr>
                </a:tc>
                <a:extLst>
                  <a:ext uri="{0D108BD9-81ED-4DB2-BD59-A6C34878D82A}">
                    <a16:rowId xmlns:a16="http://schemas.microsoft.com/office/drawing/2014/main" val="662422574"/>
                  </a:ext>
                </a:extLst>
              </a:tr>
              <a:tr h="635253">
                <a:tc>
                  <a:txBody>
                    <a:bodyPr/>
                    <a:lstStyle/>
                    <a:p>
                      <a:pPr algn="ctr">
                        <a:lnSpc>
                          <a:spcPct val="150000"/>
                        </a:lnSpc>
                      </a:pPr>
                      <a:r>
                        <a:rPr lang="en-US" b="1" dirty="0"/>
                        <a:t>-1</a:t>
                      </a:r>
                      <a:endParaRPr lang="en-IN" b="1" dirty="0"/>
                    </a:p>
                  </a:txBody>
                  <a:tcPr>
                    <a:solidFill>
                      <a:schemeClr val="accent2">
                        <a:lumMod val="75000"/>
                      </a:schemeClr>
                    </a:solidFill>
                  </a:tcPr>
                </a:tc>
                <a:tc>
                  <a:txBody>
                    <a:bodyPr/>
                    <a:lstStyle/>
                    <a:p>
                      <a:pPr algn="ctr">
                        <a:lnSpc>
                          <a:spcPct val="150000"/>
                        </a:lnSpc>
                      </a:pPr>
                      <a:r>
                        <a:rPr lang="en-US" b="1" dirty="0"/>
                        <a:t>2</a:t>
                      </a:r>
                      <a:endParaRPr lang="en-IN" b="1" dirty="0"/>
                    </a:p>
                  </a:txBody>
                  <a:tcPr>
                    <a:solidFill>
                      <a:schemeClr val="accent2">
                        <a:lumMod val="20000"/>
                        <a:lumOff val="80000"/>
                      </a:schemeClr>
                    </a:solidFill>
                  </a:tcPr>
                </a:tc>
                <a:tc>
                  <a:txBody>
                    <a:bodyPr/>
                    <a:lstStyle/>
                    <a:p>
                      <a:pPr algn="ctr">
                        <a:lnSpc>
                          <a:spcPct val="150000"/>
                        </a:lnSpc>
                      </a:pPr>
                      <a:r>
                        <a:rPr lang="en-US" b="1" dirty="0"/>
                        <a:t>-1</a:t>
                      </a:r>
                      <a:endParaRPr lang="en-IN" b="1" dirty="0"/>
                    </a:p>
                  </a:txBody>
                  <a:tcPr>
                    <a:solidFill>
                      <a:schemeClr val="accent2">
                        <a:lumMod val="75000"/>
                      </a:schemeClr>
                    </a:solidFill>
                  </a:tcPr>
                </a:tc>
                <a:extLst>
                  <a:ext uri="{0D108BD9-81ED-4DB2-BD59-A6C34878D82A}">
                    <a16:rowId xmlns:a16="http://schemas.microsoft.com/office/drawing/2014/main" val="3175085615"/>
                  </a:ext>
                </a:extLst>
              </a:tr>
              <a:tr h="635253">
                <a:tc>
                  <a:txBody>
                    <a:bodyPr/>
                    <a:lstStyle/>
                    <a:p>
                      <a:pPr algn="ctr">
                        <a:lnSpc>
                          <a:spcPct val="150000"/>
                        </a:lnSpc>
                      </a:pPr>
                      <a:r>
                        <a:rPr lang="en-US" b="1" dirty="0"/>
                        <a:t>-1</a:t>
                      </a:r>
                      <a:endParaRPr lang="en-IN" b="1" dirty="0"/>
                    </a:p>
                  </a:txBody>
                  <a:tcPr>
                    <a:solidFill>
                      <a:schemeClr val="accent2">
                        <a:lumMod val="75000"/>
                      </a:schemeClr>
                    </a:solidFill>
                  </a:tcPr>
                </a:tc>
                <a:tc>
                  <a:txBody>
                    <a:bodyPr/>
                    <a:lstStyle/>
                    <a:p>
                      <a:pPr algn="ctr">
                        <a:lnSpc>
                          <a:spcPct val="150000"/>
                        </a:lnSpc>
                      </a:pPr>
                      <a:r>
                        <a:rPr lang="en-US" b="1" dirty="0"/>
                        <a:t>2</a:t>
                      </a:r>
                      <a:endParaRPr lang="en-IN" b="1" dirty="0"/>
                    </a:p>
                  </a:txBody>
                  <a:tcPr>
                    <a:solidFill>
                      <a:schemeClr val="accent2">
                        <a:lumMod val="20000"/>
                        <a:lumOff val="80000"/>
                      </a:schemeClr>
                    </a:solidFill>
                  </a:tcPr>
                </a:tc>
                <a:tc>
                  <a:txBody>
                    <a:bodyPr/>
                    <a:lstStyle/>
                    <a:p>
                      <a:pPr algn="ctr">
                        <a:lnSpc>
                          <a:spcPct val="150000"/>
                        </a:lnSpc>
                      </a:pPr>
                      <a:r>
                        <a:rPr lang="en-US" b="1" dirty="0"/>
                        <a:t>-1</a:t>
                      </a:r>
                      <a:endParaRPr lang="en-IN" b="1" dirty="0"/>
                    </a:p>
                  </a:txBody>
                  <a:tcPr>
                    <a:solidFill>
                      <a:schemeClr val="accent2">
                        <a:lumMod val="75000"/>
                      </a:schemeClr>
                    </a:solidFill>
                  </a:tcPr>
                </a:tc>
                <a:extLst>
                  <a:ext uri="{0D108BD9-81ED-4DB2-BD59-A6C34878D82A}">
                    <a16:rowId xmlns:a16="http://schemas.microsoft.com/office/drawing/2014/main" val="3437064202"/>
                  </a:ext>
                </a:extLst>
              </a:tr>
            </a:tbl>
          </a:graphicData>
        </a:graphic>
      </p:graphicFrame>
      <p:cxnSp>
        <p:nvCxnSpPr>
          <p:cNvPr id="8" name="Straight Arrow Connector 7">
            <a:extLst>
              <a:ext uri="{FF2B5EF4-FFF2-40B4-BE49-F238E27FC236}">
                <a16:creationId xmlns:a16="http://schemas.microsoft.com/office/drawing/2014/main" id="{C42057AF-474D-4F32-8231-79743DABD046}"/>
              </a:ext>
            </a:extLst>
          </p:cNvPr>
          <p:cNvCxnSpPr/>
          <p:nvPr/>
        </p:nvCxnSpPr>
        <p:spPr>
          <a:xfrm>
            <a:off x="3400425" y="3408840"/>
            <a:ext cx="52482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E7B87DFE-EF72-4017-9DF7-4E92266D74E5}"/>
              </a:ext>
            </a:extLst>
          </p:cNvPr>
          <p:cNvSpPr txBox="1"/>
          <p:nvPr/>
        </p:nvSpPr>
        <p:spPr>
          <a:xfrm>
            <a:off x="266700" y="4894545"/>
            <a:ext cx="11496675" cy="646331"/>
          </a:xfrm>
          <a:prstGeom prst="rect">
            <a:avLst/>
          </a:prstGeom>
          <a:noFill/>
        </p:spPr>
        <p:txBody>
          <a:bodyPr wrap="square" rtlCol="0">
            <a:spAutoFit/>
          </a:bodyPr>
          <a:lstStyle/>
          <a:p>
            <a:r>
              <a:rPr lang="en-US" b="1" dirty="0" err="1">
                <a:solidFill>
                  <a:srgbClr val="FF0000"/>
                </a:solidFill>
              </a:rPr>
              <a:t>Psst</a:t>
            </a:r>
            <a:r>
              <a:rPr lang="en-US" b="1" dirty="0">
                <a:solidFill>
                  <a:srgbClr val="FF0000"/>
                </a:solidFill>
              </a:rPr>
              <a:t>.. We will check in our python exercises , the impact of changing these values around. Will it still be able to detect edges?</a:t>
            </a:r>
            <a:endParaRPr lang="en-IN" b="1" dirty="0">
              <a:solidFill>
                <a:srgbClr val="FF0000"/>
              </a:solidFill>
            </a:endParaRPr>
          </a:p>
        </p:txBody>
      </p:sp>
    </p:spTree>
    <p:extLst>
      <p:ext uri="{BB962C8B-B14F-4D97-AF65-F5344CB8AC3E}">
        <p14:creationId xmlns:p14="http://schemas.microsoft.com/office/powerpoint/2010/main" val="291553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D1D3A1-3F0E-4FEA-9525-06E7E8A9EB00}"/>
              </a:ext>
            </a:extLst>
          </p:cNvPr>
          <p:cNvSpPr txBox="1"/>
          <p:nvPr/>
        </p:nvSpPr>
        <p:spPr>
          <a:xfrm>
            <a:off x="476251" y="495181"/>
            <a:ext cx="10925174" cy="646331"/>
          </a:xfrm>
          <a:prstGeom prst="rect">
            <a:avLst/>
          </a:prstGeom>
          <a:noFill/>
        </p:spPr>
        <p:txBody>
          <a:bodyPr wrap="square" rtlCol="0">
            <a:spAutoFit/>
          </a:bodyPr>
          <a:lstStyle/>
          <a:p>
            <a:r>
              <a:rPr lang="en-US" b="1" dirty="0"/>
              <a:t>Vertical Edge Detection</a:t>
            </a:r>
          </a:p>
          <a:p>
            <a:endParaRPr lang="en-US" b="1" dirty="0"/>
          </a:p>
        </p:txBody>
      </p:sp>
      <p:graphicFrame>
        <p:nvGraphicFramePr>
          <p:cNvPr id="14" name="Table 13">
            <a:extLst>
              <a:ext uri="{FF2B5EF4-FFF2-40B4-BE49-F238E27FC236}">
                <a16:creationId xmlns:a16="http://schemas.microsoft.com/office/drawing/2014/main" id="{9C8E613D-4676-439A-A226-26BA483B1C85}"/>
              </a:ext>
            </a:extLst>
          </p:cNvPr>
          <p:cNvGraphicFramePr>
            <a:graphicFrameLocks noGrp="1"/>
          </p:cNvGraphicFramePr>
          <p:nvPr>
            <p:extLst>
              <p:ext uri="{D42A27DB-BD31-4B8C-83A1-F6EECF244321}">
                <p14:modId xmlns:p14="http://schemas.microsoft.com/office/powerpoint/2010/main" val="1996136893"/>
              </p:ext>
            </p:extLst>
          </p:nvPr>
        </p:nvGraphicFramePr>
        <p:xfrm>
          <a:off x="556022" y="1141512"/>
          <a:ext cx="2072877" cy="1535013"/>
        </p:xfrm>
        <a:graphic>
          <a:graphicData uri="http://schemas.openxmlformats.org/drawingml/2006/table">
            <a:tbl>
              <a:tblPr firstRow="1" bandRow="1">
                <a:tableStyleId>{D7AC3CCA-C797-4891-BE02-D94E43425B78}</a:tableStyleId>
              </a:tblPr>
              <a:tblGrid>
                <a:gridCol w="690959">
                  <a:extLst>
                    <a:ext uri="{9D8B030D-6E8A-4147-A177-3AD203B41FA5}">
                      <a16:colId xmlns:a16="http://schemas.microsoft.com/office/drawing/2014/main" val="3294124056"/>
                    </a:ext>
                  </a:extLst>
                </a:gridCol>
                <a:gridCol w="690959">
                  <a:extLst>
                    <a:ext uri="{9D8B030D-6E8A-4147-A177-3AD203B41FA5}">
                      <a16:colId xmlns:a16="http://schemas.microsoft.com/office/drawing/2014/main" val="370297210"/>
                    </a:ext>
                  </a:extLst>
                </a:gridCol>
                <a:gridCol w="690959">
                  <a:extLst>
                    <a:ext uri="{9D8B030D-6E8A-4147-A177-3AD203B41FA5}">
                      <a16:colId xmlns:a16="http://schemas.microsoft.com/office/drawing/2014/main" val="267766283"/>
                    </a:ext>
                  </a:extLst>
                </a:gridCol>
              </a:tblGrid>
              <a:tr h="511671">
                <a:tc>
                  <a:txBody>
                    <a:bodyPr/>
                    <a:lstStyle/>
                    <a:p>
                      <a:pPr algn="ctr">
                        <a:lnSpc>
                          <a:spcPct val="150000"/>
                        </a:lnSpc>
                      </a:pPr>
                      <a:r>
                        <a:rPr lang="en-US" dirty="0"/>
                        <a:t>-1</a:t>
                      </a:r>
                      <a:endParaRPr lang="en-IN" dirty="0"/>
                    </a:p>
                  </a:txBody>
                  <a:tcPr>
                    <a:solidFill>
                      <a:schemeClr val="accent2">
                        <a:lumMod val="75000"/>
                      </a:schemeClr>
                    </a:solidFill>
                  </a:tcPr>
                </a:tc>
                <a:tc>
                  <a:txBody>
                    <a:bodyPr/>
                    <a:lstStyle/>
                    <a:p>
                      <a:pPr algn="ctr">
                        <a:lnSpc>
                          <a:spcPct val="150000"/>
                        </a:lnSpc>
                      </a:pPr>
                      <a:r>
                        <a:rPr lang="en-US" dirty="0"/>
                        <a:t>2</a:t>
                      </a:r>
                      <a:endParaRPr lang="en-IN" dirty="0"/>
                    </a:p>
                  </a:txBody>
                  <a:tcPr>
                    <a:solidFill>
                      <a:schemeClr val="accent2">
                        <a:lumMod val="20000"/>
                        <a:lumOff val="80000"/>
                      </a:schemeClr>
                    </a:solidFill>
                  </a:tcPr>
                </a:tc>
                <a:tc>
                  <a:txBody>
                    <a:bodyPr/>
                    <a:lstStyle/>
                    <a:p>
                      <a:pPr algn="ctr">
                        <a:lnSpc>
                          <a:spcPct val="150000"/>
                        </a:lnSpc>
                      </a:pPr>
                      <a:r>
                        <a:rPr lang="en-US" dirty="0"/>
                        <a:t>-1</a:t>
                      </a:r>
                      <a:endParaRPr lang="en-IN" dirty="0"/>
                    </a:p>
                  </a:txBody>
                  <a:tcPr>
                    <a:solidFill>
                      <a:schemeClr val="accent2">
                        <a:lumMod val="75000"/>
                      </a:schemeClr>
                    </a:solidFill>
                  </a:tcPr>
                </a:tc>
                <a:extLst>
                  <a:ext uri="{0D108BD9-81ED-4DB2-BD59-A6C34878D82A}">
                    <a16:rowId xmlns:a16="http://schemas.microsoft.com/office/drawing/2014/main" val="662422574"/>
                  </a:ext>
                </a:extLst>
              </a:tr>
              <a:tr h="511671">
                <a:tc>
                  <a:txBody>
                    <a:bodyPr/>
                    <a:lstStyle/>
                    <a:p>
                      <a:pPr algn="ctr">
                        <a:lnSpc>
                          <a:spcPct val="150000"/>
                        </a:lnSpc>
                      </a:pPr>
                      <a:r>
                        <a:rPr lang="en-US" b="1" dirty="0"/>
                        <a:t>-1</a:t>
                      </a:r>
                      <a:endParaRPr lang="en-IN" b="1" dirty="0"/>
                    </a:p>
                  </a:txBody>
                  <a:tcPr>
                    <a:solidFill>
                      <a:schemeClr val="accent2">
                        <a:lumMod val="75000"/>
                      </a:schemeClr>
                    </a:solidFill>
                  </a:tcPr>
                </a:tc>
                <a:tc>
                  <a:txBody>
                    <a:bodyPr/>
                    <a:lstStyle/>
                    <a:p>
                      <a:pPr algn="ctr">
                        <a:lnSpc>
                          <a:spcPct val="150000"/>
                        </a:lnSpc>
                      </a:pPr>
                      <a:r>
                        <a:rPr lang="en-US" b="1" dirty="0"/>
                        <a:t>2</a:t>
                      </a:r>
                      <a:endParaRPr lang="en-IN" b="1" dirty="0"/>
                    </a:p>
                  </a:txBody>
                  <a:tcPr>
                    <a:solidFill>
                      <a:schemeClr val="accent2">
                        <a:lumMod val="20000"/>
                        <a:lumOff val="80000"/>
                      </a:schemeClr>
                    </a:solidFill>
                  </a:tcPr>
                </a:tc>
                <a:tc>
                  <a:txBody>
                    <a:bodyPr/>
                    <a:lstStyle/>
                    <a:p>
                      <a:pPr algn="ctr">
                        <a:lnSpc>
                          <a:spcPct val="150000"/>
                        </a:lnSpc>
                      </a:pPr>
                      <a:r>
                        <a:rPr lang="en-US" b="1" dirty="0"/>
                        <a:t>-1</a:t>
                      </a:r>
                      <a:endParaRPr lang="en-IN" b="1" dirty="0"/>
                    </a:p>
                  </a:txBody>
                  <a:tcPr>
                    <a:solidFill>
                      <a:schemeClr val="accent2">
                        <a:lumMod val="75000"/>
                      </a:schemeClr>
                    </a:solidFill>
                  </a:tcPr>
                </a:tc>
                <a:extLst>
                  <a:ext uri="{0D108BD9-81ED-4DB2-BD59-A6C34878D82A}">
                    <a16:rowId xmlns:a16="http://schemas.microsoft.com/office/drawing/2014/main" val="3175085615"/>
                  </a:ext>
                </a:extLst>
              </a:tr>
              <a:tr h="511671">
                <a:tc>
                  <a:txBody>
                    <a:bodyPr/>
                    <a:lstStyle/>
                    <a:p>
                      <a:pPr algn="ctr">
                        <a:lnSpc>
                          <a:spcPct val="150000"/>
                        </a:lnSpc>
                      </a:pPr>
                      <a:r>
                        <a:rPr lang="en-US" b="1" dirty="0"/>
                        <a:t>-1</a:t>
                      </a:r>
                      <a:endParaRPr lang="en-IN" b="1" dirty="0"/>
                    </a:p>
                  </a:txBody>
                  <a:tcPr>
                    <a:solidFill>
                      <a:schemeClr val="accent2">
                        <a:lumMod val="75000"/>
                      </a:schemeClr>
                    </a:solidFill>
                  </a:tcPr>
                </a:tc>
                <a:tc>
                  <a:txBody>
                    <a:bodyPr/>
                    <a:lstStyle/>
                    <a:p>
                      <a:pPr algn="ctr">
                        <a:lnSpc>
                          <a:spcPct val="150000"/>
                        </a:lnSpc>
                      </a:pPr>
                      <a:r>
                        <a:rPr lang="en-US" b="1" dirty="0"/>
                        <a:t>2</a:t>
                      </a:r>
                      <a:endParaRPr lang="en-IN" b="1" dirty="0"/>
                    </a:p>
                  </a:txBody>
                  <a:tcPr>
                    <a:solidFill>
                      <a:schemeClr val="accent2">
                        <a:lumMod val="20000"/>
                        <a:lumOff val="80000"/>
                      </a:schemeClr>
                    </a:solidFill>
                  </a:tcPr>
                </a:tc>
                <a:tc>
                  <a:txBody>
                    <a:bodyPr/>
                    <a:lstStyle/>
                    <a:p>
                      <a:pPr algn="ctr">
                        <a:lnSpc>
                          <a:spcPct val="150000"/>
                        </a:lnSpc>
                      </a:pPr>
                      <a:r>
                        <a:rPr lang="en-US" b="1" dirty="0"/>
                        <a:t>-1</a:t>
                      </a:r>
                      <a:endParaRPr lang="en-IN" b="1" dirty="0"/>
                    </a:p>
                  </a:txBody>
                  <a:tcPr>
                    <a:solidFill>
                      <a:schemeClr val="accent2">
                        <a:lumMod val="75000"/>
                      </a:schemeClr>
                    </a:solidFill>
                  </a:tcPr>
                </a:tc>
                <a:extLst>
                  <a:ext uri="{0D108BD9-81ED-4DB2-BD59-A6C34878D82A}">
                    <a16:rowId xmlns:a16="http://schemas.microsoft.com/office/drawing/2014/main" val="3437064202"/>
                  </a:ext>
                </a:extLst>
              </a:tr>
            </a:tbl>
          </a:graphicData>
        </a:graphic>
      </p:graphicFrame>
      <p:sp>
        <p:nvSpPr>
          <p:cNvPr id="15" name="TextBox 14">
            <a:extLst>
              <a:ext uri="{FF2B5EF4-FFF2-40B4-BE49-F238E27FC236}">
                <a16:creationId xmlns:a16="http://schemas.microsoft.com/office/drawing/2014/main" id="{E7B87DFE-EF72-4017-9DF7-4E92266D74E5}"/>
              </a:ext>
            </a:extLst>
          </p:cNvPr>
          <p:cNvSpPr txBox="1"/>
          <p:nvPr/>
        </p:nvSpPr>
        <p:spPr>
          <a:xfrm>
            <a:off x="3537345" y="1031855"/>
            <a:ext cx="6768705" cy="1754326"/>
          </a:xfrm>
          <a:prstGeom prst="rect">
            <a:avLst/>
          </a:prstGeom>
          <a:noFill/>
        </p:spPr>
        <p:txBody>
          <a:bodyPr wrap="square" rtlCol="0">
            <a:spAutoFit/>
          </a:bodyPr>
          <a:lstStyle/>
          <a:p>
            <a:r>
              <a:rPr lang="en-US" dirty="0"/>
              <a:t>Based on this particular vertical edge detection kernel, can we</a:t>
            </a:r>
          </a:p>
          <a:p>
            <a:pPr marL="742950" lvl="1" indent="-285750">
              <a:buFont typeface="Arial" panose="020B0604020202020204" pitchFamily="34" charset="0"/>
              <a:buChar char="•"/>
            </a:pPr>
            <a:r>
              <a:rPr lang="en-US" dirty="0"/>
              <a:t>Create a horizontal edge detector kernel?</a:t>
            </a:r>
          </a:p>
          <a:p>
            <a:pPr marL="742950" lvl="1" indent="-285750">
              <a:buFont typeface="Arial" panose="020B0604020202020204" pitchFamily="34" charset="0"/>
              <a:buChar char="•"/>
            </a:pPr>
            <a:r>
              <a:rPr lang="en-US" dirty="0"/>
              <a:t>Diagonal edge detector kernel?</a:t>
            </a:r>
          </a:p>
          <a:p>
            <a:pPr marL="742950" lvl="1" indent="-285750">
              <a:buFont typeface="Arial" panose="020B0604020202020204" pitchFamily="34" charset="0"/>
              <a:buChar char="•"/>
            </a:pPr>
            <a:endParaRPr lang="en-US" dirty="0"/>
          </a:p>
          <a:p>
            <a:r>
              <a:rPr lang="en-US" b="1" dirty="0"/>
              <a:t>Y</a:t>
            </a:r>
            <a:r>
              <a:rPr lang="en-IN" b="1" dirty="0"/>
              <a:t>es!! Logic would be similar, we would simply flip the values around</a:t>
            </a:r>
          </a:p>
          <a:p>
            <a:endParaRPr lang="en-US" b="1" dirty="0"/>
          </a:p>
        </p:txBody>
      </p:sp>
      <p:sp>
        <p:nvSpPr>
          <p:cNvPr id="16" name="TextBox 15">
            <a:extLst>
              <a:ext uri="{FF2B5EF4-FFF2-40B4-BE49-F238E27FC236}">
                <a16:creationId xmlns:a16="http://schemas.microsoft.com/office/drawing/2014/main" id="{61EDF67F-1ABB-4E37-B4D6-69EA8B411125}"/>
              </a:ext>
            </a:extLst>
          </p:cNvPr>
          <p:cNvSpPr txBox="1"/>
          <p:nvPr/>
        </p:nvSpPr>
        <p:spPr>
          <a:xfrm>
            <a:off x="295275" y="5867400"/>
            <a:ext cx="7734300" cy="369332"/>
          </a:xfrm>
          <a:prstGeom prst="rect">
            <a:avLst/>
          </a:prstGeom>
          <a:noFill/>
        </p:spPr>
        <p:txBody>
          <a:bodyPr wrap="square" rtlCol="0">
            <a:spAutoFit/>
          </a:bodyPr>
          <a:lstStyle/>
          <a:p>
            <a:r>
              <a:rPr lang="en-US" b="1" dirty="0"/>
              <a:t>Lets look at one more example…</a:t>
            </a:r>
            <a:endParaRPr lang="en-IN" b="1" dirty="0"/>
          </a:p>
        </p:txBody>
      </p:sp>
      <p:graphicFrame>
        <p:nvGraphicFramePr>
          <p:cNvPr id="9" name="Table 8">
            <a:extLst>
              <a:ext uri="{FF2B5EF4-FFF2-40B4-BE49-F238E27FC236}">
                <a16:creationId xmlns:a16="http://schemas.microsoft.com/office/drawing/2014/main" id="{53E50464-2EF6-40FB-9E0C-FC07969F0378}"/>
              </a:ext>
            </a:extLst>
          </p:cNvPr>
          <p:cNvGraphicFramePr>
            <a:graphicFrameLocks noGrp="1"/>
          </p:cNvGraphicFramePr>
          <p:nvPr>
            <p:extLst>
              <p:ext uri="{D42A27DB-BD31-4B8C-83A1-F6EECF244321}">
                <p14:modId xmlns:p14="http://schemas.microsoft.com/office/powerpoint/2010/main" val="993323771"/>
              </p:ext>
            </p:extLst>
          </p:nvPr>
        </p:nvGraphicFramePr>
        <p:xfrm>
          <a:off x="556022" y="3141762"/>
          <a:ext cx="2072877" cy="1535013"/>
        </p:xfrm>
        <a:graphic>
          <a:graphicData uri="http://schemas.openxmlformats.org/drawingml/2006/table">
            <a:tbl>
              <a:tblPr firstRow="1" bandRow="1">
                <a:tableStyleId>{D7AC3CCA-C797-4891-BE02-D94E43425B78}</a:tableStyleId>
              </a:tblPr>
              <a:tblGrid>
                <a:gridCol w="690959">
                  <a:extLst>
                    <a:ext uri="{9D8B030D-6E8A-4147-A177-3AD203B41FA5}">
                      <a16:colId xmlns:a16="http://schemas.microsoft.com/office/drawing/2014/main" val="3294124056"/>
                    </a:ext>
                  </a:extLst>
                </a:gridCol>
                <a:gridCol w="690959">
                  <a:extLst>
                    <a:ext uri="{9D8B030D-6E8A-4147-A177-3AD203B41FA5}">
                      <a16:colId xmlns:a16="http://schemas.microsoft.com/office/drawing/2014/main" val="370297210"/>
                    </a:ext>
                  </a:extLst>
                </a:gridCol>
                <a:gridCol w="690959">
                  <a:extLst>
                    <a:ext uri="{9D8B030D-6E8A-4147-A177-3AD203B41FA5}">
                      <a16:colId xmlns:a16="http://schemas.microsoft.com/office/drawing/2014/main" val="267766283"/>
                    </a:ext>
                  </a:extLst>
                </a:gridCol>
              </a:tblGrid>
              <a:tr h="511671">
                <a:tc>
                  <a:txBody>
                    <a:bodyPr/>
                    <a:lstStyle/>
                    <a:p>
                      <a:pPr algn="ctr">
                        <a:lnSpc>
                          <a:spcPct val="150000"/>
                        </a:lnSpc>
                      </a:pPr>
                      <a:r>
                        <a:rPr lang="en-US" dirty="0"/>
                        <a:t>-1</a:t>
                      </a:r>
                      <a:endParaRPr lang="en-IN" dirty="0"/>
                    </a:p>
                  </a:txBody>
                  <a:tcPr>
                    <a:solidFill>
                      <a:schemeClr val="accent2">
                        <a:lumMod val="75000"/>
                      </a:schemeClr>
                    </a:solidFill>
                  </a:tcPr>
                </a:tc>
                <a:tc>
                  <a:txBody>
                    <a:bodyPr/>
                    <a:lstStyle/>
                    <a:p>
                      <a:pPr algn="ctr">
                        <a:lnSpc>
                          <a:spcPct val="150000"/>
                        </a:lnSpc>
                      </a:pPr>
                      <a:r>
                        <a:rPr lang="en-US" dirty="0"/>
                        <a:t>-1</a:t>
                      </a:r>
                      <a:endParaRPr lang="en-IN" dirty="0"/>
                    </a:p>
                  </a:txBody>
                  <a:tcPr>
                    <a:solidFill>
                      <a:schemeClr val="accent2">
                        <a:lumMod val="75000"/>
                      </a:schemeClr>
                    </a:solidFill>
                  </a:tcPr>
                </a:tc>
                <a:tc>
                  <a:txBody>
                    <a:bodyPr/>
                    <a:lstStyle/>
                    <a:p>
                      <a:pPr algn="ctr">
                        <a:lnSpc>
                          <a:spcPct val="150000"/>
                        </a:lnSpc>
                      </a:pPr>
                      <a:r>
                        <a:rPr lang="en-US" dirty="0"/>
                        <a:t>-1</a:t>
                      </a:r>
                      <a:endParaRPr lang="en-IN" dirty="0"/>
                    </a:p>
                  </a:txBody>
                  <a:tcPr>
                    <a:solidFill>
                      <a:schemeClr val="accent2">
                        <a:lumMod val="75000"/>
                      </a:schemeClr>
                    </a:solidFill>
                  </a:tcPr>
                </a:tc>
                <a:extLst>
                  <a:ext uri="{0D108BD9-81ED-4DB2-BD59-A6C34878D82A}">
                    <a16:rowId xmlns:a16="http://schemas.microsoft.com/office/drawing/2014/main" val="662422574"/>
                  </a:ext>
                </a:extLst>
              </a:tr>
              <a:tr h="511671">
                <a:tc>
                  <a:txBody>
                    <a:bodyPr/>
                    <a:lstStyle/>
                    <a:p>
                      <a:pPr algn="ctr">
                        <a:lnSpc>
                          <a:spcPct val="150000"/>
                        </a:lnSpc>
                      </a:pPr>
                      <a:r>
                        <a:rPr lang="en-US" b="1" dirty="0"/>
                        <a:t>2</a:t>
                      </a:r>
                      <a:endParaRPr lang="en-IN" b="1" dirty="0"/>
                    </a:p>
                  </a:txBody>
                  <a:tcPr>
                    <a:solidFill>
                      <a:schemeClr val="accent2">
                        <a:lumMod val="20000"/>
                        <a:lumOff val="80000"/>
                      </a:schemeClr>
                    </a:solidFill>
                  </a:tcPr>
                </a:tc>
                <a:tc>
                  <a:txBody>
                    <a:bodyPr/>
                    <a:lstStyle/>
                    <a:p>
                      <a:pPr marL="0" algn="ctr" defTabSz="914400" rtl="0" eaLnBrk="1" latinLnBrk="0" hangingPunct="1">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20000"/>
                        <a:lumOff val="80000"/>
                      </a:schemeClr>
                    </a:solidFill>
                  </a:tcPr>
                </a:tc>
                <a:tc>
                  <a:txBody>
                    <a:bodyPr/>
                    <a:lstStyle/>
                    <a:p>
                      <a:pPr algn="ctr">
                        <a:lnSpc>
                          <a:spcPct val="150000"/>
                        </a:lnSpc>
                      </a:pPr>
                      <a:r>
                        <a:rPr lang="en-US" b="1" dirty="0"/>
                        <a:t>2</a:t>
                      </a:r>
                      <a:endParaRPr lang="en-IN" b="1" dirty="0"/>
                    </a:p>
                  </a:txBody>
                  <a:tcPr>
                    <a:solidFill>
                      <a:schemeClr val="accent2">
                        <a:lumMod val="20000"/>
                        <a:lumOff val="80000"/>
                      </a:schemeClr>
                    </a:solidFill>
                  </a:tcPr>
                </a:tc>
                <a:extLst>
                  <a:ext uri="{0D108BD9-81ED-4DB2-BD59-A6C34878D82A}">
                    <a16:rowId xmlns:a16="http://schemas.microsoft.com/office/drawing/2014/main" val="3175085615"/>
                  </a:ext>
                </a:extLst>
              </a:tr>
              <a:tr h="511671">
                <a:tc>
                  <a:txBody>
                    <a:bodyPr/>
                    <a:lstStyle/>
                    <a:p>
                      <a:pPr algn="ctr">
                        <a:lnSpc>
                          <a:spcPct val="150000"/>
                        </a:lnSpc>
                      </a:pPr>
                      <a:r>
                        <a:rPr lang="en-US" b="1" dirty="0"/>
                        <a:t>-1</a:t>
                      </a:r>
                      <a:endParaRPr lang="en-IN" b="1" dirty="0"/>
                    </a:p>
                  </a:txBody>
                  <a:tcPr>
                    <a:solidFill>
                      <a:schemeClr val="accent2">
                        <a:lumMod val="75000"/>
                      </a:schemeClr>
                    </a:solidFill>
                  </a:tcPr>
                </a:tc>
                <a:tc>
                  <a:txBody>
                    <a:bodyPr/>
                    <a:lstStyle/>
                    <a:p>
                      <a:pPr algn="ctr">
                        <a:lnSpc>
                          <a:spcPct val="150000"/>
                        </a:lnSpc>
                      </a:pPr>
                      <a:r>
                        <a:rPr lang="en-US" b="1" dirty="0"/>
                        <a:t>-1</a:t>
                      </a:r>
                      <a:endParaRPr lang="en-IN" b="1" dirty="0"/>
                    </a:p>
                  </a:txBody>
                  <a:tcPr>
                    <a:solidFill>
                      <a:schemeClr val="accent2">
                        <a:lumMod val="75000"/>
                      </a:schemeClr>
                    </a:solidFill>
                  </a:tcPr>
                </a:tc>
                <a:tc>
                  <a:txBody>
                    <a:bodyPr/>
                    <a:lstStyle/>
                    <a:p>
                      <a:pPr algn="ctr">
                        <a:lnSpc>
                          <a:spcPct val="150000"/>
                        </a:lnSpc>
                      </a:pPr>
                      <a:r>
                        <a:rPr lang="en-US" b="1" dirty="0"/>
                        <a:t>-1</a:t>
                      </a:r>
                      <a:endParaRPr lang="en-IN" b="1" dirty="0"/>
                    </a:p>
                  </a:txBody>
                  <a:tcPr>
                    <a:solidFill>
                      <a:schemeClr val="accent2">
                        <a:lumMod val="75000"/>
                      </a:schemeClr>
                    </a:solidFill>
                  </a:tcPr>
                </a:tc>
                <a:extLst>
                  <a:ext uri="{0D108BD9-81ED-4DB2-BD59-A6C34878D82A}">
                    <a16:rowId xmlns:a16="http://schemas.microsoft.com/office/drawing/2014/main" val="3437064202"/>
                  </a:ext>
                </a:extLst>
              </a:tr>
            </a:tbl>
          </a:graphicData>
        </a:graphic>
      </p:graphicFrame>
      <p:sp>
        <p:nvSpPr>
          <p:cNvPr id="10" name="TextBox 9">
            <a:extLst>
              <a:ext uri="{FF2B5EF4-FFF2-40B4-BE49-F238E27FC236}">
                <a16:creationId xmlns:a16="http://schemas.microsoft.com/office/drawing/2014/main" id="{DB597F01-6E4D-450A-A7D7-CB6CFC1B502B}"/>
              </a:ext>
            </a:extLst>
          </p:cNvPr>
          <p:cNvSpPr txBox="1"/>
          <p:nvPr/>
        </p:nvSpPr>
        <p:spPr>
          <a:xfrm>
            <a:off x="527447" y="4818846"/>
            <a:ext cx="2349103" cy="646331"/>
          </a:xfrm>
          <a:prstGeom prst="rect">
            <a:avLst/>
          </a:prstGeom>
          <a:noFill/>
        </p:spPr>
        <p:txBody>
          <a:bodyPr wrap="square" rtlCol="0">
            <a:spAutoFit/>
          </a:bodyPr>
          <a:lstStyle/>
          <a:p>
            <a:r>
              <a:rPr lang="en-US" b="1" dirty="0"/>
              <a:t>Horizontal Edge</a:t>
            </a:r>
          </a:p>
          <a:p>
            <a:endParaRPr lang="en-US" b="1" dirty="0"/>
          </a:p>
        </p:txBody>
      </p:sp>
      <p:graphicFrame>
        <p:nvGraphicFramePr>
          <p:cNvPr id="11" name="Table 10">
            <a:extLst>
              <a:ext uri="{FF2B5EF4-FFF2-40B4-BE49-F238E27FC236}">
                <a16:creationId xmlns:a16="http://schemas.microsoft.com/office/drawing/2014/main" id="{25A2704D-522B-471F-AD98-480BB77D5B1B}"/>
              </a:ext>
            </a:extLst>
          </p:cNvPr>
          <p:cNvGraphicFramePr>
            <a:graphicFrameLocks noGrp="1"/>
          </p:cNvGraphicFramePr>
          <p:nvPr>
            <p:extLst>
              <p:ext uri="{D42A27DB-BD31-4B8C-83A1-F6EECF244321}">
                <p14:modId xmlns:p14="http://schemas.microsoft.com/office/powerpoint/2010/main" val="853645840"/>
              </p:ext>
            </p:extLst>
          </p:nvPr>
        </p:nvGraphicFramePr>
        <p:xfrm>
          <a:off x="4042172" y="3146033"/>
          <a:ext cx="2072877" cy="1535013"/>
        </p:xfrm>
        <a:graphic>
          <a:graphicData uri="http://schemas.openxmlformats.org/drawingml/2006/table">
            <a:tbl>
              <a:tblPr firstRow="1" bandRow="1">
                <a:tableStyleId>{D7AC3CCA-C797-4891-BE02-D94E43425B78}</a:tableStyleId>
              </a:tblPr>
              <a:tblGrid>
                <a:gridCol w="690959">
                  <a:extLst>
                    <a:ext uri="{9D8B030D-6E8A-4147-A177-3AD203B41FA5}">
                      <a16:colId xmlns:a16="http://schemas.microsoft.com/office/drawing/2014/main" val="3294124056"/>
                    </a:ext>
                  </a:extLst>
                </a:gridCol>
                <a:gridCol w="690959">
                  <a:extLst>
                    <a:ext uri="{9D8B030D-6E8A-4147-A177-3AD203B41FA5}">
                      <a16:colId xmlns:a16="http://schemas.microsoft.com/office/drawing/2014/main" val="370297210"/>
                    </a:ext>
                  </a:extLst>
                </a:gridCol>
                <a:gridCol w="690959">
                  <a:extLst>
                    <a:ext uri="{9D8B030D-6E8A-4147-A177-3AD203B41FA5}">
                      <a16:colId xmlns:a16="http://schemas.microsoft.com/office/drawing/2014/main" val="267766283"/>
                    </a:ext>
                  </a:extLst>
                </a:gridCol>
              </a:tblGrid>
              <a:tr h="511671">
                <a:tc>
                  <a:txBody>
                    <a:bodyPr/>
                    <a:lstStyle/>
                    <a:p>
                      <a:pPr algn="ctr">
                        <a:lnSpc>
                          <a:spcPct val="150000"/>
                        </a:lnSpc>
                      </a:pPr>
                      <a:r>
                        <a:rPr lang="en-US" dirty="0"/>
                        <a:t>-1</a:t>
                      </a:r>
                      <a:endParaRPr lang="en-IN" dirty="0"/>
                    </a:p>
                  </a:txBody>
                  <a:tcPr>
                    <a:solidFill>
                      <a:schemeClr val="accent2">
                        <a:lumMod val="75000"/>
                      </a:schemeClr>
                    </a:solidFill>
                  </a:tcPr>
                </a:tc>
                <a:tc>
                  <a:txBody>
                    <a:bodyPr/>
                    <a:lstStyle/>
                    <a:p>
                      <a:pPr algn="ctr">
                        <a:lnSpc>
                          <a:spcPct val="150000"/>
                        </a:lnSpc>
                      </a:pPr>
                      <a:r>
                        <a:rPr lang="en-US" dirty="0"/>
                        <a:t>-1</a:t>
                      </a:r>
                      <a:endParaRPr lang="en-IN" dirty="0"/>
                    </a:p>
                  </a:txBody>
                  <a:tcPr>
                    <a:solidFill>
                      <a:schemeClr val="accent2">
                        <a:lumMod val="75000"/>
                      </a:schemeClr>
                    </a:solidFill>
                  </a:tcPr>
                </a:tc>
                <a:tc>
                  <a:txBody>
                    <a:bodyPr/>
                    <a:lstStyle/>
                    <a:p>
                      <a:pPr algn="ctr">
                        <a:lnSpc>
                          <a:spcPct val="150000"/>
                        </a:lnSpc>
                      </a:pPr>
                      <a:r>
                        <a:rPr lang="en-US" dirty="0"/>
                        <a:t>2</a:t>
                      </a:r>
                      <a:endParaRPr lang="en-IN" dirty="0"/>
                    </a:p>
                  </a:txBody>
                  <a:tcPr>
                    <a:solidFill>
                      <a:schemeClr val="accent2">
                        <a:lumMod val="20000"/>
                        <a:lumOff val="80000"/>
                      </a:schemeClr>
                    </a:solidFill>
                  </a:tcPr>
                </a:tc>
                <a:extLst>
                  <a:ext uri="{0D108BD9-81ED-4DB2-BD59-A6C34878D82A}">
                    <a16:rowId xmlns:a16="http://schemas.microsoft.com/office/drawing/2014/main" val="662422574"/>
                  </a:ext>
                </a:extLst>
              </a:tr>
              <a:tr h="511671">
                <a:tc>
                  <a:txBody>
                    <a:bodyPr/>
                    <a:lstStyle/>
                    <a:p>
                      <a:pPr algn="ctr">
                        <a:lnSpc>
                          <a:spcPct val="150000"/>
                        </a:lnSpc>
                      </a:pPr>
                      <a:r>
                        <a:rPr lang="en-US" b="1" dirty="0"/>
                        <a:t>-1</a:t>
                      </a:r>
                      <a:endParaRPr lang="en-IN" b="1" dirty="0"/>
                    </a:p>
                  </a:txBody>
                  <a:tcPr>
                    <a:solidFill>
                      <a:schemeClr val="accent2">
                        <a:lumMod val="75000"/>
                      </a:schemeClr>
                    </a:solidFill>
                  </a:tcPr>
                </a:tc>
                <a:tc>
                  <a:txBody>
                    <a:bodyPr/>
                    <a:lstStyle/>
                    <a:p>
                      <a:pPr algn="ctr">
                        <a:lnSpc>
                          <a:spcPct val="150000"/>
                        </a:lnSpc>
                      </a:pPr>
                      <a:r>
                        <a:rPr lang="en-US" b="1" dirty="0"/>
                        <a:t>2</a:t>
                      </a:r>
                      <a:endParaRPr lang="en-IN" b="1" dirty="0"/>
                    </a:p>
                  </a:txBody>
                  <a:tcPr>
                    <a:solidFill>
                      <a:schemeClr val="accent2">
                        <a:lumMod val="20000"/>
                        <a:lumOff val="80000"/>
                      </a:schemeClr>
                    </a:solidFill>
                  </a:tcPr>
                </a:tc>
                <a:tc>
                  <a:txBody>
                    <a:bodyPr/>
                    <a:lstStyle/>
                    <a:p>
                      <a:pPr algn="ctr">
                        <a:lnSpc>
                          <a:spcPct val="150000"/>
                        </a:lnSpc>
                      </a:pPr>
                      <a:r>
                        <a:rPr lang="en-US" b="1" dirty="0"/>
                        <a:t>-1</a:t>
                      </a:r>
                      <a:endParaRPr lang="en-IN" b="1" dirty="0"/>
                    </a:p>
                  </a:txBody>
                  <a:tcPr>
                    <a:solidFill>
                      <a:schemeClr val="accent2">
                        <a:lumMod val="75000"/>
                      </a:schemeClr>
                    </a:solidFill>
                  </a:tcPr>
                </a:tc>
                <a:extLst>
                  <a:ext uri="{0D108BD9-81ED-4DB2-BD59-A6C34878D82A}">
                    <a16:rowId xmlns:a16="http://schemas.microsoft.com/office/drawing/2014/main" val="3175085615"/>
                  </a:ext>
                </a:extLst>
              </a:tr>
              <a:tr h="511671">
                <a:tc>
                  <a:txBody>
                    <a:bodyPr/>
                    <a:lstStyle/>
                    <a:p>
                      <a:pPr algn="ctr">
                        <a:lnSpc>
                          <a:spcPct val="150000"/>
                        </a:lnSpc>
                      </a:pPr>
                      <a:r>
                        <a:rPr lang="en-US" b="1" dirty="0"/>
                        <a:t>2</a:t>
                      </a:r>
                      <a:endParaRPr lang="en-IN" b="1" dirty="0"/>
                    </a:p>
                  </a:txBody>
                  <a:tcPr>
                    <a:solidFill>
                      <a:schemeClr val="accent2">
                        <a:lumMod val="20000"/>
                        <a:lumOff val="80000"/>
                      </a:schemeClr>
                    </a:solidFill>
                  </a:tcPr>
                </a:tc>
                <a:tc>
                  <a:txBody>
                    <a:bodyPr/>
                    <a:lstStyle/>
                    <a:p>
                      <a:pPr algn="ctr">
                        <a:lnSpc>
                          <a:spcPct val="150000"/>
                        </a:lnSpc>
                      </a:pPr>
                      <a:r>
                        <a:rPr lang="en-US" b="1" dirty="0"/>
                        <a:t>-1</a:t>
                      </a:r>
                      <a:endParaRPr lang="en-IN" b="1" dirty="0"/>
                    </a:p>
                  </a:txBody>
                  <a:tcPr>
                    <a:solidFill>
                      <a:schemeClr val="accent2">
                        <a:lumMod val="75000"/>
                      </a:schemeClr>
                    </a:solidFill>
                  </a:tcPr>
                </a:tc>
                <a:tc>
                  <a:txBody>
                    <a:bodyPr/>
                    <a:lstStyle/>
                    <a:p>
                      <a:pPr algn="ctr">
                        <a:lnSpc>
                          <a:spcPct val="150000"/>
                        </a:lnSpc>
                      </a:pPr>
                      <a:r>
                        <a:rPr lang="en-US" b="1" dirty="0"/>
                        <a:t>-1</a:t>
                      </a:r>
                      <a:endParaRPr lang="en-IN" b="1" dirty="0"/>
                    </a:p>
                  </a:txBody>
                  <a:tcPr>
                    <a:solidFill>
                      <a:schemeClr val="accent2">
                        <a:lumMod val="75000"/>
                      </a:schemeClr>
                    </a:solidFill>
                  </a:tcPr>
                </a:tc>
                <a:extLst>
                  <a:ext uri="{0D108BD9-81ED-4DB2-BD59-A6C34878D82A}">
                    <a16:rowId xmlns:a16="http://schemas.microsoft.com/office/drawing/2014/main" val="3437064202"/>
                  </a:ext>
                </a:extLst>
              </a:tr>
            </a:tbl>
          </a:graphicData>
        </a:graphic>
      </p:graphicFrame>
      <p:sp>
        <p:nvSpPr>
          <p:cNvPr id="12" name="TextBox 11">
            <a:extLst>
              <a:ext uri="{FF2B5EF4-FFF2-40B4-BE49-F238E27FC236}">
                <a16:creationId xmlns:a16="http://schemas.microsoft.com/office/drawing/2014/main" id="{6EB6162B-6308-4212-9482-6BBDE584973B}"/>
              </a:ext>
            </a:extLst>
          </p:cNvPr>
          <p:cNvSpPr txBox="1"/>
          <p:nvPr/>
        </p:nvSpPr>
        <p:spPr>
          <a:xfrm>
            <a:off x="4013597" y="4823117"/>
            <a:ext cx="2711053" cy="646331"/>
          </a:xfrm>
          <a:prstGeom prst="rect">
            <a:avLst/>
          </a:prstGeom>
          <a:noFill/>
        </p:spPr>
        <p:txBody>
          <a:bodyPr wrap="square" rtlCol="0">
            <a:spAutoFit/>
          </a:bodyPr>
          <a:lstStyle/>
          <a:p>
            <a:r>
              <a:rPr lang="en-US" b="1" dirty="0"/>
              <a:t>Diagonal 45° Edge</a:t>
            </a:r>
          </a:p>
          <a:p>
            <a:endParaRPr lang="en-US" b="1" dirty="0"/>
          </a:p>
        </p:txBody>
      </p:sp>
      <p:graphicFrame>
        <p:nvGraphicFramePr>
          <p:cNvPr id="13" name="Table 12">
            <a:extLst>
              <a:ext uri="{FF2B5EF4-FFF2-40B4-BE49-F238E27FC236}">
                <a16:creationId xmlns:a16="http://schemas.microsoft.com/office/drawing/2014/main" id="{65AE37D2-8CA8-430C-A4FC-8673B20C6CD9}"/>
              </a:ext>
            </a:extLst>
          </p:cNvPr>
          <p:cNvGraphicFramePr>
            <a:graphicFrameLocks noGrp="1"/>
          </p:cNvGraphicFramePr>
          <p:nvPr>
            <p:extLst>
              <p:ext uri="{D42A27DB-BD31-4B8C-83A1-F6EECF244321}">
                <p14:modId xmlns:p14="http://schemas.microsoft.com/office/powerpoint/2010/main" val="2384645476"/>
              </p:ext>
            </p:extLst>
          </p:nvPr>
        </p:nvGraphicFramePr>
        <p:xfrm>
          <a:off x="7528322" y="3111818"/>
          <a:ext cx="2072877" cy="1535013"/>
        </p:xfrm>
        <a:graphic>
          <a:graphicData uri="http://schemas.openxmlformats.org/drawingml/2006/table">
            <a:tbl>
              <a:tblPr firstRow="1" bandRow="1">
                <a:tableStyleId>{D7AC3CCA-C797-4891-BE02-D94E43425B78}</a:tableStyleId>
              </a:tblPr>
              <a:tblGrid>
                <a:gridCol w="690959">
                  <a:extLst>
                    <a:ext uri="{9D8B030D-6E8A-4147-A177-3AD203B41FA5}">
                      <a16:colId xmlns:a16="http://schemas.microsoft.com/office/drawing/2014/main" val="3294124056"/>
                    </a:ext>
                  </a:extLst>
                </a:gridCol>
                <a:gridCol w="690959">
                  <a:extLst>
                    <a:ext uri="{9D8B030D-6E8A-4147-A177-3AD203B41FA5}">
                      <a16:colId xmlns:a16="http://schemas.microsoft.com/office/drawing/2014/main" val="370297210"/>
                    </a:ext>
                  </a:extLst>
                </a:gridCol>
                <a:gridCol w="690959">
                  <a:extLst>
                    <a:ext uri="{9D8B030D-6E8A-4147-A177-3AD203B41FA5}">
                      <a16:colId xmlns:a16="http://schemas.microsoft.com/office/drawing/2014/main" val="267766283"/>
                    </a:ext>
                  </a:extLst>
                </a:gridCol>
              </a:tblGrid>
              <a:tr h="511671">
                <a:tc>
                  <a:txBody>
                    <a:bodyPr/>
                    <a:lstStyle/>
                    <a:p>
                      <a:pPr algn="ctr">
                        <a:lnSpc>
                          <a:spcPct val="150000"/>
                        </a:lnSpc>
                      </a:pPr>
                      <a:r>
                        <a:rPr lang="en-US" dirty="0"/>
                        <a:t>2</a:t>
                      </a:r>
                      <a:endParaRPr lang="en-IN" dirty="0"/>
                    </a:p>
                  </a:txBody>
                  <a:tcPr>
                    <a:solidFill>
                      <a:schemeClr val="accent2">
                        <a:lumMod val="20000"/>
                        <a:lumOff val="80000"/>
                      </a:schemeClr>
                    </a:solidFill>
                  </a:tcPr>
                </a:tc>
                <a:tc>
                  <a:txBody>
                    <a:bodyPr/>
                    <a:lstStyle/>
                    <a:p>
                      <a:pPr algn="ctr">
                        <a:lnSpc>
                          <a:spcPct val="150000"/>
                        </a:lnSpc>
                      </a:pPr>
                      <a:r>
                        <a:rPr lang="en-US" dirty="0"/>
                        <a:t>-1</a:t>
                      </a:r>
                      <a:endParaRPr lang="en-IN" dirty="0"/>
                    </a:p>
                  </a:txBody>
                  <a:tcPr>
                    <a:solidFill>
                      <a:schemeClr val="accent2">
                        <a:lumMod val="75000"/>
                      </a:schemeClr>
                    </a:solidFill>
                  </a:tcPr>
                </a:tc>
                <a:tc>
                  <a:txBody>
                    <a:bodyPr/>
                    <a:lstStyle/>
                    <a:p>
                      <a:pPr algn="ctr">
                        <a:lnSpc>
                          <a:spcPct val="150000"/>
                        </a:lnSpc>
                      </a:pPr>
                      <a:r>
                        <a:rPr lang="en-US" dirty="0"/>
                        <a:t>-1</a:t>
                      </a:r>
                      <a:endParaRPr lang="en-IN" dirty="0"/>
                    </a:p>
                  </a:txBody>
                  <a:tcPr>
                    <a:solidFill>
                      <a:schemeClr val="accent2">
                        <a:lumMod val="75000"/>
                      </a:schemeClr>
                    </a:solidFill>
                  </a:tcPr>
                </a:tc>
                <a:extLst>
                  <a:ext uri="{0D108BD9-81ED-4DB2-BD59-A6C34878D82A}">
                    <a16:rowId xmlns:a16="http://schemas.microsoft.com/office/drawing/2014/main" val="662422574"/>
                  </a:ext>
                </a:extLst>
              </a:tr>
              <a:tr h="511671">
                <a:tc>
                  <a:txBody>
                    <a:bodyPr/>
                    <a:lstStyle/>
                    <a:p>
                      <a:pPr algn="ctr">
                        <a:lnSpc>
                          <a:spcPct val="150000"/>
                        </a:lnSpc>
                      </a:pPr>
                      <a:r>
                        <a:rPr lang="en-US" b="1" dirty="0"/>
                        <a:t>-1</a:t>
                      </a:r>
                      <a:endParaRPr lang="en-IN" b="1" dirty="0"/>
                    </a:p>
                  </a:txBody>
                  <a:tcPr>
                    <a:solidFill>
                      <a:schemeClr val="accent2">
                        <a:lumMod val="75000"/>
                      </a:schemeClr>
                    </a:solidFill>
                  </a:tcPr>
                </a:tc>
                <a:tc>
                  <a:txBody>
                    <a:bodyPr/>
                    <a:lstStyle/>
                    <a:p>
                      <a:pPr algn="ctr">
                        <a:lnSpc>
                          <a:spcPct val="150000"/>
                        </a:lnSpc>
                      </a:pPr>
                      <a:r>
                        <a:rPr lang="en-US" b="1" dirty="0"/>
                        <a:t>2</a:t>
                      </a:r>
                      <a:endParaRPr lang="en-IN" b="1" dirty="0"/>
                    </a:p>
                  </a:txBody>
                  <a:tcPr>
                    <a:solidFill>
                      <a:schemeClr val="accent2">
                        <a:lumMod val="20000"/>
                        <a:lumOff val="80000"/>
                      </a:schemeClr>
                    </a:solidFill>
                  </a:tcPr>
                </a:tc>
                <a:tc>
                  <a:txBody>
                    <a:bodyPr/>
                    <a:lstStyle/>
                    <a:p>
                      <a:pPr algn="ctr">
                        <a:lnSpc>
                          <a:spcPct val="150000"/>
                        </a:lnSpc>
                      </a:pPr>
                      <a:r>
                        <a:rPr lang="en-US" b="1" dirty="0"/>
                        <a:t>-1</a:t>
                      </a:r>
                      <a:endParaRPr lang="en-IN" b="1" dirty="0"/>
                    </a:p>
                  </a:txBody>
                  <a:tcPr>
                    <a:solidFill>
                      <a:schemeClr val="accent2">
                        <a:lumMod val="75000"/>
                      </a:schemeClr>
                    </a:solidFill>
                  </a:tcPr>
                </a:tc>
                <a:extLst>
                  <a:ext uri="{0D108BD9-81ED-4DB2-BD59-A6C34878D82A}">
                    <a16:rowId xmlns:a16="http://schemas.microsoft.com/office/drawing/2014/main" val="3175085615"/>
                  </a:ext>
                </a:extLst>
              </a:tr>
              <a:tr h="511671">
                <a:tc>
                  <a:txBody>
                    <a:bodyPr/>
                    <a:lstStyle/>
                    <a:p>
                      <a:pPr algn="ctr">
                        <a:lnSpc>
                          <a:spcPct val="150000"/>
                        </a:lnSpc>
                      </a:pPr>
                      <a:r>
                        <a:rPr lang="en-US" b="1" dirty="0"/>
                        <a:t>-1</a:t>
                      </a:r>
                      <a:endParaRPr lang="en-IN" b="1" dirty="0"/>
                    </a:p>
                  </a:txBody>
                  <a:tcPr>
                    <a:solidFill>
                      <a:schemeClr val="accent2">
                        <a:lumMod val="75000"/>
                      </a:schemeClr>
                    </a:solidFill>
                  </a:tcPr>
                </a:tc>
                <a:tc>
                  <a:txBody>
                    <a:bodyPr/>
                    <a:lstStyle/>
                    <a:p>
                      <a:pPr algn="ctr">
                        <a:lnSpc>
                          <a:spcPct val="150000"/>
                        </a:lnSpc>
                      </a:pPr>
                      <a:r>
                        <a:rPr lang="en-US" b="1" dirty="0"/>
                        <a:t>-1</a:t>
                      </a:r>
                      <a:endParaRPr lang="en-IN" b="1" dirty="0"/>
                    </a:p>
                  </a:txBody>
                  <a:tcPr>
                    <a:solidFill>
                      <a:schemeClr val="accent2">
                        <a:lumMod val="75000"/>
                      </a:schemeClr>
                    </a:solidFill>
                  </a:tcPr>
                </a:tc>
                <a:tc>
                  <a:txBody>
                    <a:bodyPr/>
                    <a:lstStyle/>
                    <a:p>
                      <a:pPr algn="ctr">
                        <a:lnSpc>
                          <a:spcPct val="150000"/>
                        </a:lnSpc>
                      </a:pPr>
                      <a:r>
                        <a:rPr lang="en-US" b="1" dirty="0"/>
                        <a:t>2</a:t>
                      </a:r>
                      <a:endParaRPr lang="en-IN" b="1" dirty="0"/>
                    </a:p>
                  </a:txBody>
                  <a:tcPr>
                    <a:solidFill>
                      <a:schemeClr val="accent2">
                        <a:lumMod val="20000"/>
                        <a:lumOff val="80000"/>
                      </a:schemeClr>
                    </a:solidFill>
                  </a:tcPr>
                </a:tc>
                <a:extLst>
                  <a:ext uri="{0D108BD9-81ED-4DB2-BD59-A6C34878D82A}">
                    <a16:rowId xmlns:a16="http://schemas.microsoft.com/office/drawing/2014/main" val="3437064202"/>
                  </a:ext>
                </a:extLst>
              </a:tr>
            </a:tbl>
          </a:graphicData>
        </a:graphic>
      </p:graphicFrame>
      <p:sp>
        <p:nvSpPr>
          <p:cNvPr id="17" name="TextBox 16">
            <a:extLst>
              <a:ext uri="{FF2B5EF4-FFF2-40B4-BE49-F238E27FC236}">
                <a16:creationId xmlns:a16="http://schemas.microsoft.com/office/drawing/2014/main" id="{7B2A380D-6AB4-4363-A57A-1F152A5DA2AB}"/>
              </a:ext>
            </a:extLst>
          </p:cNvPr>
          <p:cNvSpPr txBox="1"/>
          <p:nvPr/>
        </p:nvSpPr>
        <p:spPr>
          <a:xfrm>
            <a:off x="7528322" y="4818846"/>
            <a:ext cx="2628900" cy="646331"/>
          </a:xfrm>
          <a:prstGeom prst="rect">
            <a:avLst/>
          </a:prstGeom>
          <a:noFill/>
        </p:spPr>
        <p:txBody>
          <a:bodyPr wrap="square" rtlCol="0">
            <a:spAutoFit/>
          </a:bodyPr>
          <a:lstStyle/>
          <a:p>
            <a:r>
              <a:rPr lang="en-US" b="1" dirty="0"/>
              <a:t>Diagonal 135° Edge</a:t>
            </a:r>
          </a:p>
          <a:p>
            <a:endParaRPr lang="en-US" b="1" dirty="0"/>
          </a:p>
        </p:txBody>
      </p:sp>
    </p:spTree>
    <p:extLst>
      <p:ext uri="{BB962C8B-B14F-4D97-AF65-F5344CB8AC3E}">
        <p14:creationId xmlns:p14="http://schemas.microsoft.com/office/powerpoint/2010/main" val="3240705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62F6B04C-DBD5-4AE6-93A7-F404DBB8465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544174" y="801773"/>
            <a:ext cx="695325" cy="822174"/>
          </a:xfrm>
          <a:prstGeom prst="rect">
            <a:avLst/>
          </a:prstGeom>
        </p:spPr>
      </p:pic>
      <p:sp>
        <p:nvSpPr>
          <p:cNvPr id="5" name="TextBox 4">
            <a:extLst>
              <a:ext uri="{FF2B5EF4-FFF2-40B4-BE49-F238E27FC236}">
                <a16:creationId xmlns:a16="http://schemas.microsoft.com/office/drawing/2014/main" id="{99D1D3A1-3F0E-4FEA-9525-06E7E8A9EB00}"/>
              </a:ext>
            </a:extLst>
          </p:cNvPr>
          <p:cNvSpPr txBox="1"/>
          <p:nvPr/>
        </p:nvSpPr>
        <p:spPr>
          <a:xfrm>
            <a:off x="476251" y="495181"/>
            <a:ext cx="10925174" cy="646331"/>
          </a:xfrm>
          <a:prstGeom prst="rect">
            <a:avLst/>
          </a:prstGeom>
          <a:noFill/>
        </p:spPr>
        <p:txBody>
          <a:bodyPr wrap="square" rtlCol="0">
            <a:spAutoFit/>
          </a:bodyPr>
          <a:lstStyle/>
          <a:p>
            <a:r>
              <a:rPr lang="en-US" b="1" dirty="0"/>
              <a:t>Sharpening Kernel</a:t>
            </a:r>
          </a:p>
          <a:p>
            <a:endParaRPr lang="en-US" b="1" dirty="0"/>
          </a:p>
        </p:txBody>
      </p:sp>
      <p:sp>
        <p:nvSpPr>
          <p:cNvPr id="2" name="TextBox 1">
            <a:extLst>
              <a:ext uri="{FF2B5EF4-FFF2-40B4-BE49-F238E27FC236}">
                <a16:creationId xmlns:a16="http://schemas.microsoft.com/office/drawing/2014/main" id="{28A3102E-E30F-4869-A0E3-420CAFC46C60}"/>
              </a:ext>
            </a:extLst>
          </p:cNvPr>
          <p:cNvSpPr txBox="1"/>
          <p:nvPr/>
        </p:nvSpPr>
        <p:spPr>
          <a:xfrm>
            <a:off x="476250" y="1047750"/>
            <a:ext cx="1076324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What happens to an image when we sharpen ?</a:t>
            </a:r>
          </a:p>
          <a:p>
            <a:pPr marL="285750" indent="-285750">
              <a:buFont typeface="Arial" panose="020B0604020202020204" pitchFamily="34" charset="0"/>
              <a:buChar char="•"/>
            </a:pPr>
            <a:r>
              <a:rPr lang="en-US" dirty="0"/>
              <a:t>The edges are better defined . The contrast of the edges are better. Look at image below</a:t>
            </a:r>
          </a:p>
          <a:p>
            <a:pPr marL="285750" indent="-285750">
              <a:buFont typeface="Arial" panose="020B0604020202020204" pitchFamily="34" charset="0"/>
              <a:buChar char="•"/>
            </a:pPr>
            <a:r>
              <a:rPr lang="en-US" dirty="0"/>
              <a:t>Look at the surface of forefront red apple. Left surface appears softer where as that is not the case in the right image. Shadows are darker and edges are more apparent</a:t>
            </a:r>
            <a:endParaRPr lang="en-IN" dirty="0"/>
          </a:p>
        </p:txBody>
      </p:sp>
      <p:pic>
        <p:nvPicPr>
          <p:cNvPr id="6" name="Picture 5">
            <a:extLst>
              <a:ext uri="{FF2B5EF4-FFF2-40B4-BE49-F238E27FC236}">
                <a16:creationId xmlns:a16="http://schemas.microsoft.com/office/drawing/2014/main" id="{18559D28-5349-436F-BD67-4A416C9A8E9D}"/>
              </a:ext>
            </a:extLst>
          </p:cNvPr>
          <p:cNvPicPr>
            <a:picLocks noChangeAspect="1"/>
          </p:cNvPicPr>
          <p:nvPr/>
        </p:nvPicPr>
        <p:blipFill>
          <a:blip r:embed="rId4"/>
          <a:stretch>
            <a:fillRect/>
          </a:stretch>
        </p:blipFill>
        <p:spPr>
          <a:xfrm>
            <a:off x="322816" y="2390775"/>
            <a:ext cx="3328673" cy="2647950"/>
          </a:xfrm>
          <a:prstGeom prst="rect">
            <a:avLst/>
          </a:prstGeom>
        </p:spPr>
      </p:pic>
      <p:pic>
        <p:nvPicPr>
          <p:cNvPr id="7" name="Picture 6">
            <a:extLst>
              <a:ext uri="{FF2B5EF4-FFF2-40B4-BE49-F238E27FC236}">
                <a16:creationId xmlns:a16="http://schemas.microsoft.com/office/drawing/2014/main" id="{FE540A5F-30EB-4724-B18A-17665D617E57}"/>
              </a:ext>
            </a:extLst>
          </p:cNvPr>
          <p:cNvPicPr>
            <a:picLocks noChangeAspect="1"/>
          </p:cNvPicPr>
          <p:nvPr/>
        </p:nvPicPr>
        <p:blipFill>
          <a:blip r:embed="rId5"/>
          <a:stretch>
            <a:fillRect/>
          </a:stretch>
        </p:blipFill>
        <p:spPr>
          <a:xfrm>
            <a:off x="8062913" y="2433637"/>
            <a:ext cx="3448652" cy="2562225"/>
          </a:xfrm>
          <a:prstGeom prst="rect">
            <a:avLst/>
          </a:prstGeom>
        </p:spPr>
      </p:pic>
      <p:cxnSp>
        <p:nvCxnSpPr>
          <p:cNvPr id="18" name="Straight Arrow Connector 17">
            <a:extLst>
              <a:ext uri="{FF2B5EF4-FFF2-40B4-BE49-F238E27FC236}">
                <a16:creationId xmlns:a16="http://schemas.microsoft.com/office/drawing/2014/main" id="{A6E914EB-FD2A-410F-B261-F4BC7F22DAA3}"/>
              </a:ext>
            </a:extLst>
          </p:cNvPr>
          <p:cNvCxnSpPr>
            <a:cxnSpLocks/>
          </p:cNvCxnSpPr>
          <p:nvPr/>
        </p:nvCxnSpPr>
        <p:spPr>
          <a:xfrm>
            <a:off x="3651489" y="4295775"/>
            <a:ext cx="441142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9" name="Picture 18">
            <a:extLst>
              <a:ext uri="{FF2B5EF4-FFF2-40B4-BE49-F238E27FC236}">
                <a16:creationId xmlns:a16="http://schemas.microsoft.com/office/drawing/2014/main" id="{45CE88BF-05B3-4CAA-822C-2EF3278901FD}"/>
              </a:ext>
            </a:extLst>
          </p:cNvPr>
          <p:cNvPicPr>
            <a:picLocks noChangeAspect="1"/>
          </p:cNvPicPr>
          <p:nvPr/>
        </p:nvPicPr>
        <p:blipFill>
          <a:blip r:embed="rId6"/>
          <a:stretch>
            <a:fillRect/>
          </a:stretch>
        </p:blipFill>
        <p:spPr>
          <a:xfrm>
            <a:off x="4783318" y="2390775"/>
            <a:ext cx="1693682" cy="1638751"/>
          </a:xfrm>
          <a:prstGeom prst="rect">
            <a:avLst/>
          </a:prstGeom>
        </p:spPr>
      </p:pic>
    </p:spTree>
    <p:extLst>
      <p:ext uri="{BB962C8B-B14F-4D97-AF65-F5344CB8AC3E}">
        <p14:creationId xmlns:p14="http://schemas.microsoft.com/office/powerpoint/2010/main" val="3667072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AD1EFB6-BBFD-45A8-86A0-D3BEBFE6B23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596438" y="3688838"/>
            <a:ext cx="695325" cy="822174"/>
          </a:xfrm>
          <a:prstGeom prst="rect">
            <a:avLst/>
          </a:prstGeom>
        </p:spPr>
      </p:pic>
      <p:sp>
        <p:nvSpPr>
          <p:cNvPr id="5" name="TextBox 4">
            <a:extLst>
              <a:ext uri="{FF2B5EF4-FFF2-40B4-BE49-F238E27FC236}">
                <a16:creationId xmlns:a16="http://schemas.microsoft.com/office/drawing/2014/main" id="{99D1D3A1-3F0E-4FEA-9525-06E7E8A9EB00}"/>
              </a:ext>
            </a:extLst>
          </p:cNvPr>
          <p:cNvSpPr txBox="1"/>
          <p:nvPr/>
        </p:nvSpPr>
        <p:spPr>
          <a:xfrm>
            <a:off x="476251" y="495181"/>
            <a:ext cx="10925174" cy="646331"/>
          </a:xfrm>
          <a:prstGeom prst="rect">
            <a:avLst/>
          </a:prstGeom>
          <a:noFill/>
        </p:spPr>
        <p:txBody>
          <a:bodyPr wrap="square" rtlCol="0">
            <a:spAutoFit/>
          </a:bodyPr>
          <a:lstStyle/>
          <a:p>
            <a:r>
              <a:rPr lang="en-US" b="1" dirty="0"/>
              <a:t>Sharpening Kernel</a:t>
            </a:r>
          </a:p>
          <a:p>
            <a:endParaRPr lang="en-US" b="1" dirty="0"/>
          </a:p>
        </p:txBody>
      </p:sp>
      <p:pic>
        <p:nvPicPr>
          <p:cNvPr id="6" name="Picture 5">
            <a:extLst>
              <a:ext uri="{FF2B5EF4-FFF2-40B4-BE49-F238E27FC236}">
                <a16:creationId xmlns:a16="http://schemas.microsoft.com/office/drawing/2014/main" id="{18559D28-5349-436F-BD67-4A416C9A8E9D}"/>
              </a:ext>
            </a:extLst>
          </p:cNvPr>
          <p:cNvPicPr>
            <a:picLocks noChangeAspect="1"/>
          </p:cNvPicPr>
          <p:nvPr/>
        </p:nvPicPr>
        <p:blipFill>
          <a:blip r:embed="rId4"/>
          <a:stretch>
            <a:fillRect/>
          </a:stretch>
        </p:blipFill>
        <p:spPr>
          <a:xfrm>
            <a:off x="546051" y="1062037"/>
            <a:ext cx="2394711" cy="1904986"/>
          </a:xfrm>
          <a:prstGeom prst="rect">
            <a:avLst/>
          </a:prstGeom>
        </p:spPr>
      </p:pic>
      <p:pic>
        <p:nvPicPr>
          <p:cNvPr id="7" name="Picture 6">
            <a:extLst>
              <a:ext uri="{FF2B5EF4-FFF2-40B4-BE49-F238E27FC236}">
                <a16:creationId xmlns:a16="http://schemas.microsoft.com/office/drawing/2014/main" id="{FE540A5F-30EB-4724-B18A-17665D617E57}"/>
              </a:ext>
            </a:extLst>
          </p:cNvPr>
          <p:cNvPicPr>
            <a:picLocks noChangeAspect="1"/>
          </p:cNvPicPr>
          <p:nvPr/>
        </p:nvPicPr>
        <p:blipFill>
          <a:blip r:embed="rId5"/>
          <a:stretch>
            <a:fillRect/>
          </a:stretch>
        </p:blipFill>
        <p:spPr>
          <a:xfrm>
            <a:off x="7708450" y="1062037"/>
            <a:ext cx="2486627" cy="1847475"/>
          </a:xfrm>
          <a:prstGeom prst="rect">
            <a:avLst/>
          </a:prstGeom>
        </p:spPr>
      </p:pic>
      <p:cxnSp>
        <p:nvCxnSpPr>
          <p:cNvPr id="18" name="Straight Arrow Connector 17">
            <a:extLst>
              <a:ext uri="{FF2B5EF4-FFF2-40B4-BE49-F238E27FC236}">
                <a16:creationId xmlns:a16="http://schemas.microsoft.com/office/drawing/2014/main" id="{A6E914EB-FD2A-410F-B261-F4BC7F22DAA3}"/>
              </a:ext>
            </a:extLst>
          </p:cNvPr>
          <p:cNvCxnSpPr>
            <a:cxnSpLocks/>
          </p:cNvCxnSpPr>
          <p:nvPr/>
        </p:nvCxnSpPr>
        <p:spPr>
          <a:xfrm>
            <a:off x="3160349" y="2200275"/>
            <a:ext cx="441142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9" name="Picture 18">
            <a:extLst>
              <a:ext uri="{FF2B5EF4-FFF2-40B4-BE49-F238E27FC236}">
                <a16:creationId xmlns:a16="http://schemas.microsoft.com/office/drawing/2014/main" id="{45CE88BF-05B3-4CAA-822C-2EF3278901FD}"/>
              </a:ext>
            </a:extLst>
          </p:cNvPr>
          <p:cNvPicPr>
            <a:picLocks noChangeAspect="1"/>
          </p:cNvPicPr>
          <p:nvPr/>
        </p:nvPicPr>
        <p:blipFill>
          <a:blip r:embed="rId6"/>
          <a:stretch>
            <a:fillRect/>
          </a:stretch>
        </p:blipFill>
        <p:spPr>
          <a:xfrm>
            <a:off x="4320753" y="857251"/>
            <a:ext cx="1171468" cy="1133474"/>
          </a:xfrm>
          <a:prstGeom prst="rect">
            <a:avLst/>
          </a:prstGeom>
        </p:spPr>
      </p:pic>
      <p:sp>
        <p:nvSpPr>
          <p:cNvPr id="3" name="TextBox 2">
            <a:extLst>
              <a:ext uri="{FF2B5EF4-FFF2-40B4-BE49-F238E27FC236}">
                <a16:creationId xmlns:a16="http://schemas.microsoft.com/office/drawing/2014/main" id="{A57347E9-D39B-4044-A114-ED0EF6A56B93}"/>
              </a:ext>
            </a:extLst>
          </p:cNvPr>
          <p:cNvSpPr txBox="1"/>
          <p:nvPr/>
        </p:nvSpPr>
        <p:spPr>
          <a:xfrm>
            <a:off x="400050" y="3590925"/>
            <a:ext cx="1100137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Once again, we focus on center of the kernel. Decide that and then decide on the surroundings</a:t>
            </a:r>
          </a:p>
          <a:p>
            <a:pPr marL="285750" indent="-285750">
              <a:buFont typeface="Arial" panose="020B0604020202020204" pitchFamily="34" charset="0"/>
              <a:buChar char="•"/>
            </a:pPr>
            <a:r>
              <a:rPr lang="en-US" dirty="0"/>
              <a:t>In sharpening, what exactly happens? Each pixel becomes better defined than its surroundings.</a:t>
            </a:r>
          </a:p>
          <a:p>
            <a:pPr marL="285750" indent="-285750">
              <a:buFont typeface="Arial" panose="020B0604020202020204" pitchFamily="34" charset="0"/>
              <a:buChar char="•"/>
            </a:pPr>
            <a:r>
              <a:rPr lang="en-US" dirty="0"/>
              <a:t>How do we achieve that?</a:t>
            </a:r>
          </a:p>
          <a:p>
            <a:pPr marL="285750" indent="-285750">
              <a:buFont typeface="Arial" panose="020B0604020202020204" pitchFamily="34" charset="0"/>
              <a:buChar char="•"/>
            </a:pPr>
            <a:r>
              <a:rPr lang="en-US" dirty="0"/>
              <a:t>We give higher weights to that pixel and lower proportional weight to surroundings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772498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D1D3A1-3F0E-4FEA-9525-06E7E8A9EB00}"/>
              </a:ext>
            </a:extLst>
          </p:cNvPr>
          <p:cNvSpPr txBox="1"/>
          <p:nvPr/>
        </p:nvSpPr>
        <p:spPr>
          <a:xfrm>
            <a:off x="476251" y="495181"/>
            <a:ext cx="10925174" cy="646331"/>
          </a:xfrm>
          <a:prstGeom prst="rect">
            <a:avLst/>
          </a:prstGeom>
          <a:noFill/>
        </p:spPr>
        <p:txBody>
          <a:bodyPr wrap="square" rtlCol="0">
            <a:spAutoFit/>
          </a:bodyPr>
          <a:lstStyle/>
          <a:p>
            <a:r>
              <a:rPr lang="en-US" b="1" dirty="0"/>
              <a:t>Sharpening Kernel</a:t>
            </a:r>
          </a:p>
          <a:p>
            <a:endParaRPr lang="en-US" b="1" dirty="0"/>
          </a:p>
        </p:txBody>
      </p:sp>
      <p:sp>
        <p:nvSpPr>
          <p:cNvPr id="3" name="TextBox 2">
            <a:extLst>
              <a:ext uri="{FF2B5EF4-FFF2-40B4-BE49-F238E27FC236}">
                <a16:creationId xmlns:a16="http://schemas.microsoft.com/office/drawing/2014/main" id="{A57347E9-D39B-4044-A114-ED0EF6A56B93}"/>
              </a:ext>
            </a:extLst>
          </p:cNvPr>
          <p:cNvSpPr txBox="1"/>
          <p:nvPr/>
        </p:nvSpPr>
        <p:spPr>
          <a:xfrm>
            <a:off x="3228974" y="1000124"/>
            <a:ext cx="5248275" cy="2308324"/>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Based on previous, we give a higher positive weight to center pixel.</a:t>
            </a:r>
          </a:p>
          <a:p>
            <a:pPr marL="285750" indent="-285750">
              <a:buFont typeface="Arial" panose="020B0604020202020204" pitchFamily="34" charset="0"/>
              <a:buChar char="•"/>
            </a:pPr>
            <a:r>
              <a:rPr lang="en-US" dirty="0"/>
              <a:t>The surrounding pixels, i.e. the top most, bottom most, left most and right most would be given proportionally lower i.e.  negative weights</a:t>
            </a:r>
          </a:p>
          <a:p>
            <a:pPr marL="285750" indent="-285750">
              <a:buFont typeface="Arial" panose="020B0604020202020204" pitchFamily="34" charset="0"/>
              <a:buChar char="•"/>
            </a:pPr>
            <a:r>
              <a:rPr lang="en-US" dirty="0"/>
              <a:t>We would ignore the corner pixels, hence give 0 weights to each corner</a:t>
            </a:r>
            <a:endParaRPr lang="en-IN" dirty="0"/>
          </a:p>
        </p:txBody>
      </p:sp>
      <p:graphicFrame>
        <p:nvGraphicFramePr>
          <p:cNvPr id="10" name="Table 9">
            <a:extLst>
              <a:ext uri="{FF2B5EF4-FFF2-40B4-BE49-F238E27FC236}">
                <a16:creationId xmlns:a16="http://schemas.microsoft.com/office/drawing/2014/main" id="{04094C37-50DC-451A-8048-E99DD6F5D53B}"/>
              </a:ext>
            </a:extLst>
          </p:cNvPr>
          <p:cNvGraphicFramePr>
            <a:graphicFrameLocks noGrp="1"/>
          </p:cNvGraphicFramePr>
          <p:nvPr>
            <p:extLst>
              <p:ext uri="{D42A27DB-BD31-4B8C-83A1-F6EECF244321}">
                <p14:modId xmlns:p14="http://schemas.microsoft.com/office/powerpoint/2010/main" val="975585573"/>
              </p:ext>
            </p:extLst>
          </p:nvPr>
        </p:nvGraphicFramePr>
        <p:xfrm>
          <a:off x="476251" y="2746839"/>
          <a:ext cx="2596752" cy="1905759"/>
        </p:xfrm>
        <a:graphic>
          <a:graphicData uri="http://schemas.openxmlformats.org/drawingml/2006/table">
            <a:tbl>
              <a:tblPr firstRow="1" bandRow="1">
                <a:tableStyleId>{D7AC3CCA-C797-4891-BE02-D94E43425B78}</a:tableStyleId>
              </a:tblPr>
              <a:tblGrid>
                <a:gridCol w="865584">
                  <a:extLst>
                    <a:ext uri="{9D8B030D-6E8A-4147-A177-3AD203B41FA5}">
                      <a16:colId xmlns:a16="http://schemas.microsoft.com/office/drawing/2014/main" val="3294124056"/>
                    </a:ext>
                  </a:extLst>
                </a:gridCol>
                <a:gridCol w="865584">
                  <a:extLst>
                    <a:ext uri="{9D8B030D-6E8A-4147-A177-3AD203B41FA5}">
                      <a16:colId xmlns:a16="http://schemas.microsoft.com/office/drawing/2014/main" val="370297210"/>
                    </a:ext>
                  </a:extLst>
                </a:gridCol>
                <a:gridCol w="865584">
                  <a:extLst>
                    <a:ext uri="{9D8B030D-6E8A-4147-A177-3AD203B41FA5}">
                      <a16:colId xmlns:a16="http://schemas.microsoft.com/office/drawing/2014/main" val="267766283"/>
                    </a:ext>
                  </a:extLst>
                </a:gridCol>
              </a:tblGrid>
              <a:tr h="635253">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bg1"/>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2">
                        <a:lumMod val="75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bg1"/>
                    </a:solidFill>
                  </a:tcPr>
                </a:tc>
                <a:extLst>
                  <a:ext uri="{0D108BD9-81ED-4DB2-BD59-A6C34878D82A}">
                    <a16:rowId xmlns:a16="http://schemas.microsoft.com/office/drawing/2014/main" val="662422574"/>
                  </a:ext>
                </a:extLst>
              </a:tr>
              <a:tr h="635253">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2">
                        <a:lumMod val="75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2">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2">
                        <a:lumMod val="75000"/>
                      </a:schemeClr>
                    </a:solidFill>
                  </a:tcPr>
                </a:tc>
                <a:extLst>
                  <a:ext uri="{0D108BD9-81ED-4DB2-BD59-A6C34878D82A}">
                    <a16:rowId xmlns:a16="http://schemas.microsoft.com/office/drawing/2014/main" val="3175085615"/>
                  </a:ext>
                </a:extLst>
              </a:tr>
              <a:tr h="635253">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bg1"/>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2">
                        <a:lumMod val="75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bg1"/>
                    </a:solidFill>
                  </a:tcPr>
                </a:tc>
                <a:extLst>
                  <a:ext uri="{0D108BD9-81ED-4DB2-BD59-A6C34878D82A}">
                    <a16:rowId xmlns:a16="http://schemas.microsoft.com/office/drawing/2014/main" val="3437064202"/>
                  </a:ext>
                </a:extLst>
              </a:tr>
            </a:tbl>
          </a:graphicData>
        </a:graphic>
      </p:graphicFrame>
      <p:cxnSp>
        <p:nvCxnSpPr>
          <p:cNvPr id="12" name="Straight Arrow Connector 11">
            <a:extLst>
              <a:ext uri="{FF2B5EF4-FFF2-40B4-BE49-F238E27FC236}">
                <a16:creationId xmlns:a16="http://schemas.microsoft.com/office/drawing/2014/main" id="{4C9EA465-5CB8-40CD-89BF-D92E8CE68B3C}"/>
              </a:ext>
            </a:extLst>
          </p:cNvPr>
          <p:cNvCxnSpPr/>
          <p:nvPr/>
        </p:nvCxnSpPr>
        <p:spPr>
          <a:xfrm>
            <a:off x="3228975" y="3694210"/>
            <a:ext cx="52482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16" name="Table 15">
            <a:extLst>
              <a:ext uri="{FF2B5EF4-FFF2-40B4-BE49-F238E27FC236}">
                <a16:creationId xmlns:a16="http://schemas.microsoft.com/office/drawing/2014/main" id="{22D5E80B-9898-407B-965F-9DECBD2B22DD}"/>
              </a:ext>
            </a:extLst>
          </p:cNvPr>
          <p:cNvGraphicFramePr>
            <a:graphicFrameLocks noGrp="1"/>
          </p:cNvGraphicFramePr>
          <p:nvPr>
            <p:extLst>
              <p:ext uri="{D42A27DB-BD31-4B8C-83A1-F6EECF244321}">
                <p14:modId xmlns:p14="http://schemas.microsoft.com/office/powerpoint/2010/main" val="1008608679"/>
              </p:ext>
            </p:extLst>
          </p:nvPr>
        </p:nvGraphicFramePr>
        <p:xfrm>
          <a:off x="8705851" y="2746839"/>
          <a:ext cx="2596752" cy="1905759"/>
        </p:xfrm>
        <a:graphic>
          <a:graphicData uri="http://schemas.openxmlformats.org/drawingml/2006/table">
            <a:tbl>
              <a:tblPr firstRow="1" bandRow="1">
                <a:tableStyleId>{D7AC3CCA-C797-4891-BE02-D94E43425B78}</a:tableStyleId>
              </a:tblPr>
              <a:tblGrid>
                <a:gridCol w="865584">
                  <a:extLst>
                    <a:ext uri="{9D8B030D-6E8A-4147-A177-3AD203B41FA5}">
                      <a16:colId xmlns:a16="http://schemas.microsoft.com/office/drawing/2014/main" val="3294124056"/>
                    </a:ext>
                  </a:extLst>
                </a:gridCol>
                <a:gridCol w="865584">
                  <a:extLst>
                    <a:ext uri="{9D8B030D-6E8A-4147-A177-3AD203B41FA5}">
                      <a16:colId xmlns:a16="http://schemas.microsoft.com/office/drawing/2014/main" val="370297210"/>
                    </a:ext>
                  </a:extLst>
                </a:gridCol>
                <a:gridCol w="865584">
                  <a:extLst>
                    <a:ext uri="{9D8B030D-6E8A-4147-A177-3AD203B41FA5}">
                      <a16:colId xmlns:a16="http://schemas.microsoft.com/office/drawing/2014/main" val="267766283"/>
                    </a:ext>
                  </a:extLst>
                </a:gridCol>
              </a:tblGrid>
              <a:tr h="635253">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bg1"/>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-1</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2">
                        <a:lumMod val="75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bg1"/>
                    </a:solidFill>
                  </a:tcPr>
                </a:tc>
                <a:extLst>
                  <a:ext uri="{0D108BD9-81ED-4DB2-BD59-A6C34878D82A}">
                    <a16:rowId xmlns:a16="http://schemas.microsoft.com/office/drawing/2014/main" val="662422574"/>
                  </a:ext>
                </a:extLst>
              </a:tr>
              <a:tr h="635253">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-1</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2">
                        <a:lumMod val="75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5</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2">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-1</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2">
                        <a:lumMod val="75000"/>
                      </a:schemeClr>
                    </a:solidFill>
                  </a:tcPr>
                </a:tc>
                <a:extLst>
                  <a:ext uri="{0D108BD9-81ED-4DB2-BD59-A6C34878D82A}">
                    <a16:rowId xmlns:a16="http://schemas.microsoft.com/office/drawing/2014/main" val="3175085615"/>
                  </a:ext>
                </a:extLst>
              </a:tr>
              <a:tr h="635253">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bg1"/>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-1</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2">
                        <a:lumMod val="75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bg1"/>
                    </a:solidFill>
                  </a:tcPr>
                </a:tc>
                <a:extLst>
                  <a:ext uri="{0D108BD9-81ED-4DB2-BD59-A6C34878D82A}">
                    <a16:rowId xmlns:a16="http://schemas.microsoft.com/office/drawing/2014/main" val="3437064202"/>
                  </a:ext>
                </a:extLst>
              </a:tr>
            </a:tbl>
          </a:graphicData>
        </a:graphic>
      </p:graphicFrame>
    </p:spTree>
    <p:extLst>
      <p:ext uri="{BB962C8B-B14F-4D97-AF65-F5344CB8AC3E}">
        <p14:creationId xmlns:p14="http://schemas.microsoft.com/office/powerpoint/2010/main" val="183953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4D7DF9-9A25-4F26-9CC0-9A8E5F74F0A9}"/>
              </a:ext>
            </a:extLst>
          </p:cNvPr>
          <p:cNvSpPr txBox="1"/>
          <p:nvPr/>
        </p:nvSpPr>
        <p:spPr>
          <a:xfrm>
            <a:off x="981075" y="695325"/>
            <a:ext cx="8801100" cy="2308324"/>
          </a:xfrm>
          <a:prstGeom prst="rect">
            <a:avLst/>
          </a:prstGeom>
          <a:noFill/>
        </p:spPr>
        <p:txBody>
          <a:bodyPr wrap="square" rtlCol="0">
            <a:spAutoFit/>
          </a:bodyPr>
          <a:lstStyle/>
          <a:p>
            <a:r>
              <a:rPr lang="en-US" dirty="0"/>
              <a:t>Given below: A sample image kernel. </a:t>
            </a:r>
          </a:p>
          <a:p>
            <a:endParaRPr lang="en-US" dirty="0"/>
          </a:p>
          <a:p>
            <a:r>
              <a:rPr lang="en-US" dirty="0"/>
              <a:t>We would be using this particular kernel and apply it as a convolution on the image above.</a:t>
            </a:r>
          </a:p>
          <a:p>
            <a:endParaRPr lang="en-US" dirty="0"/>
          </a:p>
          <a:p>
            <a:r>
              <a:rPr lang="en-US" dirty="0"/>
              <a:t>** usually image kernels are odd numbered matrix </a:t>
            </a:r>
            <a:r>
              <a:rPr lang="en-US" dirty="0" err="1"/>
              <a:t>eg</a:t>
            </a:r>
            <a:r>
              <a:rPr lang="en-US" dirty="0"/>
              <a:t> 3 * 3, or 5 * 5. reason explained later</a:t>
            </a:r>
          </a:p>
          <a:p>
            <a:endParaRPr lang="en-US" dirty="0"/>
          </a:p>
          <a:p>
            <a:r>
              <a:rPr lang="en-US" dirty="0"/>
              <a:t>** dimensions of the kernel needs to be same or lower than the dimensions of the original image </a:t>
            </a:r>
            <a:endParaRPr lang="en-IN" dirty="0"/>
          </a:p>
        </p:txBody>
      </p:sp>
      <p:graphicFrame>
        <p:nvGraphicFramePr>
          <p:cNvPr id="5" name="Table 4">
            <a:extLst>
              <a:ext uri="{FF2B5EF4-FFF2-40B4-BE49-F238E27FC236}">
                <a16:creationId xmlns:a16="http://schemas.microsoft.com/office/drawing/2014/main" id="{A35A37AE-D701-4417-8C3F-D574E1A38E80}"/>
              </a:ext>
            </a:extLst>
          </p:cNvPr>
          <p:cNvGraphicFramePr>
            <a:graphicFrameLocks noGrp="1"/>
          </p:cNvGraphicFramePr>
          <p:nvPr>
            <p:extLst>
              <p:ext uri="{D42A27DB-BD31-4B8C-83A1-F6EECF244321}">
                <p14:modId xmlns:p14="http://schemas.microsoft.com/office/powerpoint/2010/main" val="2392874091"/>
              </p:ext>
            </p:extLst>
          </p:nvPr>
        </p:nvGraphicFramePr>
        <p:xfrm>
          <a:off x="1100138" y="3092023"/>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schemeClr>
                    </a:solidFill>
                  </a:tcPr>
                </a:tc>
                <a:extLst>
                  <a:ext uri="{0D108BD9-81ED-4DB2-BD59-A6C34878D82A}">
                    <a16:rowId xmlns:a16="http://schemas.microsoft.com/office/drawing/2014/main" val="4268255754"/>
                  </a:ext>
                </a:extLst>
              </a:tr>
            </a:tbl>
          </a:graphicData>
        </a:graphic>
      </p:graphicFrame>
      <p:sp>
        <p:nvSpPr>
          <p:cNvPr id="6" name="TextBox 5">
            <a:extLst>
              <a:ext uri="{FF2B5EF4-FFF2-40B4-BE49-F238E27FC236}">
                <a16:creationId xmlns:a16="http://schemas.microsoft.com/office/drawing/2014/main" id="{B739DE42-695A-44A8-9969-BB446D90F9AC}"/>
              </a:ext>
            </a:extLst>
          </p:cNvPr>
          <p:cNvSpPr txBox="1"/>
          <p:nvPr/>
        </p:nvSpPr>
        <p:spPr>
          <a:xfrm>
            <a:off x="1176337" y="5143816"/>
            <a:ext cx="6453188" cy="369332"/>
          </a:xfrm>
          <a:prstGeom prst="rect">
            <a:avLst/>
          </a:prstGeom>
          <a:noFill/>
        </p:spPr>
        <p:txBody>
          <a:bodyPr wrap="square" rtlCol="0">
            <a:spAutoFit/>
          </a:bodyPr>
          <a:lstStyle/>
          <a:p>
            <a:r>
              <a:rPr lang="en-US" b="1" dirty="0" err="1">
                <a:solidFill>
                  <a:srgbClr val="FF0000"/>
                </a:solidFill>
              </a:rPr>
              <a:t>Psst</a:t>
            </a:r>
            <a:r>
              <a:rPr lang="en-US" b="1" dirty="0">
                <a:solidFill>
                  <a:srgbClr val="FF0000"/>
                </a:solidFill>
              </a:rPr>
              <a:t>..This is a vertical edge detector kernel. But more on this later</a:t>
            </a:r>
            <a:endParaRPr lang="en-IN" b="1" dirty="0">
              <a:solidFill>
                <a:srgbClr val="FF0000"/>
              </a:solidFill>
            </a:endParaRPr>
          </a:p>
        </p:txBody>
      </p:sp>
      <p:pic>
        <p:nvPicPr>
          <p:cNvPr id="8" name="Picture 7">
            <a:extLst>
              <a:ext uri="{FF2B5EF4-FFF2-40B4-BE49-F238E27FC236}">
                <a16:creationId xmlns:a16="http://schemas.microsoft.com/office/drawing/2014/main" id="{9F22BE17-E183-4BAA-8290-11CF577F311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582150" y="1508160"/>
            <a:ext cx="695325" cy="822174"/>
          </a:xfrm>
          <a:prstGeom prst="rect">
            <a:avLst/>
          </a:prstGeom>
        </p:spPr>
      </p:pic>
    </p:spTree>
    <p:extLst>
      <p:ext uri="{BB962C8B-B14F-4D97-AF65-F5344CB8AC3E}">
        <p14:creationId xmlns:p14="http://schemas.microsoft.com/office/powerpoint/2010/main" val="4265821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42EDF93-70BE-4BE8-AF37-BC0619D63E4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668000" y="1483510"/>
            <a:ext cx="695325" cy="822174"/>
          </a:xfrm>
          <a:prstGeom prst="rect">
            <a:avLst/>
          </a:prstGeom>
        </p:spPr>
      </p:pic>
      <p:graphicFrame>
        <p:nvGraphicFramePr>
          <p:cNvPr id="4" name="Table 3">
            <a:extLst>
              <a:ext uri="{FF2B5EF4-FFF2-40B4-BE49-F238E27FC236}">
                <a16:creationId xmlns:a16="http://schemas.microsoft.com/office/drawing/2014/main" id="{AEBBCAC3-2377-4825-B415-B707A7143452}"/>
              </a:ext>
            </a:extLst>
          </p:cNvPr>
          <p:cNvGraphicFramePr>
            <a:graphicFrameLocks noGrp="1"/>
          </p:cNvGraphicFramePr>
          <p:nvPr>
            <p:extLst>
              <p:ext uri="{D42A27DB-BD31-4B8C-83A1-F6EECF244321}">
                <p14:modId xmlns:p14="http://schemas.microsoft.com/office/powerpoint/2010/main" val="1359555839"/>
              </p:ext>
            </p:extLst>
          </p:nvPr>
        </p:nvGraphicFramePr>
        <p:xfrm>
          <a:off x="2071688" y="1323975"/>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5" name="Table 4">
            <a:extLst>
              <a:ext uri="{FF2B5EF4-FFF2-40B4-BE49-F238E27FC236}">
                <a16:creationId xmlns:a16="http://schemas.microsoft.com/office/drawing/2014/main" id="{32D39049-3034-45AB-88FA-30C0A66C11D6}"/>
              </a:ext>
            </a:extLst>
          </p:cNvPr>
          <p:cNvGraphicFramePr>
            <a:graphicFrameLocks noGrp="1"/>
          </p:cNvGraphicFramePr>
          <p:nvPr>
            <p:extLst>
              <p:ext uri="{D42A27DB-BD31-4B8C-83A1-F6EECF244321}">
                <p14:modId xmlns:p14="http://schemas.microsoft.com/office/powerpoint/2010/main" val="2914609858"/>
              </p:ext>
            </p:extLst>
          </p:nvPr>
        </p:nvGraphicFramePr>
        <p:xfrm>
          <a:off x="1195388" y="668655"/>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
        <p:nvSpPr>
          <p:cNvPr id="8" name="TextBox 7">
            <a:extLst>
              <a:ext uri="{FF2B5EF4-FFF2-40B4-BE49-F238E27FC236}">
                <a16:creationId xmlns:a16="http://schemas.microsoft.com/office/drawing/2014/main" id="{B65B2CDE-A1FA-4D2B-BE6A-97CCA1FE450E}"/>
              </a:ext>
            </a:extLst>
          </p:cNvPr>
          <p:cNvSpPr txBox="1"/>
          <p:nvPr/>
        </p:nvSpPr>
        <p:spPr>
          <a:xfrm>
            <a:off x="4629150" y="839648"/>
            <a:ext cx="6734175" cy="2308324"/>
          </a:xfrm>
          <a:prstGeom prst="rect">
            <a:avLst/>
          </a:prstGeom>
          <a:noFill/>
        </p:spPr>
        <p:txBody>
          <a:bodyPr wrap="square" rtlCol="0">
            <a:spAutoFit/>
          </a:bodyPr>
          <a:lstStyle/>
          <a:p>
            <a:r>
              <a:rPr lang="en-US" b="1" dirty="0">
                <a:solidFill>
                  <a:srgbClr val="FF0000"/>
                </a:solidFill>
              </a:rPr>
              <a:t>First Step</a:t>
            </a:r>
          </a:p>
          <a:p>
            <a:endParaRPr lang="en-US" dirty="0"/>
          </a:p>
          <a:p>
            <a:r>
              <a:rPr lang="en-US" dirty="0"/>
              <a:t>Slide the kernel matrix over each pixel of the original image.</a:t>
            </a:r>
          </a:p>
          <a:p>
            <a:endParaRPr lang="en-US" dirty="0"/>
          </a:p>
          <a:p>
            <a:r>
              <a:rPr lang="en-US" b="1" i="1" dirty="0"/>
              <a:t>***This has to be done in such a way such that, the center of the kernel matrix is on top of the pixel in question for the original image</a:t>
            </a:r>
          </a:p>
          <a:p>
            <a:r>
              <a:rPr lang="en-US" b="1" i="1" dirty="0"/>
              <a:t>This particular information also sheds light on why kernel matrices are usually odd dimension matrix</a:t>
            </a:r>
            <a:endParaRPr lang="en-IN" b="1" i="1" dirty="0"/>
          </a:p>
        </p:txBody>
      </p:sp>
      <p:sp>
        <p:nvSpPr>
          <p:cNvPr id="10" name="TextBox 9">
            <a:extLst>
              <a:ext uri="{FF2B5EF4-FFF2-40B4-BE49-F238E27FC236}">
                <a16:creationId xmlns:a16="http://schemas.microsoft.com/office/drawing/2014/main" id="{966937F0-ECFA-466A-BD8E-8E51859E6DF5}"/>
              </a:ext>
            </a:extLst>
          </p:cNvPr>
          <p:cNvSpPr txBox="1"/>
          <p:nvPr/>
        </p:nvSpPr>
        <p:spPr>
          <a:xfrm>
            <a:off x="1195388" y="3803292"/>
            <a:ext cx="10167938" cy="2862322"/>
          </a:xfrm>
          <a:prstGeom prst="rect">
            <a:avLst/>
          </a:prstGeom>
          <a:noFill/>
        </p:spPr>
        <p:txBody>
          <a:bodyPr wrap="square" rtlCol="0">
            <a:spAutoFit/>
          </a:bodyPr>
          <a:lstStyle/>
          <a:p>
            <a:r>
              <a:rPr lang="en-US" dirty="0"/>
              <a:t>Our next step would be to slide the kernel matrix one step at a time over the original image</a:t>
            </a:r>
          </a:p>
          <a:p>
            <a:r>
              <a:rPr lang="en-US" dirty="0"/>
              <a:t>the movement of one pixel at a time is known as stride. In this example, stride = 1.  </a:t>
            </a:r>
          </a:p>
          <a:p>
            <a:endParaRPr lang="en-US" dirty="0"/>
          </a:p>
          <a:p>
            <a:r>
              <a:rPr lang="en-US" dirty="0"/>
              <a:t>So when we move our kernel matrix in second step, the center of the kernel would be on top of box ‘b’</a:t>
            </a:r>
          </a:p>
          <a:p>
            <a:endParaRPr lang="en-US" dirty="0"/>
          </a:p>
          <a:p>
            <a:r>
              <a:rPr lang="en-US" dirty="0"/>
              <a:t>If stride was 2 , when we move our kernel matrix in second step, the center of the kernel would be on top of box ‘c’</a:t>
            </a:r>
          </a:p>
          <a:p>
            <a:endParaRPr lang="en-US" dirty="0"/>
          </a:p>
          <a:p>
            <a:r>
              <a:rPr lang="en-US" dirty="0"/>
              <a:t>We keep moving column wise and then to the next row and column wise further</a:t>
            </a:r>
          </a:p>
          <a:p>
            <a:endParaRPr lang="en-IN" dirty="0"/>
          </a:p>
        </p:txBody>
      </p:sp>
      <p:sp>
        <p:nvSpPr>
          <p:cNvPr id="13" name="TextBox 12">
            <a:extLst>
              <a:ext uri="{FF2B5EF4-FFF2-40B4-BE49-F238E27FC236}">
                <a16:creationId xmlns:a16="http://schemas.microsoft.com/office/drawing/2014/main" id="{A61227EB-34C3-4D40-983C-9C84BEB6558A}"/>
              </a:ext>
            </a:extLst>
          </p:cNvPr>
          <p:cNvSpPr txBox="1"/>
          <p:nvPr/>
        </p:nvSpPr>
        <p:spPr>
          <a:xfrm>
            <a:off x="6276975" y="3063698"/>
            <a:ext cx="1090204" cy="230832"/>
          </a:xfrm>
          <a:prstGeom prst="rect">
            <a:avLst/>
          </a:prstGeom>
          <a:noFill/>
        </p:spPr>
        <p:txBody>
          <a:bodyPr wrap="square" rtlCol="0">
            <a:spAutoFit/>
          </a:bodyPr>
          <a:lstStyle/>
          <a:p>
            <a:endParaRPr lang="en-IN" sz="900" dirty="0"/>
          </a:p>
        </p:txBody>
      </p:sp>
    </p:spTree>
    <p:extLst>
      <p:ext uri="{BB962C8B-B14F-4D97-AF65-F5344CB8AC3E}">
        <p14:creationId xmlns:p14="http://schemas.microsoft.com/office/powerpoint/2010/main" val="2467198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FB2268D-1B12-4861-AC9C-BE7666C6631A}"/>
              </a:ext>
            </a:extLst>
          </p:cNvPr>
          <p:cNvGraphicFramePr>
            <a:graphicFrameLocks noGrp="1"/>
          </p:cNvGraphicFramePr>
          <p:nvPr>
            <p:extLst>
              <p:ext uri="{D42A27DB-BD31-4B8C-83A1-F6EECF244321}">
                <p14:modId xmlns:p14="http://schemas.microsoft.com/office/powerpoint/2010/main" val="1225181395"/>
              </p:ext>
            </p:extLst>
          </p:nvPr>
        </p:nvGraphicFramePr>
        <p:xfrm>
          <a:off x="1109663" y="1377953"/>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5" name="Table 4">
            <a:extLst>
              <a:ext uri="{FF2B5EF4-FFF2-40B4-BE49-F238E27FC236}">
                <a16:creationId xmlns:a16="http://schemas.microsoft.com/office/drawing/2014/main" id="{A671563A-8CFE-4202-9C51-D1992C2AE818}"/>
              </a:ext>
            </a:extLst>
          </p:cNvPr>
          <p:cNvGraphicFramePr>
            <a:graphicFrameLocks noGrp="1"/>
          </p:cNvGraphicFramePr>
          <p:nvPr>
            <p:extLst>
              <p:ext uri="{D42A27DB-BD31-4B8C-83A1-F6EECF244321}">
                <p14:modId xmlns:p14="http://schemas.microsoft.com/office/powerpoint/2010/main" val="2772337060"/>
              </p:ext>
            </p:extLst>
          </p:nvPr>
        </p:nvGraphicFramePr>
        <p:xfrm>
          <a:off x="957263" y="722632"/>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
        <p:nvSpPr>
          <p:cNvPr id="6" name="TextBox 5">
            <a:extLst>
              <a:ext uri="{FF2B5EF4-FFF2-40B4-BE49-F238E27FC236}">
                <a16:creationId xmlns:a16="http://schemas.microsoft.com/office/drawing/2014/main" id="{CBC033EA-5F2B-4479-90CF-B344DE57A17E}"/>
              </a:ext>
            </a:extLst>
          </p:cNvPr>
          <p:cNvSpPr txBox="1"/>
          <p:nvPr/>
        </p:nvSpPr>
        <p:spPr>
          <a:xfrm>
            <a:off x="5276851" y="722632"/>
            <a:ext cx="4324350" cy="2308324"/>
          </a:xfrm>
          <a:prstGeom prst="rect">
            <a:avLst/>
          </a:prstGeom>
          <a:noFill/>
        </p:spPr>
        <p:txBody>
          <a:bodyPr wrap="square" rtlCol="0">
            <a:spAutoFit/>
          </a:bodyPr>
          <a:lstStyle/>
          <a:p>
            <a:r>
              <a:rPr lang="en-US" b="1" dirty="0">
                <a:solidFill>
                  <a:srgbClr val="FF0000"/>
                </a:solidFill>
              </a:rPr>
              <a:t>2</a:t>
            </a:r>
            <a:r>
              <a:rPr lang="en-US" b="1" baseline="30000" dirty="0">
                <a:solidFill>
                  <a:srgbClr val="FF0000"/>
                </a:solidFill>
              </a:rPr>
              <a:t>nd</a:t>
            </a:r>
            <a:r>
              <a:rPr lang="en-US" b="1" dirty="0">
                <a:solidFill>
                  <a:srgbClr val="FF0000"/>
                </a:solidFill>
              </a:rPr>
              <a:t> Step</a:t>
            </a:r>
          </a:p>
          <a:p>
            <a:r>
              <a:rPr lang="en-US" dirty="0"/>
              <a:t>Slide the kernel matrix over each pixel of the original image by moving one pixel at a time.</a:t>
            </a:r>
          </a:p>
          <a:p>
            <a:endParaRPr lang="en-US" dirty="0"/>
          </a:p>
          <a:p>
            <a:r>
              <a:rPr lang="en-US" dirty="0"/>
              <a:t>Again we center the kernel matrix on the pixel.</a:t>
            </a:r>
          </a:p>
          <a:p>
            <a:endParaRPr lang="en-US" dirty="0"/>
          </a:p>
        </p:txBody>
      </p:sp>
      <p:graphicFrame>
        <p:nvGraphicFramePr>
          <p:cNvPr id="7" name="Table 6">
            <a:extLst>
              <a:ext uri="{FF2B5EF4-FFF2-40B4-BE49-F238E27FC236}">
                <a16:creationId xmlns:a16="http://schemas.microsoft.com/office/drawing/2014/main" id="{C7F02CB4-547D-487B-B856-268105F14F50}"/>
              </a:ext>
            </a:extLst>
          </p:cNvPr>
          <p:cNvGraphicFramePr>
            <a:graphicFrameLocks noGrp="1"/>
          </p:cNvGraphicFramePr>
          <p:nvPr>
            <p:extLst>
              <p:ext uri="{D42A27DB-BD31-4B8C-83A1-F6EECF244321}">
                <p14:modId xmlns:p14="http://schemas.microsoft.com/office/powerpoint/2010/main" val="337891309"/>
              </p:ext>
            </p:extLst>
          </p:nvPr>
        </p:nvGraphicFramePr>
        <p:xfrm>
          <a:off x="1262063" y="4549778"/>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8" name="Table 7">
            <a:extLst>
              <a:ext uri="{FF2B5EF4-FFF2-40B4-BE49-F238E27FC236}">
                <a16:creationId xmlns:a16="http://schemas.microsoft.com/office/drawing/2014/main" id="{6B76FB35-5A6D-4F44-8AB6-DF37BB75813C}"/>
              </a:ext>
            </a:extLst>
          </p:cNvPr>
          <p:cNvGraphicFramePr>
            <a:graphicFrameLocks noGrp="1"/>
          </p:cNvGraphicFramePr>
          <p:nvPr>
            <p:extLst>
              <p:ext uri="{D42A27DB-BD31-4B8C-83A1-F6EECF244321}">
                <p14:modId xmlns:p14="http://schemas.microsoft.com/office/powerpoint/2010/main" val="555078355"/>
              </p:ext>
            </p:extLst>
          </p:nvPr>
        </p:nvGraphicFramePr>
        <p:xfrm>
          <a:off x="1795463" y="3894457"/>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
        <p:nvSpPr>
          <p:cNvPr id="11" name="TextBox 10">
            <a:extLst>
              <a:ext uri="{FF2B5EF4-FFF2-40B4-BE49-F238E27FC236}">
                <a16:creationId xmlns:a16="http://schemas.microsoft.com/office/drawing/2014/main" id="{CD5C6D90-18E0-4CFE-91B1-07CC50533140}"/>
              </a:ext>
            </a:extLst>
          </p:cNvPr>
          <p:cNvSpPr txBox="1"/>
          <p:nvPr/>
        </p:nvSpPr>
        <p:spPr>
          <a:xfrm>
            <a:off x="5276851" y="4549676"/>
            <a:ext cx="4324350" cy="2308324"/>
          </a:xfrm>
          <a:prstGeom prst="rect">
            <a:avLst/>
          </a:prstGeom>
          <a:noFill/>
        </p:spPr>
        <p:txBody>
          <a:bodyPr wrap="square" rtlCol="0">
            <a:spAutoFit/>
          </a:bodyPr>
          <a:lstStyle/>
          <a:p>
            <a:r>
              <a:rPr lang="en-US" b="1" dirty="0">
                <a:solidFill>
                  <a:srgbClr val="FF0000"/>
                </a:solidFill>
              </a:rPr>
              <a:t>3</a:t>
            </a:r>
            <a:r>
              <a:rPr lang="en-US" b="1" baseline="30000" dirty="0">
                <a:solidFill>
                  <a:srgbClr val="FF0000"/>
                </a:solidFill>
              </a:rPr>
              <a:t>rd</a:t>
            </a:r>
            <a:r>
              <a:rPr lang="en-US" b="1" dirty="0">
                <a:solidFill>
                  <a:srgbClr val="FF0000"/>
                </a:solidFill>
              </a:rPr>
              <a:t> Step</a:t>
            </a:r>
          </a:p>
          <a:p>
            <a:r>
              <a:rPr lang="en-US" dirty="0"/>
              <a:t>Slide the kernel matrix over each pixel of the original image by moving one pixel at a time.</a:t>
            </a:r>
          </a:p>
          <a:p>
            <a:endParaRPr lang="en-US" dirty="0"/>
          </a:p>
          <a:p>
            <a:r>
              <a:rPr lang="en-US" dirty="0"/>
              <a:t>Again we center the kernel matrix on the pixel.</a:t>
            </a:r>
          </a:p>
          <a:p>
            <a:endParaRPr lang="en-US" dirty="0"/>
          </a:p>
        </p:txBody>
      </p:sp>
    </p:spTree>
    <p:extLst>
      <p:ext uri="{BB962C8B-B14F-4D97-AF65-F5344CB8AC3E}">
        <p14:creationId xmlns:p14="http://schemas.microsoft.com/office/powerpoint/2010/main" val="3753343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FB2268D-1B12-4861-AC9C-BE7666C6631A}"/>
              </a:ext>
            </a:extLst>
          </p:cNvPr>
          <p:cNvGraphicFramePr>
            <a:graphicFrameLocks noGrp="1"/>
          </p:cNvGraphicFramePr>
          <p:nvPr>
            <p:extLst>
              <p:ext uri="{D42A27DB-BD31-4B8C-83A1-F6EECF244321}">
                <p14:modId xmlns:p14="http://schemas.microsoft.com/office/powerpoint/2010/main" val="252186145"/>
              </p:ext>
            </p:extLst>
          </p:nvPr>
        </p:nvGraphicFramePr>
        <p:xfrm>
          <a:off x="1338263" y="743418"/>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5" name="Table 4">
            <a:extLst>
              <a:ext uri="{FF2B5EF4-FFF2-40B4-BE49-F238E27FC236}">
                <a16:creationId xmlns:a16="http://schemas.microsoft.com/office/drawing/2014/main" id="{A671563A-8CFE-4202-9C51-D1992C2AE818}"/>
              </a:ext>
            </a:extLst>
          </p:cNvPr>
          <p:cNvGraphicFramePr>
            <a:graphicFrameLocks noGrp="1"/>
          </p:cNvGraphicFramePr>
          <p:nvPr>
            <p:extLst>
              <p:ext uri="{D42A27DB-BD31-4B8C-83A1-F6EECF244321}">
                <p14:modId xmlns:p14="http://schemas.microsoft.com/office/powerpoint/2010/main" val="512323748"/>
              </p:ext>
            </p:extLst>
          </p:nvPr>
        </p:nvGraphicFramePr>
        <p:xfrm>
          <a:off x="428625" y="831046"/>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
        <p:nvSpPr>
          <p:cNvPr id="6" name="TextBox 5">
            <a:extLst>
              <a:ext uri="{FF2B5EF4-FFF2-40B4-BE49-F238E27FC236}">
                <a16:creationId xmlns:a16="http://schemas.microsoft.com/office/drawing/2014/main" id="{CBC033EA-5F2B-4479-90CF-B344DE57A17E}"/>
              </a:ext>
            </a:extLst>
          </p:cNvPr>
          <p:cNvSpPr txBox="1"/>
          <p:nvPr/>
        </p:nvSpPr>
        <p:spPr>
          <a:xfrm>
            <a:off x="1183482" y="146979"/>
            <a:ext cx="1600199" cy="646331"/>
          </a:xfrm>
          <a:prstGeom prst="rect">
            <a:avLst/>
          </a:prstGeom>
          <a:noFill/>
        </p:spPr>
        <p:txBody>
          <a:bodyPr wrap="square" rtlCol="0">
            <a:spAutoFit/>
          </a:bodyPr>
          <a:lstStyle/>
          <a:p>
            <a:r>
              <a:rPr lang="en-US" b="1" dirty="0">
                <a:solidFill>
                  <a:srgbClr val="FF0000"/>
                </a:solidFill>
              </a:rPr>
              <a:t>4th Step</a:t>
            </a:r>
          </a:p>
          <a:p>
            <a:endParaRPr lang="en-US" dirty="0"/>
          </a:p>
        </p:txBody>
      </p:sp>
      <p:graphicFrame>
        <p:nvGraphicFramePr>
          <p:cNvPr id="7" name="Table 6">
            <a:extLst>
              <a:ext uri="{FF2B5EF4-FFF2-40B4-BE49-F238E27FC236}">
                <a16:creationId xmlns:a16="http://schemas.microsoft.com/office/drawing/2014/main" id="{C7F02CB4-547D-487B-B856-268105F14F50}"/>
              </a:ext>
            </a:extLst>
          </p:cNvPr>
          <p:cNvGraphicFramePr>
            <a:graphicFrameLocks noGrp="1"/>
          </p:cNvGraphicFramePr>
          <p:nvPr>
            <p:extLst>
              <p:ext uri="{D42A27DB-BD31-4B8C-83A1-F6EECF244321}">
                <p14:modId xmlns:p14="http://schemas.microsoft.com/office/powerpoint/2010/main" val="2776300743"/>
              </p:ext>
            </p:extLst>
          </p:nvPr>
        </p:nvGraphicFramePr>
        <p:xfrm>
          <a:off x="5022057" y="801566"/>
          <a:ext cx="2124075" cy="188748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2916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2916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2916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8" name="Table 7">
            <a:extLst>
              <a:ext uri="{FF2B5EF4-FFF2-40B4-BE49-F238E27FC236}">
                <a16:creationId xmlns:a16="http://schemas.microsoft.com/office/drawing/2014/main" id="{6B76FB35-5A6D-4F44-8AB6-DF37BB75813C}"/>
              </a:ext>
            </a:extLst>
          </p:cNvPr>
          <p:cNvGraphicFramePr>
            <a:graphicFrameLocks noGrp="1"/>
          </p:cNvGraphicFramePr>
          <p:nvPr>
            <p:extLst>
              <p:ext uri="{D42A27DB-BD31-4B8C-83A1-F6EECF244321}">
                <p14:modId xmlns:p14="http://schemas.microsoft.com/office/powerpoint/2010/main" val="776989098"/>
              </p:ext>
            </p:extLst>
          </p:nvPr>
        </p:nvGraphicFramePr>
        <p:xfrm>
          <a:off x="4860132" y="906976"/>
          <a:ext cx="2124075" cy="188748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2916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2916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2916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graphicFrame>
        <p:nvGraphicFramePr>
          <p:cNvPr id="9" name="Table 8">
            <a:extLst>
              <a:ext uri="{FF2B5EF4-FFF2-40B4-BE49-F238E27FC236}">
                <a16:creationId xmlns:a16="http://schemas.microsoft.com/office/drawing/2014/main" id="{72361D81-8E03-4071-8DC6-9A9C64B6A318}"/>
              </a:ext>
            </a:extLst>
          </p:cNvPr>
          <p:cNvGraphicFramePr>
            <a:graphicFrameLocks noGrp="1"/>
          </p:cNvGraphicFramePr>
          <p:nvPr>
            <p:extLst>
              <p:ext uri="{D42A27DB-BD31-4B8C-83A1-F6EECF244321}">
                <p14:modId xmlns:p14="http://schemas.microsoft.com/office/powerpoint/2010/main" val="3953178444"/>
              </p:ext>
            </p:extLst>
          </p:nvPr>
        </p:nvGraphicFramePr>
        <p:xfrm>
          <a:off x="8612982" y="762154"/>
          <a:ext cx="2124075" cy="188748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2916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2916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2916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10" name="Table 9">
            <a:extLst>
              <a:ext uri="{FF2B5EF4-FFF2-40B4-BE49-F238E27FC236}">
                <a16:creationId xmlns:a16="http://schemas.microsoft.com/office/drawing/2014/main" id="{300A96C9-AF69-4932-B53C-7C23797D3596}"/>
              </a:ext>
            </a:extLst>
          </p:cNvPr>
          <p:cNvGraphicFramePr>
            <a:graphicFrameLocks noGrp="1"/>
          </p:cNvGraphicFramePr>
          <p:nvPr>
            <p:extLst>
              <p:ext uri="{D42A27DB-BD31-4B8C-83A1-F6EECF244321}">
                <p14:modId xmlns:p14="http://schemas.microsoft.com/office/powerpoint/2010/main" val="441990829"/>
              </p:ext>
            </p:extLst>
          </p:nvPr>
        </p:nvGraphicFramePr>
        <p:xfrm>
          <a:off x="9098757" y="749457"/>
          <a:ext cx="2124075" cy="188748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2916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2916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2916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
        <p:nvSpPr>
          <p:cNvPr id="12" name="TextBox 11">
            <a:extLst>
              <a:ext uri="{FF2B5EF4-FFF2-40B4-BE49-F238E27FC236}">
                <a16:creationId xmlns:a16="http://schemas.microsoft.com/office/drawing/2014/main" id="{178677B9-810F-47BD-A451-5F430D73F0CC}"/>
              </a:ext>
            </a:extLst>
          </p:cNvPr>
          <p:cNvSpPr txBox="1"/>
          <p:nvPr/>
        </p:nvSpPr>
        <p:spPr>
          <a:xfrm>
            <a:off x="5212557" y="99420"/>
            <a:ext cx="1600199" cy="646331"/>
          </a:xfrm>
          <a:prstGeom prst="rect">
            <a:avLst/>
          </a:prstGeom>
          <a:noFill/>
        </p:spPr>
        <p:txBody>
          <a:bodyPr wrap="square" rtlCol="0">
            <a:spAutoFit/>
          </a:bodyPr>
          <a:lstStyle/>
          <a:p>
            <a:r>
              <a:rPr lang="en-US" b="1" dirty="0">
                <a:solidFill>
                  <a:srgbClr val="FF0000"/>
                </a:solidFill>
              </a:rPr>
              <a:t>5th Step</a:t>
            </a:r>
          </a:p>
          <a:p>
            <a:endParaRPr lang="en-US" dirty="0"/>
          </a:p>
        </p:txBody>
      </p:sp>
      <p:sp>
        <p:nvSpPr>
          <p:cNvPr id="13" name="TextBox 12">
            <a:extLst>
              <a:ext uri="{FF2B5EF4-FFF2-40B4-BE49-F238E27FC236}">
                <a16:creationId xmlns:a16="http://schemas.microsoft.com/office/drawing/2014/main" id="{A6BE26D0-34F0-4DB3-B1BC-ED2EB39F5D64}"/>
              </a:ext>
            </a:extLst>
          </p:cNvPr>
          <p:cNvSpPr txBox="1"/>
          <p:nvPr/>
        </p:nvSpPr>
        <p:spPr>
          <a:xfrm>
            <a:off x="9451182" y="109474"/>
            <a:ext cx="1600199" cy="646331"/>
          </a:xfrm>
          <a:prstGeom prst="rect">
            <a:avLst/>
          </a:prstGeom>
          <a:noFill/>
        </p:spPr>
        <p:txBody>
          <a:bodyPr wrap="square" rtlCol="0">
            <a:spAutoFit/>
          </a:bodyPr>
          <a:lstStyle/>
          <a:p>
            <a:r>
              <a:rPr lang="en-US" b="1" dirty="0">
                <a:solidFill>
                  <a:srgbClr val="FF0000"/>
                </a:solidFill>
              </a:rPr>
              <a:t>6th Step</a:t>
            </a:r>
          </a:p>
          <a:p>
            <a:endParaRPr lang="en-US" dirty="0"/>
          </a:p>
        </p:txBody>
      </p:sp>
      <p:graphicFrame>
        <p:nvGraphicFramePr>
          <p:cNvPr id="14" name="Table 13">
            <a:extLst>
              <a:ext uri="{FF2B5EF4-FFF2-40B4-BE49-F238E27FC236}">
                <a16:creationId xmlns:a16="http://schemas.microsoft.com/office/drawing/2014/main" id="{ADC44643-53F8-4288-B365-0367A6D7F6AC}"/>
              </a:ext>
            </a:extLst>
          </p:cNvPr>
          <p:cNvGraphicFramePr>
            <a:graphicFrameLocks noGrp="1"/>
          </p:cNvGraphicFramePr>
          <p:nvPr>
            <p:extLst>
              <p:ext uri="{D42A27DB-BD31-4B8C-83A1-F6EECF244321}">
                <p14:modId xmlns:p14="http://schemas.microsoft.com/office/powerpoint/2010/main" val="3462246425"/>
              </p:ext>
            </p:extLst>
          </p:nvPr>
        </p:nvGraphicFramePr>
        <p:xfrm>
          <a:off x="1338263" y="4088408"/>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15" name="Table 14">
            <a:extLst>
              <a:ext uri="{FF2B5EF4-FFF2-40B4-BE49-F238E27FC236}">
                <a16:creationId xmlns:a16="http://schemas.microsoft.com/office/drawing/2014/main" id="{497EDFC6-3961-42A6-973C-6F178B939058}"/>
              </a:ext>
            </a:extLst>
          </p:cNvPr>
          <p:cNvGraphicFramePr>
            <a:graphicFrameLocks noGrp="1"/>
          </p:cNvGraphicFramePr>
          <p:nvPr>
            <p:extLst>
              <p:ext uri="{D42A27DB-BD31-4B8C-83A1-F6EECF244321}">
                <p14:modId xmlns:p14="http://schemas.microsoft.com/office/powerpoint/2010/main" val="3258839409"/>
              </p:ext>
            </p:extLst>
          </p:nvPr>
        </p:nvGraphicFramePr>
        <p:xfrm>
          <a:off x="428625" y="4795161"/>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graphicFrame>
        <p:nvGraphicFramePr>
          <p:cNvPr id="16" name="Table 15">
            <a:extLst>
              <a:ext uri="{FF2B5EF4-FFF2-40B4-BE49-F238E27FC236}">
                <a16:creationId xmlns:a16="http://schemas.microsoft.com/office/drawing/2014/main" id="{E01E5E30-296C-46BF-824A-E99EFD0FF666}"/>
              </a:ext>
            </a:extLst>
          </p:cNvPr>
          <p:cNvGraphicFramePr>
            <a:graphicFrameLocks noGrp="1"/>
          </p:cNvGraphicFramePr>
          <p:nvPr>
            <p:extLst>
              <p:ext uri="{D42A27DB-BD31-4B8C-83A1-F6EECF244321}">
                <p14:modId xmlns:p14="http://schemas.microsoft.com/office/powerpoint/2010/main" val="4236736323"/>
              </p:ext>
            </p:extLst>
          </p:nvPr>
        </p:nvGraphicFramePr>
        <p:xfrm>
          <a:off x="5538789" y="4000780"/>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17" name="Table 16">
            <a:extLst>
              <a:ext uri="{FF2B5EF4-FFF2-40B4-BE49-F238E27FC236}">
                <a16:creationId xmlns:a16="http://schemas.microsoft.com/office/drawing/2014/main" id="{D37FC3D0-C04C-491D-87F5-81B4BE1F9FAE}"/>
              </a:ext>
            </a:extLst>
          </p:cNvPr>
          <p:cNvGraphicFramePr>
            <a:graphicFrameLocks noGrp="1"/>
          </p:cNvGraphicFramePr>
          <p:nvPr>
            <p:extLst>
              <p:ext uri="{D42A27DB-BD31-4B8C-83A1-F6EECF244321}">
                <p14:modId xmlns:p14="http://schemas.microsoft.com/office/powerpoint/2010/main" val="4088807745"/>
              </p:ext>
            </p:extLst>
          </p:nvPr>
        </p:nvGraphicFramePr>
        <p:xfrm>
          <a:off x="5331619" y="4710080"/>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graphicFrame>
        <p:nvGraphicFramePr>
          <p:cNvPr id="18" name="Table 17">
            <a:extLst>
              <a:ext uri="{FF2B5EF4-FFF2-40B4-BE49-F238E27FC236}">
                <a16:creationId xmlns:a16="http://schemas.microsoft.com/office/drawing/2014/main" id="{4D3C3112-D6BF-4830-8BE0-48B72A04C417}"/>
              </a:ext>
            </a:extLst>
          </p:cNvPr>
          <p:cNvGraphicFramePr>
            <a:graphicFrameLocks noGrp="1"/>
          </p:cNvGraphicFramePr>
          <p:nvPr>
            <p:extLst>
              <p:ext uri="{D42A27DB-BD31-4B8C-83A1-F6EECF244321}">
                <p14:modId xmlns:p14="http://schemas.microsoft.com/office/powerpoint/2010/main" val="2605732848"/>
              </p:ext>
            </p:extLst>
          </p:nvPr>
        </p:nvGraphicFramePr>
        <p:xfrm>
          <a:off x="9067801" y="3913152"/>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19" name="Table 18">
            <a:extLst>
              <a:ext uri="{FF2B5EF4-FFF2-40B4-BE49-F238E27FC236}">
                <a16:creationId xmlns:a16="http://schemas.microsoft.com/office/drawing/2014/main" id="{32A2E52E-CDE1-494B-9228-5D29EAED6B2A}"/>
              </a:ext>
            </a:extLst>
          </p:cNvPr>
          <p:cNvGraphicFramePr>
            <a:graphicFrameLocks noGrp="1"/>
          </p:cNvGraphicFramePr>
          <p:nvPr>
            <p:extLst>
              <p:ext uri="{D42A27DB-BD31-4B8C-83A1-F6EECF244321}">
                <p14:modId xmlns:p14="http://schemas.microsoft.com/office/powerpoint/2010/main" val="495240467"/>
              </p:ext>
            </p:extLst>
          </p:nvPr>
        </p:nvGraphicFramePr>
        <p:xfrm>
          <a:off x="9639300" y="4617121"/>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
        <p:nvSpPr>
          <p:cNvPr id="2" name="TextBox 1">
            <a:extLst>
              <a:ext uri="{FF2B5EF4-FFF2-40B4-BE49-F238E27FC236}">
                <a16:creationId xmlns:a16="http://schemas.microsoft.com/office/drawing/2014/main" id="{A0816ACB-8949-461A-B5A5-8DFD65CA24F1}"/>
              </a:ext>
            </a:extLst>
          </p:cNvPr>
          <p:cNvSpPr txBox="1"/>
          <p:nvPr/>
        </p:nvSpPr>
        <p:spPr>
          <a:xfrm>
            <a:off x="828675" y="3429000"/>
            <a:ext cx="1866900" cy="369332"/>
          </a:xfrm>
          <a:prstGeom prst="rect">
            <a:avLst/>
          </a:prstGeom>
          <a:noFill/>
        </p:spPr>
        <p:txBody>
          <a:bodyPr wrap="square" rtlCol="0">
            <a:spAutoFit/>
          </a:bodyPr>
          <a:lstStyle/>
          <a:p>
            <a:r>
              <a:rPr lang="en-US" b="1" dirty="0">
                <a:solidFill>
                  <a:srgbClr val="FF0000"/>
                </a:solidFill>
              </a:rPr>
              <a:t>7</a:t>
            </a:r>
            <a:r>
              <a:rPr lang="en-US" b="1" baseline="30000" dirty="0">
                <a:solidFill>
                  <a:srgbClr val="FF0000"/>
                </a:solidFill>
              </a:rPr>
              <a:t>th</a:t>
            </a:r>
            <a:r>
              <a:rPr lang="en-US" b="1" dirty="0">
                <a:solidFill>
                  <a:srgbClr val="FF0000"/>
                </a:solidFill>
              </a:rPr>
              <a:t> Step</a:t>
            </a:r>
            <a:endParaRPr lang="en-IN" b="1" dirty="0">
              <a:solidFill>
                <a:srgbClr val="FF0000"/>
              </a:solidFill>
            </a:endParaRPr>
          </a:p>
        </p:txBody>
      </p:sp>
      <p:sp>
        <p:nvSpPr>
          <p:cNvPr id="20" name="TextBox 19">
            <a:extLst>
              <a:ext uri="{FF2B5EF4-FFF2-40B4-BE49-F238E27FC236}">
                <a16:creationId xmlns:a16="http://schemas.microsoft.com/office/drawing/2014/main" id="{5EF5FE47-47E1-436B-8AF1-C8B94FC8DEC9}"/>
              </a:ext>
            </a:extLst>
          </p:cNvPr>
          <p:cNvSpPr txBox="1"/>
          <p:nvPr/>
        </p:nvSpPr>
        <p:spPr>
          <a:xfrm>
            <a:off x="5353050" y="3382940"/>
            <a:ext cx="1866900" cy="369332"/>
          </a:xfrm>
          <a:prstGeom prst="rect">
            <a:avLst/>
          </a:prstGeom>
          <a:noFill/>
        </p:spPr>
        <p:txBody>
          <a:bodyPr wrap="square" rtlCol="0">
            <a:spAutoFit/>
          </a:bodyPr>
          <a:lstStyle/>
          <a:p>
            <a:r>
              <a:rPr lang="en-US" b="1" dirty="0">
                <a:solidFill>
                  <a:srgbClr val="FF0000"/>
                </a:solidFill>
              </a:rPr>
              <a:t>8</a:t>
            </a:r>
            <a:r>
              <a:rPr lang="en-US" b="1" baseline="30000" dirty="0">
                <a:solidFill>
                  <a:srgbClr val="FF0000"/>
                </a:solidFill>
              </a:rPr>
              <a:t>th</a:t>
            </a:r>
            <a:r>
              <a:rPr lang="en-US" b="1" dirty="0">
                <a:solidFill>
                  <a:srgbClr val="FF0000"/>
                </a:solidFill>
              </a:rPr>
              <a:t>  Step</a:t>
            </a:r>
            <a:endParaRPr lang="en-IN" b="1" dirty="0">
              <a:solidFill>
                <a:srgbClr val="FF0000"/>
              </a:solidFill>
            </a:endParaRPr>
          </a:p>
        </p:txBody>
      </p:sp>
      <p:sp>
        <p:nvSpPr>
          <p:cNvPr id="21" name="TextBox 20">
            <a:extLst>
              <a:ext uri="{FF2B5EF4-FFF2-40B4-BE49-F238E27FC236}">
                <a16:creationId xmlns:a16="http://schemas.microsoft.com/office/drawing/2014/main" id="{49975D47-76C4-4297-985A-7985DB87143E}"/>
              </a:ext>
            </a:extLst>
          </p:cNvPr>
          <p:cNvSpPr txBox="1"/>
          <p:nvPr/>
        </p:nvSpPr>
        <p:spPr>
          <a:xfrm>
            <a:off x="9703594" y="3336646"/>
            <a:ext cx="1866900" cy="369332"/>
          </a:xfrm>
          <a:prstGeom prst="rect">
            <a:avLst/>
          </a:prstGeom>
          <a:noFill/>
        </p:spPr>
        <p:txBody>
          <a:bodyPr wrap="square" rtlCol="0">
            <a:spAutoFit/>
          </a:bodyPr>
          <a:lstStyle/>
          <a:p>
            <a:r>
              <a:rPr lang="en-US" b="1" dirty="0">
                <a:solidFill>
                  <a:srgbClr val="FF0000"/>
                </a:solidFill>
              </a:rPr>
              <a:t>9</a:t>
            </a:r>
            <a:r>
              <a:rPr lang="en-US" b="1" baseline="30000" dirty="0">
                <a:solidFill>
                  <a:srgbClr val="FF0000"/>
                </a:solidFill>
              </a:rPr>
              <a:t>th</a:t>
            </a:r>
            <a:r>
              <a:rPr lang="en-US" b="1" dirty="0">
                <a:solidFill>
                  <a:srgbClr val="FF0000"/>
                </a:solidFill>
              </a:rPr>
              <a:t>  Step</a:t>
            </a:r>
            <a:endParaRPr lang="en-IN" b="1" dirty="0">
              <a:solidFill>
                <a:srgbClr val="FF0000"/>
              </a:solidFill>
            </a:endParaRPr>
          </a:p>
        </p:txBody>
      </p:sp>
    </p:spTree>
    <p:extLst>
      <p:ext uri="{BB962C8B-B14F-4D97-AF65-F5344CB8AC3E}">
        <p14:creationId xmlns:p14="http://schemas.microsoft.com/office/powerpoint/2010/main" val="369294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74A1AA-31CB-46D9-8D30-F73FB37BBCD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672762" y="3233023"/>
            <a:ext cx="695325" cy="822174"/>
          </a:xfrm>
          <a:prstGeom prst="rect">
            <a:avLst/>
          </a:prstGeom>
        </p:spPr>
      </p:pic>
      <p:graphicFrame>
        <p:nvGraphicFramePr>
          <p:cNvPr id="4" name="Table 3">
            <a:extLst>
              <a:ext uri="{FF2B5EF4-FFF2-40B4-BE49-F238E27FC236}">
                <a16:creationId xmlns:a16="http://schemas.microsoft.com/office/drawing/2014/main" id="{8D55C508-7B69-4EDC-ADB8-2EA9A4CF6A8E}"/>
              </a:ext>
            </a:extLst>
          </p:cNvPr>
          <p:cNvGraphicFramePr>
            <a:graphicFrameLocks noGrp="1"/>
          </p:cNvGraphicFramePr>
          <p:nvPr>
            <p:extLst>
              <p:ext uri="{D42A27DB-BD31-4B8C-83A1-F6EECF244321}">
                <p14:modId xmlns:p14="http://schemas.microsoft.com/office/powerpoint/2010/main" val="2824451649"/>
              </p:ext>
            </p:extLst>
          </p:nvPr>
        </p:nvGraphicFramePr>
        <p:xfrm>
          <a:off x="1362075" y="3552825"/>
          <a:ext cx="3495674" cy="2733675"/>
        </p:xfrm>
        <a:graphic>
          <a:graphicData uri="http://schemas.openxmlformats.org/drawingml/2006/table">
            <a:tbl>
              <a:tblPr firstRow="1" bandRow="1">
                <a:tableStyleId>{D7AC3CCA-C797-4891-BE02-D94E43425B78}</a:tableStyleId>
              </a:tblPr>
              <a:tblGrid>
                <a:gridCol w="724674">
                  <a:extLst>
                    <a:ext uri="{9D8B030D-6E8A-4147-A177-3AD203B41FA5}">
                      <a16:colId xmlns:a16="http://schemas.microsoft.com/office/drawing/2014/main" val="2165705170"/>
                    </a:ext>
                  </a:extLst>
                </a:gridCol>
                <a:gridCol w="692750">
                  <a:extLst>
                    <a:ext uri="{9D8B030D-6E8A-4147-A177-3AD203B41FA5}">
                      <a16:colId xmlns:a16="http://schemas.microsoft.com/office/drawing/2014/main" val="1076195019"/>
                    </a:ext>
                  </a:extLst>
                </a:gridCol>
                <a:gridCol w="692750">
                  <a:extLst>
                    <a:ext uri="{9D8B030D-6E8A-4147-A177-3AD203B41FA5}">
                      <a16:colId xmlns:a16="http://schemas.microsoft.com/office/drawing/2014/main" val="1241720393"/>
                    </a:ext>
                  </a:extLst>
                </a:gridCol>
                <a:gridCol w="692750">
                  <a:extLst>
                    <a:ext uri="{9D8B030D-6E8A-4147-A177-3AD203B41FA5}">
                      <a16:colId xmlns:a16="http://schemas.microsoft.com/office/drawing/2014/main" val="2413418293"/>
                    </a:ext>
                  </a:extLst>
                </a:gridCol>
                <a:gridCol w="692750">
                  <a:extLst>
                    <a:ext uri="{9D8B030D-6E8A-4147-A177-3AD203B41FA5}">
                      <a16:colId xmlns:a16="http://schemas.microsoft.com/office/drawing/2014/main" val="578869360"/>
                    </a:ext>
                  </a:extLst>
                </a:gridCol>
              </a:tblGrid>
              <a:tr h="546735">
                <a:tc>
                  <a:txBody>
                    <a:bodyPr/>
                    <a:lstStyle/>
                    <a:p>
                      <a:pPr algn="ctr">
                        <a:lnSpc>
                          <a:spcPct val="150000"/>
                        </a:lnSpc>
                      </a:pPr>
                      <a:r>
                        <a:rPr lang="en-US" dirty="0"/>
                        <a:t>0</a:t>
                      </a:r>
                      <a:endParaRPr lang="en-IN" dirty="0"/>
                    </a:p>
                  </a:txBody>
                  <a:tcPr>
                    <a:solidFill>
                      <a:schemeClr val="accent5">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extLst>
                  <a:ext uri="{0D108BD9-81ED-4DB2-BD59-A6C34878D82A}">
                    <a16:rowId xmlns:a16="http://schemas.microsoft.com/office/drawing/2014/main" val="127218972"/>
                  </a:ext>
                </a:extLst>
              </a:tr>
              <a:tr h="546735">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algn="ctr">
                        <a:lnSpc>
                          <a:spcPct val="150000"/>
                        </a:lnSpc>
                      </a:pPr>
                      <a:r>
                        <a:rPr lang="en-US" dirty="0"/>
                        <a:t>a</a:t>
                      </a:r>
                      <a:endParaRPr lang="en-IN" dirty="0"/>
                    </a:p>
                  </a:txBody>
                  <a:tcPr>
                    <a:solidFill>
                      <a:schemeClr val="accent1">
                        <a:lumMod val="60000"/>
                        <a:lumOff val="40000"/>
                      </a:schemeClr>
                    </a:solidFill>
                  </a:tcPr>
                </a:tc>
                <a:tc>
                  <a:txBody>
                    <a:bodyPr/>
                    <a:lstStyle/>
                    <a:p>
                      <a:pPr algn="ctr">
                        <a:lnSpc>
                          <a:spcPct val="150000"/>
                        </a:lnSpc>
                      </a:pPr>
                      <a:r>
                        <a:rPr lang="en-US" dirty="0"/>
                        <a:t>b</a:t>
                      </a:r>
                      <a:endParaRPr lang="en-IN" dirty="0"/>
                    </a:p>
                  </a:txBody>
                  <a:tcPr>
                    <a:solidFill>
                      <a:schemeClr val="accent1">
                        <a:lumMod val="60000"/>
                        <a:lumOff val="40000"/>
                      </a:schemeClr>
                    </a:solidFill>
                  </a:tcPr>
                </a:tc>
                <a:tc>
                  <a:txBody>
                    <a:bodyPr/>
                    <a:lstStyle/>
                    <a:p>
                      <a:pPr algn="ctr">
                        <a:lnSpc>
                          <a:spcPct val="150000"/>
                        </a:lnSpc>
                      </a:pPr>
                      <a:r>
                        <a:rPr lang="en-US" dirty="0"/>
                        <a:t>c</a:t>
                      </a:r>
                      <a:endParaRPr lang="en-IN" dirty="0"/>
                    </a:p>
                  </a:txBody>
                  <a:tcPr>
                    <a:solidFill>
                      <a:schemeClr val="accent1">
                        <a:lumMod val="60000"/>
                        <a:lumOff val="4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extLst>
                  <a:ext uri="{0D108BD9-81ED-4DB2-BD59-A6C34878D82A}">
                    <a16:rowId xmlns:a16="http://schemas.microsoft.com/office/drawing/2014/main" val="3864475120"/>
                  </a:ext>
                </a:extLst>
              </a:tr>
              <a:tr h="546735">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algn="ctr">
                        <a:lnSpc>
                          <a:spcPct val="150000"/>
                        </a:lnSpc>
                      </a:pPr>
                      <a:r>
                        <a:rPr lang="en-US" dirty="0"/>
                        <a:t>d</a:t>
                      </a:r>
                      <a:endParaRPr lang="en-IN" dirty="0"/>
                    </a:p>
                  </a:txBody>
                  <a:tcPr>
                    <a:solidFill>
                      <a:schemeClr val="accent1">
                        <a:lumMod val="60000"/>
                        <a:lumOff val="40000"/>
                      </a:schemeClr>
                    </a:solidFill>
                  </a:tcPr>
                </a:tc>
                <a:tc>
                  <a:txBody>
                    <a:bodyPr/>
                    <a:lstStyle/>
                    <a:p>
                      <a:pPr algn="ctr">
                        <a:lnSpc>
                          <a:spcPct val="150000"/>
                        </a:lnSpc>
                      </a:pPr>
                      <a:r>
                        <a:rPr lang="en-US" dirty="0"/>
                        <a:t>e</a:t>
                      </a:r>
                      <a:endParaRPr lang="en-IN" dirty="0"/>
                    </a:p>
                  </a:txBody>
                  <a:tcPr>
                    <a:solidFill>
                      <a:schemeClr val="accent1">
                        <a:lumMod val="60000"/>
                        <a:lumOff val="40000"/>
                      </a:schemeClr>
                    </a:solidFill>
                  </a:tcPr>
                </a:tc>
                <a:tc>
                  <a:txBody>
                    <a:bodyPr/>
                    <a:lstStyle/>
                    <a:p>
                      <a:pPr algn="ctr">
                        <a:lnSpc>
                          <a:spcPct val="150000"/>
                        </a:lnSpc>
                      </a:pPr>
                      <a:r>
                        <a:rPr lang="en-US" dirty="0"/>
                        <a:t>f</a:t>
                      </a:r>
                      <a:endParaRPr lang="en-IN" dirty="0"/>
                    </a:p>
                  </a:txBody>
                  <a:tcPr>
                    <a:solidFill>
                      <a:schemeClr val="accent1">
                        <a:lumMod val="60000"/>
                        <a:lumOff val="4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extLst>
                  <a:ext uri="{0D108BD9-81ED-4DB2-BD59-A6C34878D82A}">
                    <a16:rowId xmlns:a16="http://schemas.microsoft.com/office/drawing/2014/main" val="643526727"/>
                  </a:ext>
                </a:extLst>
              </a:tr>
              <a:tr h="546735">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algn="ctr">
                        <a:lnSpc>
                          <a:spcPct val="150000"/>
                        </a:lnSpc>
                      </a:pPr>
                      <a:r>
                        <a:rPr lang="en-US" dirty="0"/>
                        <a:t>g</a:t>
                      </a:r>
                      <a:endParaRPr lang="en-IN" dirty="0"/>
                    </a:p>
                  </a:txBody>
                  <a:tcPr>
                    <a:solidFill>
                      <a:schemeClr val="accent1">
                        <a:lumMod val="60000"/>
                        <a:lumOff val="40000"/>
                      </a:schemeClr>
                    </a:solidFill>
                  </a:tcPr>
                </a:tc>
                <a:tc>
                  <a:txBody>
                    <a:bodyPr/>
                    <a:lstStyle/>
                    <a:p>
                      <a:pPr algn="ctr">
                        <a:lnSpc>
                          <a:spcPct val="150000"/>
                        </a:lnSpc>
                      </a:pPr>
                      <a:r>
                        <a:rPr lang="en-US" dirty="0"/>
                        <a:t>h</a:t>
                      </a:r>
                      <a:endParaRPr lang="en-IN" dirty="0"/>
                    </a:p>
                  </a:txBody>
                  <a:tcPr>
                    <a:solidFill>
                      <a:schemeClr val="accent1">
                        <a:lumMod val="60000"/>
                        <a:lumOff val="40000"/>
                      </a:schemeClr>
                    </a:solidFill>
                  </a:tcPr>
                </a:tc>
                <a:tc>
                  <a:txBody>
                    <a:bodyPr/>
                    <a:lstStyle/>
                    <a:p>
                      <a:pPr algn="ctr">
                        <a:lnSpc>
                          <a:spcPct val="150000"/>
                        </a:lnSpc>
                      </a:pPr>
                      <a:r>
                        <a:rPr lang="en-US" dirty="0" err="1"/>
                        <a:t>i</a:t>
                      </a:r>
                      <a:endParaRPr lang="en-IN" dirty="0"/>
                    </a:p>
                  </a:txBody>
                  <a:tcPr>
                    <a:solidFill>
                      <a:schemeClr val="accent1">
                        <a:lumMod val="60000"/>
                        <a:lumOff val="4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extLst>
                  <a:ext uri="{0D108BD9-81ED-4DB2-BD59-A6C34878D82A}">
                    <a16:rowId xmlns:a16="http://schemas.microsoft.com/office/drawing/2014/main" val="168385997"/>
                  </a:ext>
                </a:extLst>
              </a:tr>
              <a:tr h="546735">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extLst>
                  <a:ext uri="{0D108BD9-81ED-4DB2-BD59-A6C34878D82A}">
                    <a16:rowId xmlns:a16="http://schemas.microsoft.com/office/drawing/2014/main" val="785138235"/>
                  </a:ext>
                </a:extLst>
              </a:tr>
            </a:tbl>
          </a:graphicData>
        </a:graphic>
      </p:graphicFrame>
      <p:sp>
        <p:nvSpPr>
          <p:cNvPr id="2" name="TextBox 1">
            <a:extLst>
              <a:ext uri="{FF2B5EF4-FFF2-40B4-BE49-F238E27FC236}">
                <a16:creationId xmlns:a16="http://schemas.microsoft.com/office/drawing/2014/main" id="{CB057235-7054-406D-9103-53DBBDCBE4D7}"/>
              </a:ext>
            </a:extLst>
          </p:cNvPr>
          <p:cNvSpPr txBox="1"/>
          <p:nvPr/>
        </p:nvSpPr>
        <p:spPr>
          <a:xfrm>
            <a:off x="1171575" y="647700"/>
            <a:ext cx="10048875" cy="2585323"/>
          </a:xfrm>
          <a:prstGeom prst="rect">
            <a:avLst/>
          </a:prstGeom>
          <a:noFill/>
        </p:spPr>
        <p:txBody>
          <a:bodyPr wrap="square" rtlCol="0">
            <a:spAutoFit/>
          </a:bodyPr>
          <a:lstStyle/>
          <a:p>
            <a:r>
              <a:rPr lang="en-US" dirty="0"/>
              <a:t>Two things that we would have noticed by now.</a:t>
            </a:r>
          </a:p>
          <a:p>
            <a:endParaRPr lang="en-US" dirty="0"/>
          </a:p>
          <a:p>
            <a:pPr marL="342900" indent="-342900">
              <a:buFont typeface="+mj-lt"/>
              <a:buAutoNum type="arabicPeriod"/>
            </a:pPr>
            <a:r>
              <a:rPr lang="en-US" dirty="0"/>
              <a:t>We did not deduce the output at each of the 9 steps</a:t>
            </a:r>
          </a:p>
          <a:p>
            <a:pPr marL="342900" indent="-342900">
              <a:buFont typeface="+mj-lt"/>
              <a:buAutoNum type="arabicPeriod"/>
            </a:pPr>
            <a:r>
              <a:rPr lang="en-US" dirty="0"/>
              <a:t>How do we deal with the cases where the kernel overshoots the boundaries of the image, say step 1, 2, 3, </a:t>
            </a:r>
            <a:r>
              <a:rPr lang="en-US" dirty="0" err="1"/>
              <a:t>etc</a:t>
            </a:r>
            <a:endParaRPr lang="en-US" dirty="0"/>
          </a:p>
          <a:p>
            <a:pPr marL="342900" indent="-342900">
              <a:buFont typeface="+mj-lt"/>
              <a:buAutoNum type="arabicPeriod"/>
            </a:pPr>
            <a:endParaRPr lang="en-US" dirty="0"/>
          </a:p>
          <a:p>
            <a:pPr marL="342900" indent="-342900">
              <a:buFont typeface="+mj-lt"/>
              <a:buAutoNum type="arabicPeriod"/>
            </a:pPr>
            <a:endParaRPr lang="en-US" dirty="0"/>
          </a:p>
          <a:p>
            <a:r>
              <a:rPr lang="en-US" dirty="0"/>
              <a:t>For the step 1, we would show the same in the next slides</a:t>
            </a:r>
          </a:p>
          <a:p>
            <a:r>
              <a:rPr lang="en-US" dirty="0"/>
              <a:t>For step 2 , we perform padding. That is we surround the original image with zeros (as shown below)</a:t>
            </a:r>
            <a:endParaRPr lang="en-IN" dirty="0"/>
          </a:p>
        </p:txBody>
      </p:sp>
      <p:sp>
        <p:nvSpPr>
          <p:cNvPr id="3" name="TextBox 2">
            <a:extLst>
              <a:ext uri="{FF2B5EF4-FFF2-40B4-BE49-F238E27FC236}">
                <a16:creationId xmlns:a16="http://schemas.microsoft.com/office/drawing/2014/main" id="{2BA888D5-8543-4DC9-8820-D503BCE993CC}"/>
              </a:ext>
            </a:extLst>
          </p:cNvPr>
          <p:cNvSpPr txBox="1"/>
          <p:nvPr/>
        </p:nvSpPr>
        <p:spPr>
          <a:xfrm>
            <a:off x="5181600" y="3733801"/>
            <a:ext cx="6038850" cy="1477328"/>
          </a:xfrm>
          <a:prstGeom prst="rect">
            <a:avLst/>
          </a:prstGeom>
          <a:noFill/>
        </p:spPr>
        <p:txBody>
          <a:bodyPr wrap="square" rtlCol="0">
            <a:spAutoFit/>
          </a:bodyPr>
          <a:lstStyle/>
          <a:p>
            <a:r>
              <a:rPr lang="en-US" dirty="0"/>
              <a:t>** in case our image was of larger dimension say 25*25. We may use a larger kernel say of 5 * 5 matrix. In that case, we would have to have a padding layer of thickness 2. </a:t>
            </a:r>
            <a:r>
              <a:rPr lang="en-US" dirty="0" err="1"/>
              <a:t>ie</a:t>
            </a:r>
            <a:r>
              <a:rPr lang="en-US" dirty="0"/>
              <a:t>, instead of one layer of zeros as shown here, we would have two layers of zeros surrounding the image</a:t>
            </a:r>
            <a:endParaRPr lang="en-IN" dirty="0"/>
          </a:p>
        </p:txBody>
      </p:sp>
    </p:spTree>
    <p:extLst>
      <p:ext uri="{BB962C8B-B14F-4D97-AF65-F5344CB8AC3E}">
        <p14:creationId xmlns:p14="http://schemas.microsoft.com/office/powerpoint/2010/main" val="3155308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EBBCAC3-2377-4825-B415-B707A7143452}"/>
              </a:ext>
            </a:extLst>
          </p:cNvPr>
          <p:cNvGraphicFramePr>
            <a:graphicFrameLocks noGrp="1"/>
          </p:cNvGraphicFramePr>
          <p:nvPr>
            <p:extLst>
              <p:ext uri="{D42A27DB-BD31-4B8C-83A1-F6EECF244321}">
                <p14:modId xmlns:p14="http://schemas.microsoft.com/office/powerpoint/2010/main" val="3148009442"/>
              </p:ext>
            </p:extLst>
          </p:nvPr>
        </p:nvGraphicFramePr>
        <p:xfrm>
          <a:off x="1252538" y="2946877"/>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5" name="Table 4">
            <a:extLst>
              <a:ext uri="{FF2B5EF4-FFF2-40B4-BE49-F238E27FC236}">
                <a16:creationId xmlns:a16="http://schemas.microsoft.com/office/drawing/2014/main" id="{32D39049-3034-45AB-88FA-30C0A66C11D6}"/>
              </a:ext>
            </a:extLst>
          </p:cNvPr>
          <p:cNvGraphicFramePr>
            <a:graphicFrameLocks noGrp="1"/>
          </p:cNvGraphicFramePr>
          <p:nvPr>
            <p:extLst>
              <p:ext uri="{D42A27DB-BD31-4B8C-83A1-F6EECF244321}">
                <p14:modId xmlns:p14="http://schemas.microsoft.com/office/powerpoint/2010/main" val="707431967"/>
              </p:ext>
            </p:extLst>
          </p:nvPr>
        </p:nvGraphicFramePr>
        <p:xfrm>
          <a:off x="376238" y="2291557"/>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
        <p:nvSpPr>
          <p:cNvPr id="13" name="TextBox 12">
            <a:extLst>
              <a:ext uri="{FF2B5EF4-FFF2-40B4-BE49-F238E27FC236}">
                <a16:creationId xmlns:a16="http://schemas.microsoft.com/office/drawing/2014/main" id="{A61227EB-34C3-4D40-983C-9C84BEB6558A}"/>
              </a:ext>
            </a:extLst>
          </p:cNvPr>
          <p:cNvSpPr txBox="1"/>
          <p:nvPr/>
        </p:nvSpPr>
        <p:spPr>
          <a:xfrm>
            <a:off x="6162675" y="4891246"/>
            <a:ext cx="1090204" cy="230832"/>
          </a:xfrm>
          <a:prstGeom prst="rect">
            <a:avLst/>
          </a:prstGeom>
          <a:noFill/>
        </p:spPr>
        <p:txBody>
          <a:bodyPr wrap="square" rtlCol="0">
            <a:spAutoFit/>
          </a:bodyPr>
          <a:lstStyle/>
          <a:p>
            <a:endParaRPr lang="en-IN" sz="900" dirty="0"/>
          </a:p>
        </p:txBody>
      </p:sp>
      <p:sp>
        <p:nvSpPr>
          <p:cNvPr id="2" name="TextBox 1">
            <a:extLst>
              <a:ext uri="{FF2B5EF4-FFF2-40B4-BE49-F238E27FC236}">
                <a16:creationId xmlns:a16="http://schemas.microsoft.com/office/drawing/2014/main" id="{689FCCE3-8BEB-487B-8EB4-B9B2E0A228C9}"/>
              </a:ext>
            </a:extLst>
          </p:cNvPr>
          <p:cNvSpPr txBox="1"/>
          <p:nvPr/>
        </p:nvSpPr>
        <p:spPr>
          <a:xfrm>
            <a:off x="952500" y="723900"/>
            <a:ext cx="3695700" cy="369332"/>
          </a:xfrm>
          <a:prstGeom prst="rect">
            <a:avLst/>
          </a:prstGeom>
          <a:noFill/>
        </p:spPr>
        <p:txBody>
          <a:bodyPr wrap="square" rtlCol="0">
            <a:spAutoFit/>
          </a:bodyPr>
          <a:lstStyle/>
          <a:p>
            <a:r>
              <a:rPr lang="en-US" b="1" dirty="0"/>
              <a:t>Calculation of output at each step</a:t>
            </a:r>
            <a:endParaRPr lang="en-IN" b="1" dirty="0"/>
          </a:p>
        </p:txBody>
      </p:sp>
      <p:sp>
        <p:nvSpPr>
          <p:cNvPr id="9" name="TextBox 8">
            <a:extLst>
              <a:ext uri="{FF2B5EF4-FFF2-40B4-BE49-F238E27FC236}">
                <a16:creationId xmlns:a16="http://schemas.microsoft.com/office/drawing/2014/main" id="{85A39195-893C-4E91-8498-5E7307D7C08F}"/>
              </a:ext>
            </a:extLst>
          </p:cNvPr>
          <p:cNvSpPr txBox="1"/>
          <p:nvPr/>
        </p:nvSpPr>
        <p:spPr>
          <a:xfrm>
            <a:off x="952500" y="1128533"/>
            <a:ext cx="9906000" cy="923330"/>
          </a:xfrm>
          <a:prstGeom prst="rect">
            <a:avLst/>
          </a:prstGeom>
          <a:noFill/>
        </p:spPr>
        <p:txBody>
          <a:bodyPr wrap="square" rtlCol="0">
            <a:spAutoFit/>
          </a:bodyPr>
          <a:lstStyle/>
          <a:p>
            <a:r>
              <a:rPr lang="en-US" dirty="0"/>
              <a:t>The output of a convolution is another image with </a:t>
            </a:r>
            <a:r>
              <a:rPr lang="en-US" i="1" dirty="0"/>
              <a:t>possibly</a:t>
            </a:r>
            <a:r>
              <a:rPr lang="en-US" dirty="0"/>
              <a:t> different pixel values.</a:t>
            </a:r>
          </a:p>
          <a:p>
            <a:r>
              <a:rPr lang="en-US" dirty="0"/>
              <a:t>We calculate the weighted sum of the product of the kernel value and original image pixel value</a:t>
            </a:r>
          </a:p>
          <a:p>
            <a:r>
              <a:rPr lang="en-US" dirty="0"/>
              <a:t>** remember, places where kernel overshoots are padded with zero.</a:t>
            </a:r>
            <a:endParaRPr lang="en-IN" dirty="0"/>
          </a:p>
        </p:txBody>
      </p:sp>
      <p:graphicFrame>
        <p:nvGraphicFramePr>
          <p:cNvPr id="11" name="Table 10">
            <a:extLst>
              <a:ext uri="{FF2B5EF4-FFF2-40B4-BE49-F238E27FC236}">
                <a16:creationId xmlns:a16="http://schemas.microsoft.com/office/drawing/2014/main" id="{F2A7189B-2653-4EF5-B291-B866128A566B}"/>
              </a:ext>
            </a:extLst>
          </p:cNvPr>
          <p:cNvGraphicFramePr>
            <a:graphicFrameLocks noGrp="1"/>
          </p:cNvGraphicFramePr>
          <p:nvPr>
            <p:extLst>
              <p:ext uri="{D42A27DB-BD31-4B8C-83A1-F6EECF244321}">
                <p14:modId xmlns:p14="http://schemas.microsoft.com/office/powerpoint/2010/main" val="1713350153"/>
              </p:ext>
            </p:extLst>
          </p:nvPr>
        </p:nvGraphicFramePr>
        <p:xfrm>
          <a:off x="9615487" y="2291557"/>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bg1"/>
                          </a:solidFill>
                          <a:latin typeface="+mn-lt"/>
                          <a:ea typeface="+mn-ea"/>
                          <a:cs typeface="+mn-cs"/>
                        </a:rPr>
                        <a:t>3</a:t>
                      </a:r>
                      <a:endParaRPr lang="en-IN" sz="1800"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cxnSp>
        <p:nvCxnSpPr>
          <p:cNvPr id="7" name="Straight Arrow Connector 6">
            <a:extLst>
              <a:ext uri="{FF2B5EF4-FFF2-40B4-BE49-F238E27FC236}">
                <a16:creationId xmlns:a16="http://schemas.microsoft.com/office/drawing/2014/main" id="{1034411A-E67E-45B1-9455-A4EC0C23C5E6}"/>
              </a:ext>
            </a:extLst>
          </p:cNvPr>
          <p:cNvCxnSpPr/>
          <p:nvPr/>
        </p:nvCxnSpPr>
        <p:spPr>
          <a:xfrm>
            <a:off x="3714750" y="3513473"/>
            <a:ext cx="47910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4371FA93-90E8-4B36-9230-11E0DAF1D859}"/>
              </a:ext>
            </a:extLst>
          </p:cNvPr>
          <p:cNvSpPr txBox="1"/>
          <p:nvPr/>
        </p:nvSpPr>
        <p:spPr>
          <a:xfrm>
            <a:off x="3895725" y="2684798"/>
            <a:ext cx="4676775" cy="646331"/>
          </a:xfrm>
          <a:prstGeom prst="rect">
            <a:avLst/>
          </a:prstGeom>
          <a:noFill/>
        </p:spPr>
        <p:txBody>
          <a:bodyPr wrap="square" rtlCol="0">
            <a:spAutoFit/>
          </a:bodyPr>
          <a:lstStyle/>
          <a:p>
            <a:r>
              <a:rPr lang="en-US" dirty="0"/>
              <a:t>We calculate the top left pixel of the new image created</a:t>
            </a:r>
            <a:endParaRPr lang="en-IN" dirty="0"/>
          </a:p>
        </p:txBody>
      </p:sp>
      <p:sp>
        <p:nvSpPr>
          <p:cNvPr id="15" name="TextBox 14">
            <a:extLst>
              <a:ext uri="{FF2B5EF4-FFF2-40B4-BE49-F238E27FC236}">
                <a16:creationId xmlns:a16="http://schemas.microsoft.com/office/drawing/2014/main" id="{1FB665D5-6688-4530-B31D-9A28022A1130}"/>
              </a:ext>
            </a:extLst>
          </p:cNvPr>
          <p:cNvSpPr txBox="1"/>
          <p:nvPr/>
        </p:nvSpPr>
        <p:spPr>
          <a:xfrm>
            <a:off x="3376613" y="3743920"/>
            <a:ext cx="6543675" cy="923330"/>
          </a:xfrm>
          <a:prstGeom prst="rect">
            <a:avLst/>
          </a:prstGeom>
          <a:noFill/>
        </p:spPr>
        <p:txBody>
          <a:bodyPr wrap="square" rtlCol="0">
            <a:spAutoFit/>
          </a:bodyPr>
          <a:lstStyle/>
          <a:p>
            <a:r>
              <a:rPr lang="en-US" dirty="0"/>
              <a:t> 0 * -1 + 0 * 2 + 0 * -1 + 0 * -1 + 2*a + -1 * b + 0 * -1 +2*d  + -1 * e</a:t>
            </a:r>
          </a:p>
          <a:p>
            <a:endParaRPr lang="en-US" dirty="0"/>
          </a:p>
          <a:p>
            <a:r>
              <a:rPr lang="en-US" dirty="0"/>
              <a:t>If we ignore the 0 values: 2*a + -1 * b +2*d  + -1 * e</a:t>
            </a:r>
            <a:endParaRPr lang="en-IN" dirty="0"/>
          </a:p>
        </p:txBody>
      </p:sp>
      <p:sp>
        <p:nvSpPr>
          <p:cNvPr id="17" name="TextBox 16">
            <a:extLst>
              <a:ext uri="{FF2B5EF4-FFF2-40B4-BE49-F238E27FC236}">
                <a16:creationId xmlns:a16="http://schemas.microsoft.com/office/drawing/2014/main" id="{95737B22-AC93-4AEF-A2CD-DD8D1C989787}"/>
              </a:ext>
            </a:extLst>
          </p:cNvPr>
          <p:cNvSpPr txBox="1"/>
          <p:nvPr/>
        </p:nvSpPr>
        <p:spPr>
          <a:xfrm>
            <a:off x="6234112" y="4965837"/>
            <a:ext cx="2776537" cy="1477328"/>
          </a:xfrm>
          <a:prstGeom prst="rect">
            <a:avLst/>
          </a:prstGeom>
          <a:noFill/>
        </p:spPr>
        <p:txBody>
          <a:bodyPr wrap="square" rtlCol="0">
            <a:spAutoFit/>
          </a:bodyPr>
          <a:lstStyle/>
          <a:p>
            <a:r>
              <a:rPr lang="en-US" dirty="0" err="1"/>
              <a:t>Eg</a:t>
            </a:r>
            <a:r>
              <a:rPr lang="en-US" dirty="0"/>
              <a:t> a = 1, b = 1, c = 1</a:t>
            </a:r>
          </a:p>
          <a:p>
            <a:endParaRPr lang="en-US" dirty="0"/>
          </a:p>
          <a:p>
            <a:r>
              <a:rPr lang="en-US" dirty="0"/>
              <a:t>d = 2, e = 2, f = 2</a:t>
            </a:r>
          </a:p>
          <a:p>
            <a:endParaRPr lang="en-US" dirty="0"/>
          </a:p>
          <a:p>
            <a:r>
              <a:rPr lang="en-US" dirty="0"/>
              <a:t>g = 3, h = 3, I = 3</a:t>
            </a:r>
            <a:endParaRPr lang="en-IN" dirty="0"/>
          </a:p>
        </p:txBody>
      </p:sp>
      <p:sp>
        <p:nvSpPr>
          <p:cNvPr id="18" name="TextBox 17">
            <a:extLst>
              <a:ext uri="{FF2B5EF4-FFF2-40B4-BE49-F238E27FC236}">
                <a16:creationId xmlns:a16="http://schemas.microsoft.com/office/drawing/2014/main" id="{D122FA6C-CFA9-4861-936F-890A51041E32}"/>
              </a:ext>
            </a:extLst>
          </p:cNvPr>
          <p:cNvSpPr txBox="1"/>
          <p:nvPr/>
        </p:nvSpPr>
        <p:spPr>
          <a:xfrm>
            <a:off x="9010649" y="4965837"/>
            <a:ext cx="2776537" cy="1200329"/>
          </a:xfrm>
          <a:prstGeom prst="rect">
            <a:avLst/>
          </a:prstGeom>
          <a:noFill/>
        </p:spPr>
        <p:txBody>
          <a:bodyPr wrap="square" rtlCol="0">
            <a:spAutoFit/>
          </a:bodyPr>
          <a:lstStyle/>
          <a:p>
            <a:r>
              <a:rPr lang="en-US" dirty="0"/>
              <a:t>Value would be :</a:t>
            </a:r>
          </a:p>
          <a:p>
            <a:r>
              <a:rPr lang="en-US" dirty="0"/>
              <a:t>2 * 1 + -1*1+ 2*2 + -1*2 = 3</a:t>
            </a:r>
          </a:p>
          <a:p>
            <a:endParaRPr lang="en-US" dirty="0"/>
          </a:p>
          <a:p>
            <a:r>
              <a:rPr lang="en-US" dirty="0" err="1"/>
              <a:t>p.s</a:t>
            </a:r>
            <a:r>
              <a:rPr lang="en-US" dirty="0"/>
              <a:t> ignored the 0 values</a:t>
            </a:r>
            <a:endParaRPr lang="en-IN" dirty="0"/>
          </a:p>
        </p:txBody>
      </p:sp>
    </p:spTree>
    <p:extLst>
      <p:ext uri="{BB962C8B-B14F-4D97-AF65-F5344CB8AC3E}">
        <p14:creationId xmlns:p14="http://schemas.microsoft.com/office/powerpoint/2010/main" val="4155895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A61227EB-34C3-4D40-983C-9C84BEB6558A}"/>
              </a:ext>
            </a:extLst>
          </p:cNvPr>
          <p:cNvSpPr txBox="1"/>
          <p:nvPr/>
        </p:nvSpPr>
        <p:spPr>
          <a:xfrm>
            <a:off x="6191250" y="4434045"/>
            <a:ext cx="1090204" cy="230832"/>
          </a:xfrm>
          <a:prstGeom prst="rect">
            <a:avLst/>
          </a:prstGeom>
          <a:noFill/>
        </p:spPr>
        <p:txBody>
          <a:bodyPr wrap="square" rtlCol="0">
            <a:spAutoFit/>
          </a:bodyPr>
          <a:lstStyle/>
          <a:p>
            <a:endParaRPr lang="en-IN" sz="900" dirty="0"/>
          </a:p>
        </p:txBody>
      </p:sp>
      <p:sp>
        <p:nvSpPr>
          <p:cNvPr id="2" name="TextBox 1">
            <a:extLst>
              <a:ext uri="{FF2B5EF4-FFF2-40B4-BE49-F238E27FC236}">
                <a16:creationId xmlns:a16="http://schemas.microsoft.com/office/drawing/2014/main" id="{689FCCE3-8BEB-487B-8EB4-B9B2E0A228C9}"/>
              </a:ext>
            </a:extLst>
          </p:cNvPr>
          <p:cNvSpPr txBox="1"/>
          <p:nvPr/>
        </p:nvSpPr>
        <p:spPr>
          <a:xfrm>
            <a:off x="952500" y="723900"/>
            <a:ext cx="3695700" cy="369332"/>
          </a:xfrm>
          <a:prstGeom prst="rect">
            <a:avLst/>
          </a:prstGeom>
          <a:noFill/>
        </p:spPr>
        <p:txBody>
          <a:bodyPr wrap="square" rtlCol="0">
            <a:spAutoFit/>
          </a:bodyPr>
          <a:lstStyle/>
          <a:p>
            <a:r>
              <a:rPr lang="en-US" b="1" dirty="0"/>
              <a:t>2</a:t>
            </a:r>
            <a:r>
              <a:rPr lang="en-US" b="1" baseline="30000" dirty="0"/>
              <a:t>nd</a:t>
            </a:r>
            <a:r>
              <a:rPr lang="en-US" b="1" dirty="0"/>
              <a:t> step</a:t>
            </a:r>
            <a:endParaRPr lang="en-IN" b="1" dirty="0"/>
          </a:p>
        </p:txBody>
      </p:sp>
      <p:graphicFrame>
        <p:nvGraphicFramePr>
          <p:cNvPr id="11" name="Table 10">
            <a:extLst>
              <a:ext uri="{FF2B5EF4-FFF2-40B4-BE49-F238E27FC236}">
                <a16:creationId xmlns:a16="http://schemas.microsoft.com/office/drawing/2014/main" id="{F2A7189B-2653-4EF5-B291-B866128A566B}"/>
              </a:ext>
            </a:extLst>
          </p:cNvPr>
          <p:cNvGraphicFramePr>
            <a:graphicFrameLocks noGrp="1"/>
          </p:cNvGraphicFramePr>
          <p:nvPr>
            <p:extLst>
              <p:ext uri="{D42A27DB-BD31-4B8C-83A1-F6EECF244321}">
                <p14:modId xmlns:p14="http://schemas.microsoft.com/office/powerpoint/2010/main" val="3181583386"/>
              </p:ext>
            </p:extLst>
          </p:nvPr>
        </p:nvGraphicFramePr>
        <p:xfrm>
          <a:off x="9644062" y="1834356"/>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bg1"/>
                          </a:solidFill>
                          <a:latin typeface="+mn-lt"/>
                          <a:ea typeface="+mn-ea"/>
                          <a:cs typeface="+mn-cs"/>
                        </a:rPr>
                        <a:t>3</a:t>
                      </a:r>
                      <a:endParaRPr lang="en-IN" sz="1800"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r>
                        <a:rPr lang="en-US" sz="1800" b="1" kern="1200" dirty="0">
                          <a:solidFill>
                            <a:schemeClr val="bg1"/>
                          </a:solidFill>
                          <a:latin typeface="+mn-lt"/>
                          <a:ea typeface="+mn-ea"/>
                          <a:cs typeface="+mn-cs"/>
                        </a:rPr>
                        <a:t>0</a:t>
                      </a:r>
                      <a:endParaRPr lang="en-IN" sz="1800" b="1"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cxnSp>
        <p:nvCxnSpPr>
          <p:cNvPr id="7" name="Straight Arrow Connector 6">
            <a:extLst>
              <a:ext uri="{FF2B5EF4-FFF2-40B4-BE49-F238E27FC236}">
                <a16:creationId xmlns:a16="http://schemas.microsoft.com/office/drawing/2014/main" id="{1034411A-E67E-45B1-9455-A4EC0C23C5E6}"/>
              </a:ext>
            </a:extLst>
          </p:cNvPr>
          <p:cNvCxnSpPr>
            <a:cxnSpLocks/>
          </p:cNvCxnSpPr>
          <p:nvPr/>
        </p:nvCxnSpPr>
        <p:spPr>
          <a:xfrm>
            <a:off x="3200400" y="3056272"/>
            <a:ext cx="5334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4371FA93-90E8-4B36-9230-11E0DAF1D859}"/>
              </a:ext>
            </a:extLst>
          </p:cNvPr>
          <p:cNvSpPr txBox="1"/>
          <p:nvPr/>
        </p:nvSpPr>
        <p:spPr>
          <a:xfrm>
            <a:off x="3476626" y="2266983"/>
            <a:ext cx="5124450" cy="646331"/>
          </a:xfrm>
          <a:prstGeom prst="rect">
            <a:avLst/>
          </a:prstGeom>
          <a:noFill/>
        </p:spPr>
        <p:txBody>
          <a:bodyPr wrap="square" rtlCol="0">
            <a:spAutoFit/>
          </a:bodyPr>
          <a:lstStyle/>
          <a:p>
            <a:r>
              <a:rPr lang="en-US" dirty="0"/>
              <a:t>We calculate the (1,2)</a:t>
            </a:r>
            <a:r>
              <a:rPr lang="en-US" dirty="0" err="1"/>
              <a:t>th</a:t>
            </a:r>
            <a:r>
              <a:rPr lang="en-US" dirty="0"/>
              <a:t>  pixel of the new image created</a:t>
            </a:r>
            <a:endParaRPr lang="en-IN" dirty="0"/>
          </a:p>
        </p:txBody>
      </p:sp>
      <p:sp>
        <p:nvSpPr>
          <p:cNvPr id="15" name="TextBox 14">
            <a:extLst>
              <a:ext uri="{FF2B5EF4-FFF2-40B4-BE49-F238E27FC236}">
                <a16:creationId xmlns:a16="http://schemas.microsoft.com/office/drawing/2014/main" id="{1FB665D5-6688-4530-B31D-9A28022A1130}"/>
              </a:ext>
            </a:extLst>
          </p:cNvPr>
          <p:cNvSpPr txBox="1"/>
          <p:nvPr/>
        </p:nvSpPr>
        <p:spPr>
          <a:xfrm>
            <a:off x="3100387" y="3246199"/>
            <a:ext cx="6543675" cy="923330"/>
          </a:xfrm>
          <a:prstGeom prst="rect">
            <a:avLst/>
          </a:prstGeom>
          <a:noFill/>
        </p:spPr>
        <p:txBody>
          <a:bodyPr wrap="square" rtlCol="0">
            <a:spAutoFit/>
          </a:bodyPr>
          <a:lstStyle/>
          <a:p>
            <a:r>
              <a:rPr lang="en-US" dirty="0"/>
              <a:t> 0 * -1 + 0 * 2 + 0 * -1 + -1*a + 2*b + -1 * c + -1*d +2*e  + -1 * f</a:t>
            </a:r>
          </a:p>
          <a:p>
            <a:endParaRPr lang="en-US" dirty="0"/>
          </a:p>
          <a:p>
            <a:r>
              <a:rPr lang="en-US" dirty="0"/>
              <a:t>If we ignore the 0 values: -1*a + 2*b + -1 * c + -1*d +2*e  + -1 * f</a:t>
            </a:r>
            <a:endParaRPr lang="en-IN" dirty="0"/>
          </a:p>
        </p:txBody>
      </p:sp>
      <p:sp>
        <p:nvSpPr>
          <p:cNvPr id="17" name="TextBox 16">
            <a:extLst>
              <a:ext uri="{FF2B5EF4-FFF2-40B4-BE49-F238E27FC236}">
                <a16:creationId xmlns:a16="http://schemas.microsoft.com/office/drawing/2014/main" id="{95737B22-AC93-4AEF-A2CD-DD8D1C989787}"/>
              </a:ext>
            </a:extLst>
          </p:cNvPr>
          <p:cNvSpPr txBox="1"/>
          <p:nvPr/>
        </p:nvSpPr>
        <p:spPr>
          <a:xfrm>
            <a:off x="6262687" y="4508636"/>
            <a:ext cx="2776537" cy="1477328"/>
          </a:xfrm>
          <a:prstGeom prst="rect">
            <a:avLst/>
          </a:prstGeom>
          <a:noFill/>
        </p:spPr>
        <p:txBody>
          <a:bodyPr wrap="square" rtlCol="0">
            <a:spAutoFit/>
          </a:bodyPr>
          <a:lstStyle/>
          <a:p>
            <a:r>
              <a:rPr lang="en-US" dirty="0" err="1"/>
              <a:t>Eg</a:t>
            </a:r>
            <a:r>
              <a:rPr lang="en-US" dirty="0"/>
              <a:t> a = 1, b = 1, c = 1</a:t>
            </a:r>
          </a:p>
          <a:p>
            <a:endParaRPr lang="en-US" dirty="0"/>
          </a:p>
          <a:p>
            <a:r>
              <a:rPr lang="en-US" dirty="0"/>
              <a:t>d = 2, e = 2, f = 2</a:t>
            </a:r>
          </a:p>
          <a:p>
            <a:endParaRPr lang="en-US" dirty="0"/>
          </a:p>
          <a:p>
            <a:r>
              <a:rPr lang="en-US" dirty="0"/>
              <a:t>g = 3, h = 3, I = 3</a:t>
            </a:r>
            <a:endParaRPr lang="en-IN" dirty="0"/>
          </a:p>
        </p:txBody>
      </p:sp>
      <p:sp>
        <p:nvSpPr>
          <p:cNvPr id="18" name="TextBox 17">
            <a:extLst>
              <a:ext uri="{FF2B5EF4-FFF2-40B4-BE49-F238E27FC236}">
                <a16:creationId xmlns:a16="http://schemas.microsoft.com/office/drawing/2014/main" id="{D122FA6C-CFA9-4861-936F-890A51041E32}"/>
              </a:ext>
            </a:extLst>
          </p:cNvPr>
          <p:cNvSpPr txBox="1"/>
          <p:nvPr/>
        </p:nvSpPr>
        <p:spPr>
          <a:xfrm>
            <a:off x="9039224" y="4508636"/>
            <a:ext cx="2776537" cy="1200329"/>
          </a:xfrm>
          <a:prstGeom prst="rect">
            <a:avLst/>
          </a:prstGeom>
          <a:noFill/>
        </p:spPr>
        <p:txBody>
          <a:bodyPr wrap="square" rtlCol="0">
            <a:spAutoFit/>
          </a:bodyPr>
          <a:lstStyle/>
          <a:p>
            <a:r>
              <a:rPr lang="en-US" dirty="0"/>
              <a:t>Value would be :</a:t>
            </a:r>
          </a:p>
          <a:p>
            <a:r>
              <a:rPr lang="en-US" dirty="0"/>
              <a:t>-1*1 + 2*1 + -1 * 1 + -1*2 +2*2  + -1 * 2 = 0</a:t>
            </a:r>
          </a:p>
          <a:p>
            <a:r>
              <a:rPr lang="en-US" dirty="0" err="1"/>
              <a:t>p.s</a:t>
            </a:r>
            <a:r>
              <a:rPr lang="en-US" dirty="0"/>
              <a:t> ignored the 0 values</a:t>
            </a:r>
            <a:endParaRPr lang="en-IN" dirty="0"/>
          </a:p>
        </p:txBody>
      </p:sp>
      <p:graphicFrame>
        <p:nvGraphicFramePr>
          <p:cNvPr id="16" name="Table 15">
            <a:extLst>
              <a:ext uri="{FF2B5EF4-FFF2-40B4-BE49-F238E27FC236}">
                <a16:creationId xmlns:a16="http://schemas.microsoft.com/office/drawing/2014/main" id="{A98E67B5-C117-4630-B7CF-2C551110F334}"/>
              </a:ext>
            </a:extLst>
          </p:cNvPr>
          <p:cNvGraphicFramePr>
            <a:graphicFrameLocks noGrp="1"/>
          </p:cNvGraphicFramePr>
          <p:nvPr>
            <p:extLst>
              <p:ext uri="{D42A27DB-BD31-4B8C-83A1-F6EECF244321}">
                <p14:modId xmlns:p14="http://schemas.microsoft.com/office/powerpoint/2010/main" val="2856509619"/>
              </p:ext>
            </p:extLst>
          </p:nvPr>
        </p:nvGraphicFramePr>
        <p:xfrm>
          <a:off x="802482" y="2120902"/>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19" name="Table 18">
            <a:extLst>
              <a:ext uri="{FF2B5EF4-FFF2-40B4-BE49-F238E27FC236}">
                <a16:creationId xmlns:a16="http://schemas.microsoft.com/office/drawing/2014/main" id="{6F310CFF-D5CB-44D8-851B-49DC5BDA11B8}"/>
              </a:ext>
            </a:extLst>
          </p:cNvPr>
          <p:cNvGraphicFramePr>
            <a:graphicFrameLocks noGrp="1"/>
          </p:cNvGraphicFramePr>
          <p:nvPr>
            <p:extLst>
              <p:ext uri="{D42A27DB-BD31-4B8C-83A1-F6EECF244321}">
                <p14:modId xmlns:p14="http://schemas.microsoft.com/office/powerpoint/2010/main" val="3426970695"/>
              </p:ext>
            </p:extLst>
          </p:nvPr>
        </p:nvGraphicFramePr>
        <p:xfrm>
          <a:off x="650082" y="1465581"/>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Tree>
    <p:extLst>
      <p:ext uri="{BB962C8B-B14F-4D97-AF65-F5344CB8AC3E}">
        <p14:creationId xmlns:p14="http://schemas.microsoft.com/office/powerpoint/2010/main" val="2049663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TotalTime>
  <Words>2862</Words>
  <Application>Microsoft Office PowerPoint</Application>
  <PresentationFormat>Widescreen</PresentationFormat>
  <Paragraphs>593</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somak.dutta@outlook.com</dc:creator>
  <cp:lastModifiedBy>somak.dutta@outlook.com</cp:lastModifiedBy>
  <cp:revision>261</cp:revision>
  <dcterms:created xsi:type="dcterms:W3CDTF">2018-12-08T11:47:03Z</dcterms:created>
  <dcterms:modified xsi:type="dcterms:W3CDTF">2018-12-09T14:15:39Z</dcterms:modified>
</cp:coreProperties>
</file>