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FE9D26-456E-4F03-A31E-EC7DE36D81B8}" type="datetimeFigureOut">
              <a:rPr lang="en-IN" smtClean="0"/>
              <a:t>23-02-2019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16B31C-3472-445A-A0DA-BD1F4C5DE9AF}" type="slidenum">
              <a:rPr lang="en-IN" smtClean="0"/>
              <a:t>‹#›</a:t>
            </a:fld>
            <a:endParaRPr lang="en-IN"/>
          </a:p>
        </p:txBody>
      </p:sp>
    </p:spTree>
    <p:extLst>
      <p:ext uri="{BB962C8B-B14F-4D97-AF65-F5344CB8AC3E}">
        <p14:creationId xmlns:p14="http://schemas.microsoft.com/office/powerpoint/2010/main" val="1944217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216B31C-3472-445A-A0DA-BD1F4C5DE9AF}" type="slidenum">
              <a:rPr lang="en-IN" smtClean="0"/>
              <a:t>2</a:t>
            </a:fld>
            <a:endParaRPr lang="en-IN"/>
          </a:p>
        </p:txBody>
      </p:sp>
    </p:spTree>
    <p:extLst>
      <p:ext uri="{BB962C8B-B14F-4D97-AF65-F5344CB8AC3E}">
        <p14:creationId xmlns:p14="http://schemas.microsoft.com/office/powerpoint/2010/main" val="4154068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86D1B-84BD-4799-A94C-C7D78106E6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1C54C1B-E5B8-4019-A3D8-39B31D8372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F93CDD-5920-4D9B-8477-1E3D5CD079F8}"/>
              </a:ext>
            </a:extLst>
          </p:cNvPr>
          <p:cNvSpPr>
            <a:spLocks noGrp="1"/>
          </p:cNvSpPr>
          <p:nvPr>
            <p:ph type="dt" sz="half" idx="10"/>
          </p:nvPr>
        </p:nvSpPr>
        <p:spPr/>
        <p:txBody>
          <a:bodyPr/>
          <a:lstStyle/>
          <a:p>
            <a:fld id="{36F003E0-9289-4D38-A4DC-0CE5A7A083E4}" type="datetimeFigureOut">
              <a:rPr lang="en-IN" smtClean="0"/>
              <a:t>23-02-2019</a:t>
            </a:fld>
            <a:endParaRPr lang="en-IN"/>
          </a:p>
        </p:txBody>
      </p:sp>
      <p:sp>
        <p:nvSpPr>
          <p:cNvPr id="5" name="Footer Placeholder 4">
            <a:extLst>
              <a:ext uri="{FF2B5EF4-FFF2-40B4-BE49-F238E27FC236}">
                <a16:creationId xmlns:a16="http://schemas.microsoft.com/office/drawing/2014/main" id="{7A90FE29-2ADC-42C8-8D64-073BD8242D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DF026F-4399-48ED-9744-01EFCC66E58F}"/>
              </a:ext>
            </a:extLst>
          </p:cNvPr>
          <p:cNvSpPr>
            <a:spLocks noGrp="1"/>
          </p:cNvSpPr>
          <p:nvPr>
            <p:ph type="sldNum" sz="quarter" idx="12"/>
          </p:nvPr>
        </p:nvSpPr>
        <p:spPr/>
        <p:txBody>
          <a:bodyPr/>
          <a:lstStyle/>
          <a:p>
            <a:fld id="{A361335A-1370-4907-8CA0-D55DC40946A8}" type="slidenum">
              <a:rPr lang="en-IN" smtClean="0"/>
              <a:t>‹#›</a:t>
            </a:fld>
            <a:endParaRPr lang="en-IN"/>
          </a:p>
        </p:txBody>
      </p:sp>
    </p:spTree>
    <p:extLst>
      <p:ext uri="{BB962C8B-B14F-4D97-AF65-F5344CB8AC3E}">
        <p14:creationId xmlns:p14="http://schemas.microsoft.com/office/powerpoint/2010/main" val="3311536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44511-1EC6-4854-82E0-1CEFD0B9FA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C70A13-C0D9-4BD7-9993-74FBED88B3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05FFD2-13D2-46B4-8CC1-AF0F822468FB}"/>
              </a:ext>
            </a:extLst>
          </p:cNvPr>
          <p:cNvSpPr>
            <a:spLocks noGrp="1"/>
          </p:cNvSpPr>
          <p:nvPr>
            <p:ph type="dt" sz="half" idx="10"/>
          </p:nvPr>
        </p:nvSpPr>
        <p:spPr/>
        <p:txBody>
          <a:bodyPr/>
          <a:lstStyle/>
          <a:p>
            <a:fld id="{36F003E0-9289-4D38-A4DC-0CE5A7A083E4}" type="datetimeFigureOut">
              <a:rPr lang="en-IN" smtClean="0"/>
              <a:t>23-02-2019</a:t>
            </a:fld>
            <a:endParaRPr lang="en-IN"/>
          </a:p>
        </p:txBody>
      </p:sp>
      <p:sp>
        <p:nvSpPr>
          <p:cNvPr id="5" name="Footer Placeholder 4">
            <a:extLst>
              <a:ext uri="{FF2B5EF4-FFF2-40B4-BE49-F238E27FC236}">
                <a16:creationId xmlns:a16="http://schemas.microsoft.com/office/drawing/2014/main" id="{FBBC927C-1D79-46DF-9379-825EBC90CD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9993B5-65BE-47DA-9936-04B1CDA279F5}"/>
              </a:ext>
            </a:extLst>
          </p:cNvPr>
          <p:cNvSpPr>
            <a:spLocks noGrp="1"/>
          </p:cNvSpPr>
          <p:nvPr>
            <p:ph type="sldNum" sz="quarter" idx="12"/>
          </p:nvPr>
        </p:nvSpPr>
        <p:spPr/>
        <p:txBody>
          <a:bodyPr/>
          <a:lstStyle/>
          <a:p>
            <a:fld id="{A361335A-1370-4907-8CA0-D55DC40946A8}" type="slidenum">
              <a:rPr lang="en-IN" smtClean="0"/>
              <a:t>‹#›</a:t>
            </a:fld>
            <a:endParaRPr lang="en-IN"/>
          </a:p>
        </p:txBody>
      </p:sp>
    </p:spTree>
    <p:extLst>
      <p:ext uri="{BB962C8B-B14F-4D97-AF65-F5344CB8AC3E}">
        <p14:creationId xmlns:p14="http://schemas.microsoft.com/office/powerpoint/2010/main" val="1483132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3FB7DA-1539-4C5F-83DB-9802730CD9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84DCA4-9189-456E-8122-62E56A4B3B7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072B10-019A-4937-BCF0-AF103F2E4DC4}"/>
              </a:ext>
            </a:extLst>
          </p:cNvPr>
          <p:cNvSpPr>
            <a:spLocks noGrp="1"/>
          </p:cNvSpPr>
          <p:nvPr>
            <p:ph type="dt" sz="half" idx="10"/>
          </p:nvPr>
        </p:nvSpPr>
        <p:spPr/>
        <p:txBody>
          <a:bodyPr/>
          <a:lstStyle/>
          <a:p>
            <a:fld id="{36F003E0-9289-4D38-A4DC-0CE5A7A083E4}" type="datetimeFigureOut">
              <a:rPr lang="en-IN" smtClean="0"/>
              <a:t>23-02-2019</a:t>
            </a:fld>
            <a:endParaRPr lang="en-IN"/>
          </a:p>
        </p:txBody>
      </p:sp>
      <p:sp>
        <p:nvSpPr>
          <p:cNvPr id="5" name="Footer Placeholder 4">
            <a:extLst>
              <a:ext uri="{FF2B5EF4-FFF2-40B4-BE49-F238E27FC236}">
                <a16:creationId xmlns:a16="http://schemas.microsoft.com/office/drawing/2014/main" id="{62835707-6D3C-4C96-A985-23EE9FA8D4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44FC7B-D082-4FDB-A847-F6B4DB2450B6}"/>
              </a:ext>
            </a:extLst>
          </p:cNvPr>
          <p:cNvSpPr>
            <a:spLocks noGrp="1"/>
          </p:cNvSpPr>
          <p:nvPr>
            <p:ph type="sldNum" sz="quarter" idx="12"/>
          </p:nvPr>
        </p:nvSpPr>
        <p:spPr/>
        <p:txBody>
          <a:bodyPr/>
          <a:lstStyle/>
          <a:p>
            <a:fld id="{A361335A-1370-4907-8CA0-D55DC40946A8}" type="slidenum">
              <a:rPr lang="en-IN" smtClean="0"/>
              <a:t>‹#›</a:t>
            </a:fld>
            <a:endParaRPr lang="en-IN"/>
          </a:p>
        </p:txBody>
      </p:sp>
    </p:spTree>
    <p:extLst>
      <p:ext uri="{BB962C8B-B14F-4D97-AF65-F5344CB8AC3E}">
        <p14:creationId xmlns:p14="http://schemas.microsoft.com/office/powerpoint/2010/main" val="2278900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93C0F-BD1C-4E67-8F65-8A15F87CC0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19C8B5-DDA1-4B83-8DF2-7B45259D3B2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B1CEF9-A4C6-4B97-8783-D339E641978F}"/>
              </a:ext>
            </a:extLst>
          </p:cNvPr>
          <p:cNvSpPr>
            <a:spLocks noGrp="1"/>
          </p:cNvSpPr>
          <p:nvPr>
            <p:ph type="dt" sz="half" idx="10"/>
          </p:nvPr>
        </p:nvSpPr>
        <p:spPr/>
        <p:txBody>
          <a:bodyPr/>
          <a:lstStyle/>
          <a:p>
            <a:fld id="{36F003E0-9289-4D38-A4DC-0CE5A7A083E4}" type="datetimeFigureOut">
              <a:rPr lang="en-IN" smtClean="0"/>
              <a:t>23-02-2019</a:t>
            </a:fld>
            <a:endParaRPr lang="en-IN"/>
          </a:p>
        </p:txBody>
      </p:sp>
      <p:sp>
        <p:nvSpPr>
          <p:cNvPr id="5" name="Footer Placeholder 4">
            <a:extLst>
              <a:ext uri="{FF2B5EF4-FFF2-40B4-BE49-F238E27FC236}">
                <a16:creationId xmlns:a16="http://schemas.microsoft.com/office/drawing/2014/main" id="{A8D2AD15-BA69-4039-AE8D-9722C06B72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CD194B-6F1D-490B-9F8E-79E5CCC53FA5}"/>
              </a:ext>
            </a:extLst>
          </p:cNvPr>
          <p:cNvSpPr>
            <a:spLocks noGrp="1"/>
          </p:cNvSpPr>
          <p:nvPr>
            <p:ph type="sldNum" sz="quarter" idx="12"/>
          </p:nvPr>
        </p:nvSpPr>
        <p:spPr/>
        <p:txBody>
          <a:bodyPr/>
          <a:lstStyle/>
          <a:p>
            <a:fld id="{A361335A-1370-4907-8CA0-D55DC40946A8}" type="slidenum">
              <a:rPr lang="en-IN" smtClean="0"/>
              <a:t>‹#›</a:t>
            </a:fld>
            <a:endParaRPr lang="en-IN"/>
          </a:p>
        </p:txBody>
      </p:sp>
    </p:spTree>
    <p:extLst>
      <p:ext uri="{BB962C8B-B14F-4D97-AF65-F5344CB8AC3E}">
        <p14:creationId xmlns:p14="http://schemas.microsoft.com/office/powerpoint/2010/main" val="2590979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E26F-7A69-4459-B002-401EED997C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1FCCFA1-1857-4B8C-983F-79FDDA87D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93EBA53-F001-4EA0-BF25-CAEBE73884E2}"/>
              </a:ext>
            </a:extLst>
          </p:cNvPr>
          <p:cNvSpPr>
            <a:spLocks noGrp="1"/>
          </p:cNvSpPr>
          <p:nvPr>
            <p:ph type="dt" sz="half" idx="10"/>
          </p:nvPr>
        </p:nvSpPr>
        <p:spPr/>
        <p:txBody>
          <a:bodyPr/>
          <a:lstStyle/>
          <a:p>
            <a:fld id="{36F003E0-9289-4D38-A4DC-0CE5A7A083E4}" type="datetimeFigureOut">
              <a:rPr lang="en-IN" smtClean="0"/>
              <a:t>23-02-2019</a:t>
            </a:fld>
            <a:endParaRPr lang="en-IN"/>
          </a:p>
        </p:txBody>
      </p:sp>
      <p:sp>
        <p:nvSpPr>
          <p:cNvPr id="5" name="Footer Placeholder 4">
            <a:extLst>
              <a:ext uri="{FF2B5EF4-FFF2-40B4-BE49-F238E27FC236}">
                <a16:creationId xmlns:a16="http://schemas.microsoft.com/office/drawing/2014/main" id="{51F5CBC7-7DBF-43E3-BF40-F7EBC78137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E5605F-8D3B-441C-A297-9766030DEEB0}"/>
              </a:ext>
            </a:extLst>
          </p:cNvPr>
          <p:cNvSpPr>
            <a:spLocks noGrp="1"/>
          </p:cNvSpPr>
          <p:nvPr>
            <p:ph type="sldNum" sz="quarter" idx="12"/>
          </p:nvPr>
        </p:nvSpPr>
        <p:spPr/>
        <p:txBody>
          <a:bodyPr/>
          <a:lstStyle/>
          <a:p>
            <a:fld id="{A361335A-1370-4907-8CA0-D55DC40946A8}" type="slidenum">
              <a:rPr lang="en-IN" smtClean="0"/>
              <a:t>‹#›</a:t>
            </a:fld>
            <a:endParaRPr lang="en-IN"/>
          </a:p>
        </p:txBody>
      </p:sp>
    </p:spTree>
    <p:extLst>
      <p:ext uri="{BB962C8B-B14F-4D97-AF65-F5344CB8AC3E}">
        <p14:creationId xmlns:p14="http://schemas.microsoft.com/office/powerpoint/2010/main" val="1566625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50898-0BF8-4712-AA6F-505F1B8F99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7EF386-7694-428A-B847-571A894FAFC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81E5714-2F4B-4779-B5BB-20C180A976C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1BED60-C90C-4C48-94FF-7BE155781A10}"/>
              </a:ext>
            </a:extLst>
          </p:cNvPr>
          <p:cNvSpPr>
            <a:spLocks noGrp="1"/>
          </p:cNvSpPr>
          <p:nvPr>
            <p:ph type="dt" sz="half" idx="10"/>
          </p:nvPr>
        </p:nvSpPr>
        <p:spPr/>
        <p:txBody>
          <a:bodyPr/>
          <a:lstStyle/>
          <a:p>
            <a:fld id="{36F003E0-9289-4D38-A4DC-0CE5A7A083E4}" type="datetimeFigureOut">
              <a:rPr lang="en-IN" smtClean="0"/>
              <a:t>23-02-2019</a:t>
            </a:fld>
            <a:endParaRPr lang="en-IN"/>
          </a:p>
        </p:txBody>
      </p:sp>
      <p:sp>
        <p:nvSpPr>
          <p:cNvPr id="6" name="Footer Placeholder 5">
            <a:extLst>
              <a:ext uri="{FF2B5EF4-FFF2-40B4-BE49-F238E27FC236}">
                <a16:creationId xmlns:a16="http://schemas.microsoft.com/office/drawing/2014/main" id="{1E9349A2-1137-439B-B03B-7F74EFC30D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6B8011-2ACD-43E5-AF68-4D4E98319419}"/>
              </a:ext>
            </a:extLst>
          </p:cNvPr>
          <p:cNvSpPr>
            <a:spLocks noGrp="1"/>
          </p:cNvSpPr>
          <p:nvPr>
            <p:ph type="sldNum" sz="quarter" idx="12"/>
          </p:nvPr>
        </p:nvSpPr>
        <p:spPr/>
        <p:txBody>
          <a:bodyPr/>
          <a:lstStyle/>
          <a:p>
            <a:fld id="{A361335A-1370-4907-8CA0-D55DC40946A8}" type="slidenum">
              <a:rPr lang="en-IN" smtClean="0"/>
              <a:t>‹#›</a:t>
            </a:fld>
            <a:endParaRPr lang="en-IN"/>
          </a:p>
        </p:txBody>
      </p:sp>
    </p:spTree>
    <p:extLst>
      <p:ext uri="{BB962C8B-B14F-4D97-AF65-F5344CB8AC3E}">
        <p14:creationId xmlns:p14="http://schemas.microsoft.com/office/powerpoint/2010/main" val="830649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A7CE2-965A-4D6B-9437-3CC96D4B797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B4D640-A37C-441B-A2B5-A62E48144A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D74A9F8-68C4-49E3-918A-C6C1DE74678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6904EFF-DBFF-4D00-BB80-AC767A4913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A1BED22-05F3-4B13-8E6F-893536E0FD6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3F9011E-EF03-41F1-8F35-3C740CD999A6}"/>
              </a:ext>
            </a:extLst>
          </p:cNvPr>
          <p:cNvSpPr>
            <a:spLocks noGrp="1"/>
          </p:cNvSpPr>
          <p:nvPr>
            <p:ph type="dt" sz="half" idx="10"/>
          </p:nvPr>
        </p:nvSpPr>
        <p:spPr/>
        <p:txBody>
          <a:bodyPr/>
          <a:lstStyle/>
          <a:p>
            <a:fld id="{36F003E0-9289-4D38-A4DC-0CE5A7A083E4}" type="datetimeFigureOut">
              <a:rPr lang="en-IN" smtClean="0"/>
              <a:t>23-02-2019</a:t>
            </a:fld>
            <a:endParaRPr lang="en-IN"/>
          </a:p>
        </p:txBody>
      </p:sp>
      <p:sp>
        <p:nvSpPr>
          <p:cNvPr id="8" name="Footer Placeholder 7">
            <a:extLst>
              <a:ext uri="{FF2B5EF4-FFF2-40B4-BE49-F238E27FC236}">
                <a16:creationId xmlns:a16="http://schemas.microsoft.com/office/drawing/2014/main" id="{33B07AEC-7507-4DE2-83F5-5ACCA296D80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F11B470-C4B5-46E6-95AB-D68D295E5B5F}"/>
              </a:ext>
            </a:extLst>
          </p:cNvPr>
          <p:cNvSpPr>
            <a:spLocks noGrp="1"/>
          </p:cNvSpPr>
          <p:nvPr>
            <p:ph type="sldNum" sz="quarter" idx="12"/>
          </p:nvPr>
        </p:nvSpPr>
        <p:spPr/>
        <p:txBody>
          <a:bodyPr/>
          <a:lstStyle/>
          <a:p>
            <a:fld id="{A361335A-1370-4907-8CA0-D55DC40946A8}" type="slidenum">
              <a:rPr lang="en-IN" smtClean="0"/>
              <a:t>‹#›</a:t>
            </a:fld>
            <a:endParaRPr lang="en-IN"/>
          </a:p>
        </p:txBody>
      </p:sp>
    </p:spTree>
    <p:extLst>
      <p:ext uri="{BB962C8B-B14F-4D97-AF65-F5344CB8AC3E}">
        <p14:creationId xmlns:p14="http://schemas.microsoft.com/office/powerpoint/2010/main" val="257811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334E3-6E02-471E-9A81-287314F2958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986BB70-FFB8-43D3-B997-8F949E0BBA5B}"/>
              </a:ext>
            </a:extLst>
          </p:cNvPr>
          <p:cNvSpPr>
            <a:spLocks noGrp="1"/>
          </p:cNvSpPr>
          <p:nvPr>
            <p:ph type="dt" sz="half" idx="10"/>
          </p:nvPr>
        </p:nvSpPr>
        <p:spPr/>
        <p:txBody>
          <a:bodyPr/>
          <a:lstStyle/>
          <a:p>
            <a:fld id="{36F003E0-9289-4D38-A4DC-0CE5A7A083E4}" type="datetimeFigureOut">
              <a:rPr lang="en-IN" smtClean="0"/>
              <a:t>23-02-2019</a:t>
            </a:fld>
            <a:endParaRPr lang="en-IN"/>
          </a:p>
        </p:txBody>
      </p:sp>
      <p:sp>
        <p:nvSpPr>
          <p:cNvPr id="4" name="Footer Placeholder 3">
            <a:extLst>
              <a:ext uri="{FF2B5EF4-FFF2-40B4-BE49-F238E27FC236}">
                <a16:creationId xmlns:a16="http://schemas.microsoft.com/office/drawing/2014/main" id="{A44A2C79-49E1-4E05-8FEB-2936BAF66D5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A7CE5FF-66B9-4879-ACF2-7B2886CFDA16}"/>
              </a:ext>
            </a:extLst>
          </p:cNvPr>
          <p:cNvSpPr>
            <a:spLocks noGrp="1"/>
          </p:cNvSpPr>
          <p:nvPr>
            <p:ph type="sldNum" sz="quarter" idx="12"/>
          </p:nvPr>
        </p:nvSpPr>
        <p:spPr/>
        <p:txBody>
          <a:bodyPr/>
          <a:lstStyle/>
          <a:p>
            <a:fld id="{A361335A-1370-4907-8CA0-D55DC40946A8}" type="slidenum">
              <a:rPr lang="en-IN" smtClean="0"/>
              <a:t>‹#›</a:t>
            </a:fld>
            <a:endParaRPr lang="en-IN"/>
          </a:p>
        </p:txBody>
      </p:sp>
    </p:spTree>
    <p:extLst>
      <p:ext uri="{BB962C8B-B14F-4D97-AF65-F5344CB8AC3E}">
        <p14:creationId xmlns:p14="http://schemas.microsoft.com/office/powerpoint/2010/main" val="2649550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62713A-F4EC-42C7-878A-1095FFB9B4A5}"/>
              </a:ext>
            </a:extLst>
          </p:cNvPr>
          <p:cNvSpPr>
            <a:spLocks noGrp="1"/>
          </p:cNvSpPr>
          <p:nvPr>
            <p:ph type="dt" sz="half" idx="10"/>
          </p:nvPr>
        </p:nvSpPr>
        <p:spPr/>
        <p:txBody>
          <a:bodyPr/>
          <a:lstStyle/>
          <a:p>
            <a:fld id="{36F003E0-9289-4D38-A4DC-0CE5A7A083E4}" type="datetimeFigureOut">
              <a:rPr lang="en-IN" smtClean="0"/>
              <a:t>23-02-2019</a:t>
            </a:fld>
            <a:endParaRPr lang="en-IN"/>
          </a:p>
        </p:txBody>
      </p:sp>
      <p:sp>
        <p:nvSpPr>
          <p:cNvPr id="3" name="Footer Placeholder 2">
            <a:extLst>
              <a:ext uri="{FF2B5EF4-FFF2-40B4-BE49-F238E27FC236}">
                <a16:creationId xmlns:a16="http://schemas.microsoft.com/office/drawing/2014/main" id="{8914BDCB-6F86-4F4D-9A75-EC893F26208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5D9D2B4-9FC3-4C26-85BA-E2FB91FACB60}"/>
              </a:ext>
            </a:extLst>
          </p:cNvPr>
          <p:cNvSpPr>
            <a:spLocks noGrp="1"/>
          </p:cNvSpPr>
          <p:nvPr>
            <p:ph type="sldNum" sz="quarter" idx="12"/>
          </p:nvPr>
        </p:nvSpPr>
        <p:spPr/>
        <p:txBody>
          <a:bodyPr/>
          <a:lstStyle/>
          <a:p>
            <a:fld id="{A361335A-1370-4907-8CA0-D55DC40946A8}" type="slidenum">
              <a:rPr lang="en-IN" smtClean="0"/>
              <a:t>‹#›</a:t>
            </a:fld>
            <a:endParaRPr lang="en-IN"/>
          </a:p>
        </p:txBody>
      </p:sp>
    </p:spTree>
    <p:extLst>
      <p:ext uri="{BB962C8B-B14F-4D97-AF65-F5344CB8AC3E}">
        <p14:creationId xmlns:p14="http://schemas.microsoft.com/office/powerpoint/2010/main" val="3747796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9C59E-A754-4234-A9E4-DC9263A6F9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BA9FFCF-6AA5-4352-9008-0EFE65A2BA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C1F617F-E878-4BE8-94BF-BE856F3ACB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9246E4-0A1F-4171-B175-655889249B2F}"/>
              </a:ext>
            </a:extLst>
          </p:cNvPr>
          <p:cNvSpPr>
            <a:spLocks noGrp="1"/>
          </p:cNvSpPr>
          <p:nvPr>
            <p:ph type="dt" sz="half" idx="10"/>
          </p:nvPr>
        </p:nvSpPr>
        <p:spPr/>
        <p:txBody>
          <a:bodyPr/>
          <a:lstStyle/>
          <a:p>
            <a:fld id="{36F003E0-9289-4D38-A4DC-0CE5A7A083E4}" type="datetimeFigureOut">
              <a:rPr lang="en-IN" smtClean="0"/>
              <a:t>23-02-2019</a:t>
            </a:fld>
            <a:endParaRPr lang="en-IN"/>
          </a:p>
        </p:txBody>
      </p:sp>
      <p:sp>
        <p:nvSpPr>
          <p:cNvPr id="6" name="Footer Placeholder 5">
            <a:extLst>
              <a:ext uri="{FF2B5EF4-FFF2-40B4-BE49-F238E27FC236}">
                <a16:creationId xmlns:a16="http://schemas.microsoft.com/office/drawing/2014/main" id="{941CB95E-3BF7-46E7-99DD-6059453226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9EC426-6C4E-46C0-BE3C-BA374DCA6A22}"/>
              </a:ext>
            </a:extLst>
          </p:cNvPr>
          <p:cNvSpPr>
            <a:spLocks noGrp="1"/>
          </p:cNvSpPr>
          <p:nvPr>
            <p:ph type="sldNum" sz="quarter" idx="12"/>
          </p:nvPr>
        </p:nvSpPr>
        <p:spPr/>
        <p:txBody>
          <a:bodyPr/>
          <a:lstStyle/>
          <a:p>
            <a:fld id="{A361335A-1370-4907-8CA0-D55DC40946A8}" type="slidenum">
              <a:rPr lang="en-IN" smtClean="0"/>
              <a:t>‹#›</a:t>
            </a:fld>
            <a:endParaRPr lang="en-IN"/>
          </a:p>
        </p:txBody>
      </p:sp>
    </p:spTree>
    <p:extLst>
      <p:ext uri="{BB962C8B-B14F-4D97-AF65-F5344CB8AC3E}">
        <p14:creationId xmlns:p14="http://schemas.microsoft.com/office/powerpoint/2010/main" val="908140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B08B0-197A-42E4-8820-91DC7AE870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0278CCE-2297-4327-9E83-4932F60946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9D46ED4-713B-4DEB-BE2F-B1D3E9A6E3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2BE4D50-A235-46F4-9FAC-48AF60CEFF32}"/>
              </a:ext>
            </a:extLst>
          </p:cNvPr>
          <p:cNvSpPr>
            <a:spLocks noGrp="1"/>
          </p:cNvSpPr>
          <p:nvPr>
            <p:ph type="dt" sz="half" idx="10"/>
          </p:nvPr>
        </p:nvSpPr>
        <p:spPr/>
        <p:txBody>
          <a:bodyPr/>
          <a:lstStyle/>
          <a:p>
            <a:fld id="{36F003E0-9289-4D38-A4DC-0CE5A7A083E4}" type="datetimeFigureOut">
              <a:rPr lang="en-IN" smtClean="0"/>
              <a:t>23-02-2019</a:t>
            </a:fld>
            <a:endParaRPr lang="en-IN"/>
          </a:p>
        </p:txBody>
      </p:sp>
      <p:sp>
        <p:nvSpPr>
          <p:cNvPr id="6" name="Footer Placeholder 5">
            <a:extLst>
              <a:ext uri="{FF2B5EF4-FFF2-40B4-BE49-F238E27FC236}">
                <a16:creationId xmlns:a16="http://schemas.microsoft.com/office/drawing/2014/main" id="{43117894-4D06-419C-98A2-907196F6C8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2B4FBB-9904-4ABB-B440-66D37D467B92}"/>
              </a:ext>
            </a:extLst>
          </p:cNvPr>
          <p:cNvSpPr>
            <a:spLocks noGrp="1"/>
          </p:cNvSpPr>
          <p:nvPr>
            <p:ph type="sldNum" sz="quarter" idx="12"/>
          </p:nvPr>
        </p:nvSpPr>
        <p:spPr/>
        <p:txBody>
          <a:bodyPr/>
          <a:lstStyle/>
          <a:p>
            <a:fld id="{A361335A-1370-4907-8CA0-D55DC40946A8}" type="slidenum">
              <a:rPr lang="en-IN" smtClean="0"/>
              <a:t>‹#›</a:t>
            </a:fld>
            <a:endParaRPr lang="en-IN"/>
          </a:p>
        </p:txBody>
      </p:sp>
    </p:spTree>
    <p:extLst>
      <p:ext uri="{BB962C8B-B14F-4D97-AF65-F5344CB8AC3E}">
        <p14:creationId xmlns:p14="http://schemas.microsoft.com/office/powerpoint/2010/main" val="1526426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002F23-C87E-448D-B9D6-E3669FAF62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42C96C-A042-4CBD-BAEC-7566540881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D84191-04EE-426D-A4D7-177BD59E49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003E0-9289-4D38-A4DC-0CE5A7A083E4}" type="datetimeFigureOut">
              <a:rPr lang="en-IN" smtClean="0"/>
              <a:t>23-02-2019</a:t>
            </a:fld>
            <a:endParaRPr lang="en-IN"/>
          </a:p>
        </p:txBody>
      </p:sp>
      <p:sp>
        <p:nvSpPr>
          <p:cNvPr id="5" name="Footer Placeholder 4">
            <a:extLst>
              <a:ext uri="{FF2B5EF4-FFF2-40B4-BE49-F238E27FC236}">
                <a16:creationId xmlns:a16="http://schemas.microsoft.com/office/drawing/2014/main" id="{42690977-E7EF-4D7B-A6D6-2EEE9E7A7E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B030339-5A38-49F2-A3D3-3AE8C0C2BB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1335A-1370-4907-8CA0-D55DC40946A8}" type="slidenum">
              <a:rPr lang="en-IN" smtClean="0"/>
              <a:t>‹#›</a:t>
            </a:fld>
            <a:endParaRPr lang="en-IN"/>
          </a:p>
        </p:txBody>
      </p:sp>
    </p:spTree>
    <p:extLst>
      <p:ext uri="{BB962C8B-B14F-4D97-AF65-F5344CB8AC3E}">
        <p14:creationId xmlns:p14="http://schemas.microsoft.com/office/powerpoint/2010/main" val="702720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toronto.ca/city-government/data-research-maps/open-data/open-data-catalogue/culture-and-tourism/#1b3c08c4-0316-fc59-88c6-e6d7178a2cf8"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44C18D5-6D9C-4FD8-891B-B2AF70AD6E99}"/>
              </a:ext>
            </a:extLst>
          </p:cNvPr>
          <p:cNvGrpSpPr/>
          <p:nvPr/>
        </p:nvGrpSpPr>
        <p:grpSpPr>
          <a:xfrm>
            <a:off x="633730" y="611822"/>
            <a:ext cx="10892790" cy="3902456"/>
            <a:chOff x="440690" y="103822"/>
            <a:chExt cx="10892790" cy="3902456"/>
          </a:xfrm>
          <a:solidFill>
            <a:schemeClr val="bg1"/>
          </a:solidFill>
          <a:effectLst>
            <a:glow rad="127000">
              <a:schemeClr val="accent1">
                <a:alpha val="0"/>
              </a:schemeClr>
            </a:glow>
          </a:effectLst>
        </p:grpSpPr>
        <p:pic>
          <p:nvPicPr>
            <p:cNvPr id="5" name="Picture 4">
              <a:extLst>
                <a:ext uri="{FF2B5EF4-FFF2-40B4-BE49-F238E27FC236}">
                  <a16:creationId xmlns:a16="http://schemas.microsoft.com/office/drawing/2014/main" id="{6744C8C6-A7BD-4726-9202-5E2F0C36AF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690" y="103822"/>
              <a:ext cx="3119374" cy="3899218"/>
            </a:xfrm>
            <a:prstGeom prst="rect">
              <a:avLst/>
            </a:prstGeom>
            <a:grpFill/>
          </p:spPr>
        </p:pic>
        <p:pic>
          <p:nvPicPr>
            <p:cNvPr id="9" name="Picture 8">
              <a:extLst>
                <a:ext uri="{FF2B5EF4-FFF2-40B4-BE49-F238E27FC236}">
                  <a16:creationId xmlns:a16="http://schemas.microsoft.com/office/drawing/2014/main" id="{C2615020-C1A7-400F-9114-C2B9F824B3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6104" y="103822"/>
              <a:ext cx="3897376" cy="3897376"/>
            </a:xfrm>
            <a:prstGeom prst="rect">
              <a:avLst/>
            </a:prstGeom>
            <a:grpFill/>
          </p:spPr>
        </p:pic>
        <p:pic>
          <p:nvPicPr>
            <p:cNvPr id="7" name="Picture 6">
              <a:extLst>
                <a:ext uri="{FF2B5EF4-FFF2-40B4-BE49-F238E27FC236}">
                  <a16:creationId xmlns:a16="http://schemas.microsoft.com/office/drawing/2014/main" id="{33E4C7B3-1668-445B-B746-27B3626588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0064" y="108902"/>
              <a:ext cx="3897376" cy="3897376"/>
            </a:xfrm>
            <a:prstGeom prst="rect">
              <a:avLst/>
            </a:prstGeom>
            <a:grpFill/>
          </p:spPr>
        </p:pic>
      </p:grpSp>
      <p:sp>
        <p:nvSpPr>
          <p:cNvPr id="11" name="TextBox 10">
            <a:extLst>
              <a:ext uri="{FF2B5EF4-FFF2-40B4-BE49-F238E27FC236}">
                <a16:creationId xmlns:a16="http://schemas.microsoft.com/office/drawing/2014/main" id="{755C591E-4B62-49A6-8320-86AB57053E48}"/>
              </a:ext>
            </a:extLst>
          </p:cNvPr>
          <p:cNvSpPr txBox="1"/>
          <p:nvPr/>
        </p:nvSpPr>
        <p:spPr>
          <a:xfrm>
            <a:off x="633730" y="4907280"/>
            <a:ext cx="11304270" cy="523220"/>
          </a:xfrm>
          <a:prstGeom prst="rect">
            <a:avLst/>
          </a:prstGeom>
          <a:noFill/>
        </p:spPr>
        <p:txBody>
          <a:bodyPr wrap="square" rtlCol="0">
            <a:spAutoFit/>
          </a:bodyPr>
          <a:lstStyle/>
          <a:p>
            <a:r>
              <a:rPr lang="en-US" sz="2800" b="1" dirty="0">
                <a:latin typeface="Arial Black" panose="020B0A04020102020204" pitchFamily="34" charset="0"/>
              </a:rPr>
              <a:t>Toronto: Analysis of Culture &amp; Community Centers</a:t>
            </a:r>
            <a:endParaRPr lang="en-IN" sz="2800" b="1" dirty="0">
              <a:latin typeface="Arial Black" panose="020B0A04020102020204" pitchFamily="34" charset="0"/>
            </a:endParaRPr>
          </a:p>
        </p:txBody>
      </p:sp>
    </p:spTree>
    <p:extLst>
      <p:ext uri="{BB962C8B-B14F-4D97-AF65-F5344CB8AC3E}">
        <p14:creationId xmlns:p14="http://schemas.microsoft.com/office/powerpoint/2010/main" val="4178716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55C591E-4B62-49A6-8320-86AB57053E48}"/>
              </a:ext>
            </a:extLst>
          </p:cNvPr>
          <p:cNvSpPr txBox="1"/>
          <p:nvPr/>
        </p:nvSpPr>
        <p:spPr>
          <a:xfrm>
            <a:off x="497840" y="1117600"/>
            <a:ext cx="11328400" cy="6032421"/>
          </a:xfrm>
          <a:prstGeom prst="rect">
            <a:avLst/>
          </a:prstGeom>
          <a:noFill/>
        </p:spPr>
        <p:txBody>
          <a:bodyPr wrap="square" rtlCol="0">
            <a:spAutoFit/>
          </a:bodyPr>
          <a:lstStyle/>
          <a:p>
            <a:r>
              <a:rPr lang="en-US" dirty="0">
                <a:cs typeface="Arial" panose="020B0604020202020204" pitchFamily="34" charset="0"/>
              </a:rPr>
              <a:t>The city of Toronto is the provincial capital of Ontario and the most populous center of Canada</a:t>
            </a:r>
          </a:p>
          <a:p>
            <a:endParaRPr lang="en-US" dirty="0">
              <a:cs typeface="Arial" panose="020B0604020202020204" pitchFamily="34" charset="0"/>
            </a:endParaRPr>
          </a:p>
          <a:p>
            <a:r>
              <a:rPr lang="en-US" dirty="0">
                <a:cs typeface="Arial" panose="020B0604020202020204" pitchFamily="34" charset="0"/>
              </a:rPr>
              <a:t>Toronto is a prominent center for music, theatre, motion picture production and television production, and is home to the headquarters of Canada's major national broadcast networks and media outlets. </a:t>
            </a:r>
          </a:p>
          <a:p>
            <a:endParaRPr lang="en-US" dirty="0">
              <a:cs typeface="Arial" panose="020B0604020202020204" pitchFamily="34" charset="0"/>
            </a:endParaRPr>
          </a:p>
          <a:p>
            <a:r>
              <a:rPr lang="en-US" dirty="0">
                <a:cs typeface="Arial" panose="020B0604020202020204" pitchFamily="34" charset="0"/>
              </a:rPr>
              <a:t>Its varied cultural institutions which include numerous museums and galleries, festivals and public events, entertainment districts, national historic sites, and sports activities, attracting over 25 million tourists each year.</a:t>
            </a:r>
          </a:p>
          <a:p>
            <a:endParaRPr lang="en-US" sz="1600" b="1" dirty="0">
              <a:cs typeface="Arial" panose="020B0604020202020204" pitchFamily="34" charset="0"/>
            </a:endParaRPr>
          </a:p>
          <a:p>
            <a:r>
              <a:rPr lang="en-US" sz="1600" b="1" dirty="0">
                <a:cs typeface="Arial" panose="020B0604020202020204" pitchFamily="34" charset="0"/>
              </a:rPr>
              <a:t>GOAL:</a:t>
            </a:r>
          </a:p>
          <a:p>
            <a:endParaRPr lang="en-US" sz="1600" b="1" dirty="0">
              <a:cs typeface="Arial" panose="020B0604020202020204" pitchFamily="34" charset="0"/>
            </a:endParaRPr>
          </a:p>
          <a:p>
            <a:r>
              <a:rPr lang="en-US" dirty="0">
                <a:cs typeface="Arial" panose="020B0604020202020204" pitchFamily="34" charset="0"/>
              </a:rPr>
              <a:t>The ultimate goal of this exercise will be to ascertain the density ,variety and geographical location of cultural and community centers that the city of Toronto has to offer. </a:t>
            </a:r>
          </a:p>
          <a:p>
            <a:endParaRPr lang="en-US" dirty="0">
              <a:cs typeface="Arial" panose="020B0604020202020204" pitchFamily="34" charset="0"/>
            </a:endParaRPr>
          </a:p>
          <a:p>
            <a:r>
              <a:rPr lang="en-US" dirty="0">
                <a:cs typeface="Arial" panose="020B0604020202020204" pitchFamily="34" charset="0"/>
              </a:rPr>
              <a:t>Specifically , we would like to know:</a:t>
            </a:r>
          </a:p>
          <a:p>
            <a:endParaRPr lang="en-US" dirty="0">
              <a:cs typeface="Arial" panose="020B0604020202020204" pitchFamily="34" charset="0"/>
            </a:endParaRPr>
          </a:p>
          <a:p>
            <a:pPr marL="342900" indent="-342900">
              <a:buAutoNum type="arabicPeriod"/>
            </a:pPr>
            <a:r>
              <a:rPr lang="en-US" dirty="0">
                <a:cs typeface="Arial" panose="020B0604020202020204" pitchFamily="34" charset="0"/>
              </a:rPr>
              <a:t>The aim for this particular exercise in data analysis is to segment different culture and community centers</a:t>
            </a:r>
          </a:p>
          <a:p>
            <a:pPr marL="342900" indent="-342900">
              <a:buAutoNum type="arabicPeriod"/>
            </a:pPr>
            <a:r>
              <a:rPr lang="en-US" dirty="0">
                <a:cs typeface="Arial" panose="020B0604020202020204" pitchFamily="34" charset="0"/>
              </a:rPr>
              <a:t>We would also like to have the knowledge which particular areas in Toronto have higher concentration of community centers and which require future rebuilding</a:t>
            </a:r>
          </a:p>
          <a:p>
            <a:pPr marL="342900" indent="-342900">
              <a:buAutoNum type="arabicPeriod"/>
            </a:pPr>
            <a:r>
              <a:rPr lang="en-US" dirty="0">
                <a:cs typeface="Arial" panose="020B0604020202020204" pitchFamily="34" charset="0"/>
              </a:rPr>
              <a:t>Community centers should be categorized based on their specific use e.g. library, performance center etc.</a:t>
            </a:r>
          </a:p>
          <a:p>
            <a:pPr marL="342900" indent="-342900">
              <a:buAutoNum type="arabicPeriod"/>
            </a:pPr>
            <a:r>
              <a:rPr lang="en-US" dirty="0">
                <a:cs typeface="Arial" panose="020B0604020202020204" pitchFamily="34" charset="0"/>
              </a:rPr>
              <a:t>Community centers should be categorized based on ownership details as well.</a:t>
            </a:r>
            <a:endParaRPr lang="en-IN" dirty="0">
              <a:cs typeface="Arial" panose="020B0604020202020204" pitchFamily="34" charset="0"/>
            </a:endParaRPr>
          </a:p>
          <a:p>
            <a:endParaRPr lang="en-IN" sz="1600" b="1" dirty="0">
              <a:cs typeface="Arial" panose="020B0604020202020204" pitchFamily="34" charset="0"/>
            </a:endParaRPr>
          </a:p>
          <a:p>
            <a:endParaRPr lang="en-IN" sz="1600" b="1" dirty="0">
              <a:cs typeface="Arial" panose="020B0604020202020204" pitchFamily="34" charset="0"/>
            </a:endParaRPr>
          </a:p>
        </p:txBody>
      </p:sp>
      <p:sp>
        <p:nvSpPr>
          <p:cNvPr id="8" name="TextBox 7">
            <a:extLst>
              <a:ext uri="{FF2B5EF4-FFF2-40B4-BE49-F238E27FC236}">
                <a16:creationId xmlns:a16="http://schemas.microsoft.com/office/drawing/2014/main" id="{7BABADA5-0ED4-45B7-8507-1E990EC25A41}"/>
              </a:ext>
            </a:extLst>
          </p:cNvPr>
          <p:cNvSpPr txBox="1"/>
          <p:nvPr/>
        </p:nvSpPr>
        <p:spPr>
          <a:xfrm>
            <a:off x="443865" y="213360"/>
            <a:ext cx="11304270" cy="523220"/>
          </a:xfrm>
          <a:prstGeom prst="rect">
            <a:avLst/>
          </a:prstGeom>
          <a:noFill/>
        </p:spPr>
        <p:txBody>
          <a:bodyPr wrap="square" rtlCol="0">
            <a:spAutoFit/>
          </a:bodyPr>
          <a:lstStyle/>
          <a:p>
            <a:r>
              <a:rPr lang="en-US" sz="2800" b="1" dirty="0">
                <a:latin typeface="Arial Black" panose="020B0A04020102020204" pitchFamily="34" charset="0"/>
              </a:rPr>
              <a:t>Toronto: Analysis of Culture &amp; Community Centers</a:t>
            </a:r>
            <a:endParaRPr lang="en-IN" sz="2800" b="1" dirty="0">
              <a:latin typeface="Arial Black" panose="020B0A04020102020204" pitchFamily="34" charset="0"/>
            </a:endParaRPr>
          </a:p>
        </p:txBody>
      </p:sp>
      <p:sp>
        <p:nvSpPr>
          <p:cNvPr id="2" name="Rectangle 1">
            <a:extLst>
              <a:ext uri="{FF2B5EF4-FFF2-40B4-BE49-F238E27FC236}">
                <a16:creationId xmlns:a16="http://schemas.microsoft.com/office/drawing/2014/main" id="{40402CB1-38F6-4FDA-B217-C4ED02C1F16C}"/>
              </a:ext>
            </a:extLst>
          </p:cNvPr>
          <p:cNvSpPr/>
          <p:nvPr/>
        </p:nvSpPr>
        <p:spPr>
          <a:xfrm>
            <a:off x="183827" y="838180"/>
            <a:ext cx="11364607" cy="45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29596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55C591E-4B62-49A6-8320-86AB57053E48}"/>
              </a:ext>
            </a:extLst>
          </p:cNvPr>
          <p:cNvSpPr txBox="1"/>
          <p:nvPr/>
        </p:nvSpPr>
        <p:spPr>
          <a:xfrm>
            <a:off x="497840" y="1117600"/>
            <a:ext cx="11328400" cy="3323987"/>
          </a:xfrm>
          <a:prstGeom prst="rect">
            <a:avLst/>
          </a:prstGeom>
          <a:noFill/>
        </p:spPr>
        <p:txBody>
          <a:bodyPr wrap="square" rtlCol="0">
            <a:spAutoFit/>
          </a:bodyPr>
          <a:lstStyle/>
          <a:p>
            <a:r>
              <a:rPr lang="en-US" sz="1600" b="1" dirty="0">
                <a:cs typeface="Arial" panose="020B0604020202020204" pitchFamily="34" charset="0"/>
              </a:rPr>
              <a:t>STAKEHOLDERS/ INTENDED AUDIENCE:</a:t>
            </a:r>
          </a:p>
          <a:p>
            <a:endParaRPr lang="en-US" sz="1600" b="1" dirty="0">
              <a:cs typeface="Arial" panose="020B0604020202020204" pitchFamily="34" charset="0"/>
            </a:endParaRPr>
          </a:p>
          <a:p>
            <a:r>
              <a:rPr lang="en-US" dirty="0">
                <a:cs typeface="Arial" panose="020B0604020202020204" pitchFamily="34" charset="0"/>
              </a:rPr>
              <a:t>This exercise is aimed /sponsored by the city council of Toronto. However the information here in will serve handy for the below groups/individuals as well:</a:t>
            </a:r>
          </a:p>
          <a:p>
            <a:endParaRPr lang="en-US" dirty="0">
              <a:cs typeface="Arial" panose="020B0604020202020204" pitchFamily="34" charset="0"/>
            </a:endParaRPr>
          </a:p>
          <a:p>
            <a:pPr marL="342900" indent="-342900">
              <a:buFont typeface="Arial" panose="020B0604020202020204" pitchFamily="34" charset="0"/>
              <a:buChar char="•"/>
            </a:pPr>
            <a:r>
              <a:rPr lang="en-US" dirty="0">
                <a:cs typeface="Arial" panose="020B0604020202020204" pitchFamily="34" charset="0"/>
              </a:rPr>
              <a:t>Press: for the purposes of marketing/  information dissemination to general public</a:t>
            </a:r>
          </a:p>
          <a:p>
            <a:pPr marL="342900" indent="-342900">
              <a:buFont typeface="Arial" panose="020B0604020202020204" pitchFamily="34" charset="0"/>
              <a:buChar char="•"/>
            </a:pPr>
            <a:r>
              <a:rPr lang="en-US" dirty="0">
                <a:cs typeface="Arial" panose="020B0604020202020204" pitchFamily="34" charset="0"/>
              </a:rPr>
              <a:t>City building contractors</a:t>
            </a:r>
          </a:p>
          <a:p>
            <a:pPr marL="342900" indent="-342900">
              <a:buFont typeface="Arial" panose="020B0604020202020204" pitchFamily="34" charset="0"/>
              <a:buChar char="•"/>
            </a:pPr>
            <a:r>
              <a:rPr lang="en-US" dirty="0">
                <a:cs typeface="Arial" panose="020B0604020202020204" pitchFamily="34" charset="0"/>
              </a:rPr>
              <a:t>Current and potential future investors and patrons of the arts</a:t>
            </a:r>
          </a:p>
          <a:p>
            <a:pPr marL="342900" indent="-342900">
              <a:buFont typeface="Arial" panose="020B0604020202020204" pitchFamily="34" charset="0"/>
              <a:buChar char="•"/>
            </a:pPr>
            <a:r>
              <a:rPr lang="en-US" dirty="0">
                <a:cs typeface="Arial" panose="020B0604020202020204" pitchFamily="34" charset="0"/>
              </a:rPr>
              <a:t>Various charities/community outreach programs</a:t>
            </a:r>
          </a:p>
          <a:p>
            <a:pPr marL="342900" indent="-342900">
              <a:buFont typeface="Arial" panose="020B0604020202020204" pitchFamily="34" charset="0"/>
              <a:buChar char="•"/>
            </a:pPr>
            <a:r>
              <a:rPr lang="en-US" dirty="0">
                <a:cs typeface="Arial" panose="020B0604020202020204" pitchFamily="34" charset="0"/>
              </a:rPr>
              <a:t>Event planners/ organizers</a:t>
            </a:r>
          </a:p>
          <a:p>
            <a:pPr marL="342900" indent="-342900">
              <a:buFont typeface="Arial" panose="020B0604020202020204" pitchFamily="34" charset="0"/>
              <a:buChar char="•"/>
            </a:pPr>
            <a:r>
              <a:rPr lang="en-US" u="sng" dirty="0">
                <a:cs typeface="Arial" panose="020B0604020202020204" pitchFamily="34" charset="0"/>
              </a:rPr>
              <a:t>Last but  not the least</a:t>
            </a:r>
            <a:r>
              <a:rPr lang="en-US" dirty="0">
                <a:cs typeface="Arial" panose="020B0604020202020204" pitchFamily="34" charset="0"/>
              </a:rPr>
              <a:t>, </a:t>
            </a:r>
            <a:r>
              <a:rPr lang="en-US" u="sng" dirty="0">
                <a:cs typeface="Arial" panose="020B0604020202020204" pitchFamily="34" charset="0"/>
              </a:rPr>
              <a:t>general public</a:t>
            </a:r>
            <a:endParaRPr lang="en-IN" u="sng" dirty="0">
              <a:cs typeface="Arial" panose="020B0604020202020204" pitchFamily="34" charset="0"/>
            </a:endParaRPr>
          </a:p>
          <a:p>
            <a:endParaRPr lang="en-IN" sz="1600" b="1" dirty="0">
              <a:cs typeface="Arial" panose="020B0604020202020204" pitchFamily="34" charset="0"/>
            </a:endParaRPr>
          </a:p>
        </p:txBody>
      </p:sp>
      <p:sp>
        <p:nvSpPr>
          <p:cNvPr id="8" name="TextBox 7">
            <a:extLst>
              <a:ext uri="{FF2B5EF4-FFF2-40B4-BE49-F238E27FC236}">
                <a16:creationId xmlns:a16="http://schemas.microsoft.com/office/drawing/2014/main" id="{7BABADA5-0ED4-45B7-8507-1E990EC25A41}"/>
              </a:ext>
            </a:extLst>
          </p:cNvPr>
          <p:cNvSpPr txBox="1"/>
          <p:nvPr/>
        </p:nvSpPr>
        <p:spPr>
          <a:xfrm>
            <a:off x="443865" y="213360"/>
            <a:ext cx="11304270" cy="523220"/>
          </a:xfrm>
          <a:prstGeom prst="rect">
            <a:avLst/>
          </a:prstGeom>
          <a:noFill/>
        </p:spPr>
        <p:txBody>
          <a:bodyPr wrap="square" rtlCol="0">
            <a:spAutoFit/>
          </a:bodyPr>
          <a:lstStyle/>
          <a:p>
            <a:r>
              <a:rPr lang="en-US" sz="2800" b="1" dirty="0">
                <a:latin typeface="Arial Black" panose="020B0A04020102020204" pitchFamily="34" charset="0"/>
              </a:rPr>
              <a:t>Toronto: Analysis of Culture &amp; Community Centers</a:t>
            </a:r>
            <a:endParaRPr lang="en-IN" sz="2800" b="1" dirty="0">
              <a:latin typeface="Arial Black" panose="020B0A04020102020204" pitchFamily="34" charset="0"/>
            </a:endParaRPr>
          </a:p>
        </p:txBody>
      </p:sp>
      <p:sp>
        <p:nvSpPr>
          <p:cNvPr id="2" name="Rectangle 1">
            <a:extLst>
              <a:ext uri="{FF2B5EF4-FFF2-40B4-BE49-F238E27FC236}">
                <a16:creationId xmlns:a16="http://schemas.microsoft.com/office/drawing/2014/main" id="{40402CB1-38F6-4FDA-B217-C4ED02C1F16C}"/>
              </a:ext>
            </a:extLst>
          </p:cNvPr>
          <p:cNvSpPr/>
          <p:nvPr/>
        </p:nvSpPr>
        <p:spPr>
          <a:xfrm>
            <a:off x="183827" y="838180"/>
            <a:ext cx="11364607" cy="45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65716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55C591E-4B62-49A6-8320-86AB57053E48}"/>
              </a:ext>
            </a:extLst>
          </p:cNvPr>
          <p:cNvSpPr txBox="1"/>
          <p:nvPr/>
        </p:nvSpPr>
        <p:spPr>
          <a:xfrm>
            <a:off x="497840" y="1117600"/>
            <a:ext cx="11328400" cy="4154984"/>
          </a:xfrm>
          <a:prstGeom prst="rect">
            <a:avLst/>
          </a:prstGeom>
          <a:noFill/>
        </p:spPr>
        <p:txBody>
          <a:bodyPr wrap="square" rtlCol="0">
            <a:spAutoFit/>
          </a:bodyPr>
          <a:lstStyle/>
          <a:p>
            <a:r>
              <a:rPr lang="en-US" sz="1600" b="1" dirty="0">
                <a:cs typeface="Arial" panose="020B0604020202020204" pitchFamily="34" charset="0"/>
              </a:rPr>
              <a:t>DATA SET:</a:t>
            </a:r>
          </a:p>
          <a:p>
            <a:endParaRPr lang="en-US" sz="1600" b="1" dirty="0">
              <a:cs typeface="Arial" panose="020B0604020202020204" pitchFamily="34" charset="0"/>
            </a:endParaRPr>
          </a:p>
          <a:p>
            <a:r>
              <a:rPr lang="en-US" dirty="0">
                <a:cs typeface="Arial" panose="020B0604020202020204" pitchFamily="34" charset="0"/>
              </a:rPr>
              <a:t>The data set used for the purposes of this exercise has been downloaded from Toronto CA City government website.</a:t>
            </a:r>
          </a:p>
          <a:p>
            <a:endParaRPr lang="en-US" u="sng" dirty="0">
              <a:cs typeface="Arial" panose="020B0604020202020204" pitchFamily="34" charset="0"/>
            </a:endParaRPr>
          </a:p>
          <a:p>
            <a:r>
              <a:rPr lang="en-US" u="sng" dirty="0">
                <a:cs typeface="Arial" panose="020B0604020202020204" pitchFamily="34" charset="0"/>
                <a:hlinkClick r:id="rId2"/>
              </a:rPr>
              <a:t>https://www.toronto.ca/city-government/data-research-maps/open-data/open-data-catalogue/culture-and-tourism/#1b3c08c4-0316-fc59-88c6-e6d7178a2cf8</a:t>
            </a:r>
            <a:endParaRPr lang="en-US" u="sng" dirty="0">
              <a:cs typeface="Arial" panose="020B0604020202020204" pitchFamily="34" charset="0"/>
            </a:endParaRPr>
          </a:p>
          <a:p>
            <a:endParaRPr lang="en-US" u="sng" dirty="0">
              <a:cs typeface="Arial" panose="020B0604020202020204" pitchFamily="34" charset="0"/>
            </a:endParaRPr>
          </a:p>
          <a:p>
            <a:pPr marL="342900" indent="-342900">
              <a:buFont typeface="Arial" panose="020B0604020202020204" pitchFamily="34" charset="0"/>
              <a:buChar char="•"/>
            </a:pPr>
            <a:r>
              <a:rPr lang="en-US" dirty="0">
                <a:cs typeface="Arial" panose="020B0604020202020204" pitchFamily="34" charset="0"/>
              </a:rPr>
              <a:t>File Name: MSFC_44 Wards_Complete_Final.xlsx</a:t>
            </a:r>
          </a:p>
          <a:p>
            <a:pPr marL="342900" indent="-342900">
              <a:buFont typeface="Arial" panose="020B0604020202020204" pitchFamily="34" charset="0"/>
              <a:buChar char="•"/>
            </a:pPr>
            <a:r>
              <a:rPr lang="en-US" dirty="0">
                <a:cs typeface="Arial" panose="020B0604020202020204" pitchFamily="34" charset="0"/>
              </a:rPr>
              <a:t>Data Dictionary : MSFC_Readme.xls</a:t>
            </a:r>
          </a:p>
          <a:p>
            <a:pPr marL="342900" indent="-342900">
              <a:buFont typeface="Arial" panose="020B0604020202020204" pitchFamily="34" charset="0"/>
              <a:buChar char="•"/>
            </a:pPr>
            <a:endParaRPr lang="en-US" dirty="0">
              <a:cs typeface="Arial" panose="020B0604020202020204" pitchFamily="34" charset="0"/>
            </a:endParaRPr>
          </a:p>
          <a:p>
            <a:pPr marL="342900" indent="-342900">
              <a:buFont typeface="Arial" panose="020B0604020202020204" pitchFamily="34" charset="0"/>
              <a:buChar char="•"/>
            </a:pPr>
            <a:endParaRPr lang="en-US" dirty="0">
              <a:cs typeface="Arial" panose="020B0604020202020204" pitchFamily="34" charset="0"/>
            </a:endParaRPr>
          </a:p>
          <a:p>
            <a:r>
              <a:rPr lang="en-US" i="1" dirty="0">
                <a:cs typeface="Arial" panose="020B0604020202020204" pitchFamily="34" charset="0"/>
              </a:rPr>
              <a:t>*** Datasets are made freely available for anyone under the City’s Open Government </a:t>
            </a:r>
            <a:r>
              <a:rPr lang="en-US" i="1" dirty="0" err="1">
                <a:cs typeface="Arial" panose="020B0604020202020204" pitchFamily="34" charset="0"/>
              </a:rPr>
              <a:t>Licence</a:t>
            </a:r>
            <a:r>
              <a:rPr lang="en-US" i="1" dirty="0">
                <a:cs typeface="Arial" panose="020B0604020202020204" pitchFamily="34" charset="0"/>
              </a:rPr>
              <a:t>, which is based on version 1.0 of the Open Government License – Ontario. This license allows worldwide, royalty-free, perpetual, non-exclusive license to use the City’s open datasets, for both commercial and non-commercial use.</a:t>
            </a:r>
            <a:endParaRPr lang="en-IN" i="1" dirty="0">
              <a:cs typeface="Arial" panose="020B0604020202020204" pitchFamily="34" charset="0"/>
            </a:endParaRPr>
          </a:p>
          <a:p>
            <a:endParaRPr lang="en-IN" sz="1600" b="1" dirty="0">
              <a:cs typeface="Arial" panose="020B0604020202020204" pitchFamily="34" charset="0"/>
            </a:endParaRPr>
          </a:p>
        </p:txBody>
      </p:sp>
      <p:sp>
        <p:nvSpPr>
          <p:cNvPr id="8" name="TextBox 7">
            <a:extLst>
              <a:ext uri="{FF2B5EF4-FFF2-40B4-BE49-F238E27FC236}">
                <a16:creationId xmlns:a16="http://schemas.microsoft.com/office/drawing/2014/main" id="{7BABADA5-0ED4-45B7-8507-1E990EC25A41}"/>
              </a:ext>
            </a:extLst>
          </p:cNvPr>
          <p:cNvSpPr txBox="1"/>
          <p:nvPr/>
        </p:nvSpPr>
        <p:spPr>
          <a:xfrm>
            <a:off x="443865" y="213360"/>
            <a:ext cx="11304270" cy="523220"/>
          </a:xfrm>
          <a:prstGeom prst="rect">
            <a:avLst/>
          </a:prstGeom>
          <a:noFill/>
        </p:spPr>
        <p:txBody>
          <a:bodyPr wrap="square" rtlCol="0">
            <a:spAutoFit/>
          </a:bodyPr>
          <a:lstStyle/>
          <a:p>
            <a:r>
              <a:rPr lang="en-US" sz="2800" b="1" dirty="0">
                <a:latin typeface="Arial Black" panose="020B0A04020102020204" pitchFamily="34" charset="0"/>
              </a:rPr>
              <a:t>Toronto: Analysis of Culture &amp; Community Centers</a:t>
            </a:r>
            <a:endParaRPr lang="en-IN" sz="2800" b="1" dirty="0">
              <a:latin typeface="Arial Black" panose="020B0A04020102020204" pitchFamily="34" charset="0"/>
            </a:endParaRPr>
          </a:p>
        </p:txBody>
      </p:sp>
      <p:sp>
        <p:nvSpPr>
          <p:cNvPr id="2" name="Rectangle 1">
            <a:extLst>
              <a:ext uri="{FF2B5EF4-FFF2-40B4-BE49-F238E27FC236}">
                <a16:creationId xmlns:a16="http://schemas.microsoft.com/office/drawing/2014/main" id="{40402CB1-38F6-4FDA-B217-C4ED02C1F16C}"/>
              </a:ext>
            </a:extLst>
          </p:cNvPr>
          <p:cNvSpPr/>
          <p:nvPr/>
        </p:nvSpPr>
        <p:spPr>
          <a:xfrm>
            <a:off x="183827" y="838180"/>
            <a:ext cx="11364607" cy="45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56571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55C591E-4B62-49A6-8320-86AB57053E48}"/>
              </a:ext>
            </a:extLst>
          </p:cNvPr>
          <p:cNvSpPr txBox="1"/>
          <p:nvPr/>
        </p:nvSpPr>
        <p:spPr>
          <a:xfrm>
            <a:off x="497840" y="1117600"/>
            <a:ext cx="11328400" cy="4985980"/>
          </a:xfrm>
          <a:prstGeom prst="rect">
            <a:avLst/>
          </a:prstGeom>
          <a:noFill/>
        </p:spPr>
        <p:txBody>
          <a:bodyPr wrap="square" rtlCol="0">
            <a:spAutoFit/>
          </a:bodyPr>
          <a:lstStyle/>
          <a:p>
            <a:r>
              <a:rPr lang="en-US" sz="1600" b="1" dirty="0">
                <a:cs typeface="Arial" panose="020B0604020202020204" pitchFamily="34" charset="0"/>
              </a:rPr>
              <a:t>OBSERVATIONS POST ANALYSIS:</a:t>
            </a:r>
          </a:p>
          <a:p>
            <a:endParaRPr lang="en-US" sz="1600" b="1" dirty="0">
              <a:cs typeface="Arial" panose="020B0604020202020204" pitchFamily="34" charset="0"/>
            </a:endParaRPr>
          </a:p>
          <a:p>
            <a:r>
              <a:rPr lang="en-US" dirty="0">
                <a:cs typeface="Arial" panose="020B0604020202020204" pitchFamily="34" charset="0"/>
              </a:rPr>
              <a:t>By the end of following this particular notebook, how we came to the following analysis will be clear. However to intrigue the readers interest and for quick clarity , earmarking few critical observations upfront.</a:t>
            </a:r>
          </a:p>
          <a:p>
            <a:endParaRPr lang="en-US" u="sng" dirty="0">
              <a:cs typeface="Arial" panose="020B0604020202020204" pitchFamily="34" charset="0"/>
            </a:endParaRPr>
          </a:p>
          <a:p>
            <a:pPr marL="342900" indent="-342900">
              <a:buFont typeface="Arial" panose="020B0604020202020204" pitchFamily="34" charset="0"/>
              <a:buChar char="•"/>
            </a:pPr>
            <a:r>
              <a:rPr lang="en-US" dirty="0">
                <a:cs typeface="Arial" panose="020B0604020202020204" pitchFamily="34" charset="0"/>
              </a:rPr>
              <a:t>City of Toronto has close to 1600 culture and community centers spread across its various wards</a:t>
            </a:r>
          </a:p>
          <a:p>
            <a:endParaRPr lang="en-US" dirty="0">
              <a:cs typeface="Arial" panose="020B0604020202020204" pitchFamily="34" charset="0"/>
            </a:endParaRPr>
          </a:p>
          <a:p>
            <a:pPr marL="342900" indent="-342900">
              <a:buFont typeface="Arial" panose="020B0604020202020204" pitchFamily="34" charset="0"/>
              <a:buChar char="•"/>
            </a:pPr>
            <a:r>
              <a:rPr lang="en-US" dirty="0">
                <a:cs typeface="Arial" panose="020B0604020202020204" pitchFamily="34" charset="0"/>
              </a:rPr>
              <a:t>Majority (~700) of these community centers facilitate performance</a:t>
            </a:r>
          </a:p>
          <a:p>
            <a:endParaRPr lang="en-US" dirty="0">
              <a:cs typeface="Arial" panose="020B0604020202020204" pitchFamily="34" charset="0"/>
            </a:endParaRPr>
          </a:p>
          <a:p>
            <a:pPr marL="342900" indent="-342900">
              <a:buFont typeface="Arial" panose="020B0604020202020204" pitchFamily="34" charset="0"/>
              <a:buChar char="•"/>
            </a:pPr>
            <a:r>
              <a:rPr lang="en-US" dirty="0">
                <a:cs typeface="Arial" panose="020B0604020202020204" pitchFamily="34" charset="0"/>
              </a:rPr>
              <a:t>City has only ~100 public libraries</a:t>
            </a:r>
          </a:p>
          <a:p>
            <a:endParaRPr lang="en-US" dirty="0">
              <a:cs typeface="Arial" panose="020B0604020202020204" pitchFamily="34" charset="0"/>
            </a:endParaRPr>
          </a:p>
          <a:p>
            <a:pPr marL="342900" indent="-342900">
              <a:buFont typeface="Arial" panose="020B0604020202020204" pitchFamily="34" charset="0"/>
              <a:buChar char="•"/>
            </a:pPr>
            <a:r>
              <a:rPr lang="en-US" dirty="0">
                <a:cs typeface="Arial" panose="020B0604020202020204" pitchFamily="34" charset="0"/>
              </a:rPr>
              <a:t>Majority (~1100) of these community centers are not owned or operated by the city</a:t>
            </a:r>
          </a:p>
          <a:p>
            <a:endParaRPr lang="en-US" dirty="0">
              <a:cs typeface="Arial" panose="020B0604020202020204" pitchFamily="34" charset="0"/>
            </a:endParaRPr>
          </a:p>
          <a:p>
            <a:pPr marL="342900" indent="-342900">
              <a:buFont typeface="Arial" panose="020B0604020202020204" pitchFamily="34" charset="0"/>
              <a:buChar char="•"/>
            </a:pPr>
            <a:r>
              <a:rPr lang="en-US" dirty="0">
                <a:cs typeface="Arial" panose="020B0604020202020204" pitchFamily="34" charset="0"/>
              </a:rPr>
              <a:t>Ward 20 in Toronto – Scarborough Southwest has the highest concentration of community centers</a:t>
            </a:r>
          </a:p>
          <a:p>
            <a:pPr marL="342900" indent="-342900">
              <a:buFont typeface="Arial" panose="020B0604020202020204" pitchFamily="34" charset="0"/>
              <a:buChar char="•"/>
            </a:pPr>
            <a:endParaRPr lang="en-US" dirty="0">
              <a:cs typeface="Arial" panose="020B0604020202020204" pitchFamily="34" charset="0"/>
            </a:endParaRPr>
          </a:p>
          <a:p>
            <a:pPr marL="342900" indent="-342900">
              <a:buFont typeface="Arial" panose="020B0604020202020204" pitchFamily="34" charset="0"/>
              <a:buChar char="•"/>
            </a:pPr>
            <a:endParaRPr lang="en-US" dirty="0">
              <a:cs typeface="Arial" panose="020B0604020202020204" pitchFamily="34" charset="0"/>
            </a:endParaRPr>
          </a:p>
          <a:p>
            <a:pPr marL="342900" indent="-342900">
              <a:buFont typeface="Arial" panose="020B0604020202020204" pitchFamily="34" charset="0"/>
              <a:buChar char="•"/>
            </a:pPr>
            <a:endParaRPr lang="en-US" dirty="0">
              <a:cs typeface="Arial" panose="020B0604020202020204" pitchFamily="34" charset="0"/>
            </a:endParaRPr>
          </a:p>
          <a:p>
            <a:endParaRPr lang="en-IN" sz="1600" b="1" dirty="0">
              <a:cs typeface="Arial" panose="020B0604020202020204" pitchFamily="34" charset="0"/>
            </a:endParaRPr>
          </a:p>
        </p:txBody>
      </p:sp>
      <p:sp>
        <p:nvSpPr>
          <p:cNvPr id="8" name="TextBox 7">
            <a:extLst>
              <a:ext uri="{FF2B5EF4-FFF2-40B4-BE49-F238E27FC236}">
                <a16:creationId xmlns:a16="http://schemas.microsoft.com/office/drawing/2014/main" id="{7BABADA5-0ED4-45B7-8507-1E990EC25A41}"/>
              </a:ext>
            </a:extLst>
          </p:cNvPr>
          <p:cNvSpPr txBox="1"/>
          <p:nvPr/>
        </p:nvSpPr>
        <p:spPr>
          <a:xfrm>
            <a:off x="443865" y="213360"/>
            <a:ext cx="11304270" cy="523220"/>
          </a:xfrm>
          <a:prstGeom prst="rect">
            <a:avLst/>
          </a:prstGeom>
          <a:noFill/>
        </p:spPr>
        <p:txBody>
          <a:bodyPr wrap="square" rtlCol="0">
            <a:spAutoFit/>
          </a:bodyPr>
          <a:lstStyle/>
          <a:p>
            <a:r>
              <a:rPr lang="en-US" sz="2800" b="1" dirty="0">
                <a:latin typeface="Arial Black" panose="020B0A04020102020204" pitchFamily="34" charset="0"/>
              </a:rPr>
              <a:t>Toronto: Analysis of Culture &amp; Community Centers</a:t>
            </a:r>
            <a:endParaRPr lang="en-IN" sz="2800" b="1" dirty="0">
              <a:latin typeface="Arial Black" panose="020B0A04020102020204" pitchFamily="34" charset="0"/>
            </a:endParaRPr>
          </a:p>
        </p:txBody>
      </p:sp>
      <p:sp>
        <p:nvSpPr>
          <p:cNvPr id="2" name="Rectangle 1">
            <a:extLst>
              <a:ext uri="{FF2B5EF4-FFF2-40B4-BE49-F238E27FC236}">
                <a16:creationId xmlns:a16="http://schemas.microsoft.com/office/drawing/2014/main" id="{40402CB1-38F6-4FDA-B217-C4ED02C1F16C}"/>
              </a:ext>
            </a:extLst>
          </p:cNvPr>
          <p:cNvSpPr/>
          <p:nvPr/>
        </p:nvSpPr>
        <p:spPr>
          <a:xfrm>
            <a:off x="183827" y="838180"/>
            <a:ext cx="11364607" cy="45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4504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55C591E-4B62-49A6-8320-86AB57053E48}"/>
              </a:ext>
            </a:extLst>
          </p:cNvPr>
          <p:cNvSpPr txBox="1"/>
          <p:nvPr/>
        </p:nvSpPr>
        <p:spPr>
          <a:xfrm>
            <a:off x="497840" y="1117600"/>
            <a:ext cx="11328400" cy="6924973"/>
          </a:xfrm>
          <a:prstGeom prst="rect">
            <a:avLst/>
          </a:prstGeom>
          <a:noFill/>
        </p:spPr>
        <p:txBody>
          <a:bodyPr wrap="square" rtlCol="0">
            <a:spAutoFit/>
          </a:bodyPr>
          <a:lstStyle/>
          <a:p>
            <a:r>
              <a:rPr lang="en-US" sz="1600" b="1" dirty="0">
                <a:cs typeface="Arial" panose="020B0604020202020204" pitchFamily="34" charset="0"/>
              </a:rPr>
              <a:t>CONCLUSION:</a:t>
            </a:r>
          </a:p>
          <a:p>
            <a:endParaRPr lang="en-US" sz="1600" b="1" dirty="0">
              <a:cs typeface="Arial" panose="020B0604020202020204" pitchFamily="34" charset="0"/>
            </a:endParaRPr>
          </a:p>
          <a:p>
            <a:r>
              <a:rPr lang="en-US" dirty="0">
                <a:cs typeface="Arial" panose="020B0604020202020204" pitchFamily="34" charset="0"/>
              </a:rPr>
              <a:t>Based on our data analysis exercise we can conclude the following:</a:t>
            </a:r>
          </a:p>
          <a:p>
            <a:endParaRPr lang="en-US" u="sng" dirty="0">
              <a:cs typeface="Arial" panose="020B0604020202020204" pitchFamily="34" charset="0"/>
            </a:endParaRPr>
          </a:p>
          <a:p>
            <a:pPr marL="342900" indent="-342900">
              <a:buFont typeface="Arial" panose="020B0604020202020204" pitchFamily="34" charset="0"/>
              <a:buChar char="•"/>
            </a:pPr>
            <a:r>
              <a:rPr lang="en-US" dirty="0">
                <a:cs typeface="Arial" panose="020B0604020202020204" pitchFamily="34" charset="0"/>
              </a:rPr>
              <a:t>City of Toronto has close to 1600 culture and community centers spread across its various wards. Density and availability of community centers reduces the further away we are from the city center.</a:t>
            </a:r>
          </a:p>
          <a:p>
            <a:endParaRPr lang="en-US" dirty="0">
              <a:cs typeface="Arial" panose="020B0604020202020204" pitchFamily="34" charset="0"/>
            </a:endParaRPr>
          </a:p>
          <a:p>
            <a:pPr marL="342900" indent="-342900">
              <a:buFont typeface="Arial" panose="020B0604020202020204" pitchFamily="34" charset="0"/>
              <a:buChar char="•"/>
            </a:pPr>
            <a:r>
              <a:rPr lang="en-US" dirty="0">
                <a:cs typeface="Arial" panose="020B0604020202020204" pitchFamily="34" charset="0"/>
              </a:rPr>
              <a:t>Majority (~700) of these community centers facilitate performance</a:t>
            </a:r>
          </a:p>
          <a:p>
            <a:endParaRPr lang="en-US" dirty="0">
              <a:cs typeface="Arial" panose="020B0604020202020204" pitchFamily="34" charset="0"/>
            </a:endParaRPr>
          </a:p>
          <a:p>
            <a:pPr marL="342900" indent="-342900">
              <a:buFont typeface="Arial" panose="020B0604020202020204" pitchFamily="34" charset="0"/>
              <a:buChar char="•"/>
            </a:pPr>
            <a:r>
              <a:rPr lang="en-US" dirty="0">
                <a:cs typeface="Arial" panose="020B0604020202020204" pitchFamily="34" charset="0"/>
              </a:rPr>
              <a:t>City has only ~100 public libraries. The highest number of libraries at a particular ward is only 5.</a:t>
            </a:r>
          </a:p>
          <a:p>
            <a:endParaRPr lang="en-US" dirty="0">
              <a:cs typeface="Arial" panose="020B0604020202020204" pitchFamily="34" charset="0"/>
            </a:endParaRPr>
          </a:p>
          <a:p>
            <a:pPr marL="342900" indent="-342900">
              <a:buFont typeface="Arial" panose="020B0604020202020204" pitchFamily="34" charset="0"/>
              <a:buChar char="•"/>
            </a:pPr>
            <a:r>
              <a:rPr lang="en-US" dirty="0">
                <a:cs typeface="Arial" panose="020B0604020202020204" pitchFamily="34" charset="0"/>
              </a:rPr>
              <a:t>Majority (~1100) of these community centers are not owned or operated by the city.</a:t>
            </a:r>
          </a:p>
          <a:p>
            <a:endParaRPr lang="en-US" dirty="0">
              <a:cs typeface="Arial" panose="020B0604020202020204" pitchFamily="34" charset="0"/>
            </a:endParaRPr>
          </a:p>
          <a:p>
            <a:pPr marL="342900" indent="-342900">
              <a:buFont typeface="Arial" panose="020B0604020202020204" pitchFamily="34" charset="0"/>
              <a:buChar char="•"/>
            </a:pPr>
            <a:r>
              <a:rPr lang="en-US" dirty="0">
                <a:cs typeface="Arial" panose="020B0604020202020204" pitchFamily="34" charset="0"/>
              </a:rPr>
              <a:t>Ward 20 in Toronto – Scarborough Southwest has the highest concentration of community centers. This can be attributed to private sponsorship and investment as majority of private stake community centers are also in this particular ward</a:t>
            </a:r>
          </a:p>
          <a:p>
            <a:pPr marL="342900" indent="-342900">
              <a:buFont typeface="Arial" panose="020B0604020202020204" pitchFamily="34" charset="0"/>
              <a:buChar char="•"/>
            </a:pPr>
            <a:endParaRPr lang="en-US" dirty="0">
              <a:cs typeface="Arial" panose="020B0604020202020204" pitchFamily="34" charset="0"/>
            </a:endParaRPr>
          </a:p>
          <a:p>
            <a:pPr marL="342900" indent="-342900">
              <a:buFont typeface="Arial" panose="020B0604020202020204" pitchFamily="34" charset="0"/>
              <a:buChar char="•"/>
            </a:pPr>
            <a:r>
              <a:rPr lang="en-US" dirty="0">
                <a:cs typeface="Arial" panose="020B0604020202020204" pitchFamily="34" charset="0"/>
              </a:rPr>
              <a:t>Wards which require work in infrastructure of community centers are Scarborough Agincourt , Danforth and </a:t>
            </a:r>
            <a:r>
              <a:rPr lang="en-US" dirty="0" err="1">
                <a:cs typeface="Arial" panose="020B0604020202020204" pitchFamily="34" charset="0"/>
              </a:rPr>
              <a:t>Etiboke</a:t>
            </a:r>
            <a:endParaRPr lang="en-US" dirty="0">
              <a:cs typeface="Arial" panose="020B0604020202020204" pitchFamily="34" charset="0"/>
            </a:endParaRPr>
          </a:p>
          <a:p>
            <a:pPr marL="342900" indent="-342900">
              <a:buFont typeface="Arial" panose="020B0604020202020204" pitchFamily="34" charset="0"/>
              <a:buChar char="•"/>
            </a:pPr>
            <a:endParaRPr lang="en-US" dirty="0">
              <a:cs typeface="Arial" panose="020B0604020202020204" pitchFamily="34" charset="0"/>
            </a:endParaRPr>
          </a:p>
          <a:p>
            <a:pPr marL="342900" indent="-342900">
              <a:buFont typeface="Arial" panose="020B0604020202020204" pitchFamily="34" charset="0"/>
              <a:buChar char="•"/>
            </a:pPr>
            <a:endParaRPr lang="en-US" dirty="0">
              <a:cs typeface="Arial" panose="020B0604020202020204" pitchFamily="34" charset="0"/>
            </a:endParaRPr>
          </a:p>
          <a:p>
            <a:pPr marL="342900" indent="-342900">
              <a:buFont typeface="Arial" panose="020B0604020202020204" pitchFamily="34" charset="0"/>
              <a:buChar char="•"/>
            </a:pPr>
            <a:endParaRPr lang="en-US" dirty="0">
              <a:cs typeface="Arial" panose="020B0604020202020204" pitchFamily="34" charset="0"/>
            </a:endParaRPr>
          </a:p>
          <a:p>
            <a:pPr marL="342900" indent="-342900">
              <a:buFont typeface="Arial" panose="020B0604020202020204" pitchFamily="34" charset="0"/>
              <a:buChar char="•"/>
            </a:pPr>
            <a:endParaRPr lang="en-US" dirty="0">
              <a:cs typeface="Arial" panose="020B0604020202020204" pitchFamily="34" charset="0"/>
            </a:endParaRPr>
          </a:p>
          <a:p>
            <a:pPr marL="342900" indent="-342900">
              <a:buFont typeface="Arial" panose="020B0604020202020204" pitchFamily="34" charset="0"/>
              <a:buChar char="•"/>
            </a:pPr>
            <a:endParaRPr lang="en-US" dirty="0">
              <a:cs typeface="Arial" panose="020B0604020202020204" pitchFamily="34" charset="0"/>
            </a:endParaRPr>
          </a:p>
          <a:p>
            <a:pPr marL="342900" indent="-342900">
              <a:buFont typeface="Arial" panose="020B0604020202020204" pitchFamily="34" charset="0"/>
              <a:buChar char="•"/>
            </a:pPr>
            <a:endParaRPr lang="en-US" dirty="0">
              <a:cs typeface="Arial" panose="020B0604020202020204" pitchFamily="34" charset="0"/>
            </a:endParaRPr>
          </a:p>
          <a:p>
            <a:endParaRPr lang="en-IN" sz="1600" b="1" dirty="0">
              <a:cs typeface="Arial" panose="020B0604020202020204" pitchFamily="34" charset="0"/>
            </a:endParaRPr>
          </a:p>
        </p:txBody>
      </p:sp>
      <p:sp>
        <p:nvSpPr>
          <p:cNvPr id="8" name="TextBox 7">
            <a:extLst>
              <a:ext uri="{FF2B5EF4-FFF2-40B4-BE49-F238E27FC236}">
                <a16:creationId xmlns:a16="http://schemas.microsoft.com/office/drawing/2014/main" id="{7BABADA5-0ED4-45B7-8507-1E990EC25A41}"/>
              </a:ext>
            </a:extLst>
          </p:cNvPr>
          <p:cNvSpPr txBox="1"/>
          <p:nvPr/>
        </p:nvSpPr>
        <p:spPr>
          <a:xfrm>
            <a:off x="443865" y="213360"/>
            <a:ext cx="11304270" cy="523220"/>
          </a:xfrm>
          <a:prstGeom prst="rect">
            <a:avLst/>
          </a:prstGeom>
          <a:noFill/>
        </p:spPr>
        <p:txBody>
          <a:bodyPr wrap="square" rtlCol="0">
            <a:spAutoFit/>
          </a:bodyPr>
          <a:lstStyle/>
          <a:p>
            <a:r>
              <a:rPr lang="en-US" sz="2800" b="1" dirty="0">
                <a:latin typeface="Arial Black" panose="020B0A04020102020204" pitchFamily="34" charset="0"/>
              </a:rPr>
              <a:t>Toronto: Analysis of Culture &amp; Community Centers</a:t>
            </a:r>
            <a:endParaRPr lang="en-IN" sz="2800" b="1" dirty="0">
              <a:latin typeface="Arial Black" panose="020B0A04020102020204" pitchFamily="34" charset="0"/>
            </a:endParaRPr>
          </a:p>
        </p:txBody>
      </p:sp>
      <p:sp>
        <p:nvSpPr>
          <p:cNvPr id="2" name="Rectangle 1">
            <a:extLst>
              <a:ext uri="{FF2B5EF4-FFF2-40B4-BE49-F238E27FC236}">
                <a16:creationId xmlns:a16="http://schemas.microsoft.com/office/drawing/2014/main" id="{40402CB1-38F6-4FDA-B217-C4ED02C1F16C}"/>
              </a:ext>
            </a:extLst>
          </p:cNvPr>
          <p:cNvSpPr/>
          <p:nvPr/>
        </p:nvSpPr>
        <p:spPr>
          <a:xfrm>
            <a:off x="183827" y="838180"/>
            <a:ext cx="11364607" cy="45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02767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480</Words>
  <Application>Microsoft Office PowerPoint</Application>
  <PresentationFormat>Widescreen</PresentationFormat>
  <Paragraphs>79</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37</cp:revision>
  <dcterms:created xsi:type="dcterms:W3CDTF">2019-02-22T19:02:52Z</dcterms:created>
  <dcterms:modified xsi:type="dcterms:W3CDTF">2019-02-23T06:16:15Z</dcterms:modified>
</cp:coreProperties>
</file>