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F8F8-CA86-4CCE-95C0-A48EB8D7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9EC9-5B45-4193-A01E-429F9C29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6D19-8D7C-4881-94D3-CED76900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3F27-70DD-4809-82A3-244E92E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2C28-9FCA-4A54-BB72-EEC1EB9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5534-6F42-4C7C-8FF2-40EBC129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6B05-B98E-4876-8B3E-FCA06D2E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4D0-16E6-43B1-843A-61B4447F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4A43-DA51-4205-9218-644A4AD6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A909-A818-4567-ACE1-8BB019B4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C6D35-9C67-485C-8176-631EF3B8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30609-1450-459B-8FCE-8126E038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5659-AC5C-43B6-B5A4-F93AD188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019C-681B-4E1E-AECC-5CB6D97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3B0C-763D-4332-9DDD-9C7B963D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2E36-4727-4DF5-B885-E50A727A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F075-85A2-4546-8CEF-EE4CCCF3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5C35-E6D5-4328-8760-83E5527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6BEB-B244-4B6C-BE68-8067123A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0B11-5D66-48D2-B3A2-AE9B4AA0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6738-E5DE-497C-8592-C91E1168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5CD3-3A0D-47E0-82B4-44CDE58A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976B-01AD-4D85-A64F-47A199F6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E7C1-654C-4ABC-9CD3-28051FC5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760D-EB48-4A1E-AC9D-DFEDC1FF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8CE7-4114-422C-8A07-97D7E755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F71F-5107-4EFF-98CF-54FC8738C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92957-BA10-4FF0-A03B-7FCD58D9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E88D-A3F4-4AAD-A91E-15254D7A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3D65-556D-4661-AA46-65FB598A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365B-87DB-4EA9-A10D-5FDB186A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4BA9-EC67-43CC-A596-1AAFE765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64A1-BC8B-48CD-AFC4-1B3F2A77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F38B-D358-4162-BE8A-2BC76684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5B5F5-BDE8-4531-8549-1CBE2EB18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0CC54-92E2-4256-ADB2-760BC5647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0BED5-F674-40EB-831A-149D205C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3AB9E-0E2A-416D-895E-1CB49DCB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FCC0-9DDC-42E4-A7F2-4A07A003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067-1051-4D2D-B4E7-26F697D2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D7DC5-8361-4DEB-9C98-F8C6E9B8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9026-01CE-443C-9993-3CAA7297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D420B-50D2-4260-898E-9BDE3006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3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F782-0542-4AE0-8518-4FD6D3E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0678F-B72F-49C4-AA1C-1D91EC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E688-20BB-4B59-942F-2573D9F6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CFA-C434-4E60-9125-07BC1952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7D36-9117-4EDA-A4DD-72A3B5DD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B36C0-BF71-4E38-8C07-005090D1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F95BB-485E-455B-AE38-AD214F1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B8EF-004E-46FB-B9DB-5F0BEF4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E693-E308-4CFB-8741-97863DA9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8A9-C306-4154-880B-0E32B4F5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54800-DFCE-44A2-A56F-4E41D8DEC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F5509-1BAA-407E-8CDC-D605E2D91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148C-91E3-421F-A30B-F00DAFFC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C329-11D0-4655-98C8-BF884AE8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DEA-D19D-4522-9D58-97C4781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3DFDA-5B2A-4F05-9380-C8B45BA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CBDB-28E6-4CC1-90A3-F7288366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24A-2D85-49D2-90C2-E623521E0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C23A-4EAE-4D3F-88B0-A748C187440D}" type="datetimeFigureOut">
              <a:rPr lang="en-IN" smtClean="0"/>
              <a:t>08-12-2018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0B1F-A6E7-4EEE-9113-74CE4A32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6E3C-E04D-4000-AE2B-AADE10FD3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4B06-9BD2-497B-8E15-A47CCB586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mmons.georgetown.edu/cctp-748-spring2015/category/week-1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mmons.georgetown.edu/cctp-748-spring2015/category/week-1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mmons.georgetown.edu/cctp-748-spring2015/category/week-1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mmons.georgetown.edu/cctp-748-spring2015/category/week-12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1D1A4-0C56-400A-9DB7-D9476C4B4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82298"/>
              </p:ext>
            </p:extLst>
          </p:nvPr>
        </p:nvGraphicFramePr>
        <p:xfrm>
          <a:off x="8710613" y="600075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3DAA08-FC5A-4AD2-A7BE-F605A216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600075"/>
            <a:ext cx="3043237" cy="21575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A35BB-ED84-4D84-AC22-6E21EEC8927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14775" y="1657350"/>
            <a:ext cx="4305300" cy="2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6B061C-51B0-4BBA-A29A-BB57FE64C712}"/>
              </a:ext>
            </a:extLst>
          </p:cNvPr>
          <p:cNvSpPr txBox="1"/>
          <p:nvPr/>
        </p:nvSpPr>
        <p:spPr>
          <a:xfrm>
            <a:off x="7870032" y="3262753"/>
            <a:ext cx="3552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Say, this is the pixel representation </a:t>
            </a:r>
          </a:p>
          <a:p>
            <a:r>
              <a:rPr lang="en-US" dirty="0"/>
              <a:t>Of the image on the left</a:t>
            </a:r>
          </a:p>
          <a:p>
            <a:endParaRPr lang="en-US" dirty="0"/>
          </a:p>
          <a:p>
            <a:r>
              <a:rPr lang="en-US" dirty="0"/>
              <a:t>Pixels are obviously numbers within</a:t>
            </a:r>
          </a:p>
          <a:p>
            <a:r>
              <a:rPr lang="en-US" dirty="0"/>
              <a:t>0-255 range. However we are </a:t>
            </a:r>
          </a:p>
          <a:p>
            <a:r>
              <a:rPr lang="en-US" dirty="0"/>
              <a:t>Showing them as alphabets for ease of demonstration on later slides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CCDF-38B7-481A-B8AE-4AC9E05317A7}"/>
              </a:ext>
            </a:extLst>
          </p:cNvPr>
          <p:cNvSpPr txBox="1"/>
          <p:nvPr/>
        </p:nvSpPr>
        <p:spPr>
          <a:xfrm>
            <a:off x="4179093" y="600075"/>
            <a:ext cx="3552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very simplistic pixel values for the </a:t>
            </a:r>
          </a:p>
          <a:p>
            <a:r>
              <a:rPr lang="en-US" dirty="0"/>
              <a:t>Image on the left. For ease of viewing showing in a 3 *3 matrix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EF71B-881A-4971-882E-DD7D793D23D2}"/>
              </a:ext>
            </a:extLst>
          </p:cNvPr>
          <p:cNvSpPr txBox="1"/>
          <p:nvPr/>
        </p:nvSpPr>
        <p:spPr>
          <a:xfrm>
            <a:off x="921543" y="3481828"/>
            <a:ext cx="355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Say, this is our simplest image.</a:t>
            </a:r>
          </a:p>
          <a:p>
            <a:r>
              <a:rPr lang="en-US" dirty="0"/>
              <a:t>A white square inside a black box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652CCDF-38B7-481A-B8AE-4AC9E05317A7}"/>
              </a:ext>
            </a:extLst>
          </p:cNvPr>
          <p:cNvSpPr txBox="1"/>
          <p:nvPr/>
        </p:nvSpPr>
        <p:spPr>
          <a:xfrm>
            <a:off x="769143" y="5862161"/>
            <a:ext cx="860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Our aim: perform an image convolution with a given image kernel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64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1227EB-34C3-4D40-983C-9C84BEB6558A}"/>
              </a:ext>
            </a:extLst>
          </p:cNvPr>
          <p:cNvSpPr txBox="1"/>
          <p:nvPr/>
        </p:nvSpPr>
        <p:spPr>
          <a:xfrm>
            <a:off x="6181725" y="4111052"/>
            <a:ext cx="1090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CE3-8BEB-487B-8EB4-B9B2E0A228C9}"/>
              </a:ext>
            </a:extLst>
          </p:cNvPr>
          <p:cNvSpPr txBox="1"/>
          <p:nvPr/>
        </p:nvSpPr>
        <p:spPr>
          <a:xfrm>
            <a:off x="714376" y="706920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for Fun: this is our original image on the left and convoluted one on the right(based on example pixel values</a:t>
            </a:r>
            <a:endParaRPr lang="en-IN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4411A-E67E-45B1-9455-A4EC0C23C5E6}"/>
              </a:ext>
            </a:extLst>
          </p:cNvPr>
          <p:cNvCxnSpPr>
            <a:cxnSpLocks/>
          </p:cNvCxnSpPr>
          <p:nvPr/>
        </p:nvCxnSpPr>
        <p:spPr>
          <a:xfrm>
            <a:off x="4191001" y="2980927"/>
            <a:ext cx="3071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C5B82-77F4-4007-8FA3-5380A285786C}"/>
              </a:ext>
            </a:extLst>
          </p:cNvPr>
          <p:cNvSpPr txBox="1"/>
          <p:nvPr/>
        </p:nvSpPr>
        <p:spPr>
          <a:xfrm>
            <a:off x="4855369" y="2585369"/>
            <a:ext cx="22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4B1A8-8E5B-4310-ABE3-72B6FB78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1423987"/>
            <a:ext cx="3152775" cy="3171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DBA0C-3568-4F5E-8E79-319DB9F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2" y="1433512"/>
            <a:ext cx="3152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D4CBF2-10E1-4FB3-A29F-8AE59698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062" y="271653"/>
            <a:ext cx="695325" cy="822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9FCCE3-8BEB-487B-8EB4-B9B2E0A228C9}"/>
              </a:ext>
            </a:extLst>
          </p:cNvPr>
          <p:cNvSpPr txBox="1"/>
          <p:nvPr/>
        </p:nvSpPr>
        <p:spPr>
          <a:xfrm>
            <a:off x="952499" y="723901"/>
            <a:ext cx="9515475" cy="36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important theories to consider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23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D7DF9-9A25-4F26-9CC0-9A8E5F74F0A9}"/>
              </a:ext>
            </a:extLst>
          </p:cNvPr>
          <p:cNvSpPr txBox="1"/>
          <p:nvPr/>
        </p:nvSpPr>
        <p:spPr>
          <a:xfrm>
            <a:off x="981075" y="695325"/>
            <a:ext cx="880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below: A sample image kernel. </a:t>
            </a:r>
          </a:p>
          <a:p>
            <a:endParaRPr lang="en-US" dirty="0"/>
          </a:p>
          <a:p>
            <a:r>
              <a:rPr lang="en-US" dirty="0"/>
              <a:t>We would be using this particular kernel and apply it as a convolution on the image above.</a:t>
            </a:r>
          </a:p>
          <a:p>
            <a:endParaRPr lang="en-US" dirty="0"/>
          </a:p>
          <a:p>
            <a:r>
              <a:rPr lang="en-US" dirty="0"/>
              <a:t>** usually image kernels are odd numbered matrix </a:t>
            </a:r>
            <a:r>
              <a:rPr lang="en-US" dirty="0" err="1"/>
              <a:t>eg</a:t>
            </a:r>
            <a:r>
              <a:rPr lang="en-US" dirty="0"/>
              <a:t> 3 * 3, or 5 * 5. reason explained later</a:t>
            </a:r>
          </a:p>
          <a:p>
            <a:endParaRPr lang="en-US" dirty="0"/>
          </a:p>
          <a:p>
            <a:r>
              <a:rPr lang="en-US" dirty="0"/>
              <a:t>** dimensions of the kernel needs to be same or lower than the dimensions of the original image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5A37AE-D701-4417-8C3F-D574E1A38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74091"/>
              </p:ext>
            </p:extLst>
          </p:nvPr>
        </p:nvGraphicFramePr>
        <p:xfrm>
          <a:off x="1100138" y="3092023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39DE42-695A-44A8-9969-BB446D90F9AC}"/>
              </a:ext>
            </a:extLst>
          </p:cNvPr>
          <p:cNvSpPr txBox="1"/>
          <p:nvPr/>
        </p:nvSpPr>
        <p:spPr>
          <a:xfrm>
            <a:off x="1176337" y="5143816"/>
            <a:ext cx="645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Psst</a:t>
            </a:r>
            <a:r>
              <a:rPr lang="en-US" b="1" dirty="0">
                <a:solidFill>
                  <a:srgbClr val="FF0000"/>
                </a:solidFill>
              </a:rPr>
              <a:t>..This is a vertical edge detector kernel. But more on this later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2BE17-E183-4BAA-8290-11CF577F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82150" y="1508160"/>
            <a:ext cx="695325" cy="8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2EDF93-70BE-4BE8-AF37-BC0619D6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00" y="1483510"/>
            <a:ext cx="695325" cy="8221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BCAC3-2377-4825-B415-B707A71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55839"/>
              </p:ext>
            </p:extLst>
          </p:nvPr>
        </p:nvGraphicFramePr>
        <p:xfrm>
          <a:off x="2071688" y="1323975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39049-3034-45AB-88FA-30C0A66C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09858"/>
              </p:ext>
            </p:extLst>
          </p:nvPr>
        </p:nvGraphicFramePr>
        <p:xfrm>
          <a:off x="1195388" y="668655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5B2CDE-A1FA-4D2B-BE6A-97CCA1FE450E}"/>
              </a:ext>
            </a:extLst>
          </p:cNvPr>
          <p:cNvSpPr txBox="1"/>
          <p:nvPr/>
        </p:nvSpPr>
        <p:spPr>
          <a:xfrm>
            <a:off x="4629150" y="839648"/>
            <a:ext cx="6734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Step</a:t>
            </a:r>
          </a:p>
          <a:p>
            <a:endParaRPr lang="en-US" dirty="0"/>
          </a:p>
          <a:p>
            <a:r>
              <a:rPr lang="en-US" dirty="0"/>
              <a:t>Slide the kernel matrix over each pixel of the original image.</a:t>
            </a:r>
          </a:p>
          <a:p>
            <a:endParaRPr lang="en-US" dirty="0"/>
          </a:p>
          <a:p>
            <a:r>
              <a:rPr lang="en-US" b="1" i="1" dirty="0"/>
              <a:t>***This has to be done in such a way such that, the center of the kernel matrix is on top of the pixel in question for the original image</a:t>
            </a:r>
          </a:p>
          <a:p>
            <a:r>
              <a:rPr lang="en-US" b="1" i="1" dirty="0"/>
              <a:t>This particular information also sheds light on why kernel matrices are usually odd dimension matrix</a:t>
            </a:r>
            <a:endParaRPr lang="en-IN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937F0-ECFA-466A-BD8E-8E51859E6DF5}"/>
              </a:ext>
            </a:extLst>
          </p:cNvPr>
          <p:cNvSpPr txBox="1"/>
          <p:nvPr/>
        </p:nvSpPr>
        <p:spPr>
          <a:xfrm>
            <a:off x="1195388" y="3803292"/>
            <a:ext cx="10167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next step would be to slide the kernel matrix one step at a time over the original image</a:t>
            </a:r>
          </a:p>
          <a:p>
            <a:r>
              <a:rPr lang="en-US" dirty="0"/>
              <a:t>the movement of one pixel at a time is known as stride. In this example, stride = 1.  </a:t>
            </a:r>
          </a:p>
          <a:p>
            <a:endParaRPr lang="en-US" dirty="0"/>
          </a:p>
          <a:p>
            <a:r>
              <a:rPr lang="en-US" dirty="0"/>
              <a:t>So when we move our kernel matrix in second step, the center of the kernel would be on top of box ‘b’</a:t>
            </a:r>
          </a:p>
          <a:p>
            <a:endParaRPr lang="en-US" dirty="0"/>
          </a:p>
          <a:p>
            <a:r>
              <a:rPr lang="en-US" dirty="0"/>
              <a:t>If stride was 2 , when we move our kernel matrix in second step, the center of the kernel would be on top of box ‘c’</a:t>
            </a:r>
          </a:p>
          <a:p>
            <a:endParaRPr lang="en-US" dirty="0"/>
          </a:p>
          <a:p>
            <a:r>
              <a:rPr lang="en-US" dirty="0"/>
              <a:t>We keep moving column wise and then to the next row and column wise further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227EB-34C3-4D40-983C-9C84BEB6558A}"/>
              </a:ext>
            </a:extLst>
          </p:cNvPr>
          <p:cNvSpPr txBox="1"/>
          <p:nvPr/>
        </p:nvSpPr>
        <p:spPr>
          <a:xfrm>
            <a:off x="6276975" y="3063698"/>
            <a:ext cx="1090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4671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2268D-1B12-4861-AC9C-BE7666C6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81395"/>
              </p:ext>
            </p:extLst>
          </p:nvPr>
        </p:nvGraphicFramePr>
        <p:xfrm>
          <a:off x="1109663" y="1377953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71563A-8CFE-4202-9C51-D1992C2A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37060"/>
              </p:ext>
            </p:extLst>
          </p:nvPr>
        </p:nvGraphicFramePr>
        <p:xfrm>
          <a:off x="957263" y="722632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033EA-5F2B-4479-90CF-B344DE57A17E}"/>
              </a:ext>
            </a:extLst>
          </p:cNvPr>
          <p:cNvSpPr txBox="1"/>
          <p:nvPr/>
        </p:nvSpPr>
        <p:spPr>
          <a:xfrm>
            <a:off x="5276851" y="722632"/>
            <a:ext cx="432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>
                <a:solidFill>
                  <a:srgbClr val="FF0000"/>
                </a:solidFill>
              </a:rPr>
              <a:t> Step</a:t>
            </a:r>
          </a:p>
          <a:p>
            <a:r>
              <a:rPr lang="en-US" dirty="0"/>
              <a:t>Slide the kernel matrix over each pixel of the original image by moving one pixel at a time.</a:t>
            </a:r>
          </a:p>
          <a:p>
            <a:endParaRPr lang="en-US" dirty="0"/>
          </a:p>
          <a:p>
            <a:r>
              <a:rPr lang="en-US" dirty="0"/>
              <a:t>Again we center the kernel matrix on the pixel.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02CB4-547D-487B-B856-268105F1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1309"/>
              </p:ext>
            </p:extLst>
          </p:nvPr>
        </p:nvGraphicFramePr>
        <p:xfrm>
          <a:off x="1262063" y="4549778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76FB35-5A6D-4F44-8AB6-DF37BB758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78355"/>
              </p:ext>
            </p:extLst>
          </p:nvPr>
        </p:nvGraphicFramePr>
        <p:xfrm>
          <a:off x="1795463" y="3894457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5C6D90-18E0-4CFE-91B1-07CC50533140}"/>
              </a:ext>
            </a:extLst>
          </p:cNvPr>
          <p:cNvSpPr txBox="1"/>
          <p:nvPr/>
        </p:nvSpPr>
        <p:spPr>
          <a:xfrm>
            <a:off x="5276851" y="4549676"/>
            <a:ext cx="432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baseline="30000" dirty="0">
                <a:solidFill>
                  <a:srgbClr val="FF0000"/>
                </a:solidFill>
              </a:rPr>
              <a:t>rd</a:t>
            </a:r>
            <a:r>
              <a:rPr lang="en-US" b="1" dirty="0">
                <a:solidFill>
                  <a:srgbClr val="FF0000"/>
                </a:solidFill>
              </a:rPr>
              <a:t> Step</a:t>
            </a:r>
          </a:p>
          <a:p>
            <a:r>
              <a:rPr lang="en-US" dirty="0"/>
              <a:t>Slide the kernel matrix over each pixel of the original image by moving one pixel at a time.</a:t>
            </a:r>
          </a:p>
          <a:p>
            <a:endParaRPr lang="en-US" dirty="0"/>
          </a:p>
          <a:p>
            <a:r>
              <a:rPr lang="en-US" dirty="0"/>
              <a:t>Again we center the kernel matrix on the pixel.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2268D-1B12-4861-AC9C-BE7666C6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6145"/>
              </p:ext>
            </p:extLst>
          </p:nvPr>
        </p:nvGraphicFramePr>
        <p:xfrm>
          <a:off x="1338263" y="743418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71563A-8CFE-4202-9C51-D1992C2A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23748"/>
              </p:ext>
            </p:extLst>
          </p:nvPr>
        </p:nvGraphicFramePr>
        <p:xfrm>
          <a:off x="428625" y="831046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033EA-5F2B-4479-90CF-B344DE57A17E}"/>
              </a:ext>
            </a:extLst>
          </p:cNvPr>
          <p:cNvSpPr txBox="1"/>
          <p:nvPr/>
        </p:nvSpPr>
        <p:spPr>
          <a:xfrm>
            <a:off x="1183482" y="14697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4th Step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02CB4-547D-487B-B856-268105F1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00743"/>
              </p:ext>
            </p:extLst>
          </p:nvPr>
        </p:nvGraphicFramePr>
        <p:xfrm>
          <a:off x="5022057" y="801566"/>
          <a:ext cx="2124075" cy="18874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76FB35-5A6D-4F44-8AB6-DF37BB758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89098"/>
              </p:ext>
            </p:extLst>
          </p:nvPr>
        </p:nvGraphicFramePr>
        <p:xfrm>
          <a:off x="4860132" y="906976"/>
          <a:ext cx="2124075" cy="18874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361D81-8E03-4071-8DC6-9A9C64B6A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78444"/>
              </p:ext>
            </p:extLst>
          </p:nvPr>
        </p:nvGraphicFramePr>
        <p:xfrm>
          <a:off x="8612982" y="762154"/>
          <a:ext cx="2124075" cy="18874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0A96C9-AF69-4932-B53C-7C23797D3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90829"/>
              </p:ext>
            </p:extLst>
          </p:nvPr>
        </p:nvGraphicFramePr>
        <p:xfrm>
          <a:off x="9098757" y="749457"/>
          <a:ext cx="2124075" cy="18874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8677B9-810F-47BD-A451-5F430D73F0CC}"/>
              </a:ext>
            </a:extLst>
          </p:cNvPr>
          <p:cNvSpPr txBox="1"/>
          <p:nvPr/>
        </p:nvSpPr>
        <p:spPr>
          <a:xfrm>
            <a:off x="5212557" y="99420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5th Step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E26D0-34F0-4DB3-B1BC-ED2EB39F5D64}"/>
              </a:ext>
            </a:extLst>
          </p:cNvPr>
          <p:cNvSpPr txBox="1"/>
          <p:nvPr/>
        </p:nvSpPr>
        <p:spPr>
          <a:xfrm>
            <a:off x="9451182" y="109474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6th Step</a:t>
            </a:r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DC44643-53F8-4288-B365-0367A6D7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46425"/>
              </p:ext>
            </p:extLst>
          </p:nvPr>
        </p:nvGraphicFramePr>
        <p:xfrm>
          <a:off x="1338263" y="4088408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7EDFC6-3961-42A6-973C-6F178B93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39409"/>
              </p:ext>
            </p:extLst>
          </p:nvPr>
        </p:nvGraphicFramePr>
        <p:xfrm>
          <a:off x="428625" y="4795161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01E5E30-296C-46BF-824A-E99EFD0F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36323"/>
              </p:ext>
            </p:extLst>
          </p:nvPr>
        </p:nvGraphicFramePr>
        <p:xfrm>
          <a:off x="5538789" y="4000780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37FC3D0-C04C-491D-87F5-81B4BE1F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07745"/>
              </p:ext>
            </p:extLst>
          </p:nvPr>
        </p:nvGraphicFramePr>
        <p:xfrm>
          <a:off x="5331619" y="4710080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D3C3112-D6BF-4830-8BE0-48B72A04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32848"/>
              </p:ext>
            </p:extLst>
          </p:nvPr>
        </p:nvGraphicFramePr>
        <p:xfrm>
          <a:off x="9067801" y="3913152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2A2E52E-CDE1-494B-9228-5D29EAED6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40467"/>
              </p:ext>
            </p:extLst>
          </p:nvPr>
        </p:nvGraphicFramePr>
        <p:xfrm>
          <a:off x="9639300" y="4617121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816ACB-8949-461A-B5A5-8DFD65CA24F1}"/>
              </a:ext>
            </a:extLst>
          </p:cNvPr>
          <p:cNvSpPr txBox="1"/>
          <p:nvPr/>
        </p:nvSpPr>
        <p:spPr>
          <a:xfrm>
            <a:off x="828675" y="34290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Step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5FE47-47E1-436B-8AF1-C8B94FC8DEC9}"/>
              </a:ext>
            </a:extLst>
          </p:cNvPr>
          <p:cNvSpPr txBox="1"/>
          <p:nvPr/>
        </p:nvSpPr>
        <p:spPr>
          <a:xfrm>
            <a:off x="5353050" y="338294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 Step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75D47-76C4-4297-985A-7985DB87143E}"/>
              </a:ext>
            </a:extLst>
          </p:cNvPr>
          <p:cNvSpPr txBox="1"/>
          <p:nvPr/>
        </p:nvSpPr>
        <p:spPr>
          <a:xfrm>
            <a:off x="9703594" y="3336646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 Step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4A1AA-31CB-46D9-8D30-F73FB37B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72762" y="3233023"/>
            <a:ext cx="695325" cy="8221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5C508-7B69-4EDC-ADB8-2EA9A4CF6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51649"/>
              </p:ext>
            </p:extLst>
          </p:nvPr>
        </p:nvGraphicFramePr>
        <p:xfrm>
          <a:off x="1362075" y="3552825"/>
          <a:ext cx="3495674" cy="27336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4674">
                  <a:extLst>
                    <a:ext uri="{9D8B030D-6E8A-4147-A177-3AD203B41FA5}">
                      <a16:colId xmlns:a16="http://schemas.microsoft.com/office/drawing/2014/main" val="2165705170"/>
                    </a:ext>
                  </a:extLst>
                </a:gridCol>
                <a:gridCol w="692750">
                  <a:extLst>
                    <a:ext uri="{9D8B030D-6E8A-4147-A177-3AD203B41FA5}">
                      <a16:colId xmlns:a16="http://schemas.microsoft.com/office/drawing/2014/main" val="1076195019"/>
                    </a:ext>
                  </a:extLst>
                </a:gridCol>
                <a:gridCol w="692750">
                  <a:extLst>
                    <a:ext uri="{9D8B030D-6E8A-4147-A177-3AD203B41FA5}">
                      <a16:colId xmlns:a16="http://schemas.microsoft.com/office/drawing/2014/main" val="1241720393"/>
                    </a:ext>
                  </a:extLst>
                </a:gridCol>
                <a:gridCol w="692750">
                  <a:extLst>
                    <a:ext uri="{9D8B030D-6E8A-4147-A177-3AD203B41FA5}">
                      <a16:colId xmlns:a16="http://schemas.microsoft.com/office/drawing/2014/main" val="2413418293"/>
                    </a:ext>
                  </a:extLst>
                </a:gridCol>
                <a:gridCol w="692750">
                  <a:extLst>
                    <a:ext uri="{9D8B030D-6E8A-4147-A177-3AD203B41FA5}">
                      <a16:colId xmlns:a16="http://schemas.microsoft.com/office/drawing/2014/main" val="578869360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972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47512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26727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i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5997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382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057235-7054-406D-9103-53DBBDCBE4D7}"/>
              </a:ext>
            </a:extLst>
          </p:cNvPr>
          <p:cNvSpPr txBox="1"/>
          <p:nvPr/>
        </p:nvSpPr>
        <p:spPr>
          <a:xfrm>
            <a:off x="1171575" y="647700"/>
            <a:ext cx="10048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things that we would have noticed by now.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did not deduce the output at each of the 9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we deal with the cases where the kernel overshoots the boundaries of the image, say step 1, 2, 3,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the step 1, we would show the same in the next slides</a:t>
            </a:r>
          </a:p>
          <a:p>
            <a:r>
              <a:rPr lang="en-US" dirty="0"/>
              <a:t>For step 2 , we perform padding. That is we surround the original image with zeros (as shown below)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888D5-8543-4DC9-8820-D503BCE993CC}"/>
              </a:ext>
            </a:extLst>
          </p:cNvPr>
          <p:cNvSpPr txBox="1"/>
          <p:nvPr/>
        </p:nvSpPr>
        <p:spPr>
          <a:xfrm>
            <a:off x="5181600" y="3733801"/>
            <a:ext cx="603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in case our image was of larger dimension say 25*25. We may use a larger kernel say of 5 * 5 matrix. In that case, we would have to have a padding layer of thickness 2. </a:t>
            </a:r>
            <a:r>
              <a:rPr lang="en-US" dirty="0" err="1"/>
              <a:t>ie</a:t>
            </a:r>
            <a:r>
              <a:rPr lang="en-US" dirty="0"/>
              <a:t>, instead of one layer of zeros as shown here, we would have two layers of zeros surrounding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30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BCAC3-2377-4825-B415-B707A71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09442"/>
              </p:ext>
            </p:extLst>
          </p:nvPr>
        </p:nvGraphicFramePr>
        <p:xfrm>
          <a:off x="1252538" y="2946877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39049-3034-45AB-88FA-30C0A66C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31967"/>
              </p:ext>
            </p:extLst>
          </p:nvPr>
        </p:nvGraphicFramePr>
        <p:xfrm>
          <a:off x="376238" y="2291557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1227EB-34C3-4D40-983C-9C84BEB6558A}"/>
              </a:ext>
            </a:extLst>
          </p:cNvPr>
          <p:cNvSpPr txBox="1"/>
          <p:nvPr/>
        </p:nvSpPr>
        <p:spPr>
          <a:xfrm>
            <a:off x="6162675" y="4891246"/>
            <a:ext cx="1090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CE3-8BEB-487B-8EB4-B9B2E0A228C9}"/>
              </a:ext>
            </a:extLst>
          </p:cNvPr>
          <p:cNvSpPr txBox="1"/>
          <p:nvPr/>
        </p:nvSpPr>
        <p:spPr>
          <a:xfrm>
            <a:off x="952500" y="7239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 of output at each step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39195-893C-4E91-8498-5E7307D7C08F}"/>
              </a:ext>
            </a:extLst>
          </p:cNvPr>
          <p:cNvSpPr txBox="1"/>
          <p:nvPr/>
        </p:nvSpPr>
        <p:spPr>
          <a:xfrm>
            <a:off x="952500" y="1128533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of a convolution is another image with </a:t>
            </a:r>
            <a:r>
              <a:rPr lang="en-US" i="1" dirty="0"/>
              <a:t>possibly</a:t>
            </a:r>
            <a:r>
              <a:rPr lang="en-US" dirty="0"/>
              <a:t> different pixel values.</a:t>
            </a:r>
          </a:p>
          <a:p>
            <a:r>
              <a:rPr lang="en-US" dirty="0"/>
              <a:t>We calculate the weighted sum of the product of the kernel value and original image pixel value</a:t>
            </a:r>
          </a:p>
          <a:p>
            <a:r>
              <a:rPr lang="en-US" dirty="0"/>
              <a:t>** remember, places where kernel overshoots are padded with zero.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7189B-2653-4EF5-B291-B866128A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50153"/>
              </p:ext>
            </p:extLst>
          </p:nvPr>
        </p:nvGraphicFramePr>
        <p:xfrm>
          <a:off x="9615487" y="2291557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4411A-E67E-45B1-9455-A4EC0C23C5E6}"/>
              </a:ext>
            </a:extLst>
          </p:cNvPr>
          <p:cNvCxnSpPr/>
          <p:nvPr/>
        </p:nvCxnSpPr>
        <p:spPr>
          <a:xfrm>
            <a:off x="3714750" y="3513473"/>
            <a:ext cx="4791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71FA93-90E8-4B36-9230-11E0DAF1D859}"/>
              </a:ext>
            </a:extLst>
          </p:cNvPr>
          <p:cNvSpPr txBox="1"/>
          <p:nvPr/>
        </p:nvSpPr>
        <p:spPr>
          <a:xfrm>
            <a:off x="3895725" y="2684798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calculate the top left pixel of the new image created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665D5-6688-4530-B31D-9A28022A1130}"/>
              </a:ext>
            </a:extLst>
          </p:cNvPr>
          <p:cNvSpPr txBox="1"/>
          <p:nvPr/>
        </p:nvSpPr>
        <p:spPr>
          <a:xfrm>
            <a:off x="3376613" y="3743920"/>
            <a:ext cx="654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* -1 + 0 * 2 + 0 * -1 + 0 * -1 + 2*a + -1 * b + 0 * -1 +2*d  + -1 * e</a:t>
            </a:r>
          </a:p>
          <a:p>
            <a:endParaRPr lang="en-US" dirty="0"/>
          </a:p>
          <a:p>
            <a:r>
              <a:rPr lang="en-US" dirty="0"/>
              <a:t>If we ignore the 0 values: 2*a + -1 * b +2*d  + -1 * 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37B22-AC93-4AEF-A2CD-DD8D1C989787}"/>
              </a:ext>
            </a:extLst>
          </p:cNvPr>
          <p:cNvSpPr txBox="1"/>
          <p:nvPr/>
        </p:nvSpPr>
        <p:spPr>
          <a:xfrm>
            <a:off x="6234112" y="4965837"/>
            <a:ext cx="277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 a = 1, b = 1, c = 1</a:t>
            </a:r>
          </a:p>
          <a:p>
            <a:endParaRPr lang="en-US" dirty="0"/>
          </a:p>
          <a:p>
            <a:r>
              <a:rPr lang="en-US" dirty="0"/>
              <a:t>d = 2, e = 2, f = 2</a:t>
            </a:r>
          </a:p>
          <a:p>
            <a:endParaRPr lang="en-US" dirty="0"/>
          </a:p>
          <a:p>
            <a:r>
              <a:rPr lang="en-US" dirty="0"/>
              <a:t>g = 3, h = 3, I = 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2FA6C-CFA9-4861-936F-890A51041E32}"/>
              </a:ext>
            </a:extLst>
          </p:cNvPr>
          <p:cNvSpPr txBox="1"/>
          <p:nvPr/>
        </p:nvSpPr>
        <p:spPr>
          <a:xfrm>
            <a:off x="9010649" y="4965837"/>
            <a:ext cx="277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would be :</a:t>
            </a:r>
          </a:p>
          <a:p>
            <a:r>
              <a:rPr lang="en-US" dirty="0"/>
              <a:t>2 * 1 + -1*1+ 2*2 + -1*2 = 3</a:t>
            </a:r>
          </a:p>
          <a:p>
            <a:endParaRPr lang="en-US" dirty="0"/>
          </a:p>
          <a:p>
            <a:r>
              <a:rPr lang="en-US" dirty="0" err="1"/>
              <a:t>p.s</a:t>
            </a:r>
            <a:r>
              <a:rPr lang="en-US" dirty="0"/>
              <a:t> ignored the 0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89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1227EB-34C3-4D40-983C-9C84BEB6558A}"/>
              </a:ext>
            </a:extLst>
          </p:cNvPr>
          <p:cNvSpPr txBox="1"/>
          <p:nvPr/>
        </p:nvSpPr>
        <p:spPr>
          <a:xfrm>
            <a:off x="6191250" y="4434045"/>
            <a:ext cx="1090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CE3-8BEB-487B-8EB4-B9B2E0A228C9}"/>
              </a:ext>
            </a:extLst>
          </p:cNvPr>
          <p:cNvSpPr txBox="1"/>
          <p:nvPr/>
        </p:nvSpPr>
        <p:spPr>
          <a:xfrm>
            <a:off x="952500" y="7239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step</a:t>
            </a:r>
            <a:endParaRPr lang="en-IN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7189B-2653-4EF5-B291-B866128A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83386"/>
              </p:ext>
            </p:extLst>
          </p:nvPr>
        </p:nvGraphicFramePr>
        <p:xfrm>
          <a:off x="9644062" y="1834356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4411A-E67E-45B1-9455-A4EC0C23C5E6}"/>
              </a:ext>
            </a:extLst>
          </p:cNvPr>
          <p:cNvCxnSpPr>
            <a:cxnSpLocks/>
          </p:cNvCxnSpPr>
          <p:nvPr/>
        </p:nvCxnSpPr>
        <p:spPr>
          <a:xfrm>
            <a:off x="3200400" y="3056272"/>
            <a:ext cx="533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71FA93-90E8-4B36-9230-11E0DAF1D859}"/>
              </a:ext>
            </a:extLst>
          </p:cNvPr>
          <p:cNvSpPr txBox="1"/>
          <p:nvPr/>
        </p:nvSpPr>
        <p:spPr>
          <a:xfrm>
            <a:off x="3476626" y="2266983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calculate the (1,2)</a:t>
            </a:r>
            <a:r>
              <a:rPr lang="en-US" dirty="0" err="1"/>
              <a:t>th</a:t>
            </a:r>
            <a:r>
              <a:rPr lang="en-US" dirty="0"/>
              <a:t>  pixel of the new image created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665D5-6688-4530-B31D-9A28022A1130}"/>
              </a:ext>
            </a:extLst>
          </p:cNvPr>
          <p:cNvSpPr txBox="1"/>
          <p:nvPr/>
        </p:nvSpPr>
        <p:spPr>
          <a:xfrm>
            <a:off x="3100387" y="3246199"/>
            <a:ext cx="654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* -1 + 0 * 2 + 0 * -1 + -1*a + 2*b + -1 * c + -1*d +2*e  + -1 * f</a:t>
            </a:r>
          </a:p>
          <a:p>
            <a:endParaRPr lang="en-US" dirty="0"/>
          </a:p>
          <a:p>
            <a:r>
              <a:rPr lang="en-US" dirty="0"/>
              <a:t>If we ignore the 0 values: -1*a + 2*b + -1 * c + -1*d +2*e  + -1 * f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37B22-AC93-4AEF-A2CD-DD8D1C989787}"/>
              </a:ext>
            </a:extLst>
          </p:cNvPr>
          <p:cNvSpPr txBox="1"/>
          <p:nvPr/>
        </p:nvSpPr>
        <p:spPr>
          <a:xfrm>
            <a:off x="6262687" y="4508636"/>
            <a:ext cx="277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 a = 1, b = 1, c = 1</a:t>
            </a:r>
          </a:p>
          <a:p>
            <a:endParaRPr lang="en-US" dirty="0"/>
          </a:p>
          <a:p>
            <a:r>
              <a:rPr lang="en-US" dirty="0"/>
              <a:t>d = 2, e = 2, f = 2</a:t>
            </a:r>
          </a:p>
          <a:p>
            <a:endParaRPr lang="en-US" dirty="0"/>
          </a:p>
          <a:p>
            <a:r>
              <a:rPr lang="en-US" dirty="0"/>
              <a:t>g = 3, h = 3, I = 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2FA6C-CFA9-4861-936F-890A51041E32}"/>
              </a:ext>
            </a:extLst>
          </p:cNvPr>
          <p:cNvSpPr txBox="1"/>
          <p:nvPr/>
        </p:nvSpPr>
        <p:spPr>
          <a:xfrm>
            <a:off x="9039224" y="4508636"/>
            <a:ext cx="277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would be :</a:t>
            </a:r>
          </a:p>
          <a:p>
            <a:r>
              <a:rPr lang="en-US" dirty="0"/>
              <a:t>-1*1 + 2*1 + -1 * 1 + -1*2 +2*2  + -1 * 2 = 0</a:t>
            </a:r>
          </a:p>
          <a:p>
            <a:r>
              <a:rPr lang="en-US" dirty="0" err="1"/>
              <a:t>p.s</a:t>
            </a:r>
            <a:r>
              <a:rPr lang="en-US" dirty="0"/>
              <a:t> ignored the 0 values</a:t>
            </a:r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8E67B5-C117-4630-B7CF-2C551110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09619"/>
              </p:ext>
            </p:extLst>
          </p:nvPr>
        </p:nvGraphicFramePr>
        <p:xfrm>
          <a:off x="802482" y="2120902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F310CFF-D5CB-44D8-851B-49DC5BDA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0695"/>
              </p:ext>
            </p:extLst>
          </p:nvPr>
        </p:nvGraphicFramePr>
        <p:xfrm>
          <a:off x="650082" y="1465581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1227EB-34C3-4D40-983C-9C84BEB6558A}"/>
              </a:ext>
            </a:extLst>
          </p:cNvPr>
          <p:cNvSpPr txBox="1"/>
          <p:nvPr/>
        </p:nvSpPr>
        <p:spPr>
          <a:xfrm>
            <a:off x="6181725" y="4111052"/>
            <a:ext cx="1090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FCCE3-8BEB-487B-8EB4-B9B2E0A228C9}"/>
              </a:ext>
            </a:extLst>
          </p:cNvPr>
          <p:cNvSpPr txBox="1"/>
          <p:nvPr/>
        </p:nvSpPr>
        <p:spPr>
          <a:xfrm>
            <a:off x="952499" y="723901"/>
            <a:ext cx="9515475" cy="36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output of convolution at the end of every step</a:t>
            </a:r>
            <a:endParaRPr lang="en-IN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7189B-2653-4EF5-B291-B866128A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92901"/>
              </p:ext>
            </p:extLst>
          </p:nvPr>
        </p:nvGraphicFramePr>
        <p:xfrm>
          <a:off x="9186862" y="1751569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4411A-E67E-45B1-9455-A4EC0C23C5E6}"/>
              </a:ext>
            </a:extLst>
          </p:cNvPr>
          <p:cNvCxnSpPr>
            <a:cxnSpLocks/>
          </p:cNvCxnSpPr>
          <p:nvPr/>
        </p:nvCxnSpPr>
        <p:spPr>
          <a:xfrm>
            <a:off x="6362700" y="2733278"/>
            <a:ext cx="2390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8E67B5-C117-4630-B7CF-2C551110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26521"/>
              </p:ext>
            </p:extLst>
          </p:nvPr>
        </p:nvGraphicFramePr>
        <p:xfrm>
          <a:off x="792957" y="1797909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F310CFF-D5CB-44D8-851B-49DC5BDA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95605"/>
              </p:ext>
            </p:extLst>
          </p:nvPr>
        </p:nvGraphicFramePr>
        <p:xfrm>
          <a:off x="3805238" y="1797909"/>
          <a:ext cx="2124075" cy="19634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279181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426692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07075885"/>
                    </a:ext>
                  </a:extLst>
                </a:gridCol>
              </a:tblGrid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09947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33568"/>
                  </a:ext>
                </a:extLst>
              </a:tr>
              <a:tr h="654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575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E6716BF-FFA6-430E-B935-4FED0A083C61}"/>
              </a:ext>
            </a:extLst>
          </p:cNvPr>
          <p:cNvSpPr txBox="1"/>
          <p:nvPr/>
        </p:nvSpPr>
        <p:spPr>
          <a:xfrm>
            <a:off x="952499" y="1238032"/>
            <a:ext cx="74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Pssst</a:t>
            </a:r>
            <a:r>
              <a:rPr lang="en-US" dirty="0"/>
              <a:t>… we filled in example values for our image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C5B82-77F4-4007-8FA3-5380A285786C}"/>
              </a:ext>
            </a:extLst>
          </p:cNvPr>
          <p:cNvSpPr txBox="1"/>
          <p:nvPr/>
        </p:nvSpPr>
        <p:spPr>
          <a:xfrm>
            <a:off x="6969919" y="2301007"/>
            <a:ext cx="22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76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1296</Words>
  <Application>Microsoft Office PowerPoint</Application>
  <PresentationFormat>Widescreen</PresentationFormat>
  <Paragraphs>367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somak.dutta@outlook.com</dc:creator>
  <cp:lastModifiedBy>somak.dutta@outlook.com</cp:lastModifiedBy>
  <cp:revision>89</cp:revision>
  <dcterms:created xsi:type="dcterms:W3CDTF">2018-12-08T11:47:03Z</dcterms:created>
  <dcterms:modified xsi:type="dcterms:W3CDTF">2018-12-08T13:38:36Z</dcterms:modified>
</cp:coreProperties>
</file>