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7559675" cx="10080625"/>
  <p:notesSz cy="10058400" cx="7772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A7128BE-79BE-4CD5-A39C-B2D0695DBDFC}">
  <a:tblStyle styleName="Table_0" styleId="{CA7128BE-79BE-4CD5-A39C-B2D0695DBDFC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  <a:tblStyle styleName="Table_1" styleId="{716CE19E-0C74-42EE-B84C-1D7106511C81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  <a:tblStyle styleName="Table_2" styleId="{BEBBFC91-F70E-41DE-9E4A-305DFE7E98D0}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35.xml" Type="http://schemas.openxmlformats.org/officeDocument/2006/relationships/slide" Id="rId40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503236" cx="33734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4398962"/>
            <a:ext cy="503236" cx="33734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776787" x="777875"/>
            <a:ext cy="4525961" cx="62166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9555161" x="0"/>
            <a:ext cy="503236" cx="33734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9555161" x="4398962"/>
            <a:ext cy="503236" cx="33734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y="4777739" x="777239"/>
            <a:ext cy="4526280" cx="6217919"/>
          </a:xfrm>
          <a:prstGeom prst="rect">
            <a:avLst/>
          </a:prstGeom>
        </p:spPr>
        <p:txBody>
          <a:bodyPr bIns="102600" rIns="102600" lIns="102600" tIns="1026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y="754379" x="1295382"/>
            <a:ext cy="3771900" cx="5182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776787" x="777875"/>
            <a:ext cy="4525961" cx="6216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763587" x="1371600"/>
            <a:ext cy="3771900" cx="50291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776787" x="777875"/>
            <a:ext cy="4526100" cx="62166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rgbClr val="133050"/>
              </a:buClr>
              <a:buFont typeface="Calibri"/>
              <a:buNone/>
              <a:defRPr sz="4800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5pPr>
            <a:lvl6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768475" x="503237"/>
            <a:ext cy="4989600" cx="907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spcAft>
                <a:spcPts val="1415"/>
              </a:spcAft>
              <a:buSzPct val="100000"/>
              <a:buFont typeface="Cambria"/>
              <a:defRPr u="none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algn="l" rtl="0" indent="0" marL="0">
              <a:spcBef>
                <a:spcPts val="0"/>
              </a:spcBef>
              <a:spcAft>
                <a:spcPts val="1134"/>
              </a:spcAft>
              <a:buSzPct val="100000"/>
              <a:buFont typeface="Cambria"/>
              <a:defRPr u="none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algn="l" rtl="0" indent="0" marL="0">
              <a:spcBef>
                <a:spcPts val="0"/>
              </a:spcBef>
              <a:spcAft>
                <a:spcPts val="851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algn="l" rtl="0" indent="0" marL="0">
              <a:spcBef>
                <a:spcPts val="0"/>
              </a:spcBef>
              <a:spcAft>
                <a:spcPts val="567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algn="l" rtl="0" indent="0" marL="0">
              <a:spcBef>
                <a:spcPts val="0"/>
              </a:spcBef>
              <a:spcAft>
                <a:spcPts val="284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algn="l" rtl="0" indent="0" marL="0">
              <a:spcBef>
                <a:spcPts val="0"/>
              </a:spcBef>
              <a:spcAft>
                <a:spcPts val="284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algn="l" rtl="0" indent="0" marL="0">
              <a:spcBef>
                <a:spcPts val="0"/>
              </a:spcBef>
              <a:spcAft>
                <a:spcPts val="284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algn="l" rtl="0" indent="0" marL="0">
              <a:spcBef>
                <a:spcPts val="0"/>
              </a:spcBef>
              <a:spcAft>
                <a:spcPts val="284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algn="l" rtl="0" indent="0" marL="0">
              <a:spcBef>
                <a:spcPts val="0"/>
              </a:spcBef>
              <a:spcAft>
                <a:spcPts val="284"/>
              </a:spcAft>
              <a:buSzPct val="100000"/>
              <a:buFont typeface="Cambria"/>
              <a:defRPr u="none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media/image07.jpg" Type="http://schemas.openxmlformats.org/officeDocument/2006/relationships/image" Id="rId2"/><Relationship Target="../media/image40.png" Type="http://schemas.openxmlformats.org/officeDocument/2006/relationships/image" Id="rId1"/><Relationship Target="../theme/theme2.xml" Type="http://schemas.openxmlformats.org/officeDocument/2006/relationships/theme" Id="rId4"/><Relationship Target="../slideLayouts/slideLayout1.xml" Type="http://schemas.openxmlformats.org/officeDocument/2006/relationships/slideLayout" Id="rId3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" name="Shape 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-7937" x="9525"/>
            <a:ext cy="7559675" cx="10079036"/>
          </a:xfrm>
          <a:prstGeom prst="rect">
            <a:avLst/>
          </a:prstGeom>
        </p:spPr>
      </p:pic>
      <p:sp>
        <p:nvSpPr>
          <p:cNvPr id="10" name="Shape 10"/>
          <p:cNvSpPr txBox="1"/>
          <p:nvPr>
            <p:ph idx="10" type="dt"/>
          </p:nvPr>
        </p:nvSpPr>
        <p:spPr>
          <a:xfrm>
            <a:off y="6886575" x="503237"/>
            <a:ext cy="522286" cx="2349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y="6886575" x="3448050"/>
            <a:ext cy="522286" cx="3194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6886575" x="7227886"/>
            <a:ext cy="522286" cx="23479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40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y="549275" x="933450"/>
            <a:ext cy="6573837" cx="8302625"/>
          </a:xfrm>
          <a:prstGeom prst="rect">
            <a:avLst/>
          </a:prstGeom>
        </p:spPr>
      </p:pic>
      <p:sp>
        <p:nvSpPr>
          <p:cNvPr id="14" name="Shape 14"/>
          <p:cNvSpPr txBox="1"/>
          <p:nvPr/>
        </p:nvSpPr>
        <p:spPr>
          <a:xfrm>
            <a:off y="182561" x="385762"/>
            <a:ext cy="7040561" cx="9397999"/>
          </a:xfrm>
          <a:prstGeom prst="rect">
            <a:avLst/>
          </a:prstGeom>
          <a:solidFill>
            <a:srgbClr val="E6E6FF">
              <a:alpha val="54509"/>
            </a:srgbClr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301625" x="503237"/>
            <a:ext cy="1262062" cx="90725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rgbClr val="133050"/>
              </a:buClr>
              <a:buFont typeface="Arial"/>
              <a:buNone/>
              <a:defRPr strike="noStrike" u="none" b="0" cap="none" baseline="0" sz="4800" i="0">
                <a:solidFill>
                  <a:srgbClr val="13305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768475" x="503237"/>
            <a:ext cy="4989512" cx="907256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spcAft>
                <a:spcPts val="1415"/>
              </a:spcAft>
              <a:defRPr strike="noStrike" u="none" b="0" cap="none" baseline="0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spcBef>
                <a:spcPts val="0"/>
              </a:spcBef>
              <a:spcAft>
                <a:spcPts val="1134"/>
              </a:spcAft>
              <a:defRPr strike="noStrike" u="none" b="0" cap="none" baseline="0" sz="2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0">
              <a:spcBef>
                <a:spcPts val="0"/>
              </a:spcBef>
              <a:spcAft>
                <a:spcPts val="851"/>
              </a:spcAft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0">
              <a:spcBef>
                <a:spcPts val="0"/>
              </a:spcBef>
              <a:spcAft>
                <a:spcPts val="567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0">
              <a:spcBef>
                <a:spcPts val="0"/>
              </a:spcBef>
              <a:spcAft>
                <a:spcPts val="284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0">
              <a:spcBef>
                <a:spcPts val="0"/>
              </a:spcBef>
              <a:spcAft>
                <a:spcPts val="284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0">
              <a:spcBef>
                <a:spcPts val="0"/>
              </a:spcBef>
              <a:spcAft>
                <a:spcPts val="284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0">
              <a:spcBef>
                <a:spcPts val="0"/>
              </a:spcBef>
              <a:spcAft>
                <a:spcPts val="284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0">
              <a:spcBef>
                <a:spcPts val="0"/>
              </a:spcBef>
              <a:spcAft>
                <a:spcPts val="284"/>
              </a:spcAft>
              <a:defRPr strike="noStrike" u="none" b="0" cap="none" baseline="0" sz="2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mailto:zgardner@keyholesoftware.com" Type="http://schemas.openxmlformats.org/officeDocument/2006/relationships/hyperlink" TargetMode="External" Id="rId4"/><Relationship Target="../media/image4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media/image20.png" Type="http://schemas.openxmlformats.org/officeDocument/2006/relationships/image" Id="rId19"/><Relationship Target="../media/image33.png" Type="http://schemas.openxmlformats.org/officeDocument/2006/relationships/image" Id="rId36"/><Relationship Target="../media/image16.png" Type="http://schemas.openxmlformats.org/officeDocument/2006/relationships/image" Id="rId18"/><Relationship Target="../media/image15.png" Type="http://schemas.openxmlformats.org/officeDocument/2006/relationships/image" Id="rId17"/><Relationship Target="../media/image13.png" Type="http://schemas.openxmlformats.org/officeDocument/2006/relationships/image" Id="rId16"/><Relationship Target="../media/image14.png" Type="http://schemas.openxmlformats.org/officeDocument/2006/relationships/image" Id="rId15"/><Relationship Target="../media/image08.png" Type="http://schemas.openxmlformats.org/officeDocument/2006/relationships/image" Id="rId14"/><Relationship Target="../media/image27.png" Type="http://schemas.openxmlformats.org/officeDocument/2006/relationships/image" Id="rId30"/><Relationship Target="../media/image09.png" Type="http://schemas.openxmlformats.org/officeDocument/2006/relationships/image" Id="rId12"/><Relationship Target="../media/image28.png" Type="http://schemas.openxmlformats.org/officeDocument/2006/relationships/image" Id="rId31"/><Relationship Target="../media/image10.png" Type="http://schemas.openxmlformats.org/officeDocument/2006/relationships/image" Id="rId13"/><Relationship Target="../media/image12.png" Type="http://schemas.openxmlformats.org/officeDocument/2006/relationships/image" Id="rId10"/><Relationship Target="../media/image11.png" Type="http://schemas.openxmlformats.org/officeDocument/2006/relationships/image" Id="rId11"/><Relationship Target="../media/image32.png" Type="http://schemas.openxmlformats.org/officeDocument/2006/relationships/image" Id="rId34"/><Relationship Target="../media/image31.png" Type="http://schemas.openxmlformats.org/officeDocument/2006/relationships/image" Id="rId35"/><Relationship Target="../media/image29.png" Type="http://schemas.openxmlformats.org/officeDocument/2006/relationships/image" Id="rId32"/><Relationship Target="../media/image38.png" Type="http://schemas.openxmlformats.org/officeDocument/2006/relationships/image" Id="rId33"/><Relationship Target="../media/image25.png" Type="http://schemas.openxmlformats.org/officeDocument/2006/relationships/image" Id="rId29"/><Relationship Target="../media/image23.png" Type="http://schemas.openxmlformats.org/officeDocument/2006/relationships/image" Id="rId26"/><Relationship Target="../media/image21.png" Type="http://schemas.openxmlformats.org/officeDocument/2006/relationships/image" Id="rId25"/><Relationship Target="../media/image30.png" Type="http://schemas.openxmlformats.org/officeDocument/2006/relationships/image" Id="rId28"/><Relationship Target="../media/image26.png" Type="http://schemas.openxmlformats.org/officeDocument/2006/relationships/image" Id="rId27"/><Relationship Target="../notesSlides/notesSlide2.xml" Type="http://schemas.openxmlformats.org/officeDocument/2006/relationships/notesSlide" Id="rId2"/><Relationship Target="../media/image22.png" Type="http://schemas.openxmlformats.org/officeDocument/2006/relationships/image" Id="rId21"/><Relationship Target="../slideLayouts/slideLayout1.xml" Type="http://schemas.openxmlformats.org/officeDocument/2006/relationships/slideLayout" Id="rId1"/><Relationship Target="../media/image18.png" Type="http://schemas.openxmlformats.org/officeDocument/2006/relationships/image" Id="rId22"/><Relationship Target="../media/image02.png" Type="http://schemas.openxmlformats.org/officeDocument/2006/relationships/image" Id="rId4"/><Relationship Target="../media/image19.png" Type="http://schemas.openxmlformats.org/officeDocument/2006/relationships/image" Id="rId23"/><Relationship Target="../media/image01.png" Type="http://schemas.openxmlformats.org/officeDocument/2006/relationships/image" Id="rId3"/><Relationship Target="../media/image24.png" Type="http://schemas.openxmlformats.org/officeDocument/2006/relationships/image" Id="rId24"/><Relationship Target="../media/image17.png" Type="http://schemas.openxmlformats.org/officeDocument/2006/relationships/image" Id="rId20"/><Relationship Target="../media/image06.png" Type="http://schemas.openxmlformats.org/officeDocument/2006/relationships/image" Id="rId9"/><Relationship Target="../media/image04.png" Type="http://schemas.openxmlformats.org/officeDocument/2006/relationships/image" Id="rId6"/><Relationship Target="../media/image05.png" Type="http://schemas.openxmlformats.org/officeDocument/2006/relationships/image" Id="rId5"/><Relationship Target="../media/image03.png" Type="http://schemas.openxmlformats.org/officeDocument/2006/relationships/image" Id="rId8"/><Relationship Target="../media/image00.png" Type="http://schemas.openxmlformats.org/officeDocument/2006/relationships/image" Id="rId7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9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37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bit.ly/keyholekcdc14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1" name="Shape 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29675" x="927100"/>
            <a:ext cy="6586299" cx="8320352"/>
          </a:xfrm>
          <a:prstGeom prst="rect">
            <a:avLst/>
          </a:prstGeom>
        </p:spPr>
      </p:pic>
      <p:sp>
        <p:nvSpPr>
          <p:cNvPr id="22" name="Shape 22"/>
          <p:cNvSpPr txBox="1"/>
          <p:nvPr/>
        </p:nvSpPr>
        <p:spPr>
          <a:xfrm>
            <a:off y="607487" x="504012"/>
            <a:ext cy="63447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Advanced JavaScript</a:t>
            </a:r>
            <a:b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Debugging Techniques</a:t>
            </a:r>
            <a:b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for Agile Teams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y="6050850" x="7056675"/>
            <a:ext cy="499200" cx="2771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Zach Gardner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HTML5/JavaScript Consultant</a:t>
            </a:r>
          </a:p>
          <a:p>
            <a:pPr algn="r" rtl="0" lvl="0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Keyhole Software</a:t>
            </a:r>
          </a:p>
          <a:p>
            <a:pPr algn="r" rtl="0" lvl="0">
              <a:spcBef>
                <a:spcPts val="0"/>
              </a:spcBef>
              <a:buNone/>
            </a:pPr>
            <a:r>
              <a:rPr u="sng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zgardner@keyholesoftware.com</a:t>
            </a:r>
          </a:p>
          <a:p>
            <a:pPr algn="r">
              <a:spcBef>
                <a:spcPts val="0"/>
              </a:spcBef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@zachagardner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Chrome and IE allow conditional breakpoints in Dev Tools: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4809275" x="377200"/>
            <a:ext cy="2306699" cx="930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01150" x="495105"/>
            <a:ext cy="4002617" cx="9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When the expression evaluates to true, a breakpoint occurs: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4809275" x="377200"/>
            <a:ext cy="2306699" cx="930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838279" x="503217"/>
            <a:ext cy="4002624" cx="9072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Some bugs only occur on the second or third time code is executed.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 have used conditional breakpoints to get those specific cases: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shouldWork() {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window.ZG = (window.ZG ? window.ZG + 1 : 1);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if (window.ZG == 2) { debugger; }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doSomethingNormal();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Best used when a well-defined condition triggers a bug.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Some developers may prevent the triggering condition rather than the root cause.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Not all bugs have well-defined triggers.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JavaScript Needs Private/Protected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function myClass()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	// Private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	this.private = 123;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	this.setPrivate = function (x) { this.private = x; 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	return this;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var goodClass = new myClass();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goodClass.setPrivate(‘This is good’);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var badClass = new myClass();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badClass.private = ‘This is bad’;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Observing Object Changes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Chrome can observe changes in the properties of an object.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Public/private/protected may be well documented, but other sections of code may ignore the documentation.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This can cause errors to occur if getters and setters need to be called to ensure consistency of a class.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By hooking into the places where the object changes, Chrome allows the developer to see where the properties of an object are being modified.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Observing Object Changes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function myClass()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var varToCheck = this.varToCheck;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this.__defineSetter__(‘varToCheck’, function (v)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debugger; varToCheck = v; return varToCheck; });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this.__defineGetter__(‘varToCheck’, function 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return varToCheck });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	// Do normal 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var badClass = new myClass();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1800" lang="en-US">
                <a:latin typeface="Courier New"/>
                <a:ea typeface="Courier New"/>
                <a:cs typeface="Courier New"/>
                <a:sym typeface="Courier New"/>
              </a:rPr>
              <a:t>badClass.varToCheck = 5; // Executes the debugger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Observing Object Changes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quickly track down the problem in a large code base i</a:t>
            </a: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f getting or setting outside of the getter or setter is the cause.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The private variable may be several objects deep or the containing object may be redefined.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Tracking every getter can lead to noise.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Only works in Chrome.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Ever Debugged a Function Like This?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y="1681675" x="4102025"/>
            <a:ext cy="5434200" cx="529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l; i++) 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sprite = surface.add({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type: 'path',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path: ['M', centerX, centerY, 'L', centerX + rho * cos(i / l * pi2), centerY + rho * sin(i / l * pi2), 'Z'],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stroke: '#ccc'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});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sprite.setAttributes({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hidden: false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}, true);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sprites.push(sprite);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sprites = this.sprites;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//draw circles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steps; i++) 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sprites[i].setAttributes({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x: centerX,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y: centerY,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radius: Math.max(rho * (i + 1) / steps, 0),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stroke: '#ccc'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 true);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//draw lines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0; j &lt; l; j++) 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sprites[i + j].setAttributes({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path: ['M', centerX, centerY, 'L', centerX + rho * cos(j / l * pi2), centerY + rho * sin(j / l * pi2), 'Z'],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stroke: '#ccc'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}, true);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this.sprites = sprites;</a:t>
            </a: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this.drawLabel();</a:t>
            </a:r>
          </a:p>
          <a:p>
            <a:pPr rtl="0" lvl="0"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y="1768475" x="503225"/>
            <a:ext cy="5347500" cx="4274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drawAxis: function(init) {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var chart = this.chart,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surface = chart.surface,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bbox = chart.chartBBox,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store = chart.getChartStore(),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l = store.getCount(),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centerX = bbox.x + (bbox.width / 2),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centerY = bbox.y + (bbox.height / 2),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rho = Math.min(bbox.width, bbox.height) /2,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sprites = [], sprite,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steps = this.steps,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i, j, pi2 = Math.PI * 2,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cos = Math.cos, sin = Math.sin;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if (this.sprites &amp;&amp; !chart.resizing) {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this.drawLabel();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if (!this.sprites) {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//draw circles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for (i = 1; i &lt;= steps; i++) {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sprite = surface.add({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    type: 'circle',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    x: centerX,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    y: centerY,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    radius: Math.max(rho * i / steps, 0),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    stroke: '#ccc'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});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sprite.setAttributes({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    hidden: false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}, true);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  sprites.push(sprite);</a:t>
            </a: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122222"/>
              <a:buFont typeface="Arial"/>
              <a:buNone/>
            </a:pPr>
            <a:br>
              <a:rPr sz="90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900" lang="en-US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Binary Search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Divide a function in two halves and see which half produces the bug.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By segmenting a problem into two halves, the scope can quickly be narrowed to focus in on the cause of the bug.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Once the offending segment is found, divide it into two halves.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The halves can be unequal, but it works best if they are close.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8" name="Shape 28"/>
          <p:cNvGraphicFramePr/>
          <p:nvPr/>
        </p:nvGraphicFramePr>
        <p:xfrm>
          <a:off y="140147" x="94529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{CA7128BE-79BE-4CD5-A39C-B2D0695DBDFC}</a:tableStyleId>
              </a:tblPr>
              <a:tblGrid>
                <a:gridCol w="9874350"/>
              </a:tblGrid>
              <a:tr h="1698100"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u="sng" sz="2600" lang="en-US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u="sng" baseline="0" sz="2600" lang="en-US">
                          <a:solidFill>
                            <a:schemeClr val="accent6"/>
                          </a:solidFill>
                        </a:rPr>
                        <a:t> Sponsors</a:t>
                      </a:r>
                    </a:p>
                  </a:txBody>
                  <a:tcPr marR="100825" marB="50400" marT="50400" marL="1008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pic>
        <p:nvPicPr>
          <p:cNvPr id="29" name="Shape 29"/>
          <p:cNvPicPr preferRelativeResize="0"/>
          <p:nvPr/>
        </p:nvPicPr>
        <p:blipFill rotWithShape="1">
          <a:blip r:embed="rId3"/>
          <a:srcRect t="0" b="0" r="0" l="0"/>
          <a:stretch/>
        </p:blipFill>
        <p:spPr>
          <a:xfrm>
            <a:off y="633233" x="195737"/>
            <a:ext cy="1110560" cx="316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4"/>
          <a:srcRect t="0" b="0" r="0" l="0"/>
          <a:stretch/>
        </p:blipFill>
        <p:spPr>
          <a:xfrm>
            <a:off y="190740" x="8233635"/>
            <a:ext cy="1603646" cx="171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5"/>
          <a:srcRect t="0" b="0" r="0" l="0"/>
          <a:stretch/>
        </p:blipFill>
        <p:spPr>
          <a:xfrm>
            <a:off y="202371" x="5634779"/>
            <a:ext cy="1592014" cx="251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6"/>
          <a:srcRect t="0" b="0" r="0" l="0"/>
          <a:stretch/>
        </p:blipFill>
        <p:spPr>
          <a:xfrm>
            <a:off y="201637" x="3306102"/>
            <a:ext cy="1596652" cx="23952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" name="Shape 33"/>
          <p:cNvGraphicFramePr/>
          <p:nvPr/>
        </p:nvGraphicFramePr>
        <p:xfrm>
          <a:off y="2006932" x="94529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{716CE19E-0C74-42EE-B84C-1D7106511C81}</a:tableStyleId>
              </a:tblPr>
              <a:tblGrid>
                <a:gridCol w="9874350"/>
              </a:tblGrid>
              <a:tr h="273207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u="sng" sz="2200" lang="en-US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u="sng" baseline="0" sz="2200" lang="en-US">
                          <a:solidFill>
                            <a:srgbClr val="F79646"/>
                          </a:solidFill>
                        </a:rPr>
                        <a:t> Sponsors</a:t>
                      </a:r>
                    </a:p>
                  </a:txBody>
                  <a:tcPr marR="100825" marB="50400" marT="50400" marL="1008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4" name="Shape 34"/>
          <p:cNvPicPr preferRelativeResize="0"/>
          <p:nvPr/>
        </p:nvPicPr>
        <p:blipFill rotWithShape="1">
          <a:blip r:embed="rId7"/>
          <a:srcRect t="0" b="0" r="0" l="0"/>
          <a:stretch/>
        </p:blipFill>
        <p:spPr>
          <a:xfrm>
            <a:off y="2530164" x="145132"/>
            <a:ext cy="461910" cx="234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 rotWithShape="1">
          <a:blip r:embed="rId8"/>
          <a:srcRect t="0" b="0" r="0" l="0"/>
          <a:stretch/>
        </p:blipFill>
        <p:spPr>
          <a:xfrm>
            <a:off y="2568400" x="4226296"/>
            <a:ext cy="1054654" cx="133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9"/>
          <a:srcRect t="0" b="0" r="0" l="0"/>
          <a:stretch/>
        </p:blipFill>
        <p:spPr>
          <a:xfrm>
            <a:off y="3095727" x="6198837"/>
            <a:ext cy="428010" cx="256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10"/>
          <a:srcRect t="0" b="0" r="0" l="0"/>
          <a:stretch/>
        </p:blipFill>
        <p:spPr>
          <a:xfrm>
            <a:off y="2105160" x="2546842"/>
            <a:ext cy="1229710" cx="136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11"/>
          <a:srcRect t="0" b="0" r="0" l="0"/>
          <a:stretch/>
        </p:blipFill>
        <p:spPr>
          <a:xfrm>
            <a:off y="2231099" x="8047539"/>
            <a:ext cy="802854" cx="182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12"/>
          <a:srcRect t="0" b="0" r="0" l="0"/>
          <a:stretch/>
        </p:blipFill>
        <p:spPr>
          <a:xfrm>
            <a:off y="3544085" x="146947"/>
            <a:ext cy="597101" cx="25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13"/>
          <a:srcRect t="0" b="0" r="0" l="0"/>
          <a:stretch/>
        </p:blipFill>
        <p:spPr>
          <a:xfrm>
            <a:off y="3997396" x="5129095"/>
            <a:ext cy="512569" cx="248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14"/>
          <a:srcRect t="0" b="0" r="0" l="0"/>
          <a:stretch/>
        </p:blipFill>
        <p:spPr>
          <a:xfrm>
            <a:off y="4015805" x="2865216"/>
            <a:ext cy="494161" cx="178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 rotWithShape="1">
          <a:blip r:embed="rId15"/>
          <a:srcRect t="0" b="0" r="0" l="0"/>
          <a:stretch/>
        </p:blipFill>
        <p:spPr>
          <a:xfrm>
            <a:off y="2088294" x="5634779"/>
            <a:ext cy="859154" cx="197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16"/>
          <a:srcRect t="0" b="0" r="0" l="0"/>
          <a:stretch/>
        </p:blipFill>
        <p:spPr>
          <a:xfrm>
            <a:off y="3759063" x="8047539"/>
            <a:ext cy="750903" cx="17759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" name="Shape 44"/>
          <p:cNvGraphicFramePr/>
          <p:nvPr/>
        </p:nvGraphicFramePr>
        <p:xfrm>
          <a:off y="4958270" x="94529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{BEBBFC91-F70E-41DE-9E4A-305DFE7E98D0}</a:tableStyleId>
              </a:tblPr>
              <a:tblGrid>
                <a:gridCol w="9874350"/>
              </a:tblGrid>
              <a:tr h="24454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u="sng" sz="1500" lang="en-US">
                          <a:solidFill>
                            <a:srgbClr val="F79646"/>
                          </a:solidFill>
                        </a:rPr>
                        <a:t>Gold Sponsors</a:t>
                      </a:r>
                    </a:p>
                  </a:txBody>
                  <a:tcPr marR="100825" marB="50400" marT="50400" marL="1008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5" name="Shape 45"/>
          <p:cNvPicPr preferRelativeResize="0"/>
          <p:nvPr/>
        </p:nvPicPr>
        <p:blipFill rotWithShape="1">
          <a:blip r:embed="rId17"/>
          <a:srcRect t="0" b="0" r="0" l="0"/>
          <a:stretch/>
        </p:blipFill>
        <p:spPr>
          <a:xfrm>
            <a:off y="5076406" x="6350652"/>
            <a:ext cy="567585" cx="173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 rotWithShape="1">
          <a:blip r:embed="rId18"/>
          <a:srcRect t="0" b="0" r="0" l="0"/>
          <a:stretch/>
        </p:blipFill>
        <p:spPr>
          <a:xfrm>
            <a:off y="5076406" x="5216180"/>
            <a:ext cy="651331" cx="949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19"/>
          <a:srcRect t="0" b="0" r="0" l="0"/>
          <a:stretch/>
        </p:blipFill>
        <p:spPr>
          <a:xfrm>
            <a:off y="5085157" x="3681723"/>
            <a:ext cy="567585" cx="134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 rotWithShape="1">
          <a:blip r:embed="rId20"/>
          <a:srcRect t="0" b="0" r="0" l="0"/>
          <a:stretch/>
        </p:blipFill>
        <p:spPr>
          <a:xfrm>
            <a:off y="5085157" x="1881714"/>
            <a:ext cy="475097" cx="17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21"/>
          <a:srcRect t="0" b="0" r="0" l="0"/>
          <a:stretch/>
        </p:blipFill>
        <p:spPr>
          <a:xfrm>
            <a:off y="5450371" x="296947"/>
            <a:ext cy="688609" cx="78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22"/>
          <a:srcRect t="0" b="0" r="0" l="0"/>
          <a:stretch/>
        </p:blipFill>
        <p:spPr>
          <a:xfrm>
            <a:off y="5652971" x="1291602"/>
            <a:ext cy="433398" cx="133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23"/>
          <a:srcRect t="0" b="0" r="0" l="0"/>
          <a:stretch/>
        </p:blipFill>
        <p:spPr>
          <a:xfrm>
            <a:off y="5855414" x="4391465"/>
            <a:ext cy="447654" cx="164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4"/>
          <a:srcRect t="0" b="0" r="0" l="0"/>
          <a:stretch/>
        </p:blipFill>
        <p:spPr>
          <a:xfrm>
            <a:off y="5869671" x="6314931"/>
            <a:ext cy="433398" cx="114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5"/>
          <a:srcRect t="0" b="0" r="0" l="0"/>
          <a:stretch/>
        </p:blipFill>
        <p:spPr>
          <a:xfrm>
            <a:off y="5085157" x="8334844"/>
            <a:ext cy="502602" cx="138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26"/>
          <a:srcRect t="0" b="0" r="0" l="0"/>
          <a:stretch/>
        </p:blipFill>
        <p:spPr>
          <a:xfrm>
            <a:off y="6424376" x="208596"/>
            <a:ext cy="743158" cx="929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7"/>
          <a:srcRect t="0" b="0" r="0" l="0"/>
          <a:stretch/>
        </p:blipFill>
        <p:spPr>
          <a:xfrm>
            <a:off y="5727737" x="2898952"/>
            <a:ext cy="391813" cx="117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28"/>
          <a:srcRect t="0" b="0" r="0" l="0"/>
          <a:stretch/>
        </p:blipFill>
        <p:spPr>
          <a:xfrm>
            <a:off y="5855414" x="7837581"/>
            <a:ext cy="352759" cx="156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9"/>
          <a:srcRect t="0" b="0" r="0" l="0"/>
          <a:stretch/>
        </p:blipFill>
        <p:spPr>
          <a:xfrm>
            <a:off y="6290759" x="1497084"/>
            <a:ext cy="363507" cx="270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0"/>
          <a:srcRect t="0" b="0" r="0" l="0"/>
          <a:stretch/>
        </p:blipFill>
        <p:spPr>
          <a:xfrm>
            <a:off y="6474969" x="4440702"/>
            <a:ext cy="381726" cx="175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31"/>
          <a:srcRect t="0" b="0" r="0" l="0"/>
          <a:stretch/>
        </p:blipFill>
        <p:spPr>
          <a:xfrm>
            <a:off y="6382936" x="6314931"/>
            <a:ext cy="440033" cx="175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32"/>
          <a:srcRect t="0" b="0" r="0" l="0"/>
          <a:stretch/>
        </p:blipFill>
        <p:spPr>
          <a:xfrm>
            <a:off y="6822967" x="1175712"/>
            <a:ext cy="361432" cx="199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33"/>
          <a:srcRect t="0" b="0" r="0" l="0"/>
          <a:stretch/>
        </p:blipFill>
        <p:spPr>
          <a:xfrm>
            <a:off y="6382936" x="8622266"/>
            <a:ext cy="412793" cx="123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4"/>
          <a:srcRect t="0" b="0" r="0" l="0"/>
          <a:stretch/>
        </p:blipFill>
        <p:spPr>
          <a:xfrm>
            <a:off y="6895424" x="3461325"/>
            <a:ext cy="403307" cx="148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5"/>
          <a:srcRect t="0" b="0" r="0" l="0"/>
          <a:stretch/>
        </p:blipFill>
        <p:spPr>
          <a:xfrm>
            <a:off y="6880021" x="5634779"/>
            <a:ext cy="484870" cx="145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6"/>
          <a:srcRect t="0" b="0" r="0" l="0"/>
          <a:stretch/>
        </p:blipFill>
        <p:spPr>
          <a:xfrm>
            <a:off y="6895426" x="7609534"/>
            <a:ext cy="356400" cx="145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Binary Search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Works well when functions are very modular.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If written well, can isolate offending code quickly.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used when you have no idea where the cause of the bug is.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Can lead to false positives.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Does not guarantee results.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Can be time consuming if it is the only technique used.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Fn 1 calls Fn 2 calls Fn 3 calls...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primaryFunction 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// 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secondaryFunction();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// more stuff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secondaryFunction () {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// stuff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tertiaryFunction();	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Bottom-up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Observe the effect of calling a function until the bug is observed.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In Bottom-up debugging, start with putting a </a:t>
            </a: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 statement in code that happens before the bug occurs.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Put a watch statement to check for the bug.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Step over a function and see if the watch statement indicates that the function just called triggered the bug.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If it did not, go to the next.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If it did, restart the process, then step into the function.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Bottom-up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When a button was clicked, some code was causing redirecting to the login page.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 listened for click and added a watch expression: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17874" x="1297726"/>
            <a:ext cy="4235150" cx="78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Bottom-up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Can quickly isolate bug if working code is known and if the bug can be easily identified.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Doesn’t necessarily lead to finding true source of bug.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May lead to laziness when debugging.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Takes a long time to identify, restart, step into, identify, etc.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Function Incorrectly Called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throwAnExecption()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// Throw an exception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callsThrowAnException 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throwAnException();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somethingComplicated()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callsThrowAnException();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Find the cause of a bug when the symptom is well-defined.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If a bug can be easily observed, the root cause needs to be determined.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It may be calling a function outside of the normal flow or determining the source of incorrectly shown HTML.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Some widgets were rendering with a width and height of 0.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It was difficult to determine where width/height is calculated, so I observed when the DOM attributes were changed: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96174" x="379025"/>
            <a:ext cy="4277025" cx="9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Observing DOM changes is a quick way to see if the bug occurs.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Can also be done for exceptions or a </a:t>
            </a: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 in a </a:t>
            </a: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try/catch</a:t>
            </a: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There may be so many valid DOM changes that the breakpoint produces excessive noise.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Some bugs are very difficult to directly observe.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Not Obvious Issue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onClick()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alert(‘I was clicked!’);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onRender(button)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button.on(‘click’, onClick);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/>
        </p:nvSpPr>
        <p:spPr>
          <a:xfrm>
            <a:off y="301625" x="503237"/>
            <a:ext cy="1262062" cx="90725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Successful Agile projects recognize the following: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Time = fuel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Developers write code and fix code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Event Listener Breakpoints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Observe how existing code responds to a DOM event.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Chrome’s Dev Tools allow a developer to select which events they care about.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When the event is executed, the developer can step through the calls to find why it is working differently than they think it should.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Event Listener Breakpoints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By stepping through the code on click, I can find where my assumptions fail: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12226" x="1454112"/>
            <a:ext cy="4636775" cx="717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Event Listener Breakpoints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When a well-defined condition is known, it is easy to set up an event listener breakpoint to find out exactly what is going 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This method makes it easy to narrow the focus on a large code base.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This can lead to Heisenbugs and make it impossible to debug.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It can take a long time to find where an assumption is invalidated.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QA Best Practices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Always turn on debuggers before testing.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When filing a bug, include as much information as possible: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lphaL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What steps did you take to see the error?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lphaL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What browser were you in when the error happened?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lphaL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Can you provide a screenshot of the error?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lphaL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Did the error show up in the developer tools?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When you see a bug, repeat the process to make sure the exact steps can be determined.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JavaScript is the wild west of development.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What can go wrong will go wrong.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Developers need to understand effective debugging patterns: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Conditional Breakpoints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Observing Object Changes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Binary Search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Bottom-up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Top-down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Event Listener Breakpoints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301625" x="503237"/>
            <a:ext cy="1262100" cx="9072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Download The Presentation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768475" x="503237"/>
            <a:ext cy="4989600" cx="9072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Presentation materials available on the Keyhole GitHub: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l" rtl="0" lvl="0" indent="457200" marL="457200">
              <a:spcBef>
                <a:spcPts val="0"/>
              </a:spcBef>
              <a:buNone/>
            </a:pPr>
            <a:r>
              <a:rPr sz="3000" lang="en-US">
                <a:solidFill>
                  <a:srgbClr val="222222"/>
                </a:solidFill>
                <a:hlinkClick r:id="rId3"/>
              </a:rPr>
              <a:t>bit.ly/keyholekcdc14</a:t>
            </a:r>
          </a:p>
          <a:p>
            <a:pPr rtl="0" lvl="0" indent="0" marL="137160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>
              <a:spcBef>
                <a:spcPts val="0"/>
              </a:spcBef>
              <a:buNone/>
            </a:pPr>
            <a:r>
              <a:rPr b="1" lang="en-US"/>
              <a:t>Other Keyhole Presentations Available: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US">
                <a:solidFill>
                  <a:schemeClr val="dk1"/>
                </a:solidFill>
              </a:rPr>
              <a:t>Grunt 101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lang="en-US">
                <a:solidFill>
                  <a:schemeClr val="dk1"/>
                </a:solidFill>
              </a:rPr>
              <a:t>Java RESTful End Point Frameworks to Support the Shift to HTML5 SPA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lang="en-US"/>
              <a:t>JSF In The Modern Age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>
              <a:spcBef>
                <a:spcPts val="0"/>
              </a:spcBef>
              <a:buNone/>
            </a:pPr>
            <a:r>
              <a:rPr lang="en-US"/>
              <a:t>Stop by Keyhole Software’s booth to talk about career opportunities with my team &amp; get entered to win an HP Chromebook 14.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Validate Your Assumptions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The most fundamental principle behind debugging.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If you can list out your assumptions, you can effectively debug.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A pattern will be presented with the following: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Case study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Formal name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Elevator pitch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Detailed description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Use cases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Pros and cons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Breakpoint On Specific Condition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function somethingImportant(fn, scope) {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My.library.fireEvent(‘EVENT_NAME’, fn, scope);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My.library.fireEvent = function (e, fn, scope) {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var listeners = this.listeners[e];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if (!listeners) {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	return;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this.fireListeners(listeners, fn, scope);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Only trigger a breakpoint when an internal or external expression evaluates to true.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Most languages and IDEs have the concept of a conditional breakpoint.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Breakpoints can be set in the execution environment or in the code through use of the </a:t>
            </a:r>
            <a:r>
              <a:rPr sz="2400" lang="en-US">
                <a:latin typeface="Courier New"/>
                <a:ea typeface="Courier New"/>
                <a:cs typeface="Courier New"/>
                <a:sym typeface="Courier New"/>
              </a:rPr>
              <a:t>debugger</a:t>
            </a: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 statement.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myFunction (x)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something = new Class();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(x == 10) { debugger; 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something.doSomething(x);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/>
        </p:nvSpPr>
        <p:spPr>
          <a:xfrm>
            <a:off y="301625" x="503237"/>
            <a:ext cy="1262100" cx="90725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3050"/>
              </a:buClr>
              <a:buSzPct val="25000"/>
              <a:buFont typeface="Arial"/>
              <a:buNone/>
            </a:pPr>
            <a:r>
              <a:rPr sz="4800" lang="en-US">
                <a:solidFill>
                  <a:srgbClr val="133050"/>
                </a:solidFill>
                <a:latin typeface="Calibri"/>
                <a:ea typeface="Calibri"/>
                <a:cs typeface="Calibri"/>
                <a:sym typeface="Calibri"/>
              </a:rPr>
              <a:t>Conditional Breakpoints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1768475" x="503225"/>
            <a:ext cy="5347500" cx="9182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Allowing the code to define breakpoints is preferable because: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Breakpoints sync up with code changes.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Can manage breakpoints between browsers.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Ensures the flow is correct while determining the fix.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100000"/>
              <a:buFont typeface="Cambria"/>
              <a:buAutoNum type="arabicPeriod"/>
            </a:pPr>
            <a:r>
              <a:rPr sz="2400" lang="en-US">
                <a:latin typeface="Cambria"/>
                <a:ea typeface="Cambria"/>
                <a:cs typeface="Cambria"/>
                <a:sym typeface="Cambria"/>
              </a:rPr>
              <a:t>Helps remind developers to fix all bugs before committing.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4809275" x="377200"/>
            <a:ext cy="2306699" cx="930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