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7" r:id="rId4"/>
    <p:sldId id="267" r:id="rId5"/>
    <p:sldId id="285" r:id="rId6"/>
    <p:sldId id="269" r:id="rId7"/>
    <p:sldId id="268" r:id="rId8"/>
    <p:sldId id="260" r:id="rId9"/>
    <p:sldId id="264" r:id="rId10"/>
    <p:sldId id="270" r:id="rId11"/>
    <p:sldId id="289" r:id="rId12"/>
    <p:sldId id="271" r:id="rId13"/>
    <p:sldId id="272" r:id="rId14"/>
    <p:sldId id="273" r:id="rId15"/>
    <p:sldId id="261" r:id="rId16"/>
    <p:sldId id="265" r:id="rId17"/>
    <p:sldId id="277" r:id="rId18"/>
    <p:sldId id="286" r:id="rId19"/>
    <p:sldId id="274" r:id="rId20"/>
    <p:sldId id="275" r:id="rId21"/>
    <p:sldId id="262" r:id="rId22"/>
    <p:sldId id="266" r:id="rId23"/>
    <p:sldId id="278" r:id="rId24"/>
    <p:sldId id="279" r:id="rId25"/>
    <p:sldId id="280" r:id="rId26"/>
    <p:sldId id="263" r:id="rId27"/>
    <p:sldId id="281" r:id="rId28"/>
    <p:sldId id="282" r:id="rId29"/>
    <p:sldId id="283" r:id="rId30"/>
    <p:sldId id="284" r:id="rId31"/>
    <p:sldId id="288" r:id="rId32"/>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7030" autoAdjust="0"/>
  </p:normalViewPr>
  <p:slideViewPr>
    <p:cSldViewPr snapToGrid="0">
      <p:cViewPr varScale="1">
        <p:scale>
          <a:sx n="77" d="100"/>
          <a:sy n="77" d="100"/>
        </p:scale>
        <p:origin x="20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0B8F8256-1A79-4BA1-9AAF-FAC116FED83C}" type="datetimeFigureOut">
              <a:rPr lang="en-US" smtClean="0"/>
              <a:t>5/18/2016</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B9A2E215-C5C2-438B-8645-8F06788DE24A}" type="slidenum">
              <a:rPr lang="en-US" smtClean="0"/>
              <a:t>‹#›</a:t>
            </a:fld>
            <a:endParaRPr lang="en-US"/>
          </a:p>
        </p:txBody>
      </p:sp>
    </p:spTree>
    <p:extLst>
      <p:ext uri="{BB962C8B-B14F-4D97-AF65-F5344CB8AC3E}">
        <p14:creationId xmlns:p14="http://schemas.microsoft.com/office/powerpoint/2010/main" val="33235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Good morning! Thanks for coming to this session this morning, it’s really good to see you all.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name is Rusty Divine and today you will hopefully see something in this talk that you can take back to work to make your suite of unit tests easier to manage.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Today you will see some lessons I learned after struggling with tests I had written with no more knowledge of tests than red-green-refactor. The tests were large and hard to read, many tests broke every time I did one change in the code, and I started loathing the test suite as something that was just dragging down my productivity for no real benefit.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looked for help and found a couple of very good resources which I’ll share with you at the end of this talk that helped change my point of view of what I should be testing and how. Now when I write unit tests it is a pleasurable experience because I now see there is an art to it, something that takes a little creativity and thought, and not something so rote as red-green-refactor.</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a:t>
            </a:fld>
            <a:endParaRPr lang="en-US"/>
          </a:p>
        </p:txBody>
      </p:sp>
    </p:spTree>
    <p:extLst>
      <p:ext uri="{BB962C8B-B14F-4D97-AF65-F5344CB8AC3E}">
        <p14:creationId xmlns:p14="http://schemas.microsoft.com/office/powerpoint/2010/main" val="423897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10</a:t>
            </a:fld>
            <a:endParaRPr lang="en-US"/>
          </a:p>
        </p:txBody>
      </p:sp>
    </p:spTree>
    <p:extLst>
      <p:ext uri="{BB962C8B-B14F-4D97-AF65-F5344CB8AC3E}">
        <p14:creationId xmlns:p14="http://schemas.microsoft.com/office/powerpoint/2010/main" val="189260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11</a:t>
            </a:fld>
            <a:endParaRPr lang="en-US"/>
          </a:p>
        </p:txBody>
      </p:sp>
    </p:spTree>
    <p:extLst>
      <p:ext uri="{BB962C8B-B14F-4D97-AF65-F5344CB8AC3E}">
        <p14:creationId xmlns:p14="http://schemas.microsoft.com/office/powerpoint/2010/main" val="37444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Clear and simple tests need good test design to help them make sense.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your production code, you should refactor your unit test code to keep it DRY; which stands for don’t repeat yourself.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Don’t introduce logic into any test and you should be OK. If you see an if-block or a switch statement in a test, then you know something is going wrong.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Part of keeping your code dry is to create factory methods to create your dependencies for you. That way, if something about the creation of that dependency changes you only have to change it in one place in your test and not 50.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test with high fidelity means that when it fails you know exactly where in the production code the issue is without needed to open your debugging tool. I generally use only one assert per test, although there are some scenarios where having a few asserts makes sense, too. Try to just test one “thing” in each test so you know where the code broke when that test fails.</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12</a:t>
            </a:fld>
            <a:endParaRPr lang="en-US"/>
          </a:p>
        </p:txBody>
      </p:sp>
    </p:spTree>
    <p:extLst>
      <p:ext uri="{BB962C8B-B14F-4D97-AF65-F5344CB8AC3E}">
        <p14:creationId xmlns:p14="http://schemas.microsoft.com/office/powerpoint/2010/main" val="224566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A2E215-C5C2-438B-8645-8F06788DE24A}" type="slidenum">
              <a:rPr lang="en-US" smtClean="0"/>
              <a:t>13</a:t>
            </a:fld>
            <a:endParaRPr lang="en-US"/>
          </a:p>
        </p:txBody>
      </p:sp>
    </p:spTree>
    <p:extLst>
      <p:ext uri="{BB962C8B-B14F-4D97-AF65-F5344CB8AC3E}">
        <p14:creationId xmlns:p14="http://schemas.microsoft.com/office/powerpoint/2010/main" val="2399270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A2E215-C5C2-438B-8645-8F06788DE24A}" type="slidenum">
              <a:rPr lang="en-US" smtClean="0"/>
              <a:t>14</a:t>
            </a:fld>
            <a:endParaRPr lang="en-US"/>
          </a:p>
        </p:txBody>
      </p:sp>
    </p:spTree>
    <p:extLst>
      <p:ext uri="{BB962C8B-B14F-4D97-AF65-F5344CB8AC3E}">
        <p14:creationId xmlns:p14="http://schemas.microsoft.com/office/powerpoint/2010/main" val="425961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 test you write you also maintain. At some point in your situation there comes a balance between what is worth writing and maintaining and what is not. You need to think about tests in terms of their value to your application and goals. </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15</a:t>
            </a:fld>
            <a:endParaRPr lang="en-US"/>
          </a:p>
        </p:txBody>
      </p:sp>
    </p:spTree>
    <p:extLst>
      <p:ext uri="{BB962C8B-B14F-4D97-AF65-F5344CB8AC3E}">
        <p14:creationId xmlns:p14="http://schemas.microsoft.com/office/powerpoint/2010/main" val="64148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code in your solution is the most risky?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Try to avoid writing tests based on fear, like trying to make your unit tests catch 100% of bugs and needs to be 100% covered.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good place for a lot of test coverage in your application is anywhere you have a workflow where there are decision points and handoffs and rules associated with it. You should try to cover all of the scenarios here, and this is a good example of where you will end up with much more than 100% code coverage. Sometimes stopping at 100% falls short of what you really need to test.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good place to test thoroughly is anywhere you are doing calculations. What happens when you throw a negative number at it? Does the rounding work as expected in multiple situations?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not enough just to touch every line of code with a test – that’s just happy-path testing, you really need to think about the sad paths and hammer on the code to make sure it handles all scenarios as you expect.</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16</a:t>
            </a:fld>
            <a:endParaRPr lang="en-US"/>
          </a:p>
        </p:txBody>
      </p:sp>
    </p:spTree>
    <p:extLst>
      <p:ext uri="{BB962C8B-B14F-4D97-AF65-F5344CB8AC3E}">
        <p14:creationId xmlns:p14="http://schemas.microsoft.com/office/powerpoint/2010/main" val="1568563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slide talked about different risk levels and testing higher-risk code. There are also different types of tests and some are more useful than others.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Value-based tests check that the output of the unit of work meets expectations. You make it through the test with no exceptions and return the result that you’d expect. These are the most valuable types of tests because they ensure the end result is what you want it to be, no matter how it gets there.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State-based tests are also valuable. They check that the code passes the correct value into a method it calls internally or sets the value of a variable in a higher-level scope appropriately. These tests are good for checking the logic structures within your scenario are firing off as you would expect.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Interaction-based testing is the only type of these three that requires a true mock object. As a refresher, a mock object is a faked dependency that knows it was called and how many times, and it can make a test fail. State and Value tests might use stubs, but they would never use mocks.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17</a:t>
            </a:fld>
            <a:endParaRPr lang="en-US"/>
          </a:p>
        </p:txBody>
      </p:sp>
    </p:spTree>
    <p:extLst>
      <p:ext uri="{BB962C8B-B14F-4D97-AF65-F5344CB8AC3E}">
        <p14:creationId xmlns:p14="http://schemas.microsoft.com/office/powerpoint/2010/main" val="1774287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Value-based - check the value returned from a unit of work.</a:t>
            </a:r>
          </a:p>
          <a:p>
            <a:r>
              <a:rPr lang="en-US" sz="1200" b="0" i="0" kern="1200" dirty="0" smtClean="0">
                <a:solidFill>
                  <a:schemeClr val="tx1"/>
                </a:solidFill>
                <a:effectLst/>
                <a:latin typeface="+mn-lt"/>
                <a:ea typeface="+mn-ea"/>
                <a:cs typeface="+mn-cs"/>
              </a:rPr>
              <a:t>State-based - check for noticeable behavior changes after changing state</a:t>
            </a:r>
          </a:p>
          <a:p>
            <a:r>
              <a:rPr lang="en-US" sz="1200" b="0" i="0" kern="1200" dirty="0" smtClean="0">
                <a:solidFill>
                  <a:schemeClr val="tx1"/>
                </a:solidFill>
                <a:effectLst/>
                <a:latin typeface="+mn-lt"/>
                <a:ea typeface="+mn-ea"/>
                <a:cs typeface="+mn-cs"/>
              </a:rPr>
              <a:t>Interaction - check how a unit of work makes calls to another object</a:t>
            </a:r>
          </a:p>
        </p:txBody>
      </p:sp>
      <p:sp>
        <p:nvSpPr>
          <p:cNvPr id="4" name="Slide Number Placeholder 3"/>
          <p:cNvSpPr>
            <a:spLocks noGrp="1"/>
          </p:cNvSpPr>
          <p:nvPr>
            <p:ph type="sldNum" sz="quarter" idx="10"/>
          </p:nvPr>
        </p:nvSpPr>
        <p:spPr/>
        <p:txBody>
          <a:bodyPr/>
          <a:lstStyle/>
          <a:p>
            <a:fld id="{B9A2E215-C5C2-438B-8645-8F06788DE24A}" type="slidenum">
              <a:rPr lang="en-US" smtClean="0"/>
              <a:t>18</a:t>
            </a:fld>
            <a:endParaRPr lang="en-US"/>
          </a:p>
        </p:txBody>
      </p:sp>
    </p:spTree>
    <p:extLst>
      <p:ext uri="{BB962C8B-B14F-4D97-AF65-F5344CB8AC3E}">
        <p14:creationId xmlns:p14="http://schemas.microsoft.com/office/powerpoint/2010/main" val="123832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just test one input value to get coverage</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19</a:t>
            </a:fld>
            <a:endParaRPr lang="en-US"/>
          </a:p>
        </p:txBody>
      </p:sp>
    </p:spTree>
    <p:extLst>
      <p:ext uri="{BB962C8B-B14F-4D97-AF65-F5344CB8AC3E}">
        <p14:creationId xmlns:p14="http://schemas.microsoft.com/office/powerpoint/2010/main" val="267591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Effective is a bit of a wiggle-word; what do I actually mean by “Effective”?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Maybe I could sum it up by saying effective unit tests are tests that you have confidence in that they are testing what they need to be testing. Effective tests don’t do more than they need to do, they do just enough. Effective tests don’t bog you down; instead, you might actually turn to the suite of tests to learn the business rules of your application.</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a:t>
            </a:fld>
            <a:endParaRPr lang="en-US"/>
          </a:p>
        </p:txBody>
      </p:sp>
    </p:spTree>
    <p:extLst>
      <p:ext uri="{BB962C8B-B14F-4D97-AF65-F5344CB8AC3E}">
        <p14:creationId xmlns:p14="http://schemas.microsoft.com/office/powerpoint/2010/main" val="218073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are targeting risky areas of your code, and you are trying to balance writing high-value tests with needing to maintain these tests, how do you know when you are done? When can you stop?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your tests check all of the business rules? Are you verifying the outputs are what you expect?</a:t>
            </a:r>
          </a:p>
          <a:p>
            <a:r>
              <a:rPr lang="en-US" sz="1200" kern="1200" dirty="0" smtClean="0">
                <a:solidFill>
                  <a:schemeClr val="tx1"/>
                </a:solidFill>
                <a:effectLst/>
                <a:latin typeface="+mn-lt"/>
                <a:ea typeface="+mn-ea"/>
                <a:cs typeface="+mn-cs"/>
              </a:rPr>
              <a:t>And do they check both the happy and sad paths? What are all the scenarios you can think of throwing at your code, and have you tried some of them?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you’ve gotten to the point where these are tested and you are starting to make sure all of your getters/setters are covered or the spelling in your error messages is correct, then you’ve likely gone too far no matter what your situation 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your mileage may vary for your situation and solution and personal tastes. But hopefully you can find a happy balance somewhere between tests worth writing and being OK with not writing every test possible.</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20</a:t>
            </a:fld>
            <a:endParaRPr lang="en-US"/>
          </a:p>
        </p:txBody>
      </p:sp>
    </p:spTree>
    <p:extLst>
      <p:ext uri="{BB962C8B-B14F-4D97-AF65-F5344CB8AC3E}">
        <p14:creationId xmlns:p14="http://schemas.microsoft.com/office/powerpoint/2010/main" val="7614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Your tests should stay out of your way. The only time you should hear from them is when you change a contract or a business rule, or actually introduce a bug.</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21</a:t>
            </a:fld>
            <a:endParaRPr lang="en-US"/>
          </a:p>
        </p:txBody>
      </p:sp>
    </p:spTree>
    <p:extLst>
      <p:ext uri="{BB962C8B-B14F-4D97-AF65-F5344CB8AC3E}">
        <p14:creationId xmlns:p14="http://schemas.microsoft.com/office/powerpoint/2010/main" val="3468686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shouldn’t feel chained-down by your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are unable to make changes to your code without them screaming at you, then you have change-detector tests. This usually happens when your unit tests know too much about your production code. They are using mocks, sometimes lots of mocks in a single test, and want to micromanage every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 tests are directly calling private methods, then they know too much. Private methods should stay private so that encapsulation is preserved and the inner workings of your code can change without breaking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change a business rule you should see a test fail, but hopefully not a lot of tests fail. Your tests should be sensitive to the business rules and contracts of your application, not how the work gets done.</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22</a:t>
            </a:fld>
            <a:endParaRPr lang="en-US"/>
          </a:p>
        </p:txBody>
      </p:sp>
    </p:spTree>
    <p:extLst>
      <p:ext uri="{BB962C8B-B14F-4D97-AF65-F5344CB8AC3E}">
        <p14:creationId xmlns:p14="http://schemas.microsoft.com/office/powerpoint/2010/main" val="1523594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Over-specification is when your tests know too much about your production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may need mocks occasionally, but you shouldn’t need more than one per test since you are testing whether or not one interaction happened.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have more than 10% of your tests checking whether services were called or how many times, then you’ve likely gone too far. You’ll have troubles changing any code without breaking a lot of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 tests know about private methods, then they’ve likely gone too far.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goal is to have one test for every one method, and that test tests all the method can do, you’ll probably never refactor anything ever again.</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23</a:t>
            </a:fld>
            <a:endParaRPr lang="en-US"/>
          </a:p>
        </p:txBody>
      </p:sp>
    </p:spTree>
    <p:extLst>
      <p:ext uri="{BB962C8B-B14F-4D97-AF65-F5344CB8AC3E}">
        <p14:creationId xmlns:p14="http://schemas.microsoft.com/office/powerpoint/2010/main" val="782452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you might ask, if we’re not testing every method individually, and we’re not testing private methods, then how are we testing everything we need?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should start by testing all that you can through the API of your layer. Back in the definitions we talked about unit of work, that’s what happens from when a request from outside enters your system through when you hand back an answer. Unit tests should follow this path, except they should stay within their project layer by using stubs to bypass other layers. If you follow this logic, your unit tests will cross methods and classes and it will actually test if they are talking to each other correctly.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makes it easier to test those happy and sad paths, because you can anticipate at boundary layers what might get passed into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 mentioned, your tests will cross class boundaries and I believe that’s OK to still call it a unit test and not an integration test. I would not let a unit test cross project boundaries without calling it an integration test, though.</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24</a:t>
            </a:fld>
            <a:endParaRPr lang="en-US"/>
          </a:p>
        </p:txBody>
      </p:sp>
    </p:spTree>
    <p:extLst>
      <p:ext uri="{BB962C8B-B14F-4D97-AF65-F5344CB8AC3E}">
        <p14:creationId xmlns:p14="http://schemas.microsoft.com/office/powerpoint/2010/main" val="647754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A2E215-C5C2-438B-8645-8F06788DE24A}" type="slidenum">
              <a:rPr lang="en-US" smtClean="0"/>
              <a:t>25</a:t>
            </a:fld>
            <a:endParaRPr lang="en-US"/>
          </a:p>
        </p:txBody>
      </p:sp>
    </p:spTree>
    <p:extLst>
      <p:ext uri="{BB962C8B-B14F-4D97-AF65-F5344CB8AC3E}">
        <p14:creationId xmlns:p14="http://schemas.microsoft.com/office/powerpoint/2010/main" val="10486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Thanks for coming to this session today, I hope you’ve enjoyed it! I wanted to do a quick review and then share with you a few resources you can turn to for more information.</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26</a:t>
            </a:fld>
            <a:endParaRPr lang="en-US"/>
          </a:p>
        </p:txBody>
      </p:sp>
    </p:spTree>
    <p:extLst>
      <p:ext uri="{BB962C8B-B14F-4D97-AF65-F5344CB8AC3E}">
        <p14:creationId xmlns:p14="http://schemas.microsoft.com/office/powerpoint/2010/main" val="2202369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do you know if your tests are effective?</a:t>
            </a:r>
          </a:p>
          <a:p>
            <a:r>
              <a:rPr lang="en-US" sz="1200" kern="1200" dirty="0" smtClean="0">
                <a:solidFill>
                  <a:schemeClr val="tx1"/>
                </a:solidFill>
                <a:effectLst/>
                <a:latin typeface="+mn-lt"/>
                <a:ea typeface="+mn-ea"/>
                <a:cs typeface="+mn-cs"/>
              </a:rPr>
              <a:t>You trust them.</a:t>
            </a:r>
          </a:p>
          <a:p>
            <a:r>
              <a:rPr lang="en-US" sz="1200" kern="1200" dirty="0" smtClean="0">
                <a:solidFill>
                  <a:schemeClr val="tx1"/>
                </a:solidFill>
                <a:effectLst/>
                <a:latin typeface="+mn-lt"/>
                <a:ea typeface="+mn-ea"/>
                <a:cs typeface="+mn-cs"/>
              </a:rPr>
              <a:t>You maintain them.</a:t>
            </a:r>
          </a:p>
          <a:p>
            <a:r>
              <a:rPr lang="en-US" sz="1200" kern="1200" dirty="0" smtClean="0">
                <a:solidFill>
                  <a:schemeClr val="tx1"/>
                </a:solidFill>
                <a:effectLst/>
                <a:latin typeface="+mn-lt"/>
                <a:ea typeface="+mn-ea"/>
                <a:cs typeface="+mn-cs"/>
              </a:rPr>
              <a:t>And, you actually read them!</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27</a:t>
            </a:fld>
            <a:endParaRPr lang="en-US"/>
          </a:p>
        </p:txBody>
      </p:sp>
    </p:spTree>
    <p:extLst>
      <p:ext uri="{BB962C8B-B14F-4D97-AF65-F5344CB8AC3E}">
        <p14:creationId xmlns:p14="http://schemas.microsoft.com/office/powerpoint/2010/main" val="1241601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love this book on unit testing, make sure to get the latest edition. Roy is a really good communicator and explains the philosophy of unit testing very well.</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28</a:t>
            </a:fld>
            <a:endParaRPr lang="en-US"/>
          </a:p>
        </p:txBody>
      </p:sp>
    </p:spTree>
    <p:extLst>
      <p:ext uri="{BB962C8B-B14F-4D97-AF65-F5344CB8AC3E}">
        <p14:creationId xmlns:p14="http://schemas.microsoft.com/office/powerpoint/2010/main" val="3239866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Way back in 2006 some Google employees started posting unit testing tips and tricks on the doors of bathroom stalls. The posts became so successful that they turned it into a blog that ran from 2007 through last year. There are some really good, concise posts here on topics you saw in today’s presentation.</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29</a:t>
            </a:fld>
            <a:endParaRPr lang="en-US"/>
          </a:p>
        </p:txBody>
      </p:sp>
    </p:spTree>
    <p:extLst>
      <p:ext uri="{BB962C8B-B14F-4D97-AF65-F5344CB8AC3E}">
        <p14:creationId xmlns:p14="http://schemas.microsoft.com/office/powerpoint/2010/main" val="316658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people have very strong opinions about how unit tests should be written and when. I would not argue with how anyone wants to write unit tests, it is a very subjective task.</a:t>
            </a:r>
          </a:p>
          <a:p>
            <a:r>
              <a:rPr lang="en-US" sz="1200" kern="1200" dirty="0" smtClean="0">
                <a:solidFill>
                  <a:schemeClr val="tx1"/>
                </a:solidFill>
                <a:effectLst/>
                <a:latin typeface="+mn-lt"/>
                <a:ea typeface="+mn-ea"/>
                <a:cs typeface="+mn-cs"/>
              </a:rPr>
              <a:t>Unit testing should be a bit of an art, and like any art it’s subjective to the artist’s feelings and tastes. And, like art, it is boring and tedious when it is rote and repetitive, so please put a little thought into what you’re are testing and how.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situation is different. You may have a strong QA team that does a good job regression testing and a user acceptance team that does a good job of feature testing that gives you some confidence to not have to test every nit. You may be under tight cost or time deadlines, or on the other hand work for a large institution where you have all the time in the world.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solution is different. You may be doing a microservice architecture or a monolith. You may be writing a framework or a line of business app. You might be maintaining an old system or creating a new one. You might be working on a one-off or on a contract for NASA. Each one of these solutions will have different needs for unit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point I’d like you to take away from this is that there is no prescribed way to do unit tests correctly and effectively for all situations. Your mileage may vary.</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3</a:t>
            </a:fld>
            <a:endParaRPr lang="en-US"/>
          </a:p>
        </p:txBody>
      </p:sp>
    </p:spTree>
    <p:extLst>
      <p:ext uri="{BB962C8B-B14F-4D97-AF65-F5344CB8AC3E}">
        <p14:creationId xmlns:p14="http://schemas.microsoft.com/office/powerpoint/2010/main" val="2590216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put together this checklist along with some guidelines and definitions out on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hub. Please drop by to check it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9A2E215-C5C2-438B-8645-8F06788DE24A}" type="slidenum">
              <a:rPr lang="en-US" smtClean="0"/>
              <a:t>30</a:t>
            </a:fld>
            <a:endParaRPr lang="en-US"/>
          </a:p>
        </p:txBody>
      </p:sp>
    </p:spTree>
    <p:extLst>
      <p:ext uri="{BB962C8B-B14F-4D97-AF65-F5344CB8AC3E}">
        <p14:creationId xmlns:p14="http://schemas.microsoft.com/office/powerpoint/2010/main" val="3298013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Thanks again for coming! You can get download these slides and there’s the link for the guidelines again.</a:t>
            </a:r>
          </a:p>
          <a:p>
            <a:r>
              <a:rPr lang="en-US" sz="1200" kern="1200" dirty="0" smtClean="0">
                <a:solidFill>
                  <a:schemeClr val="tx1"/>
                </a:solidFill>
                <a:effectLst/>
                <a:latin typeface="+mn-lt"/>
                <a:ea typeface="+mn-ea"/>
                <a:cs typeface="+mn-cs"/>
              </a:rPr>
              <a:t>Any questions?</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31</a:t>
            </a:fld>
            <a:endParaRPr lang="en-US"/>
          </a:p>
        </p:txBody>
      </p:sp>
    </p:spTree>
    <p:extLst>
      <p:ext uri="{BB962C8B-B14F-4D97-AF65-F5344CB8AC3E}">
        <p14:creationId xmlns:p14="http://schemas.microsoft.com/office/powerpoint/2010/main" val="140780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lesson I learned the hard way was that writing unit tests for me in a TDD-way did not lead me to good architectural designs. I needed to understand other good object-oriented and decoupling coding patterns, too.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Which led me to creating software that even if I wasn’t writing unit tests for, was a very testable design. It used dependency injection, avoided using the keyword “new” for domain objects inside procedural code, and kept methods short and dry with one purpose.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shouldn’t hold ourselves to an artificial mandate about unit tests needing X% coverage, or all you need to do is red-green-refactor to be successful. Unit testing requires a little creative thinking to make sure you are writing the right tests to be most effective.</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4</a:t>
            </a:fld>
            <a:endParaRPr lang="en-US"/>
          </a:p>
        </p:txBody>
      </p:sp>
    </p:spTree>
    <p:extLst>
      <p:ext uri="{BB962C8B-B14F-4D97-AF65-F5344CB8AC3E}">
        <p14:creationId xmlns:p14="http://schemas.microsoft.com/office/powerpoint/2010/main" val="309203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a word like unit test, I have one idea of what that is and everyone in this room has their own idea. So let me just share what I mean when I use some terms. I’m not saying you should change your definition, but it will help you know where I’m coming from to see my definition.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Unit of Work - Everything that can happen from invoking a public method to it returning after it's finished; it can include traversing multiple classes and methods. It’s the path you see the debugger take when you invoke an action in your solution.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Unit Test - Automated code that invokes a unit of work for one specific scenario and checks an assumption about the result of that unit.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Integration Test - an integration test uses real dependencies, covers many scenarios, or crosses layers in the test.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5</a:t>
            </a:fld>
            <a:endParaRPr lang="en-US"/>
          </a:p>
        </p:txBody>
      </p:sp>
    </p:spTree>
    <p:extLst>
      <p:ext uri="{BB962C8B-B14F-4D97-AF65-F5344CB8AC3E}">
        <p14:creationId xmlns:p14="http://schemas.microsoft.com/office/powerpoint/2010/main" val="217057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Stub – A substitute for a dependency in the system. It is used to fill a dependency so the test compiles and runs, but importantly it cannot make a test fail.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Mock – Like a stub that substitutes for a dependency, but a mock knows about things. It knows what methods were called or how many times it was called and it can be asserted against.  A mock can make a test fail.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Fakes – is the generic term for mocks and stubs. They fake the dependency so that a real dependency does not need to be used.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9A2E215-C5C2-438B-8645-8F06788DE24A}" type="slidenum">
              <a:rPr lang="en-US" smtClean="0"/>
              <a:t>6</a:t>
            </a:fld>
            <a:endParaRPr lang="en-US"/>
          </a:p>
        </p:txBody>
      </p:sp>
    </p:spTree>
    <p:extLst>
      <p:ext uri="{BB962C8B-B14F-4D97-AF65-F5344CB8AC3E}">
        <p14:creationId xmlns:p14="http://schemas.microsoft.com/office/powerpoint/2010/main" val="245743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if everything is subjective, how do you create effective unit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tests need to be clear and simple. I love tests that are three lines long; just arrange, act, and assert.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all code is of equal importance in your project. Some code is really just template-filler code with no business logic. You need to identify the areas that make the most sense to test and then test those areas fully.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 tests are making you suffer any changes to your code, you start to avoid making good design changes. If you change business logic, your tests should fail, but if you are just refactoring your code then your tests shouldn’t even realize it.</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7</a:t>
            </a:fld>
            <a:endParaRPr lang="en-US"/>
          </a:p>
        </p:txBody>
      </p:sp>
    </p:spTree>
    <p:extLst>
      <p:ext uri="{BB962C8B-B14F-4D97-AF65-F5344CB8AC3E}">
        <p14:creationId xmlns:p14="http://schemas.microsoft.com/office/powerpoint/2010/main" val="413735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are clear and simple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9A2E215-C5C2-438B-8645-8F06788DE24A}" type="slidenum">
              <a:rPr lang="en-US" smtClean="0"/>
              <a:t>8</a:t>
            </a:fld>
            <a:endParaRPr lang="en-US"/>
          </a:p>
        </p:txBody>
      </p:sp>
    </p:spTree>
    <p:extLst>
      <p:ext uri="{BB962C8B-B14F-4D97-AF65-F5344CB8AC3E}">
        <p14:creationId xmlns:p14="http://schemas.microsoft.com/office/powerpoint/2010/main" val="276851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most important quality of clear and simple tests is that you can actually read them and understand what’s going 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end up reading code far more than we write it. In 6 months you’ll have forgotten the details of your own code and have to re-read it to see how it worked.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very clear unit test name can go a long way to making a test readable. If you can pick a specific format and stick to it, then it becomes very readable at a glance. For example, if you always use the scenario you’re testing, what condition or aspect of that scenario you are testing, and your expected result each separated by underscores, you will be able to scan through your tests very quickly to see what they are testing.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Inside your tests you can use libraries that make your assertions read like sentences. </a:t>
            </a:r>
            <a:r>
              <a:rPr lang="en-US" sz="1200" kern="1200" dirty="0" err="1" smtClean="0">
                <a:solidFill>
                  <a:schemeClr val="tx1"/>
                </a:solidFill>
                <a:effectLst/>
                <a:latin typeface="+mn-lt"/>
                <a:ea typeface="+mn-ea"/>
                <a:cs typeface="+mn-cs"/>
              </a:rPr>
              <a:t>myResult.should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haveCount</a:t>
            </a:r>
            <a:r>
              <a:rPr lang="en-US" sz="1200" kern="1200" dirty="0" smtClean="0">
                <a:solidFill>
                  <a:schemeClr val="tx1"/>
                </a:solidFill>
                <a:effectLst/>
                <a:latin typeface="+mn-lt"/>
                <a:ea typeface="+mn-ea"/>
                <a:cs typeface="+mn-cs"/>
              </a:rPr>
              <a:t>(4, “because it doesn’t include inactive items”); These frameworks will also produce readable error messages to help you pinpoint the problem.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Tests typically have three parts. You arrange your variables, you call your method, and then you assert the result, also known as Arrange, Act, Assert. You can make your tests more readable by putting in comment lines for each section, and to save yourself some time you can use a keyboard macro tool called auto hotkey to automatically insert those three sections into every test for you.</a:t>
            </a:r>
          </a:p>
          <a:p>
            <a:endParaRPr lang="en-US" dirty="0"/>
          </a:p>
        </p:txBody>
      </p:sp>
      <p:sp>
        <p:nvSpPr>
          <p:cNvPr id="4" name="Slide Number Placeholder 3"/>
          <p:cNvSpPr>
            <a:spLocks noGrp="1"/>
          </p:cNvSpPr>
          <p:nvPr>
            <p:ph type="sldNum" sz="quarter" idx="10"/>
          </p:nvPr>
        </p:nvSpPr>
        <p:spPr/>
        <p:txBody>
          <a:bodyPr/>
          <a:lstStyle/>
          <a:p>
            <a:fld id="{B9A2E215-C5C2-438B-8645-8F06788DE24A}" type="slidenum">
              <a:rPr lang="en-US" smtClean="0"/>
              <a:t>9</a:t>
            </a:fld>
            <a:endParaRPr lang="en-US"/>
          </a:p>
        </p:txBody>
      </p:sp>
    </p:spTree>
    <p:extLst>
      <p:ext uri="{BB962C8B-B14F-4D97-AF65-F5344CB8AC3E}">
        <p14:creationId xmlns:p14="http://schemas.microsoft.com/office/powerpoint/2010/main" val="394124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74F693A-1125-45A5-9E8F-A59A4B52E70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23599845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4F693A-1125-45A5-9E8F-A59A4B52E70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92685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4F693A-1125-45A5-9E8F-A59A4B52E70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150374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b="1">
                <a:solidFill>
                  <a:schemeClr val="accent3"/>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4F693A-1125-45A5-9E8F-A59A4B52E70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37180154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74F693A-1125-45A5-9E8F-A59A4B52E70D}"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10650097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4F693A-1125-45A5-9E8F-A59A4B52E70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8820010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4F693A-1125-45A5-9E8F-A59A4B52E70D}"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392614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74F693A-1125-45A5-9E8F-A59A4B52E70D}"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34703054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F693A-1125-45A5-9E8F-A59A4B52E70D}"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2871798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F693A-1125-45A5-9E8F-A59A4B52E70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5246308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F693A-1125-45A5-9E8F-A59A4B52E70D}"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D8B48-143C-4393-A8F2-A009127DA354}" type="slidenum">
              <a:rPr lang="en-US" smtClean="0"/>
              <a:t>‹#›</a:t>
            </a:fld>
            <a:endParaRPr lang="en-US"/>
          </a:p>
        </p:txBody>
      </p:sp>
    </p:spTree>
    <p:extLst>
      <p:ext uri="{BB962C8B-B14F-4D97-AF65-F5344CB8AC3E}">
        <p14:creationId xmlns:p14="http://schemas.microsoft.com/office/powerpoint/2010/main" val="15374472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F693A-1125-45A5-9E8F-A59A4B52E70D}" type="datetimeFigureOut">
              <a:rPr lang="en-US" smtClean="0"/>
              <a:t>5/18/2016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D8B48-143C-4393-A8F2-A009127DA354}" type="slidenum">
              <a:rPr lang="en-US" smtClean="0"/>
              <a:t>‹#›</a:t>
            </a:fld>
            <a:endParaRPr lang="en-US"/>
          </a:p>
        </p:txBody>
      </p:sp>
    </p:spTree>
    <p:extLst>
      <p:ext uri="{BB962C8B-B14F-4D97-AF65-F5344CB8AC3E}">
        <p14:creationId xmlns:p14="http://schemas.microsoft.com/office/powerpoint/2010/main" val="399096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amzn.to/1pXQAW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hyperlink" Target="http://googletesting.blogspot.com/search/label/Tot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9631"/>
            <a:ext cx="9144000" cy="2387600"/>
          </a:xfrm>
        </p:spPr>
        <p:txBody>
          <a:bodyPr/>
          <a:lstStyle/>
          <a:p>
            <a:r>
              <a:rPr lang="en-US" dirty="0" smtClean="0">
                <a:solidFill>
                  <a:schemeClr val="accent1">
                    <a:lumMod val="75000"/>
                  </a:schemeClr>
                </a:solidFill>
              </a:rPr>
              <a:t>A Guide to Effective C# Unit Testing</a:t>
            </a:r>
            <a:endParaRPr lang="en-US" dirty="0">
              <a:solidFill>
                <a:schemeClr val="accent1">
                  <a:lumMod val="75000"/>
                </a:schemeClr>
              </a:solidFill>
            </a:endParaRPr>
          </a:p>
        </p:txBody>
      </p:sp>
      <p:sp>
        <p:nvSpPr>
          <p:cNvPr id="3" name="Subtitle 2"/>
          <p:cNvSpPr>
            <a:spLocks noGrp="1"/>
          </p:cNvSpPr>
          <p:nvPr>
            <p:ph type="subTitle" idx="1"/>
          </p:nvPr>
        </p:nvSpPr>
        <p:spPr>
          <a:xfrm>
            <a:off x="5950038" y="3602038"/>
            <a:ext cx="4717961" cy="1655762"/>
          </a:xfrm>
        </p:spPr>
        <p:txBody>
          <a:bodyPr/>
          <a:lstStyle/>
          <a:p>
            <a:pPr algn="l"/>
            <a:r>
              <a:rPr lang="en-US" dirty="0" smtClean="0">
                <a:solidFill>
                  <a:schemeClr val="bg1">
                    <a:lumMod val="50000"/>
                  </a:schemeClr>
                </a:solidFill>
              </a:rPr>
              <a:t>Rusty Divine</a:t>
            </a:r>
          </a:p>
          <a:p>
            <a:pPr algn="l"/>
            <a:r>
              <a:rPr lang="en-US" dirty="0" smtClean="0">
                <a:solidFill>
                  <a:schemeClr val="bg1">
                    <a:lumMod val="50000"/>
                  </a:schemeClr>
                </a:solidFill>
              </a:rPr>
              <a:t>rusty@osmyn.com</a:t>
            </a:r>
            <a:endParaRPr lang="en-US" dirty="0">
              <a:solidFill>
                <a:schemeClr val="bg1">
                  <a:lumMod val="50000"/>
                </a:schemeClr>
              </a:solidFill>
            </a:endParaRPr>
          </a:p>
        </p:txBody>
      </p:sp>
      <p:pic>
        <p:nvPicPr>
          <p:cNvPr id="4" name="Picture Placeholder 7"/>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3061539" y="2899055"/>
            <a:ext cx="2438400" cy="2438400"/>
          </a:xfrm>
        </p:spPr>
      </p:pic>
      <p:cxnSp>
        <p:nvCxnSpPr>
          <p:cNvPr id="6" name="Straight Connector 5"/>
          <p:cNvCxnSpPr/>
          <p:nvPr/>
        </p:nvCxnSpPr>
        <p:spPr>
          <a:xfrm flipV="1">
            <a:off x="2307102" y="5500468"/>
            <a:ext cx="7272996" cy="1"/>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540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Example: Test Names</a:t>
            </a:r>
            <a:endParaRPr lang="en-US" sz="8000" dirty="0"/>
          </a:p>
        </p:txBody>
      </p:sp>
      <p:grpSp>
        <p:nvGrpSpPr>
          <p:cNvPr id="9" name="Group 8"/>
          <p:cNvGrpSpPr/>
          <p:nvPr/>
        </p:nvGrpSpPr>
        <p:grpSpPr>
          <a:xfrm>
            <a:off x="838200" y="1561434"/>
            <a:ext cx="3947381" cy="4455708"/>
            <a:chOff x="838200" y="1561434"/>
            <a:chExt cx="3947381" cy="4455708"/>
          </a:xfrm>
        </p:grpSpPr>
        <p:pic>
          <p:nvPicPr>
            <p:cNvPr id="6" name="Picture 5"/>
            <p:cNvPicPr>
              <a:picLocks noChangeAspect="1"/>
            </p:cNvPicPr>
            <p:nvPr/>
          </p:nvPicPr>
          <p:blipFill>
            <a:blip r:embed="rId3"/>
            <a:stretch>
              <a:fillRect/>
            </a:stretch>
          </p:blipFill>
          <p:spPr>
            <a:xfrm>
              <a:off x="942532" y="2435742"/>
              <a:ext cx="3714750" cy="3581400"/>
            </a:xfrm>
            <a:prstGeom prst="rect">
              <a:avLst/>
            </a:prstGeom>
          </p:spPr>
        </p:pic>
        <p:sp>
          <p:nvSpPr>
            <p:cNvPr id="7" name="Rectangle 6"/>
            <p:cNvSpPr/>
            <p:nvPr/>
          </p:nvSpPr>
          <p:spPr>
            <a:xfrm>
              <a:off x="838200" y="1561434"/>
              <a:ext cx="3947381" cy="7842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Could Be Better</a:t>
              </a:r>
              <a:endParaRPr lang="en-US" sz="4000" b="1" dirty="0"/>
            </a:p>
          </p:txBody>
        </p:sp>
      </p:grpSp>
      <p:grpSp>
        <p:nvGrpSpPr>
          <p:cNvPr id="12" name="Group 11"/>
          <p:cNvGrpSpPr/>
          <p:nvPr/>
        </p:nvGrpSpPr>
        <p:grpSpPr>
          <a:xfrm>
            <a:off x="5759872" y="1561433"/>
            <a:ext cx="5838825" cy="3226984"/>
            <a:chOff x="5382190" y="1561433"/>
            <a:chExt cx="5838825" cy="3226984"/>
          </a:xfrm>
        </p:grpSpPr>
        <p:sp>
          <p:nvSpPr>
            <p:cNvPr id="8" name="Rectangle 7"/>
            <p:cNvSpPr/>
            <p:nvPr/>
          </p:nvSpPr>
          <p:spPr>
            <a:xfrm>
              <a:off x="6327913" y="1561433"/>
              <a:ext cx="3947381" cy="7842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Better</a:t>
              </a:r>
              <a:endParaRPr lang="en-US" sz="4000" b="1" dirty="0"/>
            </a:p>
          </p:txBody>
        </p:sp>
        <p:pic>
          <p:nvPicPr>
            <p:cNvPr id="11" name="Picture 10"/>
            <p:cNvPicPr>
              <a:picLocks noChangeAspect="1"/>
            </p:cNvPicPr>
            <p:nvPr/>
          </p:nvPicPr>
          <p:blipFill>
            <a:blip r:embed="rId4"/>
            <a:stretch>
              <a:fillRect/>
            </a:stretch>
          </p:blipFill>
          <p:spPr>
            <a:xfrm>
              <a:off x="5382190" y="2435742"/>
              <a:ext cx="5838825" cy="2352675"/>
            </a:xfrm>
            <a:prstGeom prst="rect">
              <a:avLst/>
            </a:prstGeom>
          </p:spPr>
        </p:pic>
      </p:grpSp>
    </p:spTree>
    <p:extLst>
      <p:ext uri="{BB962C8B-B14F-4D97-AF65-F5344CB8AC3E}">
        <p14:creationId xmlns:p14="http://schemas.microsoft.com/office/powerpoint/2010/main" val="112455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smtClean="0"/>
              <a:t>Example: Fluent Assertion</a:t>
            </a:r>
            <a:endParaRPr lang="en-US" sz="8000" dirty="0"/>
          </a:p>
        </p:txBody>
      </p:sp>
      <p:grpSp>
        <p:nvGrpSpPr>
          <p:cNvPr id="13" name="Group 12"/>
          <p:cNvGrpSpPr/>
          <p:nvPr/>
        </p:nvGrpSpPr>
        <p:grpSpPr>
          <a:xfrm>
            <a:off x="240140" y="1561434"/>
            <a:ext cx="5143500" cy="3534534"/>
            <a:chOff x="240140" y="1561434"/>
            <a:chExt cx="5143500" cy="3534534"/>
          </a:xfrm>
        </p:grpSpPr>
        <p:sp>
          <p:nvSpPr>
            <p:cNvPr id="7" name="Rectangle 6"/>
            <p:cNvSpPr/>
            <p:nvPr/>
          </p:nvSpPr>
          <p:spPr>
            <a:xfrm>
              <a:off x="838200" y="1561434"/>
              <a:ext cx="3947381" cy="7842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Could Be Better</a:t>
              </a:r>
              <a:endParaRPr lang="en-US" sz="4000" b="1" dirty="0"/>
            </a:p>
          </p:txBody>
        </p:sp>
        <p:pic>
          <p:nvPicPr>
            <p:cNvPr id="3" name="Picture 2"/>
            <p:cNvPicPr>
              <a:picLocks noChangeAspect="1"/>
            </p:cNvPicPr>
            <p:nvPr/>
          </p:nvPicPr>
          <p:blipFill>
            <a:blip r:embed="rId3"/>
            <a:stretch>
              <a:fillRect/>
            </a:stretch>
          </p:blipFill>
          <p:spPr>
            <a:xfrm>
              <a:off x="240140" y="2638518"/>
              <a:ext cx="5143500" cy="2457450"/>
            </a:xfrm>
            <a:prstGeom prst="rect">
              <a:avLst/>
            </a:prstGeom>
          </p:spPr>
        </p:pic>
      </p:grpSp>
      <p:pic>
        <p:nvPicPr>
          <p:cNvPr id="14" name="Picture 13"/>
          <p:cNvPicPr>
            <a:picLocks noChangeAspect="1"/>
          </p:cNvPicPr>
          <p:nvPr/>
        </p:nvPicPr>
        <p:blipFill>
          <a:blip r:embed="rId4"/>
          <a:stretch>
            <a:fillRect/>
          </a:stretch>
        </p:blipFill>
        <p:spPr>
          <a:xfrm>
            <a:off x="616377" y="5810664"/>
            <a:ext cx="4391025" cy="742950"/>
          </a:xfrm>
          <a:prstGeom prst="rect">
            <a:avLst/>
          </a:prstGeom>
        </p:spPr>
      </p:pic>
      <p:grpSp>
        <p:nvGrpSpPr>
          <p:cNvPr id="17" name="Group 16"/>
          <p:cNvGrpSpPr/>
          <p:nvPr/>
        </p:nvGrpSpPr>
        <p:grpSpPr>
          <a:xfrm>
            <a:off x="6043611" y="1561434"/>
            <a:ext cx="5248275" cy="4144134"/>
            <a:chOff x="6043611" y="1561434"/>
            <a:chExt cx="5248275" cy="4144134"/>
          </a:xfrm>
        </p:grpSpPr>
        <p:sp>
          <p:nvSpPr>
            <p:cNvPr id="8" name="Rectangle 7"/>
            <p:cNvSpPr/>
            <p:nvPr/>
          </p:nvSpPr>
          <p:spPr>
            <a:xfrm>
              <a:off x="6694059" y="1561434"/>
              <a:ext cx="3947381" cy="7842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Better</a:t>
              </a:r>
              <a:endParaRPr lang="en-US" sz="4000" b="1" dirty="0"/>
            </a:p>
          </p:txBody>
        </p:sp>
        <p:pic>
          <p:nvPicPr>
            <p:cNvPr id="16" name="Picture 15"/>
            <p:cNvPicPr>
              <a:picLocks noChangeAspect="1"/>
            </p:cNvPicPr>
            <p:nvPr/>
          </p:nvPicPr>
          <p:blipFill>
            <a:blip r:embed="rId5"/>
            <a:stretch>
              <a:fillRect/>
            </a:stretch>
          </p:blipFill>
          <p:spPr>
            <a:xfrm>
              <a:off x="6043611" y="2638518"/>
              <a:ext cx="5248275" cy="3067050"/>
            </a:xfrm>
            <a:prstGeom prst="rect">
              <a:avLst/>
            </a:prstGeom>
          </p:spPr>
        </p:pic>
      </p:grpSp>
      <p:pic>
        <p:nvPicPr>
          <p:cNvPr id="19" name="Picture 18"/>
          <p:cNvPicPr>
            <a:picLocks noChangeAspect="1"/>
          </p:cNvPicPr>
          <p:nvPr/>
        </p:nvPicPr>
        <p:blipFill>
          <a:blip r:embed="rId6"/>
          <a:stretch>
            <a:fillRect/>
          </a:stretch>
        </p:blipFill>
        <p:spPr>
          <a:xfrm>
            <a:off x="6457948" y="5810664"/>
            <a:ext cx="4419600" cy="923925"/>
          </a:xfrm>
          <a:prstGeom prst="rect">
            <a:avLst/>
          </a:prstGeom>
        </p:spPr>
      </p:pic>
    </p:spTree>
    <p:extLst>
      <p:ext uri="{BB962C8B-B14F-4D97-AF65-F5344CB8AC3E}">
        <p14:creationId xmlns:p14="http://schemas.microsoft.com/office/powerpoint/2010/main" val="273623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Good Test </a:t>
            </a:r>
            <a:r>
              <a:rPr lang="en-US" sz="8000" dirty="0" smtClean="0"/>
              <a:t>Design</a:t>
            </a:r>
            <a:endParaRPr lang="en-US" sz="7200" dirty="0"/>
          </a:p>
        </p:txBody>
      </p:sp>
      <p:sp>
        <p:nvSpPr>
          <p:cNvPr id="4" name="Rectangle 3"/>
          <p:cNvSpPr/>
          <p:nvPr/>
        </p:nvSpPr>
        <p:spPr>
          <a:xfrm>
            <a:off x="2421496" y="2190362"/>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DRY</a:t>
            </a:r>
            <a:endParaRPr lang="en-US" sz="4800" b="1" dirty="0"/>
          </a:p>
        </p:txBody>
      </p:sp>
      <p:sp>
        <p:nvSpPr>
          <p:cNvPr id="5" name="Rectangle 4"/>
          <p:cNvSpPr/>
          <p:nvPr/>
        </p:nvSpPr>
        <p:spPr>
          <a:xfrm>
            <a:off x="6169951" y="2190362"/>
            <a:ext cx="3200400" cy="168684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Bug Free!</a:t>
            </a:r>
            <a:endParaRPr lang="en-US" sz="4800" b="1" dirty="0"/>
          </a:p>
        </p:txBody>
      </p:sp>
      <p:sp>
        <p:nvSpPr>
          <p:cNvPr id="6" name="Rectangle 5"/>
          <p:cNvSpPr/>
          <p:nvPr/>
        </p:nvSpPr>
        <p:spPr>
          <a:xfrm>
            <a:off x="2421496" y="4338139"/>
            <a:ext cx="3200400" cy="16868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Factories</a:t>
            </a:r>
            <a:endParaRPr lang="en-US" sz="4800" b="1" dirty="0"/>
          </a:p>
        </p:txBody>
      </p:sp>
      <p:sp>
        <p:nvSpPr>
          <p:cNvPr id="7" name="Rectangle 6"/>
          <p:cNvSpPr/>
          <p:nvPr/>
        </p:nvSpPr>
        <p:spPr>
          <a:xfrm>
            <a:off x="6169951" y="4338138"/>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Fidelity</a:t>
            </a:r>
            <a:endParaRPr lang="en-US" sz="4800" b="1" dirty="0"/>
          </a:p>
        </p:txBody>
      </p:sp>
    </p:spTree>
    <p:extLst>
      <p:ext uri="{BB962C8B-B14F-4D97-AF65-F5344CB8AC3E}">
        <p14:creationId xmlns:p14="http://schemas.microsoft.com/office/powerpoint/2010/main" val="43647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Example: DRY Design</a:t>
            </a:r>
            <a:endParaRPr lang="en-US" sz="8000" dirty="0"/>
          </a:p>
        </p:txBody>
      </p:sp>
      <p:grpSp>
        <p:nvGrpSpPr>
          <p:cNvPr id="20" name="Group 19"/>
          <p:cNvGrpSpPr/>
          <p:nvPr/>
        </p:nvGrpSpPr>
        <p:grpSpPr>
          <a:xfrm>
            <a:off x="6081096" y="1561434"/>
            <a:ext cx="5529877" cy="3696367"/>
            <a:chOff x="6081096" y="1561434"/>
            <a:chExt cx="5529877" cy="3696367"/>
          </a:xfrm>
        </p:grpSpPr>
        <p:sp>
          <p:nvSpPr>
            <p:cNvPr id="7" name="Rectangle 6"/>
            <p:cNvSpPr/>
            <p:nvPr/>
          </p:nvSpPr>
          <p:spPr>
            <a:xfrm>
              <a:off x="6694059" y="1561434"/>
              <a:ext cx="3947381" cy="7842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Better</a:t>
              </a:r>
              <a:endParaRPr lang="en-US" sz="4000" b="1" dirty="0"/>
            </a:p>
          </p:txBody>
        </p:sp>
        <p:pic>
          <p:nvPicPr>
            <p:cNvPr id="17" name="Picture 16"/>
            <p:cNvPicPr>
              <a:picLocks noChangeAspect="1"/>
            </p:cNvPicPr>
            <p:nvPr/>
          </p:nvPicPr>
          <p:blipFill>
            <a:blip r:embed="rId3"/>
            <a:stretch>
              <a:fillRect/>
            </a:stretch>
          </p:blipFill>
          <p:spPr>
            <a:xfrm>
              <a:off x="6081096" y="2743407"/>
              <a:ext cx="5529877" cy="2514394"/>
            </a:xfrm>
            <a:prstGeom prst="rect">
              <a:avLst/>
            </a:prstGeom>
          </p:spPr>
        </p:pic>
      </p:grpSp>
      <p:grpSp>
        <p:nvGrpSpPr>
          <p:cNvPr id="19" name="Group 18"/>
          <p:cNvGrpSpPr/>
          <p:nvPr/>
        </p:nvGrpSpPr>
        <p:grpSpPr>
          <a:xfrm>
            <a:off x="431971" y="1561434"/>
            <a:ext cx="5342193" cy="3964723"/>
            <a:chOff x="431971" y="1561434"/>
            <a:chExt cx="5342193" cy="3964723"/>
          </a:xfrm>
        </p:grpSpPr>
        <p:sp>
          <p:nvSpPr>
            <p:cNvPr id="10" name="Rectangle 9"/>
            <p:cNvSpPr/>
            <p:nvPr/>
          </p:nvSpPr>
          <p:spPr>
            <a:xfrm>
              <a:off x="838200" y="1561434"/>
              <a:ext cx="3947381" cy="7842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Could Be Better</a:t>
              </a:r>
              <a:endParaRPr lang="en-US" sz="4000" b="1" dirty="0"/>
            </a:p>
          </p:txBody>
        </p:sp>
        <p:pic>
          <p:nvPicPr>
            <p:cNvPr id="18" name="Picture 17"/>
            <p:cNvPicPr>
              <a:picLocks noChangeAspect="1"/>
            </p:cNvPicPr>
            <p:nvPr/>
          </p:nvPicPr>
          <p:blipFill>
            <a:blip r:embed="rId4"/>
            <a:stretch>
              <a:fillRect/>
            </a:stretch>
          </p:blipFill>
          <p:spPr>
            <a:xfrm>
              <a:off x="431971" y="2743407"/>
              <a:ext cx="5342193" cy="2782750"/>
            </a:xfrm>
            <a:prstGeom prst="rect">
              <a:avLst/>
            </a:prstGeom>
          </p:spPr>
        </p:pic>
      </p:grpSp>
    </p:spTree>
    <p:extLst>
      <p:ext uri="{BB962C8B-B14F-4D97-AF65-F5344CB8AC3E}">
        <p14:creationId xmlns:p14="http://schemas.microsoft.com/office/powerpoint/2010/main" val="33845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Example: High Fidelity</a:t>
            </a:r>
            <a:endParaRPr lang="en-US" sz="8000" dirty="0"/>
          </a:p>
        </p:txBody>
      </p:sp>
      <p:grpSp>
        <p:nvGrpSpPr>
          <p:cNvPr id="8" name="Group 7"/>
          <p:cNvGrpSpPr/>
          <p:nvPr/>
        </p:nvGrpSpPr>
        <p:grpSpPr>
          <a:xfrm>
            <a:off x="587802" y="1561434"/>
            <a:ext cx="4448175" cy="4136586"/>
            <a:chOff x="587802" y="1561434"/>
            <a:chExt cx="4448175" cy="4136586"/>
          </a:xfrm>
        </p:grpSpPr>
        <p:sp>
          <p:nvSpPr>
            <p:cNvPr id="4" name="Rectangle 3"/>
            <p:cNvSpPr/>
            <p:nvPr/>
          </p:nvSpPr>
          <p:spPr>
            <a:xfrm>
              <a:off x="838200" y="1561434"/>
              <a:ext cx="3947381" cy="7842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Could Be Better</a:t>
              </a:r>
              <a:endParaRPr lang="en-US" sz="4000" b="1" dirty="0"/>
            </a:p>
          </p:txBody>
        </p:sp>
        <p:pic>
          <p:nvPicPr>
            <p:cNvPr id="7" name="Picture 6"/>
            <p:cNvPicPr>
              <a:picLocks noChangeAspect="1"/>
            </p:cNvPicPr>
            <p:nvPr/>
          </p:nvPicPr>
          <p:blipFill>
            <a:blip r:embed="rId3"/>
            <a:stretch>
              <a:fillRect/>
            </a:stretch>
          </p:blipFill>
          <p:spPr>
            <a:xfrm>
              <a:off x="587802" y="2630970"/>
              <a:ext cx="4448175" cy="3067050"/>
            </a:xfrm>
            <a:prstGeom prst="rect">
              <a:avLst/>
            </a:prstGeom>
          </p:spPr>
        </p:pic>
      </p:grpSp>
      <p:grpSp>
        <p:nvGrpSpPr>
          <p:cNvPr id="10" name="Group 9"/>
          <p:cNvGrpSpPr/>
          <p:nvPr/>
        </p:nvGrpSpPr>
        <p:grpSpPr>
          <a:xfrm>
            <a:off x="5948361" y="1561434"/>
            <a:ext cx="5438775" cy="3155511"/>
            <a:chOff x="5948361" y="1561434"/>
            <a:chExt cx="5438775" cy="3155511"/>
          </a:xfrm>
        </p:grpSpPr>
        <p:sp>
          <p:nvSpPr>
            <p:cNvPr id="6" name="Rectangle 5"/>
            <p:cNvSpPr/>
            <p:nvPr/>
          </p:nvSpPr>
          <p:spPr>
            <a:xfrm>
              <a:off x="6694059" y="1561434"/>
              <a:ext cx="3947381" cy="7842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Better</a:t>
              </a:r>
              <a:endParaRPr lang="en-US" sz="4000" b="1" dirty="0"/>
            </a:p>
          </p:txBody>
        </p:sp>
        <p:pic>
          <p:nvPicPr>
            <p:cNvPr id="9" name="Picture 8"/>
            <p:cNvPicPr>
              <a:picLocks noChangeAspect="1"/>
            </p:cNvPicPr>
            <p:nvPr/>
          </p:nvPicPr>
          <p:blipFill>
            <a:blip r:embed="rId4"/>
            <a:stretch>
              <a:fillRect/>
            </a:stretch>
          </p:blipFill>
          <p:spPr>
            <a:xfrm>
              <a:off x="5948361" y="2630970"/>
              <a:ext cx="5438775" cy="2085975"/>
            </a:xfrm>
            <a:prstGeom prst="rect">
              <a:avLst/>
            </a:prstGeom>
          </p:spPr>
        </p:pic>
      </p:grpSp>
    </p:spTree>
    <p:extLst>
      <p:ext uri="{BB962C8B-B14F-4D97-AF65-F5344CB8AC3E}">
        <p14:creationId xmlns:p14="http://schemas.microsoft.com/office/powerpoint/2010/main" val="202756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High-Value Tests</a:t>
            </a:r>
            <a:endParaRPr lang="en-US" sz="8000" dirty="0">
              <a:solidFill>
                <a:schemeClr val="bg1"/>
              </a:solidFill>
            </a:endParaRPr>
          </a:p>
        </p:txBody>
      </p:sp>
    </p:spTree>
    <p:extLst>
      <p:ext uri="{BB962C8B-B14F-4D97-AF65-F5344CB8AC3E}">
        <p14:creationId xmlns:p14="http://schemas.microsoft.com/office/powerpoint/2010/main" val="4067115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Risk-Driven Testing</a:t>
            </a:r>
            <a:endParaRPr lang="en-US" sz="8000" dirty="0"/>
          </a:p>
        </p:txBody>
      </p:sp>
      <p:pic>
        <p:nvPicPr>
          <p:cNvPr id="1026" name="Picture 2" descr="https://upload.wikimedia.org/wikipedia/commons/d/de/CERO_fe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54" y="2435229"/>
            <a:ext cx="3012927" cy="3017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9/91/LampFlowchart.svg/2000px-LampFlowchart.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2598" y="2045037"/>
            <a:ext cx="2966803" cy="404672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8087464" y="2435228"/>
            <a:ext cx="3266336" cy="3266337"/>
            <a:chOff x="8087464" y="2435228"/>
            <a:chExt cx="3266336" cy="3266337"/>
          </a:xfrm>
        </p:grpSpPr>
        <p:pic>
          <p:nvPicPr>
            <p:cNvPr id="1030" name="Picture 6" descr="https://upload.wikimedia.org/wikipedia/commons/thumb/c/c7/PICOL_Calculator.svg/240px-PICOL_Calculator.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7464" y="2435228"/>
              <a:ext cx="3266336" cy="32663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10084" y="2892056"/>
              <a:ext cx="1573617" cy="382772"/>
            </a:xfrm>
            <a:prstGeom prst="rect">
              <a:avLst/>
            </a:prstGeom>
            <a:noFill/>
          </p:spPr>
          <p:txBody>
            <a:bodyPr wrap="square" rtlCol="0">
              <a:spAutoFit/>
            </a:bodyPr>
            <a:lstStyle/>
            <a:p>
              <a:pPr algn="r"/>
              <a:r>
                <a:rPr lang="en-US" dirty="0" smtClean="0"/>
                <a:t>101</a:t>
              </a:r>
              <a:endParaRPr lang="en-US" dirty="0"/>
            </a:p>
          </p:txBody>
        </p:sp>
      </p:grpSp>
    </p:spTree>
    <p:extLst>
      <p:ext uri="{BB962C8B-B14F-4D97-AF65-F5344CB8AC3E}">
        <p14:creationId xmlns:p14="http://schemas.microsoft.com/office/powerpoint/2010/main" val="377528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Spectrum of Usefulness</a:t>
            </a:r>
            <a:endParaRPr lang="en-US" sz="8000" dirty="0"/>
          </a:p>
        </p:txBody>
      </p:sp>
      <p:sp>
        <p:nvSpPr>
          <p:cNvPr id="4" name="Rectangle 3"/>
          <p:cNvSpPr/>
          <p:nvPr/>
        </p:nvSpPr>
        <p:spPr>
          <a:xfrm>
            <a:off x="838200" y="5720316"/>
            <a:ext cx="9921949" cy="786809"/>
          </a:xfrm>
          <a:prstGeom prst="rect">
            <a:avLst/>
          </a:prstGeom>
          <a:gradFill flip="none" rotWithShape="1">
            <a:gsLst>
              <a:gs pos="0">
                <a:schemeClr val="bg1"/>
              </a:gs>
              <a:gs pos="48000">
                <a:schemeClr val="bg1">
                  <a:lumMod val="95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838200" y="5720316"/>
            <a:ext cx="467832" cy="6379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0800907" y="5794743"/>
            <a:ext cx="625549" cy="71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5544" y="1706769"/>
            <a:ext cx="3200400"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Value</a:t>
            </a:r>
            <a:endParaRPr lang="en-US" sz="4800" b="1" dirty="0"/>
          </a:p>
        </p:txBody>
      </p:sp>
      <p:sp>
        <p:nvSpPr>
          <p:cNvPr id="8" name="Rectangle 7"/>
          <p:cNvSpPr/>
          <p:nvPr/>
        </p:nvSpPr>
        <p:spPr>
          <a:xfrm>
            <a:off x="4495800" y="2862081"/>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State</a:t>
            </a:r>
            <a:endParaRPr lang="en-US" sz="4800" b="1" dirty="0"/>
          </a:p>
        </p:txBody>
      </p:sp>
      <p:sp>
        <p:nvSpPr>
          <p:cNvPr id="9" name="Rectangle 8"/>
          <p:cNvSpPr/>
          <p:nvPr/>
        </p:nvSpPr>
        <p:spPr>
          <a:xfrm>
            <a:off x="8226056" y="3849674"/>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Interaction</a:t>
            </a:r>
            <a:endParaRPr lang="en-US" sz="4800" b="1" dirty="0"/>
          </a:p>
        </p:txBody>
      </p:sp>
    </p:spTree>
    <p:extLst>
      <p:ext uri="{BB962C8B-B14F-4D97-AF65-F5344CB8AC3E}">
        <p14:creationId xmlns:p14="http://schemas.microsoft.com/office/powerpoint/2010/main" val="29707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65544" y="2213670"/>
            <a:ext cx="8594633" cy="2268639"/>
            <a:chOff x="765544" y="2581413"/>
            <a:chExt cx="8594633" cy="2268639"/>
          </a:xfrm>
        </p:grpSpPr>
        <p:sp>
          <p:nvSpPr>
            <p:cNvPr id="4" name="Rectangle 3"/>
            <p:cNvSpPr/>
            <p:nvPr/>
          </p:nvSpPr>
          <p:spPr>
            <a:xfrm>
              <a:off x="765544" y="2657889"/>
              <a:ext cx="3200400" cy="21921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State</a:t>
              </a:r>
              <a:endParaRPr lang="en-US" sz="4800" b="1" dirty="0"/>
            </a:p>
          </p:txBody>
        </p:sp>
        <p:pic>
          <p:nvPicPr>
            <p:cNvPr id="7" name="Picture 6"/>
            <p:cNvPicPr>
              <a:picLocks noChangeAspect="1"/>
            </p:cNvPicPr>
            <p:nvPr/>
          </p:nvPicPr>
          <p:blipFill>
            <a:blip r:embed="rId3"/>
            <a:stretch>
              <a:fillRect/>
            </a:stretch>
          </p:blipFill>
          <p:spPr>
            <a:xfrm>
              <a:off x="4155178" y="2581413"/>
              <a:ext cx="5204999" cy="2268639"/>
            </a:xfrm>
            <a:prstGeom prst="rect">
              <a:avLst/>
            </a:prstGeom>
          </p:spPr>
        </p:pic>
      </p:grpSp>
      <p:grpSp>
        <p:nvGrpSpPr>
          <p:cNvPr id="12" name="Group 11"/>
          <p:cNvGrpSpPr/>
          <p:nvPr/>
        </p:nvGrpSpPr>
        <p:grpSpPr>
          <a:xfrm>
            <a:off x="765544" y="4494457"/>
            <a:ext cx="8594633" cy="2462933"/>
            <a:chOff x="765544" y="4494457"/>
            <a:chExt cx="8594633" cy="2462933"/>
          </a:xfrm>
        </p:grpSpPr>
        <p:sp>
          <p:nvSpPr>
            <p:cNvPr id="5" name="Rectangle 4"/>
            <p:cNvSpPr/>
            <p:nvPr/>
          </p:nvSpPr>
          <p:spPr>
            <a:xfrm>
              <a:off x="765544" y="4558785"/>
              <a:ext cx="3200400" cy="22097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Interaction</a:t>
              </a:r>
              <a:endParaRPr lang="en-US" sz="4800" b="1" dirty="0"/>
            </a:p>
          </p:txBody>
        </p:sp>
        <p:pic>
          <p:nvPicPr>
            <p:cNvPr id="11" name="Picture 10"/>
            <p:cNvPicPr>
              <a:picLocks noChangeAspect="1"/>
            </p:cNvPicPr>
            <p:nvPr/>
          </p:nvPicPr>
          <p:blipFill>
            <a:blip r:embed="rId4"/>
            <a:stretch>
              <a:fillRect/>
            </a:stretch>
          </p:blipFill>
          <p:spPr>
            <a:xfrm>
              <a:off x="4155178" y="4494457"/>
              <a:ext cx="5204999" cy="2462933"/>
            </a:xfrm>
            <a:prstGeom prst="rect">
              <a:avLst/>
            </a:prstGeom>
          </p:spPr>
        </p:pic>
      </p:grpSp>
      <p:sp>
        <p:nvSpPr>
          <p:cNvPr id="13" name="Rectangle 12"/>
          <p:cNvSpPr/>
          <p:nvPr/>
        </p:nvSpPr>
        <p:spPr>
          <a:xfrm>
            <a:off x="7573617" y="5537079"/>
            <a:ext cx="1013792" cy="217678"/>
          </a:xfrm>
          <a:prstGeom prst="rect">
            <a:avLst/>
          </a:prstGeom>
          <a:solidFill>
            <a:schemeClr val="accent5">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765544" y="41909"/>
            <a:ext cx="8835657" cy="2206782"/>
            <a:chOff x="765544" y="41909"/>
            <a:chExt cx="8835657" cy="2206782"/>
          </a:xfrm>
        </p:grpSpPr>
        <p:sp>
          <p:nvSpPr>
            <p:cNvPr id="3" name="Rectangle 2"/>
            <p:cNvSpPr/>
            <p:nvPr/>
          </p:nvSpPr>
          <p:spPr>
            <a:xfrm>
              <a:off x="765544" y="41909"/>
              <a:ext cx="3200400" cy="217176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Value</a:t>
              </a:r>
              <a:endParaRPr lang="en-US" sz="4800" b="1" dirty="0"/>
            </a:p>
          </p:txBody>
        </p:sp>
        <p:pic>
          <p:nvPicPr>
            <p:cNvPr id="14" name="Picture 13"/>
            <p:cNvPicPr>
              <a:picLocks noChangeAspect="1"/>
            </p:cNvPicPr>
            <p:nvPr/>
          </p:nvPicPr>
          <p:blipFill>
            <a:blip r:embed="rId5"/>
            <a:stretch>
              <a:fillRect/>
            </a:stretch>
          </p:blipFill>
          <p:spPr>
            <a:xfrm>
              <a:off x="4155179" y="41909"/>
              <a:ext cx="5446022" cy="2206782"/>
            </a:xfrm>
            <a:prstGeom prst="rect">
              <a:avLst/>
            </a:prstGeom>
          </p:spPr>
        </p:pic>
      </p:grpSp>
    </p:spTree>
    <p:extLst>
      <p:ext uri="{BB962C8B-B14F-4D97-AF65-F5344CB8AC3E}">
        <p14:creationId xmlns:p14="http://schemas.microsoft.com/office/powerpoint/2010/main" val="38977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636" y="-111953"/>
            <a:ext cx="10515600" cy="1325563"/>
          </a:xfrm>
        </p:spPr>
        <p:txBody>
          <a:bodyPr/>
          <a:lstStyle/>
          <a:p>
            <a:r>
              <a:rPr lang="en-US" dirty="0" smtClean="0"/>
              <a:t>Example: Code Coverage &gt; 100%</a:t>
            </a:r>
            <a:endParaRPr lang="en-US" dirty="0"/>
          </a:p>
        </p:txBody>
      </p:sp>
      <p:pic>
        <p:nvPicPr>
          <p:cNvPr id="3" name="Picture 2"/>
          <p:cNvPicPr>
            <a:picLocks noChangeAspect="1"/>
          </p:cNvPicPr>
          <p:nvPr/>
        </p:nvPicPr>
        <p:blipFill>
          <a:blip r:embed="rId3"/>
          <a:stretch>
            <a:fillRect/>
          </a:stretch>
        </p:blipFill>
        <p:spPr>
          <a:xfrm>
            <a:off x="209549" y="1054584"/>
            <a:ext cx="6429375" cy="1590675"/>
          </a:xfrm>
          <a:prstGeom prst="rect">
            <a:avLst/>
          </a:prstGeom>
        </p:spPr>
      </p:pic>
      <p:pic>
        <p:nvPicPr>
          <p:cNvPr id="4" name="Picture 3"/>
          <p:cNvPicPr>
            <a:picLocks noChangeAspect="1"/>
          </p:cNvPicPr>
          <p:nvPr/>
        </p:nvPicPr>
        <p:blipFill>
          <a:blip r:embed="rId4"/>
          <a:stretch>
            <a:fillRect/>
          </a:stretch>
        </p:blipFill>
        <p:spPr>
          <a:xfrm>
            <a:off x="2306705" y="2792066"/>
            <a:ext cx="6572250" cy="2847975"/>
          </a:xfrm>
          <a:prstGeom prst="rect">
            <a:avLst/>
          </a:prstGeom>
        </p:spPr>
      </p:pic>
      <p:pic>
        <p:nvPicPr>
          <p:cNvPr id="9" name="Picture 8"/>
          <p:cNvPicPr>
            <a:picLocks noChangeAspect="1"/>
          </p:cNvPicPr>
          <p:nvPr/>
        </p:nvPicPr>
        <p:blipFill>
          <a:blip r:embed="rId5"/>
          <a:stretch>
            <a:fillRect/>
          </a:stretch>
        </p:blipFill>
        <p:spPr>
          <a:xfrm>
            <a:off x="2338386" y="2792066"/>
            <a:ext cx="7658100" cy="3676650"/>
          </a:xfrm>
          <a:prstGeom prst="rect">
            <a:avLst/>
          </a:prstGeom>
        </p:spPr>
      </p:pic>
      <p:pic>
        <p:nvPicPr>
          <p:cNvPr id="8" name="Picture 7"/>
          <p:cNvPicPr>
            <a:picLocks noChangeAspect="1"/>
          </p:cNvPicPr>
          <p:nvPr/>
        </p:nvPicPr>
        <p:blipFill>
          <a:blip r:embed="rId6"/>
          <a:stretch>
            <a:fillRect/>
          </a:stretch>
        </p:blipFill>
        <p:spPr>
          <a:xfrm>
            <a:off x="2338386" y="2792066"/>
            <a:ext cx="8239125" cy="4067175"/>
          </a:xfrm>
          <a:prstGeom prst="rect">
            <a:avLst/>
          </a:prstGeom>
        </p:spPr>
      </p:pic>
    </p:spTree>
    <p:extLst>
      <p:ext uri="{BB962C8B-B14F-4D97-AF65-F5344CB8AC3E}">
        <p14:creationId xmlns:p14="http://schemas.microsoft.com/office/powerpoint/2010/main" val="40200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What Are Effective Unit Tests?</a:t>
            </a:r>
            <a:endParaRPr lang="en-US" sz="8000" dirty="0">
              <a:solidFill>
                <a:schemeClr val="bg1"/>
              </a:solidFill>
            </a:endParaRPr>
          </a:p>
        </p:txBody>
      </p:sp>
    </p:spTree>
    <p:extLst>
      <p:ext uri="{BB962C8B-B14F-4D97-AF65-F5344CB8AC3E}">
        <p14:creationId xmlns:p14="http://schemas.microsoft.com/office/powerpoint/2010/main" val="942685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I Have Enough Tests?</a:t>
            </a:r>
            <a:endParaRPr lang="en-US" dirty="0"/>
          </a:p>
        </p:txBody>
      </p:sp>
      <p:sp>
        <p:nvSpPr>
          <p:cNvPr id="4" name="Rectangle 3"/>
          <p:cNvSpPr/>
          <p:nvPr/>
        </p:nvSpPr>
        <p:spPr>
          <a:xfrm>
            <a:off x="838200" y="5720316"/>
            <a:ext cx="9921949" cy="786809"/>
          </a:xfrm>
          <a:prstGeom prst="rect">
            <a:avLst/>
          </a:prstGeom>
          <a:gradFill flip="none" rotWithShape="1">
            <a:gsLst>
              <a:gs pos="0">
                <a:schemeClr val="bg1"/>
              </a:gs>
              <a:gs pos="48000">
                <a:schemeClr val="bg1">
                  <a:lumMod val="95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838200" y="5720316"/>
            <a:ext cx="467832" cy="6379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0800907" y="5794743"/>
            <a:ext cx="625549" cy="71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659708"/>
            <a:ext cx="3200400"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Business Rules</a:t>
            </a:r>
            <a:endParaRPr lang="en-US" sz="4800" b="1" dirty="0"/>
          </a:p>
        </p:txBody>
      </p:sp>
      <p:sp>
        <p:nvSpPr>
          <p:cNvPr id="8" name="Rectangle 7"/>
          <p:cNvSpPr/>
          <p:nvPr/>
        </p:nvSpPr>
        <p:spPr>
          <a:xfrm>
            <a:off x="4495800" y="2773515"/>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Happy &amp; Sad Paths</a:t>
            </a:r>
            <a:endParaRPr lang="en-US" sz="4800" b="1" dirty="0"/>
          </a:p>
        </p:txBody>
      </p:sp>
      <p:sp>
        <p:nvSpPr>
          <p:cNvPr id="9" name="Rectangle 8"/>
          <p:cNvSpPr/>
          <p:nvPr/>
        </p:nvSpPr>
        <p:spPr>
          <a:xfrm>
            <a:off x="8226056" y="3849674"/>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Getters/Setters &amp; Text Values</a:t>
            </a:r>
            <a:endParaRPr lang="en-US" sz="3600" b="1" dirty="0"/>
          </a:p>
        </p:txBody>
      </p:sp>
      <p:sp>
        <p:nvSpPr>
          <p:cNvPr id="13" name="Up Ribbon 12"/>
          <p:cNvSpPr/>
          <p:nvPr/>
        </p:nvSpPr>
        <p:spPr>
          <a:xfrm rot="1679653">
            <a:off x="7513556" y="645427"/>
            <a:ext cx="6416439" cy="1208345"/>
          </a:xfrm>
          <a:prstGeom prst="ribbon2">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smtClean="0"/>
              <a:t>YMMV</a:t>
            </a:r>
            <a:endParaRPr lang="en-US" sz="3200" b="1" dirty="0"/>
          </a:p>
        </p:txBody>
      </p:sp>
    </p:spTree>
    <p:extLst>
      <p:ext uri="{BB962C8B-B14F-4D97-AF65-F5344CB8AC3E}">
        <p14:creationId xmlns:p14="http://schemas.microsoft.com/office/powerpoint/2010/main" val="286625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Forgiving Tests</a:t>
            </a:r>
            <a:endParaRPr lang="en-US" sz="8000" dirty="0">
              <a:solidFill>
                <a:schemeClr val="bg1"/>
              </a:solidFill>
            </a:endParaRPr>
          </a:p>
        </p:txBody>
      </p:sp>
    </p:spTree>
    <p:extLst>
      <p:ext uri="{BB962C8B-B14F-4D97-AF65-F5344CB8AC3E}">
        <p14:creationId xmlns:p14="http://schemas.microsoft.com/office/powerpoint/2010/main" val="1690977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Your Unit Tests Should Set You Free</a:t>
            </a:r>
            <a:endParaRPr lang="en-US" dirty="0"/>
          </a:p>
        </p:txBody>
      </p:sp>
      <p:sp>
        <p:nvSpPr>
          <p:cNvPr id="4" name="Rectangle 3"/>
          <p:cNvSpPr/>
          <p:nvPr/>
        </p:nvSpPr>
        <p:spPr>
          <a:xfrm>
            <a:off x="656491" y="2445543"/>
            <a:ext cx="3200400" cy="16868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Change Detector</a:t>
            </a:r>
            <a:endParaRPr lang="en-US" sz="4800" b="1" dirty="0"/>
          </a:p>
        </p:txBody>
      </p:sp>
      <p:sp>
        <p:nvSpPr>
          <p:cNvPr id="5" name="Rectangle 4"/>
          <p:cNvSpPr/>
          <p:nvPr/>
        </p:nvSpPr>
        <p:spPr>
          <a:xfrm>
            <a:off x="4404946" y="2445543"/>
            <a:ext cx="3200400" cy="168684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Private Inspector</a:t>
            </a:r>
            <a:endParaRPr lang="en-US" sz="4800" b="1" dirty="0"/>
          </a:p>
        </p:txBody>
      </p:sp>
      <p:sp>
        <p:nvSpPr>
          <p:cNvPr id="6" name="Rectangle 5"/>
          <p:cNvSpPr/>
          <p:nvPr/>
        </p:nvSpPr>
        <p:spPr>
          <a:xfrm>
            <a:off x="8153400" y="2445543"/>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Biz Rule Blinder</a:t>
            </a:r>
            <a:endParaRPr lang="en-US" sz="4800" b="1" dirty="0"/>
          </a:p>
        </p:txBody>
      </p:sp>
      <p:pic>
        <p:nvPicPr>
          <p:cNvPr id="1026" name="Picture 2" descr="https://upload.wikimedia.org/wikipedia/commons/thumb/b/b1/Coa_Illustration_Cross_Chain.svg/300px-Coa_Illustration_Cross_Chai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91" y="1688763"/>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b/b1/Coa_Illustration_Cross_Chain.svg/300px-Coa_Illustration_Cross_Chai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900" y="1688763"/>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upload.wikimedia.org/wikipedia/commons/thumb/b/b1/Coa_Illustration_Cross_Chain.svg/300px-Coa_Illustration_Cross_Chai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7309" y="1688763"/>
            <a:ext cx="3200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par>
                          <p:cTn id="11" fill="hold">
                            <p:stCondLst>
                              <p:cond delay="1000"/>
                            </p:stCondLst>
                            <p:childTnLst>
                              <p:par>
                                <p:cTn id="12" presetID="2" presetClass="exit" presetSubtype="4" fill="hold" nodeType="afterEffect">
                                  <p:stCondLst>
                                    <p:cond delay="0"/>
                                  </p:stCondLst>
                                  <p:childTnLst>
                                    <p:anim calcmode="lin" valueType="num">
                                      <p:cBhvr additive="base">
                                        <p:cTn id="13" dur="500"/>
                                        <p:tgtEl>
                                          <p:spTgt spid="1026"/>
                                        </p:tgtEl>
                                        <p:attrNameLst>
                                          <p:attrName>ppt_x</p:attrName>
                                        </p:attrNameLst>
                                      </p:cBhvr>
                                      <p:tavLst>
                                        <p:tav tm="0">
                                          <p:val>
                                            <p:strVal val="ppt_x"/>
                                          </p:val>
                                        </p:tav>
                                        <p:tav tm="100000">
                                          <p:val>
                                            <p:strVal val="ppt_x"/>
                                          </p:val>
                                        </p:tav>
                                      </p:tavLst>
                                    </p:anim>
                                    <p:anim calcmode="lin" valueType="num">
                                      <p:cBhvr additive="base">
                                        <p:cTn id="14" dur="500"/>
                                        <p:tgtEl>
                                          <p:spTgt spid="1026"/>
                                        </p:tgtEl>
                                        <p:attrNameLst>
                                          <p:attrName>ppt_y</p:attrName>
                                        </p:attrNameLst>
                                      </p:cBhvr>
                                      <p:tavLst>
                                        <p:tav tm="0">
                                          <p:val>
                                            <p:strVal val="ppt_y"/>
                                          </p:val>
                                        </p:tav>
                                        <p:tav tm="100000">
                                          <p:val>
                                            <p:strVal val="1+ppt_h/2"/>
                                          </p:val>
                                        </p:tav>
                                      </p:tavLst>
                                    </p:anim>
                                    <p:set>
                                      <p:cBhvr>
                                        <p:cTn id="15" dur="1" fill="hold">
                                          <p:stCondLst>
                                            <p:cond delay="499"/>
                                          </p:stCondLst>
                                        </p:cTn>
                                        <p:tgtEl>
                                          <p:spTgt spid="10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nodeType="clickEffect">
                                  <p:stCondLst>
                                    <p:cond delay="0"/>
                                  </p:stCondLst>
                                  <p:childTnLst>
                                    <p:animRot by="120000">
                                      <p:cBhvr>
                                        <p:cTn id="19" dur="100" fill="hold">
                                          <p:stCondLst>
                                            <p:cond delay="0"/>
                                          </p:stCondLst>
                                        </p:cTn>
                                        <p:tgtEl>
                                          <p:spTgt spid="8"/>
                                        </p:tgtEl>
                                        <p:attrNameLst>
                                          <p:attrName>r</p:attrName>
                                        </p:attrNameLst>
                                      </p:cBhvr>
                                    </p:animRot>
                                    <p:animRot by="-240000">
                                      <p:cBhvr>
                                        <p:cTn id="20" dur="200" fill="hold">
                                          <p:stCondLst>
                                            <p:cond delay="200"/>
                                          </p:stCondLst>
                                        </p:cTn>
                                        <p:tgtEl>
                                          <p:spTgt spid="8"/>
                                        </p:tgtEl>
                                        <p:attrNameLst>
                                          <p:attrName>r</p:attrName>
                                        </p:attrNameLst>
                                      </p:cBhvr>
                                    </p:animRot>
                                    <p:animRot by="240000">
                                      <p:cBhvr>
                                        <p:cTn id="21" dur="200" fill="hold">
                                          <p:stCondLst>
                                            <p:cond delay="400"/>
                                          </p:stCondLst>
                                        </p:cTn>
                                        <p:tgtEl>
                                          <p:spTgt spid="8"/>
                                        </p:tgtEl>
                                        <p:attrNameLst>
                                          <p:attrName>r</p:attrName>
                                        </p:attrNameLst>
                                      </p:cBhvr>
                                    </p:animRot>
                                    <p:animRot by="-240000">
                                      <p:cBhvr>
                                        <p:cTn id="22" dur="200" fill="hold">
                                          <p:stCondLst>
                                            <p:cond delay="600"/>
                                          </p:stCondLst>
                                        </p:cTn>
                                        <p:tgtEl>
                                          <p:spTgt spid="8"/>
                                        </p:tgtEl>
                                        <p:attrNameLst>
                                          <p:attrName>r</p:attrName>
                                        </p:attrNameLst>
                                      </p:cBhvr>
                                    </p:animRot>
                                    <p:animRot by="120000">
                                      <p:cBhvr>
                                        <p:cTn id="23" dur="200" fill="hold">
                                          <p:stCondLst>
                                            <p:cond delay="800"/>
                                          </p:stCondLst>
                                        </p:cTn>
                                        <p:tgtEl>
                                          <p:spTgt spid="8"/>
                                        </p:tgtEl>
                                        <p:attrNameLst>
                                          <p:attrName>r</p:attrName>
                                        </p:attrNameLst>
                                      </p:cBhvr>
                                    </p:animRot>
                                  </p:childTnLst>
                                </p:cTn>
                              </p:par>
                            </p:childTnLst>
                          </p:cTn>
                        </p:par>
                        <p:par>
                          <p:cTn id="24" fill="hold">
                            <p:stCondLst>
                              <p:cond delay="1000"/>
                            </p:stCondLst>
                            <p:childTnLst>
                              <p:par>
                                <p:cTn id="25" presetID="2" presetClass="exit" presetSubtype="4" fill="hold" nodeType="afterEffect">
                                  <p:stCondLst>
                                    <p:cond delay="0"/>
                                  </p:stCondLst>
                                  <p:childTnLst>
                                    <p:anim calcmode="lin" valueType="num">
                                      <p:cBhvr additive="base">
                                        <p:cTn id="26" dur="500"/>
                                        <p:tgtEl>
                                          <p:spTgt spid="8"/>
                                        </p:tgtEl>
                                        <p:attrNameLst>
                                          <p:attrName>ppt_x</p:attrName>
                                        </p:attrNameLst>
                                      </p:cBhvr>
                                      <p:tavLst>
                                        <p:tav tm="0">
                                          <p:val>
                                            <p:strVal val="ppt_x"/>
                                          </p:val>
                                        </p:tav>
                                        <p:tav tm="100000">
                                          <p:val>
                                            <p:strVal val="ppt_x"/>
                                          </p:val>
                                        </p:tav>
                                      </p:tavLst>
                                    </p:anim>
                                    <p:anim calcmode="lin" valueType="num">
                                      <p:cBhvr additive="base">
                                        <p:cTn id="27" dur="500"/>
                                        <p:tgtEl>
                                          <p:spTgt spid="8"/>
                                        </p:tgtEl>
                                        <p:attrNameLst>
                                          <p:attrName>ppt_y</p:attrName>
                                        </p:attrNameLst>
                                      </p:cBhvr>
                                      <p:tavLst>
                                        <p:tav tm="0">
                                          <p:val>
                                            <p:strVal val="ppt_y"/>
                                          </p:val>
                                        </p:tav>
                                        <p:tav tm="100000">
                                          <p:val>
                                            <p:strVal val="1+ppt_h/2"/>
                                          </p:val>
                                        </p:tav>
                                      </p:tavLst>
                                    </p:anim>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0"/>
                                  </p:stCondLst>
                                  <p:childTnLst>
                                    <p:animRot by="120000">
                                      <p:cBhvr>
                                        <p:cTn id="32" dur="100" fill="hold">
                                          <p:stCondLst>
                                            <p:cond delay="0"/>
                                          </p:stCondLst>
                                        </p:cTn>
                                        <p:tgtEl>
                                          <p:spTgt spid="9"/>
                                        </p:tgtEl>
                                        <p:attrNameLst>
                                          <p:attrName>r</p:attrName>
                                        </p:attrNameLst>
                                      </p:cBhvr>
                                    </p:animRot>
                                    <p:animRot by="-240000">
                                      <p:cBhvr>
                                        <p:cTn id="33" dur="200" fill="hold">
                                          <p:stCondLst>
                                            <p:cond delay="200"/>
                                          </p:stCondLst>
                                        </p:cTn>
                                        <p:tgtEl>
                                          <p:spTgt spid="9"/>
                                        </p:tgtEl>
                                        <p:attrNameLst>
                                          <p:attrName>r</p:attrName>
                                        </p:attrNameLst>
                                      </p:cBhvr>
                                    </p:animRot>
                                    <p:animRot by="240000">
                                      <p:cBhvr>
                                        <p:cTn id="34" dur="200" fill="hold">
                                          <p:stCondLst>
                                            <p:cond delay="400"/>
                                          </p:stCondLst>
                                        </p:cTn>
                                        <p:tgtEl>
                                          <p:spTgt spid="9"/>
                                        </p:tgtEl>
                                        <p:attrNameLst>
                                          <p:attrName>r</p:attrName>
                                        </p:attrNameLst>
                                      </p:cBhvr>
                                    </p:animRot>
                                    <p:animRot by="-240000">
                                      <p:cBhvr>
                                        <p:cTn id="35" dur="200" fill="hold">
                                          <p:stCondLst>
                                            <p:cond delay="600"/>
                                          </p:stCondLst>
                                        </p:cTn>
                                        <p:tgtEl>
                                          <p:spTgt spid="9"/>
                                        </p:tgtEl>
                                        <p:attrNameLst>
                                          <p:attrName>r</p:attrName>
                                        </p:attrNameLst>
                                      </p:cBhvr>
                                    </p:animRot>
                                    <p:animRot by="120000">
                                      <p:cBhvr>
                                        <p:cTn id="36" dur="200" fill="hold">
                                          <p:stCondLst>
                                            <p:cond delay="800"/>
                                          </p:stCondLst>
                                        </p:cTn>
                                        <p:tgtEl>
                                          <p:spTgt spid="9"/>
                                        </p:tgtEl>
                                        <p:attrNameLst>
                                          <p:attrName>r</p:attrName>
                                        </p:attrNameLst>
                                      </p:cBhvr>
                                    </p:animRot>
                                  </p:childTnLst>
                                </p:cTn>
                              </p:par>
                            </p:childTnLst>
                          </p:cTn>
                        </p:par>
                        <p:par>
                          <p:cTn id="37" fill="hold">
                            <p:stCondLst>
                              <p:cond delay="1000"/>
                            </p:stCondLst>
                            <p:childTnLst>
                              <p:par>
                                <p:cTn id="38" presetID="2" presetClass="exit" presetSubtype="4" fill="hold" nodeType="afterEffect">
                                  <p:stCondLst>
                                    <p:cond delay="0"/>
                                  </p:stCondLst>
                                  <p:childTnLst>
                                    <p:anim calcmode="lin" valueType="num">
                                      <p:cBhvr additive="base">
                                        <p:cTn id="39" dur="500"/>
                                        <p:tgtEl>
                                          <p:spTgt spid="9"/>
                                        </p:tgtEl>
                                        <p:attrNameLst>
                                          <p:attrName>ppt_x</p:attrName>
                                        </p:attrNameLst>
                                      </p:cBhvr>
                                      <p:tavLst>
                                        <p:tav tm="0">
                                          <p:val>
                                            <p:strVal val="ppt_x"/>
                                          </p:val>
                                        </p:tav>
                                        <p:tav tm="100000">
                                          <p:val>
                                            <p:strVal val="ppt_x"/>
                                          </p:val>
                                        </p:tav>
                                      </p:tavLst>
                                    </p:anim>
                                    <p:anim calcmode="lin" valueType="num">
                                      <p:cBhvr additive="base">
                                        <p:cTn id="40" dur="500"/>
                                        <p:tgtEl>
                                          <p:spTgt spid="9"/>
                                        </p:tgtEl>
                                        <p:attrNameLst>
                                          <p:attrName>ppt_y</p:attrName>
                                        </p:attrNameLst>
                                      </p:cBhvr>
                                      <p:tavLst>
                                        <p:tav tm="0">
                                          <p:val>
                                            <p:strVal val="ppt_y"/>
                                          </p:val>
                                        </p:tav>
                                        <p:tav tm="100000">
                                          <p:val>
                                            <p:strVal val="1+ppt_h/2"/>
                                          </p:val>
                                        </p:tav>
                                      </p:tavLst>
                                    </p:anim>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6" presetClass="exit" presetSubtype="21" fill="hold" grpId="0" nodeType="clickEffect">
                                  <p:stCondLst>
                                    <p:cond delay="0"/>
                                  </p:stCondLst>
                                  <p:childTnLst>
                                    <p:animEffect transition="out" filter="barn(inVertical)">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6" presetClass="exit" presetSubtype="21" fill="hold" grpId="0" nodeType="withEffect">
                                  <p:stCondLst>
                                    <p:cond delay="0"/>
                                  </p:stCondLst>
                                  <p:childTnLst>
                                    <p:animEffect transition="out" filter="barn(inVertical)">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6" presetClass="exit" presetSubtype="21" fill="hold" grpId="0" nodeType="withEffect">
                                  <p:stCondLst>
                                    <p:cond delay="0"/>
                                  </p:stCondLst>
                                  <p:childTnLst>
                                    <p:animEffect transition="out" filter="barn(inVertical)">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You May Have Over-Specified When</a:t>
            </a:r>
            <a:endParaRPr lang="en-US" dirty="0"/>
          </a:p>
        </p:txBody>
      </p:sp>
      <p:pic>
        <p:nvPicPr>
          <p:cNvPr id="5" name="Picture 2" descr="https://upload.wikimedia.org/wikipedia/commons/thumb/0/03/Green_check.svg/2000px-Green_che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91" y="2092484"/>
            <a:ext cx="3817620" cy="3817620"/>
          </a:xfrm>
          <a:prstGeom prst="rect">
            <a:avLst/>
          </a:prstGeom>
          <a:noFill/>
        </p:spPr>
      </p:pic>
      <p:sp>
        <p:nvSpPr>
          <p:cNvPr id="6" name="Content Placeholder 2"/>
          <p:cNvSpPr>
            <a:spLocks noGrp="1"/>
          </p:cNvSpPr>
          <p:nvPr>
            <p:ph idx="1"/>
          </p:nvPr>
        </p:nvSpPr>
        <p:spPr>
          <a:xfrm>
            <a:off x="5257800" y="1690688"/>
            <a:ext cx="5844540" cy="986155"/>
          </a:xfrm>
        </p:spPr>
        <p:txBody>
          <a:bodyPr>
            <a:normAutofit/>
          </a:bodyPr>
          <a:lstStyle/>
          <a:p>
            <a:pPr>
              <a:buFont typeface="Wingdings" panose="05000000000000000000" pitchFamily="2" charset="2"/>
              <a:buChar char="q"/>
            </a:pPr>
            <a:r>
              <a:rPr lang="en-US" sz="5400" dirty="0" smtClean="0"/>
              <a:t> &gt;1 Mock in a Test</a:t>
            </a:r>
          </a:p>
        </p:txBody>
      </p:sp>
      <p:sp>
        <p:nvSpPr>
          <p:cNvPr id="7" name="Rectangle 6"/>
          <p:cNvSpPr/>
          <p:nvPr/>
        </p:nvSpPr>
        <p:spPr>
          <a:xfrm>
            <a:off x="5257800" y="2939088"/>
            <a:ext cx="6096000" cy="923330"/>
          </a:xfrm>
          <a:prstGeom prst="rect">
            <a:avLst/>
          </a:prstGeom>
        </p:spPr>
        <p:txBody>
          <a:bodyPr>
            <a:spAutoFit/>
          </a:bodyPr>
          <a:lstStyle/>
          <a:p>
            <a:pPr>
              <a:buFont typeface="Wingdings" panose="05000000000000000000" pitchFamily="2" charset="2"/>
              <a:buChar char="q"/>
            </a:pPr>
            <a:r>
              <a:rPr lang="en-US" sz="5400" dirty="0" smtClean="0"/>
              <a:t> &gt; 10% Interaction</a:t>
            </a:r>
            <a:endParaRPr lang="en-US" sz="5400" dirty="0"/>
          </a:p>
        </p:txBody>
      </p:sp>
      <p:sp>
        <p:nvSpPr>
          <p:cNvPr id="8" name="Rectangle 7"/>
          <p:cNvSpPr/>
          <p:nvPr/>
        </p:nvSpPr>
        <p:spPr>
          <a:xfrm>
            <a:off x="5257800" y="4124663"/>
            <a:ext cx="5307543" cy="923330"/>
          </a:xfrm>
          <a:prstGeom prst="rect">
            <a:avLst/>
          </a:prstGeom>
        </p:spPr>
        <p:txBody>
          <a:bodyPr wrap="none">
            <a:spAutoFit/>
          </a:bodyPr>
          <a:lstStyle/>
          <a:p>
            <a:pPr>
              <a:buFont typeface="Wingdings" panose="05000000000000000000" pitchFamily="2" charset="2"/>
              <a:buChar char="q"/>
            </a:pPr>
            <a:r>
              <a:rPr lang="en-US" sz="5400" dirty="0"/>
              <a:t> </a:t>
            </a:r>
            <a:r>
              <a:rPr lang="en-US" sz="5400" dirty="0" smtClean="0"/>
              <a:t>Testing Privates</a:t>
            </a:r>
            <a:endParaRPr lang="en-US" sz="5400" dirty="0"/>
          </a:p>
        </p:txBody>
      </p:sp>
      <p:sp>
        <p:nvSpPr>
          <p:cNvPr id="9" name="Rectangle 8"/>
          <p:cNvSpPr/>
          <p:nvPr/>
        </p:nvSpPr>
        <p:spPr>
          <a:xfrm>
            <a:off x="5257799" y="5310238"/>
            <a:ext cx="6393482" cy="923330"/>
          </a:xfrm>
          <a:prstGeom prst="rect">
            <a:avLst/>
          </a:prstGeom>
        </p:spPr>
        <p:txBody>
          <a:bodyPr wrap="none">
            <a:spAutoFit/>
          </a:bodyPr>
          <a:lstStyle/>
          <a:p>
            <a:pPr>
              <a:buFont typeface="Wingdings" panose="05000000000000000000" pitchFamily="2" charset="2"/>
              <a:buChar char="q"/>
            </a:pPr>
            <a:r>
              <a:rPr lang="en-US" sz="5400" dirty="0"/>
              <a:t> </a:t>
            </a:r>
            <a:r>
              <a:rPr lang="en-US" sz="5400" dirty="0" smtClean="0"/>
              <a:t>1:1 Test-to-Method</a:t>
            </a:r>
            <a:endParaRPr lang="en-US" sz="5400" dirty="0"/>
          </a:p>
        </p:txBody>
      </p:sp>
    </p:spTree>
    <p:extLst>
      <p:ext uri="{BB962C8B-B14F-4D97-AF65-F5344CB8AC3E}">
        <p14:creationId xmlns:p14="http://schemas.microsoft.com/office/powerpoint/2010/main" val="21811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Scenario-Driven Testing the Public API</a:t>
            </a:r>
            <a:endParaRPr lang="en-US" dirty="0"/>
          </a:p>
        </p:txBody>
      </p:sp>
      <p:sp>
        <p:nvSpPr>
          <p:cNvPr id="5" name="Rectangle 4"/>
          <p:cNvSpPr/>
          <p:nvPr/>
        </p:nvSpPr>
        <p:spPr>
          <a:xfrm>
            <a:off x="656491" y="2445543"/>
            <a:ext cx="3200400"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How It’s Used</a:t>
            </a:r>
            <a:endParaRPr lang="en-US" sz="4800" b="1" dirty="0"/>
          </a:p>
        </p:txBody>
      </p:sp>
      <p:sp>
        <p:nvSpPr>
          <p:cNvPr id="6" name="Rectangle 5"/>
          <p:cNvSpPr/>
          <p:nvPr/>
        </p:nvSpPr>
        <p:spPr>
          <a:xfrm>
            <a:off x="4404946" y="2445543"/>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Happy &amp; Sad Paths</a:t>
            </a:r>
            <a:endParaRPr lang="en-US" sz="4800" b="1" dirty="0"/>
          </a:p>
        </p:txBody>
      </p:sp>
      <p:sp>
        <p:nvSpPr>
          <p:cNvPr id="7" name="Rectangle 6"/>
          <p:cNvSpPr/>
          <p:nvPr/>
        </p:nvSpPr>
        <p:spPr>
          <a:xfrm>
            <a:off x="8153400" y="2445543"/>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Cross-Class</a:t>
            </a:r>
            <a:endParaRPr lang="en-US" sz="4800" b="1" dirty="0"/>
          </a:p>
        </p:txBody>
      </p:sp>
    </p:spTree>
    <p:extLst>
      <p:ext uri="{BB962C8B-B14F-4D97-AF65-F5344CB8AC3E}">
        <p14:creationId xmlns:p14="http://schemas.microsoft.com/office/powerpoint/2010/main" val="389434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Scenario-Driven Tests</a:t>
            </a:r>
            <a:endParaRPr lang="en-US" dirty="0"/>
          </a:p>
        </p:txBody>
      </p:sp>
      <p:cxnSp>
        <p:nvCxnSpPr>
          <p:cNvPr id="4" name="Straight Connector 3"/>
          <p:cNvCxnSpPr/>
          <p:nvPr/>
        </p:nvCxnSpPr>
        <p:spPr>
          <a:xfrm>
            <a:off x="1381538" y="2236304"/>
            <a:ext cx="29818" cy="409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344503" y="2236304"/>
            <a:ext cx="29818" cy="409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07468" y="2236304"/>
            <a:ext cx="29818" cy="409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270433" y="2236304"/>
            <a:ext cx="29818" cy="409492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03356" y="1866972"/>
            <a:ext cx="1040296" cy="369332"/>
          </a:xfrm>
          <a:prstGeom prst="rect">
            <a:avLst/>
          </a:prstGeom>
          <a:noFill/>
        </p:spPr>
        <p:txBody>
          <a:bodyPr wrap="square" rtlCol="0">
            <a:spAutoFit/>
          </a:bodyPr>
          <a:lstStyle/>
          <a:p>
            <a:pPr algn="ctr"/>
            <a:r>
              <a:rPr lang="en-US" dirty="0" smtClean="0"/>
              <a:t>WWW</a:t>
            </a:r>
            <a:endParaRPr lang="en-US" dirty="0"/>
          </a:p>
        </p:txBody>
      </p:sp>
      <p:sp>
        <p:nvSpPr>
          <p:cNvPr id="10" name="TextBox 9"/>
          <p:cNvSpPr txBox="1"/>
          <p:nvPr/>
        </p:nvSpPr>
        <p:spPr>
          <a:xfrm>
            <a:off x="3790121" y="1866972"/>
            <a:ext cx="1040296" cy="369332"/>
          </a:xfrm>
          <a:prstGeom prst="rect">
            <a:avLst/>
          </a:prstGeom>
          <a:noFill/>
        </p:spPr>
        <p:txBody>
          <a:bodyPr wrap="square" rtlCol="0">
            <a:spAutoFit/>
          </a:bodyPr>
          <a:lstStyle/>
          <a:p>
            <a:pPr algn="ctr"/>
            <a:r>
              <a:rPr lang="en-US" dirty="0" smtClean="0"/>
              <a:t>Service</a:t>
            </a:r>
            <a:endParaRPr lang="en-US" dirty="0"/>
          </a:p>
        </p:txBody>
      </p:sp>
      <p:sp>
        <p:nvSpPr>
          <p:cNvPr id="11" name="TextBox 10"/>
          <p:cNvSpPr txBox="1"/>
          <p:nvPr/>
        </p:nvSpPr>
        <p:spPr>
          <a:xfrm>
            <a:off x="6775172" y="1866972"/>
            <a:ext cx="1040296" cy="369332"/>
          </a:xfrm>
          <a:prstGeom prst="rect">
            <a:avLst/>
          </a:prstGeom>
          <a:noFill/>
        </p:spPr>
        <p:txBody>
          <a:bodyPr wrap="square" rtlCol="0">
            <a:spAutoFit/>
          </a:bodyPr>
          <a:lstStyle/>
          <a:p>
            <a:pPr algn="ctr"/>
            <a:r>
              <a:rPr lang="en-US" dirty="0" smtClean="0"/>
              <a:t>DAL</a:t>
            </a:r>
            <a:endParaRPr lang="en-US" dirty="0"/>
          </a:p>
        </p:txBody>
      </p:sp>
      <p:sp>
        <p:nvSpPr>
          <p:cNvPr id="12" name="TextBox 11"/>
          <p:cNvSpPr txBox="1"/>
          <p:nvPr/>
        </p:nvSpPr>
        <p:spPr>
          <a:xfrm>
            <a:off x="9677949" y="1866972"/>
            <a:ext cx="1214785" cy="369332"/>
          </a:xfrm>
          <a:prstGeom prst="rect">
            <a:avLst/>
          </a:prstGeom>
          <a:noFill/>
        </p:spPr>
        <p:txBody>
          <a:bodyPr wrap="square" rtlCol="0">
            <a:spAutoFit/>
          </a:bodyPr>
          <a:lstStyle/>
          <a:p>
            <a:pPr algn="ctr"/>
            <a:r>
              <a:rPr lang="en-US" dirty="0" smtClean="0"/>
              <a:t>Database</a:t>
            </a:r>
            <a:endParaRPr lang="en-US" dirty="0"/>
          </a:p>
        </p:txBody>
      </p:sp>
      <p:cxnSp>
        <p:nvCxnSpPr>
          <p:cNvPr id="14" name="Straight Arrow Connector 13"/>
          <p:cNvCxnSpPr/>
          <p:nvPr/>
        </p:nvCxnSpPr>
        <p:spPr>
          <a:xfrm>
            <a:off x="104360" y="2524538"/>
            <a:ext cx="12920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74" y="2225296"/>
            <a:ext cx="1605170" cy="369332"/>
          </a:xfrm>
          <a:prstGeom prst="rect">
            <a:avLst/>
          </a:prstGeom>
          <a:noFill/>
          <a:ln>
            <a:noFill/>
          </a:ln>
        </p:spPr>
        <p:txBody>
          <a:bodyPr wrap="square" rtlCol="0">
            <a:spAutoFit/>
          </a:bodyPr>
          <a:lstStyle/>
          <a:p>
            <a:r>
              <a:rPr lang="en-US" dirty="0" smtClean="0"/>
              <a:t>Save Review </a:t>
            </a:r>
            <a:endParaRPr lang="en-US" dirty="0"/>
          </a:p>
        </p:txBody>
      </p:sp>
      <p:sp>
        <p:nvSpPr>
          <p:cNvPr id="17" name="Rectangle 16"/>
          <p:cNvSpPr/>
          <p:nvPr/>
        </p:nvSpPr>
        <p:spPr>
          <a:xfrm>
            <a:off x="537818" y="2623929"/>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 Input</a:t>
            </a:r>
            <a:endParaRPr lang="en-US" dirty="0"/>
          </a:p>
        </p:txBody>
      </p:sp>
      <p:sp>
        <p:nvSpPr>
          <p:cNvPr id="18" name="Rectangle 17"/>
          <p:cNvSpPr/>
          <p:nvPr/>
        </p:nvSpPr>
        <p:spPr>
          <a:xfrm>
            <a:off x="537818" y="3044685"/>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Service</a:t>
            </a:r>
            <a:endParaRPr lang="en-US" dirty="0"/>
          </a:p>
        </p:txBody>
      </p:sp>
      <p:cxnSp>
        <p:nvCxnSpPr>
          <p:cNvPr id="20" name="Straight Arrow Connector 19"/>
          <p:cNvCxnSpPr>
            <a:stCxn id="18" idx="3"/>
          </p:cNvCxnSpPr>
          <p:nvPr/>
        </p:nvCxnSpPr>
        <p:spPr>
          <a:xfrm>
            <a:off x="2228575" y="3218620"/>
            <a:ext cx="1320246" cy="49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23973" y="3044685"/>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cxnSp>
        <p:nvCxnSpPr>
          <p:cNvPr id="22" name="Straight Arrow Connector 21"/>
          <p:cNvCxnSpPr>
            <a:stCxn id="21" idx="3"/>
            <a:endCxn id="23" idx="1"/>
          </p:cNvCxnSpPr>
          <p:nvPr/>
        </p:nvCxnSpPr>
        <p:spPr>
          <a:xfrm flipV="1">
            <a:off x="5214730" y="3207023"/>
            <a:ext cx="1254537" cy="115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69267" y="3033088"/>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to Entity</a:t>
            </a:r>
            <a:endParaRPr lang="en-US" dirty="0"/>
          </a:p>
        </p:txBody>
      </p:sp>
      <p:sp>
        <p:nvSpPr>
          <p:cNvPr id="26" name="Rectangle 25"/>
          <p:cNvSpPr/>
          <p:nvPr/>
        </p:nvSpPr>
        <p:spPr>
          <a:xfrm>
            <a:off x="6469267" y="3537503"/>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a:t>
            </a:r>
            <a:endParaRPr lang="en-US" dirty="0"/>
          </a:p>
        </p:txBody>
      </p:sp>
      <p:sp>
        <p:nvSpPr>
          <p:cNvPr id="27" name="Rectangle 26"/>
          <p:cNvSpPr/>
          <p:nvPr/>
        </p:nvSpPr>
        <p:spPr>
          <a:xfrm>
            <a:off x="6469267" y="4041918"/>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Audit Fields</a:t>
            </a:r>
            <a:endParaRPr lang="en-US" dirty="0"/>
          </a:p>
        </p:txBody>
      </p:sp>
      <p:sp>
        <p:nvSpPr>
          <p:cNvPr id="28" name="Rectangle 27"/>
          <p:cNvSpPr/>
          <p:nvPr/>
        </p:nvSpPr>
        <p:spPr>
          <a:xfrm>
            <a:off x="6469267" y="4549423"/>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To DB</a:t>
            </a:r>
            <a:endParaRPr lang="en-US" dirty="0"/>
          </a:p>
        </p:txBody>
      </p:sp>
      <p:cxnSp>
        <p:nvCxnSpPr>
          <p:cNvPr id="29" name="Straight Arrow Connector 28"/>
          <p:cNvCxnSpPr>
            <a:endCxn id="31" idx="1"/>
          </p:cNvCxnSpPr>
          <p:nvPr/>
        </p:nvCxnSpPr>
        <p:spPr>
          <a:xfrm flipV="1">
            <a:off x="8117785" y="4700781"/>
            <a:ext cx="1312239" cy="2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430024" y="4526846"/>
            <a:ext cx="1690757"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Upsert</a:t>
            </a:r>
            <a:endParaRPr lang="en-US" dirty="0"/>
          </a:p>
        </p:txBody>
      </p:sp>
      <p:sp>
        <p:nvSpPr>
          <p:cNvPr id="33" name="Rectangle 32"/>
          <p:cNvSpPr/>
          <p:nvPr/>
        </p:nvSpPr>
        <p:spPr>
          <a:xfrm>
            <a:off x="9430024" y="5075639"/>
            <a:ext cx="1690757" cy="347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Result</a:t>
            </a:r>
            <a:endParaRPr lang="en-US" dirty="0"/>
          </a:p>
        </p:txBody>
      </p:sp>
      <p:cxnSp>
        <p:nvCxnSpPr>
          <p:cNvPr id="34" name="Straight Arrow Connector 33"/>
          <p:cNvCxnSpPr/>
          <p:nvPr/>
        </p:nvCxnSpPr>
        <p:spPr>
          <a:xfrm flipH="1">
            <a:off x="8182664" y="5249574"/>
            <a:ext cx="130450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469267" y="5075639"/>
            <a:ext cx="1690757" cy="347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to DTO</a:t>
            </a:r>
            <a:endParaRPr lang="en-US" dirty="0"/>
          </a:p>
        </p:txBody>
      </p:sp>
      <p:cxnSp>
        <p:nvCxnSpPr>
          <p:cNvPr id="40" name="Straight Arrow Connector 39"/>
          <p:cNvCxnSpPr/>
          <p:nvPr/>
        </p:nvCxnSpPr>
        <p:spPr>
          <a:xfrm flipH="1">
            <a:off x="5189882" y="5246263"/>
            <a:ext cx="1332946" cy="662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523973" y="5075639"/>
            <a:ext cx="1690757" cy="347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sp>
        <p:nvSpPr>
          <p:cNvPr id="46" name="Rectangle 45"/>
          <p:cNvSpPr/>
          <p:nvPr/>
        </p:nvSpPr>
        <p:spPr>
          <a:xfrm>
            <a:off x="537818" y="5075639"/>
            <a:ext cx="1690757" cy="347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for Error</a:t>
            </a:r>
            <a:endParaRPr lang="en-US" dirty="0"/>
          </a:p>
        </p:txBody>
      </p:sp>
      <p:cxnSp>
        <p:nvCxnSpPr>
          <p:cNvPr id="47" name="Straight Arrow Connector 46"/>
          <p:cNvCxnSpPr/>
          <p:nvPr/>
        </p:nvCxnSpPr>
        <p:spPr>
          <a:xfrm flipH="1" flipV="1">
            <a:off x="2241821" y="5249295"/>
            <a:ext cx="1257304" cy="55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51068" y="5529497"/>
            <a:ext cx="1690757" cy="347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Results</a:t>
            </a:r>
            <a:endParaRPr lang="en-US" dirty="0"/>
          </a:p>
        </p:txBody>
      </p:sp>
      <p:cxnSp>
        <p:nvCxnSpPr>
          <p:cNvPr id="51" name="Straight Arrow Connector 50"/>
          <p:cNvCxnSpPr/>
          <p:nvPr/>
        </p:nvCxnSpPr>
        <p:spPr>
          <a:xfrm flipH="1" flipV="1">
            <a:off x="139142" y="6103458"/>
            <a:ext cx="1257304" cy="55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0771" y="6064758"/>
            <a:ext cx="1605170" cy="369332"/>
          </a:xfrm>
          <a:prstGeom prst="rect">
            <a:avLst/>
          </a:prstGeom>
          <a:noFill/>
          <a:ln>
            <a:noFill/>
          </a:ln>
        </p:spPr>
        <p:txBody>
          <a:bodyPr wrap="square" rtlCol="0">
            <a:spAutoFit/>
          </a:bodyPr>
          <a:lstStyle/>
          <a:p>
            <a:r>
              <a:rPr lang="en-US" dirty="0" smtClean="0"/>
              <a:t>Results</a:t>
            </a:r>
            <a:endParaRPr lang="en-US" dirty="0"/>
          </a:p>
        </p:txBody>
      </p:sp>
      <p:grpSp>
        <p:nvGrpSpPr>
          <p:cNvPr id="56" name="Group 55"/>
          <p:cNvGrpSpPr/>
          <p:nvPr/>
        </p:nvGrpSpPr>
        <p:grpSpPr>
          <a:xfrm>
            <a:off x="320262" y="1441173"/>
            <a:ext cx="8078300" cy="5198165"/>
            <a:chOff x="320262" y="1441173"/>
            <a:chExt cx="8078300" cy="5198165"/>
          </a:xfrm>
        </p:grpSpPr>
        <p:sp>
          <p:nvSpPr>
            <p:cNvPr id="53" name="Rectangle 52"/>
            <p:cNvSpPr/>
            <p:nvPr/>
          </p:nvSpPr>
          <p:spPr>
            <a:xfrm>
              <a:off x="320262" y="1451112"/>
              <a:ext cx="2196548" cy="5188226"/>
            </a:xfrm>
            <a:prstGeom prst="rect">
              <a:avLst/>
            </a:prstGeom>
            <a:solidFill>
              <a:schemeClr val="bg2">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Unit Test</a:t>
              </a:r>
              <a:endParaRPr lang="en-US" dirty="0">
                <a:solidFill>
                  <a:schemeClr val="tx1"/>
                </a:solidFill>
              </a:endParaRPr>
            </a:p>
          </p:txBody>
        </p:sp>
        <p:sp>
          <p:nvSpPr>
            <p:cNvPr id="54" name="Rectangle 53"/>
            <p:cNvSpPr/>
            <p:nvPr/>
          </p:nvSpPr>
          <p:spPr>
            <a:xfrm>
              <a:off x="6202014" y="1441173"/>
              <a:ext cx="2196548" cy="5188226"/>
            </a:xfrm>
            <a:prstGeom prst="rect">
              <a:avLst/>
            </a:prstGeom>
            <a:solidFill>
              <a:schemeClr val="bg2">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Unit Test</a:t>
              </a:r>
              <a:endParaRPr lang="en-US" dirty="0">
                <a:solidFill>
                  <a:schemeClr val="tx1"/>
                </a:solidFill>
              </a:endParaRPr>
            </a:p>
          </p:txBody>
        </p:sp>
      </p:grpSp>
      <p:sp>
        <p:nvSpPr>
          <p:cNvPr id="55" name="Rectangle 54"/>
          <p:cNvSpPr/>
          <p:nvPr/>
        </p:nvSpPr>
        <p:spPr>
          <a:xfrm>
            <a:off x="6202014" y="2981738"/>
            <a:ext cx="4973431" cy="3657600"/>
          </a:xfrm>
          <a:prstGeom prst="rect">
            <a:avLst/>
          </a:prstGeom>
          <a:solidFill>
            <a:schemeClr val="accent5">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Integration</a:t>
            </a:r>
          </a:p>
          <a:p>
            <a:pPr algn="ctr"/>
            <a:r>
              <a:rPr lang="en-US" dirty="0" smtClean="0">
                <a:solidFill>
                  <a:schemeClr val="tx1"/>
                </a:solidFill>
              </a:rPr>
              <a:t>Test</a:t>
            </a:r>
            <a:endParaRPr lang="en-US" dirty="0">
              <a:solidFill>
                <a:schemeClr val="tx1"/>
              </a:solidFill>
            </a:endParaRPr>
          </a:p>
        </p:txBody>
      </p:sp>
    </p:spTree>
    <p:extLst>
      <p:ext uri="{BB962C8B-B14F-4D97-AF65-F5344CB8AC3E}">
        <p14:creationId xmlns:p14="http://schemas.microsoft.com/office/powerpoint/2010/main" val="258509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Review &amp; Resources</a:t>
            </a:r>
            <a:endParaRPr lang="en-US" sz="8000" dirty="0">
              <a:solidFill>
                <a:schemeClr val="bg1"/>
              </a:solidFill>
            </a:endParaRPr>
          </a:p>
        </p:txBody>
      </p:sp>
    </p:spTree>
    <p:extLst>
      <p:ext uri="{BB962C8B-B14F-4D97-AF65-F5344CB8AC3E}">
        <p14:creationId xmlns:p14="http://schemas.microsoft.com/office/powerpoint/2010/main" val="2058699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My Tests Effective? </a:t>
            </a:r>
            <a:endParaRPr lang="en-US" dirty="0"/>
          </a:p>
        </p:txBody>
      </p:sp>
      <p:pic>
        <p:nvPicPr>
          <p:cNvPr id="4" name="Picture 2" descr="https://upload.wikimedia.org/wikipedia/commons/thumb/0/03/Green_check.svg/2000px-Green_che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476" y="2092484"/>
            <a:ext cx="3817620" cy="3817620"/>
          </a:xfrm>
          <a:prstGeom prst="rect">
            <a:avLst/>
          </a:prstGeom>
          <a:noFill/>
        </p:spPr>
      </p:pic>
      <p:sp>
        <p:nvSpPr>
          <p:cNvPr id="5" name="Content Placeholder 2"/>
          <p:cNvSpPr txBox="1">
            <a:spLocks/>
          </p:cNvSpPr>
          <p:nvPr/>
        </p:nvSpPr>
        <p:spPr>
          <a:xfrm>
            <a:off x="5022025" y="2442845"/>
            <a:ext cx="5844540" cy="986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5400" dirty="0" smtClean="0"/>
              <a:t>You trust them</a:t>
            </a:r>
          </a:p>
        </p:txBody>
      </p:sp>
      <p:cxnSp>
        <p:nvCxnSpPr>
          <p:cNvPr id="6" name="Straight Connector 5"/>
          <p:cNvCxnSpPr/>
          <p:nvPr/>
        </p:nvCxnSpPr>
        <p:spPr>
          <a:xfrm>
            <a:off x="4703845" y="1643301"/>
            <a:ext cx="0" cy="4715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22025" y="3691245"/>
            <a:ext cx="6096000" cy="923330"/>
          </a:xfrm>
          <a:prstGeom prst="rect">
            <a:avLst/>
          </a:prstGeom>
        </p:spPr>
        <p:txBody>
          <a:bodyPr>
            <a:spAutoFit/>
          </a:bodyPr>
          <a:lstStyle/>
          <a:p>
            <a:pPr>
              <a:buFont typeface="Wingdings" panose="05000000000000000000" pitchFamily="2" charset="2"/>
              <a:buChar char="q"/>
            </a:pPr>
            <a:r>
              <a:rPr lang="en-US" sz="5400" dirty="0" smtClean="0"/>
              <a:t>You maintain them</a:t>
            </a:r>
            <a:endParaRPr lang="en-US" sz="5400" dirty="0"/>
          </a:p>
        </p:txBody>
      </p:sp>
      <p:sp>
        <p:nvSpPr>
          <p:cNvPr id="8" name="Rectangle 7"/>
          <p:cNvSpPr/>
          <p:nvPr/>
        </p:nvSpPr>
        <p:spPr>
          <a:xfrm>
            <a:off x="5022025" y="4876820"/>
            <a:ext cx="7241149" cy="923330"/>
          </a:xfrm>
          <a:prstGeom prst="rect">
            <a:avLst/>
          </a:prstGeom>
        </p:spPr>
        <p:txBody>
          <a:bodyPr wrap="none">
            <a:spAutoFit/>
          </a:bodyPr>
          <a:lstStyle/>
          <a:p>
            <a:pPr>
              <a:buFont typeface="Wingdings" panose="05000000000000000000" pitchFamily="2" charset="2"/>
              <a:buChar char="q"/>
            </a:pPr>
            <a:r>
              <a:rPr lang="en-US" sz="5400" dirty="0" smtClean="0"/>
              <a:t>You actually read them</a:t>
            </a:r>
            <a:endParaRPr lang="en-US" sz="5400" dirty="0"/>
          </a:p>
        </p:txBody>
      </p:sp>
    </p:spTree>
    <p:extLst>
      <p:ext uri="{BB962C8B-B14F-4D97-AF65-F5344CB8AC3E}">
        <p14:creationId xmlns:p14="http://schemas.microsoft.com/office/powerpoint/2010/main" val="135183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Art of Unit Testing, Roy </a:t>
            </a:r>
            <a:r>
              <a:rPr lang="en-US" dirty="0" err="1" smtClean="0"/>
              <a:t>Osherove</a:t>
            </a:r>
            <a:endParaRPr lang="en-US" dirty="0"/>
          </a:p>
        </p:txBody>
      </p:sp>
      <p:sp>
        <p:nvSpPr>
          <p:cNvPr id="3" name="Content Placeholder 2"/>
          <p:cNvSpPr>
            <a:spLocks noGrp="1"/>
          </p:cNvSpPr>
          <p:nvPr>
            <p:ph idx="1"/>
          </p:nvPr>
        </p:nvSpPr>
        <p:spPr>
          <a:xfrm>
            <a:off x="3793164" y="6177628"/>
            <a:ext cx="4605670" cy="499619"/>
          </a:xfrm>
        </p:spPr>
        <p:txBody>
          <a:bodyPr/>
          <a:lstStyle/>
          <a:p>
            <a:pPr marL="0" indent="0" algn="ctr">
              <a:buNone/>
            </a:pPr>
            <a:r>
              <a:rPr lang="en-US" dirty="0">
                <a:hlinkClick r:id="rId3"/>
              </a:rPr>
              <a:t>http://</a:t>
            </a:r>
            <a:r>
              <a:rPr lang="en-US" dirty="0" smtClean="0">
                <a:hlinkClick r:id="rId3"/>
              </a:rPr>
              <a:t>amzn.to/1pXQAWu</a:t>
            </a:r>
            <a:endParaRPr lang="en-US" dirty="0" smtClean="0"/>
          </a:p>
          <a:p>
            <a:pPr algn="ctr"/>
            <a:endParaRPr lang="en-US" dirty="0" smtClean="0"/>
          </a:p>
          <a:p>
            <a:pPr algn="ctr"/>
            <a:endParaRPr lang="en-US" dirty="0"/>
          </a:p>
        </p:txBody>
      </p:sp>
      <p:pic>
        <p:nvPicPr>
          <p:cNvPr id="1026" name="Picture 2" descr="http://ecx.images-amazon.com/images/I/51Gxwv4a1SL._SX397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682" y="1690688"/>
            <a:ext cx="3442635" cy="43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92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on the Toilet, Google</a:t>
            </a:r>
            <a:endParaRPr lang="en-US" dirty="0"/>
          </a:p>
        </p:txBody>
      </p:sp>
      <p:sp>
        <p:nvSpPr>
          <p:cNvPr id="3" name="Content Placeholder 2"/>
          <p:cNvSpPr>
            <a:spLocks noGrp="1"/>
          </p:cNvSpPr>
          <p:nvPr>
            <p:ph idx="1"/>
          </p:nvPr>
        </p:nvSpPr>
        <p:spPr>
          <a:xfrm>
            <a:off x="2048277" y="6295028"/>
            <a:ext cx="8095445" cy="562972"/>
          </a:xfrm>
        </p:spPr>
        <p:txBody>
          <a:bodyPr/>
          <a:lstStyle/>
          <a:p>
            <a:pPr marL="0" indent="0" algn="ctr">
              <a:buNone/>
            </a:pPr>
            <a:r>
              <a:rPr lang="en-US" dirty="0">
                <a:hlinkClick r:id="rId3"/>
              </a:rPr>
              <a:t>http://</a:t>
            </a:r>
            <a:r>
              <a:rPr lang="en-US" dirty="0" smtClean="0">
                <a:hlinkClick r:id="rId3"/>
              </a:rPr>
              <a:t>googletesting.blogspot.com/search/label/TotT</a:t>
            </a:r>
            <a:endParaRPr lang="en-US" dirty="0" smtClean="0"/>
          </a:p>
          <a:p>
            <a:endParaRPr lang="en-US" dirty="0"/>
          </a:p>
        </p:txBody>
      </p:sp>
      <p:pic>
        <p:nvPicPr>
          <p:cNvPr id="2050" name="Picture 2" descr="https://3.bp.blogspot.com/-AuTtNwV5Fp0/VND7kbIbybI/AAAAAAAAAH0/jvShp-Lgijw/s1600/image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437" y="1396546"/>
            <a:ext cx="3259123" cy="489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25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Disclaimer!</a:t>
            </a:r>
            <a:endParaRPr lang="en-US" sz="8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angle 3"/>
          <p:cNvSpPr/>
          <p:nvPr/>
        </p:nvSpPr>
        <p:spPr>
          <a:xfrm>
            <a:off x="656491" y="2445543"/>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Artful</a:t>
            </a:r>
            <a:endParaRPr lang="en-US" sz="4800" b="1" dirty="0"/>
          </a:p>
        </p:txBody>
      </p:sp>
      <p:sp>
        <p:nvSpPr>
          <p:cNvPr id="5" name="Rectangle 4"/>
          <p:cNvSpPr/>
          <p:nvPr/>
        </p:nvSpPr>
        <p:spPr>
          <a:xfrm>
            <a:off x="4404946" y="2445543"/>
            <a:ext cx="3200400" cy="168684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Situational</a:t>
            </a:r>
            <a:endParaRPr lang="en-US" sz="4800" b="1" dirty="0"/>
          </a:p>
        </p:txBody>
      </p:sp>
      <p:sp>
        <p:nvSpPr>
          <p:cNvPr id="6" name="Rectangle 5"/>
          <p:cNvSpPr/>
          <p:nvPr/>
        </p:nvSpPr>
        <p:spPr>
          <a:xfrm>
            <a:off x="8153400" y="2445543"/>
            <a:ext cx="3200400" cy="16868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Solutional</a:t>
            </a:r>
            <a:endParaRPr lang="en-US" sz="4800" b="1" dirty="0"/>
          </a:p>
        </p:txBody>
      </p:sp>
      <p:sp>
        <p:nvSpPr>
          <p:cNvPr id="8" name="Up Ribbon 7"/>
          <p:cNvSpPr/>
          <p:nvPr/>
        </p:nvSpPr>
        <p:spPr>
          <a:xfrm rot="1679653">
            <a:off x="7513556" y="645427"/>
            <a:ext cx="6416439" cy="1208345"/>
          </a:xfrm>
          <a:prstGeom prst="ribbon2">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smtClean="0"/>
              <a:t>YMMV</a:t>
            </a:r>
            <a:endParaRPr lang="en-US" sz="3200" b="1" dirty="0"/>
          </a:p>
        </p:txBody>
      </p:sp>
    </p:spTree>
    <p:extLst>
      <p:ext uri="{BB962C8B-B14F-4D97-AF65-F5344CB8AC3E}">
        <p14:creationId xmlns:p14="http://schemas.microsoft.com/office/powerpoint/2010/main" val="1348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76" y="365125"/>
            <a:ext cx="11546959" cy="1325563"/>
          </a:xfrm>
        </p:spPr>
        <p:txBody>
          <a:bodyPr>
            <a:normAutofit/>
          </a:bodyPr>
          <a:lstStyle/>
          <a:p>
            <a:r>
              <a:rPr lang="en-US" dirty="0" smtClean="0"/>
              <a:t>http</a:t>
            </a:r>
            <a:r>
              <a:rPr lang="en-US" dirty="0"/>
              <a:t>://osmy.in/UnitTestGuidelines</a:t>
            </a:r>
          </a:p>
        </p:txBody>
      </p:sp>
      <p:sp>
        <p:nvSpPr>
          <p:cNvPr id="3" name="Content Placeholder 2"/>
          <p:cNvSpPr>
            <a:spLocks noGrp="1"/>
          </p:cNvSpPr>
          <p:nvPr>
            <p:ph idx="1"/>
          </p:nvPr>
        </p:nvSpPr>
        <p:spPr>
          <a:xfrm>
            <a:off x="318976" y="1468192"/>
            <a:ext cx="11873024" cy="5280337"/>
          </a:xfrm>
        </p:spPr>
        <p:txBody>
          <a:bodyPr>
            <a:normAutofit fontScale="85000" lnSpcReduction="20000"/>
          </a:bodyPr>
          <a:lstStyle/>
          <a:p>
            <a:pPr>
              <a:buFont typeface="Wingdings" panose="05000000000000000000" pitchFamily="2" charset="2"/>
              <a:buChar char="q"/>
            </a:pPr>
            <a:r>
              <a:rPr lang="en-US" dirty="0"/>
              <a:t> The test does not cross project layers or use real dependencies (file, database, system time)</a:t>
            </a:r>
          </a:p>
          <a:p>
            <a:pPr>
              <a:buFont typeface="Wingdings" panose="05000000000000000000" pitchFamily="2" charset="2"/>
              <a:buChar char="q"/>
            </a:pPr>
            <a:r>
              <a:rPr lang="en-US" dirty="0"/>
              <a:t> The test does not invoke private methods</a:t>
            </a:r>
          </a:p>
          <a:p>
            <a:pPr>
              <a:buFont typeface="Wingdings" panose="05000000000000000000" pitchFamily="2" charset="2"/>
              <a:buChar char="q"/>
            </a:pPr>
            <a:r>
              <a:rPr lang="en-US" dirty="0"/>
              <a:t> The test name is easy to read </a:t>
            </a:r>
            <a:r>
              <a:rPr lang="en-US" dirty="0" smtClean="0"/>
              <a:t>(</a:t>
            </a:r>
            <a:r>
              <a:rPr lang="en-US" dirty="0" err="1" smtClean="0"/>
              <a:t>Scenario_Situation_ExpectedBehavior</a:t>
            </a:r>
            <a:r>
              <a:rPr lang="en-US" dirty="0"/>
              <a:t>)</a:t>
            </a:r>
          </a:p>
          <a:p>
            <a:pPr>
              <a:buFont typeface="Wingdings" panose="05000000000000000000" pitchFamily="2" charset="2"/>
              <a:buChar char="q"/>
            </a:pPr>
            <a:r>
              <a:rPr lang="en-US" dirty="0"/>
              <a:t> The test does not check interactions where value or state change checks could be used for full coverage</a:t>
            </a:r>
          </a:p>
          <a:p>
            <a:pPr>
              <a:buFont typeface="Wingdings" panose="05000000000000000000" pitchFamily="2" charset="2"/>
              <a:buChar char="q"/>
            </a:pPr>
            <a:r>
              <a:rPr lang="en-US" dirty="0"/>
              <a:t> The test only checks one of: value result, state change, or interaction</a:t>
            </a:r>
          </a:p>
          <a:p>
            <a:pPr>
              <a:buFont typeface="Wingdings" panose="05000000000000000000" pitchFamily="2" charset="2"/>
              <a:buChar char="q"/>
            </a:pPr>
            <a:r>
              <a:rPr lang="en-US" dirty="0"/>
              <a:t> The test does not use strict fakes where it would pass with loose fakes</a:t>
            </a:r>
          </a:p>
          <a:p>
            <a:pPr>
              <a:buFont typeface="Wingdings" panose="05000000000000000000" pitchFamily="2" charset="2"/>
              <a:buChar char="q"/>
            </a:pPr>
            <a:r>
              <a:rPr lang="en-US" dirty="0"/>
              <a:t> The test does not fake more than it has to</a:t>
            </a:r>
          </a:p>
          <a:p>
            <a:pPr>
              <a:buFont typeface="Wingdings" panose="05000000000000000000" pitchFamily="2" charset="2"/>
              <a:buChar char="q"/>
            </a:pPr>
            <a:r>
              <a:rPr lang="en-US" dirty="0"/>
              <a:t> The test tests for behavior over one-test-to-one-method design</a:t>
            </a:r>
          </a:p>
          <a:p>
            <a:pPr>
              <a:buFont typeface="Wingdings" panose="05000000000000000000" pitchFamily="2" charset="2"/>
              <a:buChar char="q"/>
            </a:pPr>
            <a:r>
              <a:rPr lang="en-US" dirty="0"/>
              <a:t> The test does not use a mock where it is not testing interaction</a:t>
            </a:r>
          </a:p>
          <a:p>
            <a:pPr>
              <a:buFont typeface="Wingdings" panose="05000000000000000000" pitchFamily="2" charset="2"/>
              <a:buChar char="q"/>
            </a:pPr>
            <a:r>
              <a:rPr lang="en-US" dirty="0"/>
              <a:t> The test does not have more than one mock (used for interaction)</a:t>
            </a:r>
          </a:p>
          <a:p>
            <a:pPr>
              <a:buFont typeface="Wingdings" panose="05000000000000000000" pitchFamily="2" charset="2"/>
              <a:buChar char="q"/>
            </a:pPr>
            <a:r>
              <a:rPr lang="en-US" dirty="0"/>
              <a:t> The test does not have flow control (switch/if/while)</a:t>
            </a:r>
          </a:p>
          <a:p>
            <a:pPr>
              <a:buFont typeface="Wingdings" panose="05000000000000000000" pitchFamily="2" charset="2"/>
              <a:buChar char="q"/>
            </a:pPr>
            <a:r>
              <a:rPr lang="en-US" dirty="0"/>
              <a:t> The test does not test a third party </a:t>
            </a:r>
            <a:r>
              <a:rPr lang="en-US" dirty="0" smtClean="0"/>
              <a:t>library</a:t>
            </a:r>
            <a:endParaRPr lang="en-US" dirty="0"/>
          </a:p>
        </p:txBody>
      </p:sp>
    </p:spTree>
    <p:extLst>
      <p:ext uri="{BB962C8B-B14F-4D97-AF65-F5344CB8AC3E}">
        <p14:creationId xmlns:p14="http://schemas.microsoft.com/office/powerpoint/2010/main" val="872698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THANKS!</a:t>
            </a:r>
            <a:endParaRPr lang="en-US" sz="8000" dirty="0">
              <a:solidFill>
                <a:schemeClr val="bg1"/>
              </a:solidFill>
            </a:endParaRPr>
          </a:p>
        </p:txBody>
      </p:sp>
      <p:sp>
        <p:nvSpPr>
          <p:cNvPr id="3" name="Subtitle 2"/>
          <p:cNvSpPr txBox="1">
            <a:spLocks/>
          </p:cNvSpPr>
          <p:nvPr/>
        </p:nvSpPr>
        <p:spPr>
          <a:xfrm>
            <a:off x="7629982" y="4251420"/>
            <a:ext cx="4717961" cy="2388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Rusty Divine</a:t>
            </a:r>
          </a:p>
          <a:p>
            <a:pPr marL="0" indent="0">
              <a:buNone/>
            </a:pPr>
            <a:r>
              <a:rPr lang="en-US" dirty="0" smtClean="0">
                <a:solidFill>
                  <a:schemeClr val="bg1"/>
                </a:solidFill>
              </a:rPr>
              <a:t>rusty@osmyn.com</a:t>
            </a:r>
            <a:endParaRPr lang="en-US" dirty="0">
              <a:solidFill>
                <a:schemeClr val="bg1"/>
              </a:solidFill>
            </a:endParaRPr>
          </a:p>
        </p:txBody>
      </p:sp>
      <p:sp>
        <p:nvSpPr>
          <p:cNvPr id="4" name="Subtitle 2"/>
          <p:cNvSpPr txBox="1">
            <a:spLocks/>
          </p:cNvSpPr>
          <p:nvPr/>
        </p:nvSpPr>
        <p:spPr>
          <a:xfrm>
            <a:off x="711591" y="4251420"/>
            <a:ext cx="5894482" cy="2149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Download these slides:</a:t>
            </a:r>
          </a:p>
          <a:p>
            <a:pPr marL="0" indent="0">
              <a:buNone/>
            </a:pPr>
            <a:r>
              <a:rPr lang="en-US" dirty="0">
                <a:solidFill>
                  <a:schemeClr val="bg1"/>
                </a:solidFill>
              </a:rPr>
              <a:t>http://</a:t>
            </a:r>
            <a:r>
              <a:rPr lang="en-US" dirty="0" smtClean="0">
                <a:solidFill>
                  <a:schemeClr val="bg1"/>
                </a:solidFill>
              </a:rPr>
              <a:t>osmy.in/NECode16-EUT</a:t>
            </a:r>
          </a:p>
          <a:p>
            <a:pPr marL="0" indent="0">
              <a:buNone/>
            </a:pPr>
            <a:r>
              <a:rPr lang="en-US" dirty="0" smtClean="0">
                <a:solidFill>
                  <a:schemeClr val="bg1"/>
                </a:solidFill>
              </a:rPr>
              <a:t>Guidelines:</a:t>
            </a:r>
          </a:p>
          <a:p>
            <a:pPr marL="0" indent="0">
              <a:buNone/>
            </a:pPr>
            <a:r>
              <a:rPr lang="en-US" dirty="0">
                <a:solidFill>
                  <a:schemeClr val="bg1"/>
                </a:solidFill>
              </a:rPr>
              <a:t>http://osmy.in/UnitTestGuidelines</a:t>
            </a:r>
            <a:r>
              <a:rPr lang="en-US" dirty="0" smtClean="0">
                <a:solidFill>
                  <a:schemeClr val="bg1"/>
                </a:solidFill>
              </a:rPr>
              <a:t> </a:t>
            </a:r>
          </a:p>
          <a:p>
            <a:pPr marL="0" indent="0">
              <a:buNone/>
            </a:pPr>
            <a:endParaRPr lang="en-US" dirty="0">
              <a:solidFill>
                <a:schemeClr val="bg1"/>
              </a:solidFill>
            </a:endParaRPr>
          </a:p>
        </p:txBody>
      </p:sp>
    </p:spTree>
    <p:extLst>
      <p:ext uri="{BB962C8B-B14F-4D97-AF65-F5344CB8AC3E}">
        <p14:creationId xmlns:p14="http://schemas.microsoft.com/office/powerpoint/2010/main" val="823726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t>Prerequisites</a:t>
            </a:r>
            <a:endParaRPr lang="en-US" sz="8800" dirty="0"/>
          </a:p>
        </p:txBody>
      </p:sp>
      <p:sp>
        <p:nvSpPr>
          <p:cNvPr id="4" name="Rectangle 3"/>
          <p:cNvSpPr/>
          <p:nvPr/>
        </p:nvSpPr>
        <p:spPr>
          <a:xfrm>
            <a:off x="656491" y="2445543"/>
            <a:ext cx="3200400"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Clean Code</a:t>
            </a:r>
            <a:endParaRPr lang="en-US" sz="4800" b="1" dirty="0"/>
          </a:p>
        </p:txBody>
      </p:sp>
      <p:sp>
        <p:nvSpPr>
          <p:cNvPr id="5" name="Rectangle 4"/>
          <p:cNvSpPr/>
          <p:nvPr/>
        </p:nvSpPr>
        <p:spPr>
          <a:xfrm>
            <a:off x="4404946" y="2445543"/>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Testable Design</a:t>
            </a:r>
            <a:endParaRPr lang="en-US" sz="4800" b="1" dirty="0"/>
          </a:p>
        </p:txBody>
      </p:sp>
      <p:sp>
        <p:nvSpPr>
          <p:cNvPr id="6" name="Rectangle 5"/>
          <p:cNvSpPr/>
          <p:nvPr/>
        </p:nvSpPr>
        <p:spPr>
          <a:xfrm>
            <a:off x="8153400" y="2445543"/>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Thoughtful Consideration</a:t>
            </a:r>
            <a:endParaRPr lang="en-US" sz="4000" b="1" dirty="0"/>
          </a:p>
        </p:txBody>
      </p:sp>
    </p:spTree>
    <p:extLst>
      <p:ext uri="{BB962C8B-B14F-4D97-AF65-F5344CB8AC3E}">
        <p14:creationId xmlns:p14="http://schemas.microsoft.com/office/powerpoint/2010/main" val="38789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Definitions</a:t>
            </a:r>
            <a:endParaRPr lang="en-US" sz="6000" dirty="0"/>
          </a:p>
        </p:txBody>
      </p:sp>
      <p:sp>
        <p:nvSpPr>
          <p:cNvPr id="3" name="Rectangle 2"/>
          <p:cNvSpPr/>
          <p:nvPr/>
        </p:nvSpPr>
        <p:spPr>
          <a:xfrm>
            <a:off x="656491" y="2445543"/>
            <a:ext cx="3200400"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Unit of Work</a:t>
            </a:r>
            <a:endParaRPr lang="en-US" sz="4800" b="1" dirty="0"/>
          </a:p>
        </p:txBody>
      </p:sp>
      <p:sp>
        <p:nvSpPr>
          <p:cNvPr id="4" name="Rectangle 3"/>
          <p:cNvSpPr/>
          <p:nvPr/>
        </p:nvSpPr>
        <p:spPr>
          <a:xfrm>
            <a:off x="4404946" y="2445543"/>
            <a:ext cx="3200400"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Unit Test</a:t>
            </a:r>
            <a:endParaRPr lang="en-US" sz="4800" b="1" dirty="0"/>
          </a:p>
        </p:txBody>
      </p:sp>
      <p:sp>
        <p:nvSpPr>
          <p:cNvPr id="5" name="Rectangle 4"/>
          <p:cNvSpPr/>
          <p:nvPr/>
        </p:nvSpPr>
        <p:spPr>
          <a:xfrm>
            <a:off x="8153400" y="2445543"/>
            <a:ext cx="3200400" cy="168684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Integration Test</a:t>
            </a:r>
            <a:endParaRPr lang="en-US" sz="4000" b="1" dirty="0"/>
          </a:p>
        </p:txBody>
      </p:sp>
    </p:spTree>
    <p:extLst>
      <p:ext uri="{BB962C8B-B14F-4D97-AF65-F5344CB8AC3E}">
        <p14:creationId xmlns:p14="http://schemas.microsoft.com/office/powerpoint/2010/main" val="3898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Definitions</a:t>
            </a:r>
            <a:endParaRPr lang="en-US" sz="8000" dirty="0"/>
          </a:p>
        </p:txBody>
      </p:sp>
      <p:sp>
        <p:nvSpPr>
          <p:cNvPr id="4" name="Rectangle 3"/>
          <p:cNvSpPr/>
          <p:nvPr/>
        </p:nvSpPr>
        <p:spPr>
          <a:xfrm>
            <a:off x="656490" y="2445543"/>
            <a:ext cx="4898489" cy="16868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Stub</a:t>
            </a:r>
            <a:endParaRPr lang="en-US" sz="4800" b="1" dirty="0"/>
          </a:p>
        </p:txBody>
      </p:sp>
      <p:sp>
        <p:nvSpPr>
          <p:cNvPr id="5" name="Rectangle 4"/>
          <p:cNvSpPr/>
          <p:nvPr/>
        </p:nvSpPr>
        <p:spPr>
          <a:xfrm>
            <a:off x="5875020" y="2445543"/>
            <a:ext cx="4914899" cy="16868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Mock</a:t>
            </a:r>
            <a:endParaRPr lang="en-US" sz="4800" b="1" dirty="0"/>
          </a:p>
        </p:txBody>
      </p:sp>
      <p:sp>
        <p:nvSpPr>
          <p:cNvPr id="6" name="Rectangle 5"/>
          <p:cNvSpPr/>
          <p:nvPr/>
        </p:nvSpPr>
        <p:spPr>
          <a:xfrm>
            <a:off x="656490" y="4388643"/>
            <a:ext cx="10133429" cy="168684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Fake</a:t>
            </a:r>
            <a:endParaRPr lang="en-US" sz="4800" b="1" dirty="0"/>
          </a:p>
        </p:txBody>
      </p:sp>
    </p:spTree>
    <p:extLst>
      <p:ext uri="{BB962C8B-B14F-4D97-AF65-F5344CB8AC3E}">
        <p14:creationId xmlns:p14="http://schemas.microsoft.com/office/powerpoint/2010/main" val="31264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Effective Unit Tests</a:t>
            </a:r>
            <a:endParaRPr lang="en-US" dirty="0"/>
          </a:p>
        </p:txBody>
      </p:sp>
      <p:pic>
        <p:nvPicPr>
          <p:cNvPr id="1026" name="Picture 2" descr="https://upload.wikimedia.org/wikipedia/commons/thumb/0/03/Green_check.svg/2000px-Green_che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91" y="2092484"/>
            <a:ext cx="3817620" cy="3817620"/>
          </a:xfrm>
          <a:prstGeom prst="rect">
            <a:avLst/>
          </a:prstGeom>
          <a:noFill/>
        </p:spPr>
      </p:pic>
      <p:sp>
        <p:nvSpPr>
          <p:cNvPr id="5" name="Content Placeholder 2"/>
          <p:cNvSpPr>
            <a:spLocks noGrp="1"/>
          </p:cNvSpPr>
          <p:nvPr>
            <p:ph idx="1"/>
          </p:nvPr>
        </p:nvSpPr>
        <p:spPr>
          <a:xfrm>
            <a:off x="5383530" y="2442845"/>
            <a:ext cx="5844540" cy="986155"/>
          </a:xfrm>
        </p:spPr>
        <p:txBody>
          <a:bodyPr>
            <a:normAutofit/>
          </a:bodyPr>
          <a:lstStyle/>
          <a:p>
            <a:pPr>
              <a:buFont typeface="Wingdings" panose="05000000000000000000" pitchFamily="2" charset="2"/>
              <a:buChar char="q"/>
            </a:pPr>
            <a:r>
              <a:rPr lang="en-US" sz="5400" dirty="0" smtClean="0"/>
              <a:t>Clear &amp; Simple</a:t>
            </a:r>
          </a:p>
        </p:txBody>
      </p:sp>
      <p:cxnSp>
        <p:nvCxnSpPr>
          <p:cNvPr id="6" name="Straight Connector 5"/>
          <p:cNvCxnSpPr/>
          <p:nvPr/>
        </p:nvCxnSpPr>
        <p:spPr>
          <a:xfrm>
            <a:off x="4937760" y="1643301"/>
            <a:ext cx="0" cy="47159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83530" y="3691245"/>
            <a:ext cx="6096000" cy="923330"/>
          </a:xfrm>
          <a:prstGeom prst="rect">
            <a:avLst/>
          </a:prstGeom>
        </p:spPr>
        <p:txBody>
          <a:bodyPr>
            <a:spAutoFit/>
          </a:bodyPr>
          <a:lstStyle/>
          <a:p>
            <a:pPr>
              <a:buFont typeface="Wingdings" panose="05000000000000000000" pitchFamily="2" charset="2"/>
              <a:buChar char="q"/>
            </a:pPr>
            <a:r>
              <a:rPr lang="en-US" sz="5400" dirty="0" smtClean="0"/>
              <a:t>High-Value</a:t>
            </a:r>
            <a:endParaRPr lang="en-US" sz="5400" dirty="0"/>
          </a:p>
        </p:txBody>
      </p:sp>
      <p:sp>
        <p:nvSpPr>
          <p:cNvPr id="8" name="Rectangle 7"/>
          <p:cNvSpPr/>
          <p:nvPr/>
        </p:nvSpPr>
        <p:spPr>
          <a:xfrm>
            <a:off x="5383530" y="4876820"/>
            <a:ext cx="3352456" cy="923330"/>
          </a:xfrm>
          <a:prstGeom prst="rect">
            <a:avLst/>
          </a:prstGeom>
        </p:spPr>
        <p:txBody>
          <a:bodyPr wrap="none">
            <a:spAutoFit/>
          </a:bodyPr>
          <a:lstStyle/>
          <a:p>
            <a:pPr>
              <a:buFont typeface="Wingdings" panose="05000000000000000000" pitchFamily="2" charset="2"/>
              <a:buChar char="q"/>
            </a:pPr>
            <a:r>
              <a:rPr lang="en-US" sz="5400" dirty="0"/>
              <a:t>Forgiving</a:t>
            </a:r>
          </a:p>
        </p:txBody>
      </p:sp>
    </p:spTree>
    <p:extLst>
      <p:ext uri="{BB962C8B-B14F-4D97-AF65-F5344CB8AC3E}">
        <p14:creationId xmlns:p14="http://schemas.microsoft.com/office/powerpoint/2010/main" val="32557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711591" y="18281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pPr algn="ctr"/>
            <a:r>
              <a:rPr lang="en-US" sz="8000" dirty="0" smtClean="0">
                <a:solidFill>
                  <a:schemeClr val="bg1"/>
                </a:solidFill>
              </a:rPr>
              <a:t>Clear and Simple Tests</a:t>
            </a:r>
            <a:endParaRPr lang="en-US" sz="8000" dirty="0">
              <a:solidFill>
                <a:schemeClr val="bg1"/>
              </a:solidFill>
            </a:endParaRPr>
          </a:p>
        </p:txBody>
      </p:sp>
    </p:spTree>
    <p:extLst>
      <p:ext uri="{BB962C8B-B14F-4D97-AF65-F5344CB8AC3E}">
        <p14:creationId xmlns:p14="http://schemas.microsoft.com/office/powerpoint/2010/main" val="652916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Readability!</a:t>
            </a:r>
            <a:endParaRPr lang="en-US" sz="8000" dirty="0"/>
          </a:p>
        </p:txBody>
      </p:sp>
      <p:grpSp>
        <p:nvGrpSpPr>
          <p:cNvPr id="6" name="Group 5"/>
          <p:cNvGrpSpPr/>
          <p:nvPr/>
        </p:nvGrpSpPr>
        <p:grpSpPr>
          <a:xfrm>
            <a:off x="6677246" y="1027906"/>
            <a:ext cx="5365897" cy="5359344"/>
            <a:chOff x="6826102" y="1027906"/>
            <a:chExt cx="5365897" cy="5359344"/>
          </a:xfrm>
        </p:grpSpPr>
        <p:pic>
          <p:nvPicPr>
            <p:cNvPr id="2050" name="Picture 2" descr="http://img11.deviantart.net/0d2d/i/2012/346/d/6/fear_itself__wolverine_by_kyber02-d5nvky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079" y="1027906"/>
              <a:ext cx="4366134" cy="4617188"/>
            </a:xfrm>
            <a:prstGeom prst="rect">
              <a:avLst/>
            </a:prstGeom>
            <a:noFill/>
            <a:extLst>
              <a:ext uri="{909E8E84-426E-40DD-AFC4-6F175D3DCCD1}">
                <a14:hiddenFill xmlns:a14="http://schemas.microsoft.com/office/drawing/2010/main">
                  <a:solidFill>
                    <a:srgbClr val="FFFFFF"/>
                  </a:solidFill>
                </a14:hiddenFill>
              </a:ext>
            </a:extLst>
          </p:spPr>
        </p:pic>
        <p:sp>
          <p:nvSpPr>
            <p:cNvPr id="5" name="Up Ribbon 4"/>
            <p:cNvSpPr/>
            <p:nvPr/>
          </p:nvSpPr>
          <p:spPr>
            <a:xfrm>
              <a:off x="6826102" y="5430319"/>
              <a:ext cx="5365897" cy="956931"/>
            </a:xfrm>
            <a:prstGeom prst="ribbon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Your Successor</a:t>
              </a:r>
              <a:endParaRPr lang="en-US" sz="3200" dirty="0"/>
            </a:p>
          </p:txBody>
        </p:sp>
      </p:grpSp>
      <p:sp>
        <p:nvSpPr>
          <p:cNvPr id="7" name="Rectangle 6"/>
          <p:cNvSpPr/>
          <p:nvPr/>
        </p:nvSpPr>
        <p:spPr>
          <a:xfrm>
            <a:off x="276750" y="1630723"/>
            <a:ext cx="6315436" cy="11227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Read Code &gt; Write Code</a:t>
            </a:r>
            <a:endParaRPr lang="en-US" sz="4800" b="1" dirty="0"/>
          </a:p>
        </p:txBody>
      </p:sp>
      <p:sp>
        <p:nvSpPr>
          <p:cNvPr id="8" name="Rectangle 7"/>
          <p:cNvSpPr/>
          <p:nvPr/>
        </p:nvSpPr>
        <p:spPr>
          <a:xfrm>
            <a:off x="276750" y="2973409"/>
            <a:ext cx="6315436" cy="112278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Scenario_What_ExpectedResult</a:t>
            </a:r>
            <a:endParaRPr lang="en-US" sz="3600" b="1" dirty="0"/>
          </a:p>
        </p:txBody>
      </p:sp>
      <p:sp>
        <p:nvSpPr>
          <p:cNvPr id="9" name="Rectangle 8"/>
          <p:cNvSpPr/>
          <p:nvPr/>
        </p:nvSpPr>
        <p:spPr>
          <a:xfrm>
            <a:off x="276750" y="4316095"/>
            <a:ext cx="6315436" cy="11227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Fluent Assertions</a:t>
            </a:r>
            <a:endParaRPr lang="en-US" sz="4000" b="1" dirty="0"/>
          </a:p>
        </p:txBody>
      </p:sp>
      <p:sp>
        <p:nvSpPr>
          <p:cNvPr id="10" name="Rectangle 9"/>
          <p:cNvSpPr/>
          <p:nvPr/>
        </p:nvSpPr>
        <p:spPr>
          <a:xfrm>
            <a:off x="276750" y="5658780"/>
            <a:ext cx="6315436" cy="112278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Arrange, Act, Assert</a:t>
            </a:r>
            <a:endParaRPr lang="en-US" sz="4000" b="1" dirty="0"/>
          </a:p>
        </p:txBody>
      </p:sp>
    </p:spTree>
    <p:extLst>
      <p:ext uri="{BB962C8B-B14F-4D97-AF65-F5344CB8AC3E}">
        <p14:creationId xmlns:p14="http://schemas.microsoft.com/office/powerpoint/2010/main" val="212302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6650</TotalTime>
  <Words>3267</Words>
  <Application>Microsoft Office PowerPoint</Application>
  <PresentationFormat>Widescreen</PresentationFormat>
  <Paragraphs>287</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A Guide to Effective C# Unit Testing</vt:lpstr>
      <vt:lpstr>PowerPoint Presentation</vt:lpstr>
      <vt:lpstr>Disclaimer!</vt:lpstr>
      <vt:lpstr>Prerequisites</vt:lpstr>
      <vt:lpstr>Definitions</vt:lpstr>
      <vt:lpstr>Definitions</vt:lpstr>
      <vt:lpstr>Qualities of Effective Unit Tests</vt:lpstr>
      <vt:lpstr>PowerPoint Presentation</vt:lpstr>
      <vt:lpstr>Readability!</vt:lpstr>
      <vt:lpstr>Example: Test Names</vt:lpstr>
      <vt:lpstr>Example: Fluent Assertion</vt:lpstr>
      <vt:lpstr>Good Test Design</vt:lpstr>
      <vt:lpstr>Example: DRY Design</vt:lpstr>
      <vt:lpstr>Example: High Fidelity</vt:lpstr>
      <vt:lpstr>PowerPoint Presentation</vt:lpstr>
      <vt:lpstr>Risk-Driven Testing</vt:lpstr>
      <vt:lpstr>Spectrum of Usefulness</vt:lpstr>
      <vt:lpstr>PowerPoint Presentation</vt:lpstr>
      <vt:lpstr>Example: Code Coverage &gt; 100%</vt:lpstr>
      <vt:lpstr>Do I Have Enough Tests?</vt:lpstr>
      <vt:lpstr>PowerPoint Presentation</vt:lpstr>
      <vt:lpstr>Your Unit Tests Should Set You Free</vt:lpstr>
      <vt:lpstr>You May Have Over-Specified When</vt:lpstr>
      <vt:lpstr>Scenario-Driven Testing the Public API</vt:lpstr>
      <vt:lpstr>Example: Scenario-Driven Tests</vt:lpstr>
      <vt:lpstr>PowerPoint Presentation</vt:lpstr>
      <vt:lpstr>Are My Tests Effective? </vt:lpstr>
      <vt:lpstr>The Art of Unit Testing, Roy Osherove</vt:lpstr>
      <vt:lpstr>Testing on the Toilet, Google</vt:lpstr>
      <vt:lpstr>http://osmy.in/UnitTestGuidelines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to Effective C# Unit Testing</dc:title>
  <dc:creator>Dana Divine</dc:creator>
  <cp:lastModifiedBy>Rusty Divine</cp:lastModifiedBy>
  <cp:revision>77</cp:revision>
  <cp:lastPrinted>2016-05-13T23:17:10Z</cp:lastPrinted>
  <dcterms:created xsi:type="dcterms:W3CDTF">2016-05-01T12:52:46Z</dcterms:created>
  <dcterms:modified xsi:type="dcterms:W3CDTF">2016-05-18T13:38:03Z</dcterms:modified>
</cp:coreProperties>
</file>