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Default Extension="wmf" ContentType="image/x-wmf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4"/>
  </p:notesMasterIdLst>
  <p:sldIdLst>
    <p:sldId id="258" r:id="rId2"/>
    <p:sldId id="300" r:id="rId3"/>
    <p:sldId id="283" r:id="rId4"/>
    <p:sldId id="285" r:id="rId5"/>
    <p:sldId id="286" r:id="rId6"/>
    <p:sldId id="325" r:id="rId7"/>
    <p:sldId id="287" r:id="rId8"/>
    <p:sldId id="348" r:id="rId9"/>
    <p:sldId id="349" r:id="rId10"/>
    <p:sldId id="288" r:id="rId11"/>
    <p:sldId id="257" r:id="rId12"/>
    <p:sldId id="259" r:id="rId13"/>
    <p:sldId id="268" r:id="rId14"/>
    <p:sldId id="387" r:id="rId15"/>
    <p:sldId id="400" r:id="rId16"/>
    <p:sldId id="401" r:id="rId17"/>
    <p:sldId id="402" r:id="rId18"/>
    <p:sldId id="403" r:id="rId19"/>
    <p:sldId id="266" r:id="rId20"/>
    <p:sldId id="263" r:id="rId21"/>
    <p:sldId id="368" r:id="rId22"/>
    <p:sldId id="369" r:id="rId23"/>
    <p:sldId id="370" r:id="rId24"/>
    <p:sldId id="371" r:id="rId25"/>
    <p:sldId id="372" r:id="rId26"/>
    <p:sldId id="373" r:id="rId27"/>
    <p:sldId id="374" r:id="rId28"/>
    <p:sldId id="375" r:id="rId29"/>
    <p:sldId id="376" r:id="rId30"/>
    <p:sldId id="377" r:id="rId31"/>
    <p:sldId id="378" r:id="rId32"/>
    <p:sldId id="379" r:id="rId33"/>
    <p:sldId id="380" r:id="rId34"/>
    <p:sldId id="381" r:id="rId35"/>
    <p:sldId id="382" r:id="rId36"/>
    <p:sldId id="383" r:id="rId37"/>
    <p:sldId id="384" r:id="rId38"/>
    <p:sldId id="385" r:id="rId39"/>
    <p:sldId id="264" r:id="rId40"/>
    <p:sldId id="396" r:id="rId41"/>
    <p:sldId id="346" r:id="rId42"/>
    <p:sldId id="265" r:id="rId43"/>
    <p:sldId id="350" r:id="rId44"/>
    <p:sldId id="351" r:id="rId45"/>
    <p:sldId id="352" r:id="rId46"/>
    <p:sldId id="353" r:id="rId47"/>
    <p:sldId id="354" r:id="rId48"/>
    <p:sldId id="355" r:id="rId49"/>
    <p:sldId id="356" r:id="rId50"/>
    <p:sldId id="357" r:id="rId51"/>
    <p:sldId id="358" r:id="rId52"/>
    <p:sldId id="359" r:id="rId53"/>
    <p:sldId id="360" r:id="rId54"/>
    <p:sldId id="361" r:id="rId55"/>
    <p:sldId id="362" r:id="rId56"/>
    <p:sldId id="363" r:id="rId57"/>
    <p:sldId id="364" r:id="rId58"/>
    <p:sldId id="365" r:id="rId59"/>
    <p:sldId id="367" r:id="rId60"/>
    <p:sldId id="267" r:id="rId61"/>
    <p:sldId id="276" r:id="rId62"/>
    <p:sldId id="277" r:id="rId63"/>
    <p:sldId id="302" r:id="rId64"/>
    <p:sldId id="386" r:id="rId65"/>
    <p:sldId id="388" r:id="rId66"/>
    <p:sldId id="397" r:id="rId67"/>
    <p:sldId id="398" r:id="rId68"/>
    <p:sldId id="399" r:id="rId69"/>
    <p:sldId id="389" r:id="rId70"/>
    <p:sldId id="345" r:id="rId71"/>
    <p:sldId id="324" r:id="rId72"/>
    <p:sldId id="275" r:id="rId73"/>
    <p:sldId id="278" r:id="rId74"/>
    <p:sldId id="279" r:id="rId75"/>
    <p:sldId id="280" r:id="rId76"/>
    <p:sldId id="274" r:id="rId77"/>
    <p:sldId id="390" r:id="rId78"/>
    <p:sldId id="391" r:id="rId79"/>
    <p:sldId id="392" r:id="rId80"/>
    <p:sldId id="393" r:id="rId81"/>
    <p:sldId id="394" r:id="rId82"/>
    <p:sldId id="395" r:id="rId8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0126" autoAdjust="0"/>
    <p:restoredTop sz="94660"/>
  </p:normalViewPr>
  <p:slideViewPr>
    <p:cSldViewPr>
      <p:cViewPr varScale="1">
        <p:scale>
          <a:sx n="97" d="100"/>
          <a:sy n="97" d="100"/>
        </p:scale>
        <p:origin x="-114" y="-3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cuments%20and%20Settings\knight\Desktop\nist09-graph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/>
      <c:barChart>
        <c:barDir val="col"/>
        <c:grouping val="clustered"/>
        <c:ser>
          <c:idx val="0"/>
          <c:order val="0"/>
          <c:dPt>
            <c:idx val="0"/>
            <c:spPr>
              <a:solidFill>
                <a:srgbClr val="FF0000"/>
              </a:solidFill>
            </c:spPr>
          </c:dPt>
          <c:cat>
            <c:strRef>
              <c:f>Sheet1!$A$2:$A$10</c:f>
              <c:strCache>
                <c:ptCount val="9"/>
                <c:pt idx="0">
                  <c:v>ISI/LW</c:v>
                </c:pt>
                <c:pt idx="1">
                  <c:v>Maryland</c:v>
                </c:pt>
                <c:pt idx="2">
                  <c:v>CMU-StatXfer</c:v>
                </c:pt>
                <c:pt idx="3">
                  <c:v>JHU</c:v>
                </c:pt>
                <c:pt idx="4">
                  <c:v>AFRL</c:v>
                </c:pt>
                <c:pt idx="5">
                  <c:v>UPC-LSI</c:v>
                </c:pt>
                <c:pt idx="6">
                  <c:v>CMU-EBMT</c:v>
                </c:pt>
                <c:pt idx="7">
                  <c:v>Amsterdam</c:v>
                </c:pt>
                <c:pt idx="8">
                  <c:v>HongKong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31.2</c:v>
                </c:pt>
                <c:pt idx="1">
                  <c:v>23.4</c:v>
                </c:pt>
                <c:pt idx="2">
                  <c:v>23.2</c:v>
                </c:pt>
                <c:pt idx="3">
                  <c:v>22.9</c:v>
                </c:pt>
                <c:pt idx="4">
                  <c:v>22.4</c:v>
                </c:pt>
                <c:pt idx="5">
                  <c:v>19.7</c:v>
                </c:pt>
                <c:pt idx="6">
                  <c:v>18.600000000000001</c:v>
                </c:pt>
                <c:pt idx="7">
                  <c:v>11.2</c:v>
                </c:pt>
                <c:pt idx="8">
                  <c:v>2.5</c:v>
                </c:pt>
              </c:numCache>
            </c:numRef>
          </c:val>
        </c:ser>
        <c:axId val="55628544"/>
        <c:axId val="55630080"/>
      </c:barChart>
      <c:catAx>
        <c:axId val="55628544"/>
        <c:scaling>
          <c:orientation val="minMax"/>
        </c:scaling>
        <c:delete val="1"/>
        <c:axPos val="b"/>
        <c:tickLblPos val="none"/>
        <c:crossAx val="55630080"/>
        <c:crosses val="autoZero"/>
        <c:auto val="1"/>
        <c:lblAlgn val="ctr"/>
        <c:lblOffset val="100"/>
      </c:catAx>
      <c:valAx>
        <c:axId val="55630080"/>
        <c:scaling>
          <c:orientation val="minMax"/>
        </c:scaling>
        <c:delete val="1"/>
        <c:axPos val="l"/>
        <c:majorGridlines/>
        <c:numFmt formatCode="General" sourceLinked="1"/>
        <c:tickLblPos val="none"/>
        <c:crossAx val="55628544"/>
        <c:crosses val="autoZero"/>
        <c:crossBetween val="between"/>
      </c:valAx>
    </c:plotArea>
    <c:plotVisOnly val="1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9C2A01-12F0-4017-8977-8A880C0B1B0B}" type="datetimeFigureOut">
              <a:rPr lang="en-US" smtClean="0"/>
              <a:pPr/>
              <a:t>7/8/2010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D74B73-C3CB-4C5C-BBFD-68CB776408C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06B671-65FC-4883-815F-5BBD0814750A}" type="slidenum">
              <a:rPr lang="en-US"/>
              <a:pPr/>
              <a:t>8</a:t>
            </a:fld>
            <a:endParaRPr lang="en-US"/>
          </a:p>
        </p:txBody>
      </p:sp>
      <p:sp>
        <p:nvSpPr>
          <p:cNvPr id="216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266C7-DAEC-4B46-A88A-A6B7C768CC04}" type="datetimeFigureOut">
              <a:rPr lang="en-US" smtClean="0"/>
              <a:pPr/>
              <a:t>7/8/2010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D8554-A139-460A-83A3-0DF842FA3D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266C7-DAEC-4B46-A88A-A6B7C768CC04}" type="datetimeFigureOut">
              <a:rPr lang="en-US" smtClean="0"/>
              <a:pPr/>
              <a:t>7/8/2010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D8554-A139-460A-83A3-0DF842FA3D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266C7-DAEC-4B46-A88A-A6B7C768CC04}" type="datetimeFigureOut">
              <a:rPr lang="en-US" smtClean="0"/>
              <a:pPr/>
              <a:t>7/8/2010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D8554-A139-460A-83A3-0DF842FA3D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AD876DC-4734-4298-AC62-42F4D2BA03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266C7-DAEC-4B46-A88A-A6B7C768CC04}" type="datetimeFigureOut">
              <a:rPr lang="en-US" smtClean="0"/>
              <a:pPr/>
              <a:t>7/8/2010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D8554-A139-460A-83A3-0DF842FA3D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266C7-DAEC-4B46-A88A-A6B7C768CC04}" type="datetimeFigureOut">
              <a:rPr lang="en-US" smtClean="0"/>
              <a:pPr/>
              <a:t>7/8/2010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D8554-A139-460A-83A3-0DF842FA3D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266C7-DAEC-4B46-A88A-A6B7C768CC04}" type="datetimeFigureOut">
              <a:rPr lang="en-US" smtClean="0"/>
              <a:pPr/>
              <a:t>7/8/2010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D8554-A139-460A-83A3-0DF842FA3D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266C7-DAEC-4B46-A88A-A6B7C768CC04}" type="datetimeFigureOut">
              <a:rPr lang="en-US" smtClean="0"/>
              <a:pPr/>
              <a:t>7/8/2010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D8554-A139-460A-83A3-0DF842FA3D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266C7-DAEC-4B46-A88A-A6B7C768CC04}" type="datetimeFigureOut">
              <a:rPr lang="en-US" smtClean="0"/>
              <a:pPr/>
              <a:t>7/8/2010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D8554-A139-460A-83A3-0DF842FA3D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266C7-DAEC-4B46-A88A-A6B7C768CC04}" type="datetimeFigureOut">
              <a:rPr lang="en-US" smtClean="0"/>
              <a:pPr/>
              <a:t>7/8/2010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D8554-A139-460A-83A3-0DF842FA3D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266C7-DAEC-4B46-A88A-A6B7C768CC04}" type="datetimeFigureOut">
              <a:rPr lang="en-US" smtClean="0"/>
              <a:pPr/>
              <a:t>7/8/2010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D8554-A139-460A-83A3-0DF842FA3D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266C7-DAEC-4B46-A88A-A6B7C768CC04}" type="datetimeFigureOut">
              <a:rPr lang="en-US" smtClean="0"/>
              <a:pPr/>
              <a:t>7/8/2010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D8554-A139-460A-83A3-0DF842FA3D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266C7-DAEC-4B46-A88A-A6B7C768CC04}" type="datetimeFigureOut">
              <a:rPr lang="en-US" smtClean="0"/>
              <a:pPr/>
              <a:t>7/8/2010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D8554-A139-460A-83A3-0DF842FA3D0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6.w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wmf"/><Relationship Id="rId5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066800"/>
            <a:ext cx="8686800" cy="1470025"/>
          </a:xfrm>
        </p:spPr>
        <p:txBody>
          <a:bodyPr>
            <a:noAutofit/>
          </a:bodyPr>
          <a:lstStyle/>
          <a:p>
            <a:pPr algn="l"/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“Discussions of the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b="1" dirty="0" smtClean="0"/>
              <a:t>Theory and Practice of Translation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reach back into </a:t>
            </a:r>
            <a:r>
              <a:rPr lang="en-US" sz="1800" u="sng" dirty="0" smtClean="0">
                <a:solidFill>
                  <a:schemeClr val="bg1">
                    <a:lumMod val="50000"/>
                  </a:schemeClr>
                </a:solidFill>
              </a:rPr>
              <a:t>antiquity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 and show remarkable </a:t>
            </a:r>
            <a:r>
              <a:rPr lang="en-US" sz="1800" u="sng" dirty="0" smtClean="0">
                <a:solidFill>
                  <a:schemeClr val="bg1">
                    <a:lumMod val="50000"/>
                  </a:schemeClr>
                </a:solidFill>
              </a:rPr>
              <a:t>continuities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.”</a:t>
            </a:r>
            <a:endParaRPr lang="en-US" sz="4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45468"/>
            <a:ext cx="6400800" cy="1219200"/>
          </a:xfrm>
        </p:spPr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kevin</a:t>
            </a:r>
            <a:r>
              <a:rPr lang="en-US" dirty="0" smtClean="0">
                <a:solidFill>
                  <a:schemeClr val="tx1"/>
                </a:solidFill>
              </a:rPr>
              <a:t> knight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university of southern </a:t>
            </a:r>
            <a:r>
              <a:rPr lang="en-US" dirty="0" err="1" smtClean="0">
                <a:solidFill>
                  <a:schemeClr val="tx1"/>
                </a:solidFill>
              </a:rPr>
              <a:t>california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6" descr="isi-nlp-plat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71925" y="5040868"/>
            <a:ext cx="12001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895600" y="5726668"/>
            <a:ext cx="3196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ATANLP workshop, July 16, 2010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10200" y="2438400"/>
            <a:ext cx="131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-- Wikipedia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US" smtClean="0"/>
              <a:t>History of the World</a:t>
            </a:r>
          </a:p>
        </p:txBody>
      </p:sp>
      <p:pic>
        <p:nvPicPr>
          <p:cNvPr id="18435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81575" y="1143000"/>
            <a:ext cx="1427163" cy="1427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6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85025" y="1222375"/>
            <a:ext cx="1806575" cy="140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7" name="Freeform 8"/>
          <p:cNvSpPr>
            <a:spLocks/>
          </p:cNvSpPr>
          <p:nvPr/>
        </p:nvSpPr>
        <p:spPr bwMode="auto">
          <a:xfrm>
            <a:off x="6456363" y="1603375"/>
            <a:ext cx="887412" cy="592138"/>
          </a:xfrm>
          <a:custGeom>
            <a:avLst/>
            <a:gdLst>
              <a:gd name="T0" fmla="*/ 0 w 336"/>
              <a:gd name="T1" fmla="*/ 112 h 224"/>
              <a:gd name="T2" fmla="*/ 48 w 336"/>
              <a:gd name="T3" fmla="*/ 16 h 224"/>
              <a:gd name="T4" fmla="*/ 96 w 336"/>
              <a:gd name="T5" fmla="*/ 208 h 224"/>
              <a:gd name="T6" fmla="*/ 144 w 336"/>
              <a:gd name="T7" fmla="*/ 112 h 224"/>
              <a:gd name="T8" fmla="*/ 240 w 336"/>
              <a:gd name="T9" fmla="*/ 160 h 224"/>
              <a:gd name="T10" fmla="*/ 240 w 336"/>
              <a:gd name="T11" fmla="*/ 64 h 224"/>
              <a:gd name="T12" fmla="*/ 336 w 336"/>
              <a:gd name="T13" fmla="*/ 64 h 22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36"/>
              <a:gd name="T22" fmla="*/ 0 h 224"/>
              <a:gd name="T23" fmla="*/ 336 w 336"/>
              <a:gd name="T24" fmla="*/ 224 h 22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36" h="224">
                <a:moveTo>
                  <a:pt x="0" y="112"/>
                </a:moveTo>
                <a:cubicBezTo>
                  <a:pt x="16" y="56"/>
                  <a:pt x="32" y="0"/>
                  <a:pt x="48" y="16"/>
                </a:cubicBezTo>
                <a:cubicBezTo>
                  <a:pt x="64" y="32"/>
                  <a:pt x="80" y="192"/>
                  <a:pt x="96" y="208"/>
                </a:cubicBezTo>
                <a:cubicBezTo>
                  <a:pt x="112" y="224"/>
                  <a:pt x="120" y="120"/>
                  <a:pt x="144" y="112"/>
                </a:cubicBezTo>
                <a:cubicBezTo>
                  <a:pt x="168" y="104"/>
                  <a:pt x="224" y="168"/>
                  <a:pt x="240" y="160"/>
                </a:cubicBezTo>
                <a:cubicBezTo>
                  <a:pt x="256" y="152"/>
                  <a:pt x="224" y="80"/>
                  <a:pt x="240" y="64"/>
                </a:cubicBezTo>
                <a:cubicBezTo>
                  <a:pt x="256" y="48"/>
                  <a:pt x="296" y="56"/>
                  <a:pt x="336" y="64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18438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00400" y="4806950"/>
            <a:ext cx="1752600" cy="167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9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4800" y="990600"/>
            <a:ext cx="2241550" cy="2636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40" name="Text Box 14"/>
          <p:cNvSpPr txBox="1">
            <a:spLocks noChangeArrowheads="1"/>
          </p:cNvSpPr>
          <p:nvPr/>
        </p:nvSpPr>
        <p:spPr bwMode="auto">
          <a:xfrm>
            <a:off x="288925" y="3595688"/>
            <a:ext cx="1762214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u="sng" dirty="0"/>
              <a:t>LINGUISTICS</a:t>
            </a:r>
          </a:p>
          <a:p>
            <a:r>
              <a:rPr lang="en-US" sz="2000" dirty="0"/>
              <a:t>Let’s </a:t>
            </a:r>
            <a:r>
              <a:rPr lang="en-US" sz="2000" dirty="0" smtClean="0"/>
              <a:t>eschew</a:t>
            </a:r>
          </a:p>
          <a:p>
            <a:r>
              <a:rPr lang="en-US" sz="2000" dirty="0" smtClean="0"/>
              <a:t>formalism!</a:t>
            </a:r>
            <a:endParaRPr lang="en-US" sz="2000" dirty="0"/>
          </a:p>
        </p:txBody>
      </p:sp>
      <p:sp>
        <p:nvSpPr>
          <p:cNvPr id="18441" name="Text Box 15"/>
          <p:cNvSpPr txBox="1">
            <a:spLocks noChangeArrowheads="1"/>
          </p:cNvSpPr>
          <p:nvPr/>
        </p:nvSpPr>
        <p:spPr bwMode="auto">
          <a:xfrm>
            <a:off x="5029200" y="5053012"/>
            <a:ext cx="385733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u="sng" dirty="0"/>
              <a:t>NATURAL LANGUAGE PROCESSING</a:t>
            </a:r>
          </a:p>
          <a:p>
            <a:r>
              <a:rPr lang="en-US" sz="2000" dirty="0"/>
              <a:t>Let’s build demo systems!</a:t>
            </a:r>
          </a:p>
        </p:txBody>
      </p:sp>
      <p:sp>
        <p:nvSpPr>
          <p:cNvPr id="18442" name="Text Box 16"/>
          <p:cNvSpPr txBox="1">
            <a:spLocks noChangeArrowheads="1"/>
          </p:cNvSpPr>
          <p:nvPr/>
        </p:nvSpPr>
        <p:spPr bwMode="auto">
          <a:xfrm>
            <a:off x="5638800" y="2743200"/>
            <a:ext cx="246253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u="sng" dirty="0"/>
              <a:t>THEORY</a:t>
            </a:r>
          </a:p>
          <a:p>
            <a:r>
              <a:rPr lang="en-US" sz="2000" dirty="0"/>
              <a:t>Let’s prove theorems!</a:t>
            </a:r>
          </a:p>
        </p:txBody>
      </p:sp>
      <p:sp>
        <p:nvSpPr>
          <p:cNvPr id="18443" name="Freeform 25"/>
          <p:cNvSpPr>
            <a:spLocks/>
          </p:cNvSpPr>
          <p:nvPr/>
        </p:nvSpPr>
        <p:spPr bwMode="auto">
          <a:xfrm>
            <a:off x="2590800" y="2286000"/>
            <a:ext cx="1447800" cy="1219200"/>
          </a:xfrm>
          <a:custGeom>
            <a:avLst/>
            <a:gdLst>
              <a:gd name="T0" fmla="*/ 816 w 832"/>
              <a:gd name="T1" fmla="*/ 504 h 504"/>
              <a:gd name="T2" fmla="*/ 768 w 832"/>
              <a:gd name="T3" fmla="*/ 168 h 504"/>
              <a:gd name="T4" fmla="*/ 432 w 832"/>
              <a:gd name="T5" fmla="*/ 216 h 504"/>
              <a:gd name="T6" fmla="*/ 288 w 832"/>
              <a:gd name="T7" fmla="*/ 24 h 504"/>
              <a:gd name="T8" fmla="*/ 0 w 832"/>
              <a:gd name="T9" fmla="*/ 72 h 5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32"/>
              <a:gd name="T16" fmla="*/ 0 h 504"/>
              <a:gd name="T17" fmla="*/ 832 w 832"/>
              <a:gd name="T18" fmla="*/ 504 h 5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32" h="504">
                <a:moveTo>
                  <a:pt x="816" y="504"/>
                </a:moveTo>
                <a:cubicBezTo>
                  <a:pt x="824" y="360"/>
                  <a:pt x="832" y="216"/>
                  <a:pt x="768" y="168"/>
                </a:cubicBezTo>
                <a:cubicBezTo>
                  <a:pt x="704" y="120"/>
                  <a:pt x="512" y="240"/>
                  <a:pt x="432" y="216"/>
                </a:cubicBezTo>
                <a:cubicBezTo>
                  <a:pt x="352" y="192"/>
                  <a:pt x="360" y="48"/>
                  <a:pt x="288" y="24"/>
                </a:cubicBezTo>
                <a:cubicBezTo>
                  <a:pt x="216" y="0"/>
                  <a:pt x="108" y="36"/>
                  <a:pt x="0" y="72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44" name="Freeform 26"/>
          <p:cNvSpPr>
            <a:spLocks/>
          </p:cNvSpPr>
          <p:nvPr/>
        </p:nvSpPr>
        <p:spPr bwMode="auto">
          <a:xfrm>
            <a:off x="4038600" y="2590800"/>
            <a:ext cx="1219200" cy="1003300"/>
          </a:xfrm>
          <a:custGeom>
            <a:avLst/>
            <a:gdLst>
              <a:gd name="T0" fmla="*/ 0 w 528"/>
              <a:gd name="T1" fmla="*/ 576 h 632"/>
              <a:gd name="T2" fmla="*/ 384 w 528"/>
              <a:gd name="T3" fmla="*/ 576 h 632"/>
              <a:gd name="T4" fmla="*/ 240 w 528"/>
              <a:gd name="T5" fmla="*/ 240 h 632"/>
              <a:gd name="T6" fmla="*/ 528 w 528"/>
              <a:gd name="T7" fmla="*/ 0 h 632"/>
              <a:gd name="T8" fmla="*/ 0 60000 65536"/>
              <a:gd name="T9" fmla="*/ 0 60000 65536"/>
              <a:gd name="T10" fmla="*/ 0 60000 65536"/>
              <a:gd name="T11" fmla="*/ 0 60000 65536"/>
              <a:gd name="T12" fmla="*/ 0 w 528"/>
              <a:gd name="T13" fmla="*/ 0 h 632"/>
              <a:gd name="T14" fmla="*/ 528 w 528"/>
              <a:gd name="T15" fmla="*/ 632 h 6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28" h="632">
                <a:moveTo>
                  <a:pt x="0" y="576"/>
                </a:moveTo>
                <a:cubicBezTo>
                  <a:pt x="172" y="604"/>
                  <a:pt x="344" y="632"/>
                  <a:pt x="384" y="576"/>
                </a:cubicBezTo>
                <a:cubicBezTo>
                  <a:pt x="424" y="520"/>
                  <a:pt x="216" y="336"/>
                  <a:pt x="240" y="240"/>
                </a:cubicBezTo>
                <a:cubicBezTo>
                  <a:pt x="264" y="144"/>
                  <a:pt x="396" y="72"/>
                  <a:pt x="528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45" name="Freeform 27"/>
          <p:cNvSpPr>
            <a:spLocks/>
          </p:cNvSpPr>
          <p:nvPr/>
        </p:nvSpPr>
        <p:spPr bwMode="auto">
          <a:xfrm>
            <a:off x="3492500" y="3505200"/>
            <a:ext cx="469900" cy="1219200"/>
          </a:xfrm>
          <a:custGeom>
            <a:avLst/>
            <a:gdLst>
              <a:gd name="T0" fmla="*/ 296 w 296"/>
              <a:gd name="T1" fmla="*/ 0 h 768"/>
              <a:gd name="T2" fmla="*/ 8 w 296"/>
              <a:gd name="T3" fmla="*/ 240 h 768"/>
              <a:gd name="T4" fmla="*/ 248 w 296"/>
              <a:gd name="T5" fmla="*/ 336 h 768"/>
              <a:gd name="T6" fmla="*/ 104 w 296"/>
              <a:gd name="T7" fmla="*/ 528 h 768"/>
              <a:gd name="T8" fmla="*/ 200 w 296"/>
              <a:gd name="T9" fmla="*/ 768 h 7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6"/>
              <a:gd name="T16" fmla="*/ 0 h 768"/>
              <a:gd name="T17" fmla="*/ 296 w 296"/>
              <a:gd name="T18" fmla="*/ 768 h 76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6" h="768">
                <a:moveTo>
                  <a:pt x="296" y="0"/>
                </a:moveTo>
                <a:cubicBezTo>
                  <a:pt x="156" y="92"/>
                  <a:pt x="16" y="184"/>
                  <a:pt x="8" y="240"/>
                </a:cubicBezTo>
                <a:cubicBezTo>
                  <a:pt x="0" y="296"/>
                  <a:pt x="232" y="288"/>
                  <a:pt x="248" y="336"/>
                </a:cubicBezTo>
                <a:cubicBezTo>
                  <a:pt x="264" y="384"/>
                  <a:pt x="112" y="456"/>
                  <a:pt x="104" y="528"/>
                </a:cubicBezTo>
                <a:cubicBezTo>
                  <a:pt x="96" y="600"/>
                  <a:pt x="148" y="684"/>
                  <a:pt x="200" y="768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18446" name="Picture 28" descr="MCj03966240000[1]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405313" y="2362200"/>
            <a:ext cx="671512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7" name="Picture 29" descr="MCj03966240000[1]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flipH="1">
            <a:off x="2778125" y="1828800"/>
            <a:ext cx="622300" cy="97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8" name="Picture 31" descr="MCj03657440000[1]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 flipH="1">
            <a:off x="3200400" y="3581400"/>
            <a:ext cx="6985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Natural Language Processing</a:t>
            </a:r>
            <a:endParaRPr lang="en-US" dirty="0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447800"/>
            <a:ext cx="8096250" cy="3399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990600" y="4324350"/>
            <a:ext cx="638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FSA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1981200" y="4324350"/>
            <a:ext cx="6805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CFG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2833737" y="4324350"/>
            <a:ext cx="2805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Unification Grammar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5796493" y="4324350"/>
            <a:ext cx="6805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CFG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7010400" y="4324350"/>
            <a:ext cx="638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FSA</a:t>
            </a:r>
            <a:endParaRPr 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Natural Language Processing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4953000"/>
            <a:ext cx="2624497" cy="174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4191273" y="5950803"/>
            <a:ext cx="19809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Tree Adjoining</a:t>
            </a:r>
          </a:p>
          <a:p>
            <a:r>
              <a:rPr lang="en-US" sz="2400" dirty="0" smtClean="0"/>
              <a:t>Grammar</a:t>
            </a:r>
            <a:endParaRPr lang="en-US" sz="2400" dirty="0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447800"/>
            <a:ext cx="8096250" cy="3399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990600" y="4324350"/>
            <a:ext cx="638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FSA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1981200" y="4324350"/>
            <a:ext cx="6805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CFG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2833737" y="4324350"/>
            <a:ext cx="2805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Unification Grammar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5796493" y="4324350"/>
            <a:ext cx="6805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CFG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7010400" y="4324350"/>
            <a:ext cx="638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FSA</a:t>
            </a:r>
            <a:endParaRPr lang="en-US" sz="2400" dirty="0"/>
          </a:p>
        </p:txBody>
      </p:sp>
      <p:sp>
        <p:nvSpPr>
          <p:cNvPr id="12" name="Isosceles Triangle 11"/>
          <p:cNvSpPr/>
          <p:nvPr/>
        </p:nvSpPr>
        <p:spPr>
          <a:xfrm>
            <a:off x="2590800" y="4800600"/>
            <a:ext cx="304800" cy="1524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ular Callout 20"/>
          <p:cNvSpPr/>
          <p:nvPr/>
        </p:nvSpPr>
        <p:spPr>
          <a:xfrm>
            <a:off x="3733800" y="4800600"/>
            <a:ext cx="914400" cy="457200"/>
          </a:xfrm>
          <a:prstGeom prst="wedgeRoundRectCallout">
            <a:avLst>
              <a:gd name="adj1" fmla="val -38309"/>
              <a:gd name="adj2" fmla="val 95510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gosh!</a:t>
            </a:r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Linguistic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We have a lot!</a:t>
            </a:r>
          </a:p>
          <a:p>
            <a:endParaRPr lang="en-US" dirty="0" smtClean="0"/>
          </a:p>
          <a:p>
            <a:r>
              <a:rPr lang="en-US" dirty="0" smtClean="0"/>
              <a:t>Can train an English FSA on one trillion words.</a:t>
            </a:r>
          </a:p>
          <a:p>
            <a:pPr lvl="1"/>
            <a:r>
              <a:rPr lang="en-US" dirty="0" smtClean="0"/>
              <a:t>The cup is on the table	&gt;&gt; Cup the table on is the</a:t>
            </a:r>
          </a:p>
          <a:p>
            <a:pPr lvl="1"/>
            <a:r>
              <a:rPr lang="en-US" dirty="0" smtClean="0"/>
              <a:t>The player is on the field	&gt;&gt; The player is in the field</a:t>
            </a:r>
          </a:p>
          <a:p>
            <a:endParaRPr lang="en-US" dirty="0" smtClean="0"/>
          </a:p>
          <a:p>
            <a:r>
              <a:rPr lang="en-US" dirty="0" smtClean="0"/>
              <a:t>Translation data is especially tantalizing:</a:t>
            </a:r>
          </a:p>
          <a:p>
            <a:pPr lvl="1"/>
            <a:r>
              <a:rPr lang="en-US" dirty="0" smtClean="0"/>
              <a:t>Billions of words, for some language pairs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Let’s explain translation data,</a:t>
            </a:r>
          </a:p>
          <a:p>
            <a:pPr>
              <a:buNone/>
            </a:pPr>
            <a:r>
              <a:rPr lang="en-US" dirty="0" smtClean="0"/>
              <a:t>         search for models that fit the data,</a:t>
            </a:r>
          </a:p>
          <a:p>
            <a:pPr>
              <a:buNone/>
            </a:pPr>
            <a:r>
              <a:rPr lang="en-US" dirty="0" smtClean="0"/>
              <a:t>            use those models to translate new data …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448" y="0"/>
            <a:ext cx="9018352" cy="678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0"/>
            <a:ext cx="8153400" cy="67047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6725" y="0"/>
            <a:ext cx="8296275" cy="6876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0"/>
            <a:ext cx="8985947" cy="647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0"/>
            <a:ext cx="864704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Fit to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924800" cy="4525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What does it mean for a translation model to </a:t>
            </a:r>
            <a:r>
              <a:rPr lang="en-US" b="1" dirty="0" smtClean="0"/>
              <a:t>fit the observed translation data</a:t>
            </a:r>
            <a:r>
              <a:rPr lang="en-US" dirty="0" smtClean="0"/>
              <a:t>?</a:t>
            </a:r>
          </a:p>
          <a:p>
            <a:pPr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#1   Theory approach</a:t>
            </a:r>
          </a:p>
          <a:p>
            <a:pPr lvl="1">
              <a:buNone/>
            </a:pPr>
            <a:r>
              <a:rPr lang="en-US" dirty="0" smtClean="0"/>
              <a:t>#2   Linguistics approach</a:t>
            </a:r>
          </a:p>
          <a:p>
            <a:pPr lvl="1">
              <a:buNone/>
            </a:pPr>
            <a:r>
              <a:rPr lang="en-US" dirty="0" smtClean="0"/>
              <a:t>#3   Statistical approach</a:t>
            </a:r>
          </a:p>
          <a:p>
            <a:pPr lvl="1">
              <a:buNone/>
            </a:pPr>
            <a:r>
              <a:rPr lang="en-US" dirty="0" smtClean="0"/>
              <a:t>#4   Heroic approach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smtClean="0"/>
              <a:t>History of the World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812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smtClean="0"/>
              <a:t>[Markov 1913]</a:t>
            </a:r>
          </a:p>
          <a:p>
            <a:pPr>
              <a:buFontTx/>
              <a:buNone/>
            </a:pPr>
            <a:r>
              <a:rPr lang="en-US" smtClean="0"/>
              <a:t>[Shannon 1948]</a:t>
            </a:r>
          </a:p>
          <a:p>
            <a:pPr>
              <a:buFontTx/>
              <a:buNone/>
            </a:pPr>
            <a:r>
              <a:rPr lang="en-US" smtClean="0"/>
              <a:t>[Chomsky 1956]</a:t>
            </a:r>
          </a:p>
          <a:p>
            <a:pPr>
              <a:buFontTx/>
              <a:buNone/>
            </a:pPr>
            <a:r>
              <a:rPr lang="en-US" smtClean="0"/>
              <a:t>[Chomsky 1957]</a:t>
            </a:r>
          </a:p>
          <a:p>
            <a:pPr>
              <a:buFontTx/>
              <a:buNone/>
            </a:pPr>
            <a:r>
              <a:rPr lang="en-US" smtClean="0"/>
              <a:t>[Rounds 1970] &amp; [Thatcher 1970]</a:t>
            </a:r>
          </a:p>
          <a:p>
            <a:pPr>
              <a:buFontTx/>
              <a:buNone/>
            </a:pPr>
            <a:r>
              <a:rPr lang="en-US" smtClean="0"/>
              <a:t>[Thatcher 1973]</a:t>
            </a:r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57525" y="1558925"/>
            <a:ext cx="9207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48125" y="2397125"/>
            <a:ext cx="812800" cy="1147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6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62525" y="3235325"/>
            <a:ext cx="822325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3956050" y="1371600"/>
            <a:ext cx="366236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consonant/vowel</a:t>
            </a:r>
          </a:p>
          <a:p>
            <a:r>
              <a:rPr lang="en-US"/>
              <a:t>sequences in Pushkin novels</a:t>
            </a:r>
          </a:p>
        </p:txBody>
      </p:sp>
      <p:sp>
        <p:nvSpPr>
          <p:cNvPr id="15368" name="Text Box 8"/>
          <p:cNvSpPr txBox="1">
            <a:spLocks noChangeArrowheads="1"/>
          </p:cNvSpPr>
          <p:nvPr/>
        </p:nvSpPr>
        <p:spPr bwMode="auto">
          <a:xfrm>
            <a:off x="4886325" y="2320925"/>
            <a:ext cx="270351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noisy channel model</a:t>
            </a:r>
          </a:p>
          <a:p>
            <a:r>
              <a:rPr lang="en-US"/>
              <a:t>cryptography</a:t>
            </a:r>
          </a:p>
        </p:txBody>
      </p:sp>
      <p:sp>
        <p:nvSpPr>
          <p:cNvPr id="15369" name="Text Box 9"/>
          <p:cNvSpPr txBox="1">
            <a:spLocks noChangeArrowheads="1"/>
          </p:cNvSpPr>
          <p:nvPr/>
        </p:nvSpPr>
        <p:spPr bwMode="auto">
          <a:xfrm>
            <a:off x="5840413" y="3175000"/>
            <a:ext cx="2922587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context free grammars</a:t>
            </a:r>
          </a:p>
          <a:p>
            <a:r>
              <a:rPr lang="en-US"/>
              <a:t>transformational</a:t>
            </a:r>
          </a:p>
          <a:p>
            <a:r>
              <a:rPr lang="en-US"/>
              <a:t>  grammars</a:t>
            </a:r>
          </a:p>
        </p:txBody>
      </p:sp>
      <p:sp>
        <p:nvSpPr>
          <p:cNvPr id="15370" name="Text Box 10"/>
          <p:cNvSpPr txBox="1">
            <a:spLocks noChangeArrowheads="1"/>
          </p:cNvSpPr>
          <p:nvPr/>
        </p:nvSpPr>
        <p:spPr bwMode="auto">
          <a:xfrm>
            <a:off x="5992813" y="4419600"/>
            <a:ext cx="2492375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tree transducers, to</a:t>
            </a:r>
          </a:p>
          <a:p>
            <a:r>
              <a:rPr lang="en-US"/>
              <a:t>formalize</a:t>
            </a:r>
          </a:p>
          <a:p>
            <a:r>
              <a:rPr lang="en-US"/>
              <a:t>transformational</a:t>
            </a:r>
          </a:p>
          <a:p>
            <a:r>
              <a:rPr lang="en-US"/>
              <a:t>grammars</a:t>
            </a:r>
          </a:p>
        </p:txBody>
      </p:sp>
      <p:sp>
        <p:nvSpPr>
          <p:cNvPr id="15371" name="Text Box 11"/>
          <p:cNvSpPr txBox="1">
            <a:spLocks noChangeArrowheads="1"/>
          </p:cNvSpPr>
          <p:nvPr/>
        </p:nvSpPr>
        <p:spPr bwMode="auto">
          <a:xfrm>
            <a:off x="3124200" y="5000625"/>
            <a:ext cx="183038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tree automata</a:t>
            </a:r>
          </a:p>
          <a:p>
            <a:r>
              <a:rPr lang="en-US"/>
              <a:t>survey article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Fit to Data #1: Theory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Goal:  </a:t>
            </a:r>
            <a:r>
              <a:rPr lang="en-US" b="1" dirty="0" smtClean="0"/>
              <a:t>Create</a:t>
            </a:r>
            <a:r>
              <a:rPr lang="en-US" dirty="0" smtClean="0"/>
              <a:t> an underlying formalism and prove that it has certain formal properties necessary to explain data.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800" y="2819400"/>
            <a:ext cx="1980248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579438"/>
            <a:ext cx="8229600" cy="1143000"/>
          </a:xfrm>
        </p:spPr>
        <p:txBody>
          <a:bodyPr>
            <a:noAutofit/>
          </a:bodyPr>
          <a:lstStyle/>
          <a:p>
            <a:pPr eaLnBrk="1" hangingPunct="1"/>
            <a:r>
              <a:rPr lang="en-US" sz="4000" dirty="0" smtClean="0"/>
              <a:t>Desirable Properties for a </a:t>
            </a:r>
            <a:br>
              <a:rPr lang="en-US" sz="4000" dirty="0" smtClean="0"/>
            </a:br>
            <a:r>
              <a:rPr lang="en-US" sz="4000" dirty="0" smtClean="0"/>
              <a:t>Transducer Formalism for NLP</a:t>
            </a:r>
            <a:br>
              <a:rPr lang="en-US" sz="4000" dirty="0" smtClean="0"/>
            </a:br>
            <a:r>
              <a:rPr lang="en-US" sz="2400" dirty="0" smtClean="0"/>
              <a:t>[Knight 07]</a:t>
            </a:r>
            <a:endParaRPr lang="en-US" sz="4000" dirty="0" smtClean="0"/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2209800"/>
            <a:ext cx="74676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Expressiveness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Can express the knowledge needed to capture the transformation &amp; solve the linguistic problem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Modularity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Can integrate smaller components into bigger systems, co-ordinate search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Inclusiveness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Encompasses simpler formalisms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err="1" smtClean="0"/>
              <a:t>Teachability</a:t>
            </a:r>
            <a:endParaRPr lang="en-US" sz="28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Can learn from input/output examples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Expressiveness</a:t>
            </a:r>
          </a:p>
        </p:txBody>
      </p:sp>
      <p:sp>
        <p:nvSpPr>
          <p:cNvPr id="145411" name="Line 3"/>
          <p:cNvSpPr>
            <a:spLocks noChangeShapeType="1"/>
          </p:cNvSpPr>
          <p:nvPr/>
        </p:nvSpPr>
        <p:spPr bwMode="auto">
          <a:xfrm flipV="1">
            <a:off x="3394075" y="5302250"/>
            <a:ext cx="252413" cy="1968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5412" name="Line 4"/>
          <p:cNvSpPr>
            <a:spLocks noChangeShapeType="1"/>
          </p:cNvSpPr>
          <p:nvPr/>
        </p:nvSpPr>
        <p:spPr bwMode="auto">
          <a:xfrm>
            <a:off x="3657600" y="5322888"/>
            <a:ext cx="265113" cy="16986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5413" name="Text Box 5"/>
          <p:cNvSpPr txBox="1">
            <a:spLocks noChangeArrowheads="1"/>
          </p:cNvSpPr>
          <p:nvPr/>
        </p:nvSpPr>
        <p:spPr bwMode="auto">
          <a:xfrm>
            <a:off x="3352800" y="4960938"/>
            <a:ext cx="4492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   S</a:t>
            </a:r>
          </a:p>
        </p:txBody>
      </p:sp>
      <p:sp>
        <p:nvSpPr>
          <p:cNvPr id="145414" name="Text Box 6"/>
          <p:cNvSpPr txBox="1">
            <a:spLocks noChangeArrowheads="1"/>
          </p:cNvSpPr>
          <p:nvPr/>
        </p:nvSpPr>
        <p:spPr bwMode="auto">
          <a:xfrm>
            <a:off x="3124200" y="5410200"/>
            <a:ext cx="330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X</a:t>
            </a:r>
          </a:p>
        </p:txBody>
      </p:sp>
      <p:sp>
        <p:nvSpPr>
          <p:cNvPr id="145415" name="Text Box 7"/>
          <p:cNvSpPr txBox="1">
            <a:spLocks noChangeArrowheads="1"/>
          </p:cNvSpPr>
          <p:nvPr/>
        </p:nvSpPr>
        <p:spPr bwMode="auto">
          <a:xfrm>
            <a:off x="3676650" y="5410200"/>
            <a:ext cx="4429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VP</a:t>
            </a:r>
          </a:p>
        </p:txBody>
      </p:sp>
      <p:sp>
        <p:nvSpPr>
          <p:cNvPr id="145416" name="Line 8"/>
          <p:cNvSpPr>
            <a:spLocks noChangeShapeType="1"/>
          </p:cNvSpPr>
          <p:nvPr/>
        </p:nvSpPr>
        <p:spPr bwMode="auto">
          <a:xfrm flipV="1">
            <a:off x="3721100" y="5729288"/>
            <a:ext cx="252413" cy="1968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5417" name="Line 9"/>
          <p:cNvSpPr>
            <a:spLocks noChangeShapeType="1"/>
          </p:cNvSpPr>
          <p:nvPr/>
        </p:nvSpPr>
        <p:spPr bwMode="auto">
          <a:xfrm>
            <a:off x="3973513" y="5729288"/>
            <a:ext cx="131762" cy="18891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5418" name="Text Box 10"/>
          <p:cNvSpPr txBox="1">
            <a:spLocks noChangeArrowheads="1"/>
          </p:cNvSpPr>
          <p:nvPr/>
        </p:nvSpPr>
        <p:spPr bwMode="auto">
          <a:xfrm>
            <a:off x="3429000" y="5835650"/>
            <a:ext cx="330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Y</a:t>
            </a:r>
          </a:p>
        </p:txBody>
      </p:sp>
      <p:sp>
        <p:nvSpPr>
          <p:cNvPr id="145419" name="Text Box 11"/>
          <p:cNvSpPr txBox="1">
            <a:spLocks noChangeArrowheads="1"/>
          </p:cNvSpPr>
          <p:nvPr/>
        </p:nvSpPr>
        <p:spPr bwMode="auto">
          <a:xfrm>
            <a:off x="4071938" y="5835650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Z</a:t>
            </a:r>
          </a:p>
        </p:txBody>
      </p:sp>
      <p:sp>
        <p:nvSpPr>
          <p:cNvPr id="145420" name="Line 12"/>
          <p:cNvSpPr>
            <a:spLocks noChangeShapeType="1"/>
          </p:cNvSpPr>
          <p:nvPr/>
        </p:nvSpPr>
        <p:spPr bwMode="auto">
          <a:xfrm>
            <a:off x="4238625" y="5527675"/>
            <a:ext cx="336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5421" name="Text Box 13"/>
          <p:cNvSpPr txBox="1">
            <a:spLocks noChangeArrowheads="1"/>
          </p:cNvSpPr>
          <p:nvPr/>
        </p:nvSpPr>
        <p:spPr bwMode="auto">
          <a:xfrm>
            <a:off x="4668838" y="5329238"/>
            <a:ext cx="8540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Y  X  Z </a:t>
            </a:r>
          </a:p>
        </p:txBody>
      </p:sp>
      <p:sp>
        <p:nvSpPr>
          <p:cNvPr id="145422" name="Line 14"/>
          <p:cNvSpPr>
            <a:spLocks noChangeShapeType="1"/>
          </p:cNvSpPr>
          <p:nvPr/>
        </p:nvSpPr>
        <p:spPr bwMode="auto">
          <a:xfrm flipV="1">
            <a:off x="3810000" y="2857500"/>
            <a:ext cx="360363" cy="1905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5423" name="Line 15"/>
          <p:cNvSpPr>
            <a:spLocks noChangeShapeType="1"/>
          </p:cNvSpPr>
          <p:nvPr/>
        </p:nvSpPr>
        <p:spPr bwMode="auto">
          <a:xfrm>
            <a:off x="4170363" y="2857500"/>
            <a:ext cx="133350" cy="18891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5424" name="Text Box 16"/>
          <p:cNvSpPr txBox="1">
            <a:spLocks noChangeArrowheads="1"/>
          </p:cNvSpPr>
          <p:nvPr/>
        </p:nvSpPr>
        <p:spPr bwMode="auto">
          <a:xfrm>
            <a:off x="3833813" y="2514600"/>
            <a:ext cx="4492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   S</a:t>
            </a:r>
          </a:p>
        </p:txBody>
      </p:sp>
      <p:sp>
        <p:nvSpPr>
          <p:cNvPr id="145425" name="Text Box 17"/>
          <p:cNvSpPr txBox="1">
            <a:spLocks noChangeArrowheads="1"/>
          </p:cNvSpPr>
          <p:nvPr/>
        </p:nvSpPr>
        <p:spPr bwMode="auto">
          <a:xfrm>
            <a:off x="3292475" y="2967038"/>
            <a:ext cx="5778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PRO</a:t>
            </a:r>
          </a:p>
        </p:txBody>
      </p:sp>
      <p:sp>
        <p:nvSpPr>
          <p:cNvPr id="145426" name="Text Box 18"/>
          <p:cNvSpPr txBox="1">
            <a:spLocks noChangeArrowheads="1"/>
          </p:cNvSpPr>
          <p:nvPr/>
        </p:nvSpPr>
        <p:spPr bwMode="auto">
          <a:xfrm>
            <a:off x="4059238" y="2967038"/>
            <a:ext cx="441325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VP</a:t>
            </a:r>
          </a:p>
        </p:txBody>
      </p:sp>
      <p:sp>
        <p:nvSpPr>
          <p:cNvPr id="145427" name="Line 19"/>
          <p:cNvSpPr>
            <a:spLocks noChangeShapeType="1"/>
          </p:cNvSpPr>
          <p:nvPr/>
        </p:nvSpPr>
        <p:spPr bwMode="auto">
          <a:xfrm flipV="1">
            <a:off x="4103688" y="3282950"/>
            <a:ext cx="252412" cy="1968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5428" name="Line 20"/>
          <p:cNvSpPr>
            <a:spLocks noChangeShapeType="1"/>
          </p:cNvSpPr>
          <p:nvPr/>
        </p:nvSpPr>
        <p:spPr bwMode="auto">
          <a:xfrm>
            <a:off x="4356100" y="3282950"/>
            <a:ext cx="280988" cy="1984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5429" name="Text Box 21"/>
          <p:cNvSpPr txBox="1">
            <a:spLocks noChangeArrowheads="1"/>
          </p:cNvSpPr>
          <p:nvPr/>
        </p:nvSpPr>
        <p:spPr bwMode="auto">
          <a:xfrm>
            <a:off x="3833813" y="3390900"/>
            <a:ext cx="463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VB</a:t>
            </a:r>
          </a:p>
        </p:txBody>
      </p:sp>
      <p:sp>
        <p:nvSpPr>
          <p:cNvPr id="145430" name="Text Box 22"/>
          <p:cNvSpPr txBox="1">
            <a:spLocks noChangeArrowheads="1"/>
          </p:cNvSpPr>
          <p:nvPr/>
        </p:nvSpPr>
        <p:spPr bwMode="auto">
          <a:xfrm>
            <a:off x="4546600" y="3390900"/>
            <a:ext cx="330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X</a:t>
            </a:r>
          </a:p>
        </p:txBody>
      </p:sp>
      <p:sp>
        <p:nvSpPr>
          <p:cNvPr id="145431" name="Line 23"/>
          <p:cNvSpPr>
            <a:spLocks noChangeShapeType="1"/>
          </p:cNvSpPr>
          <p:nvPr/>
        </p:nvSpPr>
        <p:spPr bwMode="auto">
          <a:xfrm>
            <a:off x="4586288" y="2806700"/>
            <a:ext cx="3381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5432" name="Text Box 24"/>
          <p:cNvSpPr txBox="1">
            <a:spLocks noChangeArrowheads="1"/>
          </p:cNvSpPr>
          <p:nvPr/>
        </p:nvSpPr>
        <p:spPr bwMode="auto">
          <a:xfrm>
            <a:off x="3276600" y="3390900"/>
            <a:ext cx="5921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there</a:t>
            </a:r>
          </a:p>
        </p:txBody>
      </p:sp>
      <p:sp>
        <p:nvSpPr>
          <p:cNvPr id="145433" name="Text Box 25"/>
          <p:cNvSpPr txBox="1">
            <a:spLocks noChangeArrowheads="1"/>
          </p:cNvSpPr>
          <p:nvPr/>
        </p:nvSpPr>
        <p:spPr bwMode="auto">
          <a:xfrm>
            <a:off x="3833813" y="3727450"/>
            <a:ext cx="4333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are</a:t>
            </a:r>
          </a:p>
        </p:txBody>
      </p:sp>
      <p:sp>
        <p:nvSpPr>
          <p:cNvPr id="145434" name="Line 26"/>
          <p:cNvSpPr>
            <a:spLocks noChangeShapeType="1"/>
          </p:cNvSpPr>
          <p:nvPr/>
        </p:nvSpPr>
        <p:spPr bwMode="auto">
          <a:xfrm>
            <a:off x="4059238" y="3732213"/>
            <a:ext cx="0" cy="112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5435" name="Text Box 27"/>
          <p:cNvSpPr txBox="1">
            <a:spLocks noChangeArrowheads="1"/>
          </p:cNvSpPr>
          <p:nvPr/>
        </p:nvSpPr>
        <p:spPr bwMode="auto">
          <a:xfrm>
            <a:off x="5005388" y="2635250"/>
            <a:ext cx="6746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hay X</a:t>
            </a:r>
          </a:p>
        </p:txBody>
      </p:sp>
      <p:sp>
        <p:nvSpPr>
          <p:cNvPr id="145436" name="Text Box 28"/>
          <p:cNvSpPr txBox="1">
            <a:spLocks noChangeArrowheads="1"/>
          </p:cNvSpPr>
          <p:nvPr/>
        </p:nvSpPr>
        <p:spPr bwMode="auto">
          <a:xfrm>
            <a:off x="6396038" y="4867275"/>
            <a:ext cx="442912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NP</a:t>
            </a:r>
          </a:p>
        </p:txBody>
      </p:sp>
      <p:sp>
        <p:nvSpPr>
          <p:cNvPr id="145437" name="Line 29"/>
          <p:cNvSpPr>
            <a:spLocks noChangeShapeType="1"/>
          </p:cNvSpPr>
          <p:nvPr/>
        </p:nvSpPr>
        <p:spPr bwMode="auto">
          <a:xfrm flipV="1">
            <a:off x="6440488" y="5186363"/>
            <a:ext cx="252412" cy="1968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5438" name="Line 30"/>
          <p:cNvSpPr>
            <a:spLocks noChangeShapeType="1"/>
          </p:cNvSpPr>
          <p:nvPr/>
        </p:nvSpPr>
        <p:spPr bwMode="auto">
          <a:xfrm>
            <a:off x="6692900" y="5186363"/>
            <a:ext cx="280988" cy="19843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5439" name="Text Box 31"/>
          <p:cNvSpPr txBox="1">
            <a:spLocks noChangeArrowheads="1"/>
          </p:cNvSpPr>
          <p:nvPr/>
        </p:nvSpPr>
        <p:spPr bwMode="auto">
          <a:xfrm>
            <a:off x="6096000" y="5302250"/>
            <a:ext cx="330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X</a:t>
            </a:r>
          </a:p>
        </p:txBody>
      </p:sp>
      <p:sp>
        <p:nvSpPr>
          <p:cNvPr id="145440" name="Text Box 32"/>
          <p:cNvSpPr txBox="1">
            <a:spLocks noChangeArrowheads="1"/>
          </p:cNvSpPr>
          <p:nvPr/>
        </p:nvSpPr>
        <p:spPr bwMode="auto">
          <a:xfrm>
            <a:off x="6732588" y="5295900"/>
            <a:ext cx="409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PP</a:t>
            </a:r>
          </a:p>
        </p:txBody>
      </p:sp>
      <p:sp>
        <p:nvSpPr>
          <p:cNvPr id="145441" name="Line 33"/>
          <p:cNvSpPr>
            <a:spLocks noChangeShapeType="1"/>
          </p:cNvSpPr>
          <p:nvPr/>
        </p:nvSpPr>
        <p:spPr bwMode="auto">
          <a:xfrm>
            <a:off x="7294563" y="5434013"/>
            <a:ext cx="336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5442" name="Text Box 34"/>
          <p:cNvSpPr txBox="1">
            <a:spLocks noChangeArrowheads="1"/>
          </p:cNvSpPr>
          <p:nvPr/>
        </p:nvSpPr>
        <p:spPr bwMode="auto">
          <a:xfrm>
            <a:off x="6529388" y="6065838"/>
            <a:ext cx="354012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of</a:t>
            </a:r>
          </a:p>
        </p:txBody>
      </p:sp>
      <p:sp>
        <p:nvSpPr>
          <p:cNvPr id="145443" name="Line 35"/>
          <p:cNvSpPr>
            <a:spLocks noChangeShapeType="1"/>
          </p:cNvSpPr>
          <p:nvPr/>
        </p:nvSpPr>
        <p:spPr bwMode="auto">
          <a:xfrm flipV="1">
            <a:off x="6762750" y="5572125"/>
            <a:ext cx="254000" cy="1968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5444" name="Line 36"/>
          <p:cNvSpPr>
            <a:spLocks noChangeShapeType="1"/>
          </p:cNvSpPr>
          <p:nvPr/>
        </p:nvSpPr>
        <p:spPr bwMode="auto">
          <a:xfrm>
            <a:off x="7016750" y="5572125"/>
            <a:ext cx="134938" cy="1905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5445" name="Text Box 37"/>
          <p:cNvSpPr txBox="1">
            <a:spLocks noChangeArrowheads="1"/>
          </p:cNvSpPr>
          <p:nvPr/>
        </p:nvSpPr>
        <p:spPr bwMode="auto">
          <a:xfrm>
            <a:off x="6583363" y="5681663"/>
            <a:ext cx="296862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P</a:t>
            </a:r>
          </a:p>
        </p:txBody>
      </p:sp>
      <p:sp>
        <p:nvSpPr>
          <p:cNvPr id="145446" name="Text Box 38"/>
          <p:cNvSpPr txBox="1">
            <a:spLocks noChangeArrowheads="1"/>
          </p:cNvSpPr>
          <p:nvPr/>
        </p:nvSpPr>
        <p:spPr bwMode="auto">
          <a:xfrm>
            <a:off x="6985000" y="5681663"/>
            <a:ext cx="330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Y</a:t>
            </a:r>
          </a:p>
        </p:txBody>
      </p:sp>
      <p:sp>
        <p:nvSpPr>
          <p:cNvPr id="145458" name="Text Box 50"/>
          <p:cNvSpPr txBox="1">
            <a:spLocks noChangeArrowheads="1"/>
          </p:cNvSpPr>
          <p:nvPr/>
        </p:nvSpPr>
        <p:spPr bwMode="auto">
          <a:xfrm>
            <a:off x="7715250" y="5295900"/>
            <a:ext cx="11366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Y             X</a:t>
            </a:r>
          </a:p>
        </p:txBody>
      </p:sp>
      <p:sp>
        <p:nvSpPr>
          <p:cNvPr id="145459" name="Line 51"/>
          <p:cNvSpPr>
            <a:spLocks noChangeShapeType="1"/>
          </p:cNvSpPr>
          <p:nvPr/>
        </p:nvSpPr>
        <p:spPr bwMode="auto">
          <a:xfrm>
            <a:off x="6708775" y="5981700"/>
            <a:ext cx="0" cy="112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5460" name="Text Box 52"/>
          <p:cNvSpPr txBox="1">
            <a:spLocks noChangeArrowheads="1"/>
          </p:cNvSpPr>
          <p:nvPr/>
        </p:nvSpPr>
        <p:spPr bwMode="auto">
          <a:xfrm>
            <a:off x="3751263" y="4464050"/>
            <a:ext cx="1264385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/>
              <a:t>Re-Ordering </a:t>
            </a:r>
          </a:p>
        </p:txBody>
      </p:sp>
      <p:sp>
        <p:nvSpPr>
          <p:cNvPr id="145461" name="Rectangle 53"/>
          <p:cNvSpPr>
            <a:spLocks noChangeArrowheads="1"/>
          </p:cNvSpPr>
          <p:nvPr/>
        </p:nvSpPr>
        <p:spPr bwMode="auto">
          <a:xfrm>
            <a:off x="3298825" y="2057400"/>
            <a:ext cx="23542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/>
              <a:t>Non-constituent Phrases </a:t>
            </a:r>
          </a:p>
        </p:txBody>
      </p:sp>
      <p:sp>
        <p:nvSpPr>
          <p:cNvPr id="145462" name="Rectangle 54"/>
          <p:cNvSpPr>
            <a:spLocks noChangeArrowheads="1"/>
          </p:cNvSpPr>
          <p:nvPr/>
        </p:nvSpPr>
        <p:spPr bwMode="auto">
          <a:xfrm>
            <a:off x="6119813" y="4419600"/>
            <a:ext cx="217149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/>
              <a:t>Lexicalized Re-Ordering</a:t>
            </a:r>
          </a:p>
        </p:txBody>
      </p:sp>
      <p:sp>
        <p:nvSpPr>
          <p:cNvPr id="145463" name="Line 55"/>
          <p:cNvSpPr>
            <a:spLocks noChangeShapeType="1"/>
          </p:cNvSpPr>
          <p:nvPr/>
        </p:nvSpPr>
        <p:spPr bwMode="auto">
          <a:xfrm>
            <a:off x="3629025" y="3306763"/>
            <a:ext cx="0" cy="111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5464" name="Text Box 56"/>
          <p:cNvSpPr txBox="1">
            <a:spLocks noChangeArrowheads="1"/>
          </p:cNvSpPr>
          <p:nvPr/>
        </p:nvSpPr>
        <p:spPr bwMode="auto">
          <a:xfrm>
            <a:off x="682625" y="2590800"/>
            <a:ext cx="441325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VP</a:t>
            </a:r>
          </a:p>
        </p:txBody>
      </p:sp>
      <p:sp>
        <p:nvSpPr>
          <p:cNvPr id="145465" name="Line 57"/>
          <p:cNvSpPr>
            <a:spLocks noChangeShapeType="1"/>
          </p:cNvSpPr>
          <p:nvPr/>
        </p:nvSpPr>
        <p:spPr bwMode="auto">
          <a:xfrm flipV="1">
            <a:off x="727075" y="2906713"/>
            <a:ext cx="252413" cy="1968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5466" name="Line 58"/>
          <p:cNvSpPr>
            <a:spLocks noChangeShapeType="1"/>
          </p:cNvSpPr>
          <p:nvPr/>
        </p:nvSpPr>
        <p:spPr bwMode="auto">
          <a:xfrm>
            <a:off x="979488" y="2906713"/>
            <a:ext cx="280987" cy="19843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5467" name="Text Box 59"/>
          <p:cNvSpPr txBox="1">
            <a:spLocks noChangeArrowheads="1"/>
          </p:cNvSpPr>
          <p:nvPr/>
        </p:nvSpPr>
        <p:spPr bwMode="auto">
          <a:xfrm>
            <a:off x="457200" y="3090863"/>
            <a:ext cx="5889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VBZ</a:t>
            </a:r>
          </a:p>
        </p:txBody>
      </p:sp>
      <p:sp>
        <p:nvSpPr>
          <p:cNvPr id="145468" name="Text Box 60"/>
          <p:cNvSpPr txBox="1">
            <a:spLocks noChangeArrowheads="1"/>
          </p:cNvSpPr>
          <p:nvPr/>
        </p:nvSpPr>
        <p:spPr bwMode="auto">
          <a:xfrm>
            <a:off x="1019175" y="3090863"/>
            <a:ext cx="6111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VBG</a:t>
            </a:r>
          </a:p>
        </p:txBody>
      </p:sp>
      <p:sp>
        <p:nvSpPr>
          <p:cNvPr id="145469" name="Line 61"/>
          <p:cNvSpPr>
            <a:spLocks noChangeShapeType="1"/>
          </p:cNvSpPr>
          <p:nvPr/>
        </p:nvSpPr>
        <p:spPr bwMode="auto">
          <a:xfrm>
            <a:off x="1447800" y="2806700"/>
            <a:ext cx="3381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5470" name="Text Box 62"/>
          <p:cNvSpPr txBox="1">
            <a:spLocks noChangeArrowheads="1"/>
          </p:cNvSpPr>
          <p:nvPr/>
        </p:nvSpPr>
        <p:spPr bwMode="auto">
          <a:xfrm>
            <a:off x="503238" y="3473450"/>
            <a:ext cx="3206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is</a:t>
            </a:r>
          </a:p>
        </p:txBody>
      </p:sp>
      <p:sp>
        <p:nvSpPr>
          <p:cNvPr id="145471" name="Line 63"/>
          <p:cNvSpPr>
            <a:spLocks noChangeShapeType="1"/>
          </p:cNvSpPr>
          <p:nvPr/>
        </p:nvSpPr>
        <p:spPr bwMode="auto">
          <a:xfrm>
            <a:off x="682625" y="3432175"/>
            <a:ext cx="0" cy="112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5472" name="Text Box 64"/>
          <p:cNvSpPr txBox="1">
            <a:spLocks noChangeArrowheads="1"/>
          </p:cNvSpPr>
          <p:nvPr/>
        </p:nvSpPr>
        <p:spPr bwMode="auto">
          <a:xfrm>
            <a:off x="1812925" y="2667000"/>
            <a:ext cx="13382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est</a:t>
            </a:r>
            <a:r>
              <a:rPr lang="en-US" sz="1600">
                <a:cs typeface="Times New Roman" pitchFamily="18" charset="0"/>
              </a:rPr>
              <a:t>á</a:t>
            </a:r>
            <a:r>
              <a:rPr lang="en-US" sz="1600"/>
              <a:t>  cantando</a:t>
            </a:r>
          </a:p>
        </p:txBody>
      </p:sp>
      <p:sp>
        <p:nvSpPr>
          <p:cNvPr id="145473" name="Rectangle 65"/>
          <p:cNvSpPr>
            <a:spLocks noChangeArrowheads="1"/>
          </p:cNvSpPr>
          <p:nvPr/>
        </p:nvSpPr>
        <p:spPr bwMode="auto">
          <a:xfrm>
            <a:off x="533400" y="2057400"/>
            <a:ext cx="184319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/>
              <a:t>Phrasal Translation </a:t>
            </a:r>
          </a:p>
        </p:txBody>
      </p:sp>
      <p:sp>
        <p:nvSpPr>
          <p:cNvPr id="145474" name="Text Box 66"/>
          <p:cNvSpPr txBox="1">
            <a:spLocks noChangeArrowheads="1"/>
          </p:cNvSpPr>
          <p:nvPr/>
        </p:nvSpPr>
        <p:spPr bwMode="auto">
          <a:xfrm>
            <a:off x="960438" y="3470275"/>
            <a:ext cx="7842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singing</a:t>
            </a:r>
          </a:p>
        </p:txBody>
      </p:sp>
      <p:sp>
        <p:nvSpPr>
          <p:cNvPr id="145475" name="Line 67"/>
          <p:cNvSpPr>
            <a:spLocks noChangeShapeType="1"/>
          </p:cNvSpPr>
          <p:nvPr/>
        </p:nvSpPr>
        <p:spPr bwMode="auto">
          <a:xfrm>
            <a:off x="1352550" y="3429000"/>
            <a:ext cx="0" cy="112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5476" name="Line 68"/>
          <p:cNvSpPr>
            <a:spLocks noChangeShapeType="1"/>
          </p:cNvSpPr>
          <p:nvPr/>
        </p:nvSpPr>
        <p:spPr bwMode="auto">
          <a:xfrm flipV="1">
            <a:off x="6400800" y="2933700"/>
            <a:ext cx="252413" cy="1968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5477" name="Line 69"/>
          <p:cNvSpPr>
            <a:spLocks noChangeShapeType="1"/>
          </p:cNvSpPr>
          <p:nvPr/>
        </p:nvSpPr>
        <p:spPr bwMode="auto">
          <a:xfrm>
            <a:off x="6653213" y="2933700"/>
            <a:ext cx="133350" cy="18891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5478" name="Text Box 70"/>
          <p:cNvSpPr txBox="1">
            <a:spLocks noChangeArrowheads="1"/>
          </p:cNvSpPr>
          <p:nvPr/>
        </p:nvSpPr>
        <p:spPr bwMode="auto">
          <a:xfrm>
            <a:off x="6316663" y="2590800"/>
            <a:ext cx="5953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   VP</a:t>
            </a:r>
          </a:p>
        </p:txBody>
      </p:sp>
      <p:sp>
        <p:nvSpPr>
          <p:cNvPr id="145479" name="Text Box 71"/>
          <p:cNvSpPr txBox="1">
            <a:spLocks noChangeArrowheads="1"/>
          </p:cNvSpPr>
          <p:nvPr/>
        </p:nvSpPr>
        <p:spPr bwMode="auto">
          <a:xfrm>
            <a:off x="6011863" y="3043238"/>
            <a:ext cx="4651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VB</a:t>
            </a:r>
          </a:p>
        </p:txBody>
      </p:sp>
      <p:sp>
        <p:nvSpPr>
          <p:cNvPr id="145480" name="Text Box 72"/>
          <p:cNvSpPr txBox="1">
            <a:spLocks noChangeArrowheads="1"/>
          </p:cNvSpPr>
          <p:nvPr/>
        </p:nvSpPr>
        <p:spPr bwMode="auto">
          <a:xfrm>
            <a:off x="6604000" y="3043238"/>
            <a:ext cx="330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X</a:t>
            </a:r>
          </a:p>
        </p:txBody>
      </p:sp>
      <p:sp>
        <p:nvSpPr>
          <p:cNvPr id="145481" name="Line 73"/>
          <p:cNvSpPr>
            <a:spLocks noChangeShapeType="1"/>
          </p:cNvSpPr>
          <p:nvPr/>
        </p:nvSpPr>
        <p:spPr bwMode="auto">
          <a:xfrm>
            <a:off x="6705600" y="2921000"/>
            <a:ext cx="681038" cy="2111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5482" name="Text Box 74"/>
          <p:cNvSpPr txBox="1">
            <a:spLocks noChangeArrowheads="1"/>
          </p:cNvSpPr>
          <p:nvPr/>
        </p:nvSpPr>
        <p:spPr bwMode="auto">
          <a:xfrm>
            <a:off x="7145338" y="3041650"/>
            <a:ext cx="5556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PRT</a:t>
            </a:r>
          </a:p>
        </p:txBody>
      </p:sp>
      <p:sp>
        <p:nvSpPr>
          <p:cNvPr id="145483" name="Line 75"/>
          <p:cNvSpPr>
            <a:spLocks noChangeShapeType="1"/>
          </p:cNvSpPr>
          <p:nvPr/>
        </p:nvSpPr>
        <p:spPr bwMode="auto">
          <a:xfrm>
            <a:off x="7221538" y="2838450"/>
            <a:ext cx="3381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5484" name="Text Box 76"/>
          <p:cNvSpPr txBox="1">
            <a:spLocks noChangeArrowheads="1"/>
          </p:cNvSpPr>
          <p:nvPr/>
        </p:nvSpPr>
        <p:spPr bwMode="auto">
          <a:xfrm>
            <a:off x="5995988" y="3467100"/>
            <a:ext cx="4445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put</a:t>
            </a:r>
          </a:p>
        </p:txBody>
      </p:sp>
      <p:sp>
        <p:nvSpPr>
          <p:cNvPr id="145485" name="Text Box 77"/>
          <p:cNvSpPr txBox="1">
            <a:spLocks noChangeArrowheads="1"/>
          </p:cNvSpPr>
          <p:nvPr/>
        </p:nvSpPr>
        <p:spPr bwMode="auto">
          <a:xfrm>
            <a:off x="7658100" y="2616200"/>
            <a:ext cx="844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poner X</a:t>
            </a:r>
          </a:p>
        </p:txBody>
      </p:sp>
      <p:sp>
        <p:nvSpPr>
          <p:cNvPr id="145486" name="Rectangle 78"/>
          <p:cNvSpPr>
            <a:spLocks noChangeArrowheads="1"/>
          </p:cNvSpPr>
          <p:nvPr/>
        </p:nvSpPr>
        <p:spPr bwMode="auto">
          <a:xfrm>
            <a:off x="6203950" y="2057400"/>
            <a:ext cx="23304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/>
              <a:t>Non-contiguous Phrases </a:t>
            </a:r>
          </a:p>
        </p:txBody>
      </p:sp>
      <p:sp>
        <p:nvSpPr>
          <p:cNvPr id="145487" name="Line 79"/>
          <p:cNvSpPr>
            <a:spLocks noChangeShapeType="1"/>
          </p:cNvSpPr>
          <p:nvPr/>
        </p:nvSpPr>
        <p:spPr bwMode="auto">
          <a:xfrm>
            <a:off x="6248400" y="3382963"/>
            <a:ext cx="0" cy="111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5488" name="Text Box 80"/>
          <p:cNvSpPr txBox="1">
            <a:spLocks noChangeArrowheads="1"/>
          </p:cNvSpPr>
          <p:nvPr/>
        </p:nvSpPr>
        <p:spPr bwMode="auto">
          <a:xfrm>
            <a:off x="7162800" y="3462338"/>
            <a:ext cx="387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on</a:t>
            </a:r>
          </a:p>
        </p:txBody>
      </p:sp>
      <p:sp>
        <p:nvSpPr>
          <p:cNvPr id="145489" name="Line 81"/>
          <p:cNvSpPr>
            <a:spLocks noChangeShapeType="1"/>
          </p:cNvSpPr>
          <p:nvPr/>
        </p:nvSpPr>
        <p:spPr bwMode="auto">
          <a:xfrm>
            <a:off x="7391400" y="3378200"/>
            <a:ext cx="0" cy="111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5490" name="Text Box 82"/>
          <p:cNvSpPr txBox="1">
            <a:spLocks noChangeArrowheads="1"/>
          </p:cNvSpPr>
          <p:nvPr/>
        </p:nvSpPr>
        <p:spPr bwMode="auto">
          <a:xfrm>
            <a:off x="682625" y="5105400"/>
            <a:ext cx="5778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NPB</a:t>
            </a:r>
          </a:p>
        </p:txBody>
      </p:sp>
      <p:sp>
        <p:nvSpPr>
          <p:cNvPr id="145491" name="Line 83"/>
          <p:cNvSpPr>
            <a:spLocks noChangeShapeType="1"/>
          </p:cNvSpPr>
          <p:nvPr/>
        </p:nvSpPr>
        <p:spPr bwMode="auto">
          <a:xfrm flipV="1">
            <a:off x="727075" y="5421313"/>
            <a:ext cx="252413" cy="1968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5492" name="Line 84"/>
          <p:cNvSpPr>
            <a:spLocks noChangeShapeType="1"/>
          </p:cNvSpPr>
          <p:nvPr/>
        </p:nvSpPr>
        <p:spPr bwMode="auto">
          <a:xfrm>
            <a:off x="979488" y="5421313"/>
            <a:ext cx="280987" cy="19843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5493" name="Text Box 85"/>
          <p:cNvSpPr txBox="1">
            <a:spLocks noChangeArrowheads="1"/>
          </p:cNvSpPr>
          <p:nvPr/>
        </p:nvSpPr>
        <p:spPr bwMode="auto">
          <a:xfrm>
            <a:off x="457200" y="5529263"/>
            <a:ext cx="4540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DT</a:t>
            </a:r>
          </a:p>
        </p:txBody>
      </p:sp>
      <p:sp>
        <p:nvSpPr>
          <p:cNvPr id="145494" name="Text Box 86"/>
          <p:cNvSpPr txBox="1">
            <a:spLocks noChangeArrowheads="1"/>
          </p:cNvSpPr>
          <p:nvPr/>
        </p:nvSpPr>
        <p:spPr bwMode="auto">
          <a:xfrm>
            <a:off x="1193800" y="5529263"/>
            <a:ext cx="330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X</a:t>
            </a:r>
          </a:p>
        </p:txBody>
      </p:sp>
      <p:sp>
        <p:nvSpPr>
          <p:cNvPr id="145495" name="Line 87"/>
          <p:cNvSpPr>
            <a:spLocks noChangeShapeType="1"/>
          </p:cNvSpPr>
          <p:nvPr/>
        </p:nvSpPr>
        <p:spPr bwMode="auto">
          <a:xfrm>
            <a:off x="1447800" y="5321300"/>
            <a:ext cx="3381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5496" name="Text Box 88"/>
          <p:cNvSpPr txBox="1">
            <a:spLocks noChangeArrowheads="1"/>
          </p:cNvSpPr>
          <p:nvPr/>
        </p:nvSpPr>
        <p:spPr bwMode="auto">
          <a:xfrm>
            <a:off x="503238" y="5911850"/>
            <a:ext cx="4333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the</a:t>
            </a:r>
          </a:p>
        </p:txBody>
      </p:sp>
      <p:sp>
        <p:nvSpPr>
          <p:cNvPr id="145497" name="Line 89"/>
          <p:cNvSpPr>
            <a:spLocks noChangeShapeType="1"/>
          </p:cNvSpPr>
          <p:nvPr/>
        </p:nvSpPr>
        <p:spPr bwMode="auto">
          <a:xfrm>
            <a:off x="682625" y="5870575"/>
            <a:ext cx="0" cy="112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5498" name="Text Box 90"/>
          <p:cNvSpPr txBox="1">
            <a:spLocks noChangeArrowheads="1"/>
          </p:cNvSpPr>
          <p:nvPr/>
        </p:nvSpPr>
        <p:spPr bwMode="auto">
          <a:xfrm>
            <a:off x="1898650" y="5105400"/>
            <a:ext cx="330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X</a:t>
            </a:r>
          </a:p>
        </p:txBody>
      </p:sp>
      <p:sp>
        <p:nvSpPr>
          <p:cNvPr id="145499" name="Rectangle 91"/>
          <p:cNvSpPr>
            <a:spLocks noChangeArrowheads="1"/>
          </p:cNvSpPr>
          <p:nvPr/>
        </p:nvSpPr>
        <p:spPr bwMode="auto">
          <a:xfrm>
            <a:off x="533400" y="4419600"/>
            <a:ext cx="236696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/>
              <a:t>Context-Sensitive</a:t>
            </a:r>
          </a:p>
          <a:p>
            <a:r>
              <a:rPr lang="en-US" sz="1600" b="1"/>
              <a:t>Word Insertion/Deletion </a:t>
            </a:r>
          </a:p>
        </p:txBody>
      </p:sp>
      <p:sp>
        <p:nvSpPr>
          <p:cNvPr id="145500" name="Text Box 92"/>
          <p:cNvSpPr txBox="1">
            <a:spLocks noChangeArrowheads="1"/>
          </p:cNvSpPr>
          <p:nvPr/>
        </p:nvSpPr>
        <p:spPr bwMode="auto">
          <a:xfrm>
            <a:off x="1752600" y="1295400"/>
            <a:ext cx="5028428" cy="40011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/>
              <a:t>some </a:t>
            </a:r>
            <a:r>
              <a:rPr lang="en-US" sz="2000" b="1" dirty="0"/>
              <a:t>necessary things </a:t>
            </a:r>
            <a:r>
              <a:rPr lang="en-US" sz="2000" dirty="0"/>
              <a:t>for machine translation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8001000" y="52578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的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244475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Local Rotation</a:t>
            </a:r>
          </a:p>
        </p:txBody>
      </p:sp>
      <p:sp>
        <p:nvSpPr>
          <p:cNvPr id="147459" name="Text Box 3"/>
          <p:cNvSpPr txBox="1">
            <a:spLocks noChangeArrowheads="1"/>
          </p:cNvSpPr>
          <p:nvPr/>
        </p:nvSpPr>
        <p:spPr bwMode="auto">
          <a:xfrm>
            <a:off x="1828800" y="1692275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</a:t>
            </a:r>
          </a:p>
        </p:txBody>
      </p:sp>
      <p:sp>
        <p:nvSpPr>
          <p:cNvPr id="147460" name="Line 4"/>
          <p:cNvSpPr>
            <a:spLocks noChangeShapeType="1"/>
          </p:cNvSpPr>
          <p:nvPr/>
        </p:nvSpPr>
        <p:spPr bwMode="auto">
          <a:xfrm flipH="1">
            <a:off x="1539875" y="21844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7461" name="Line 5"/>
          <p:cNvSpPr>
            <a:spLocks noChangeShapeType="1"/>
          </p:cNvSpPr>
          <p:nvPr/>
        </p:nvSpPr>
        <p:spPr bwMode="auto">
          <a:xfrm>
            <a:off x="1997075" y="2184400"/>
            <a:ext cx="593725" cy="422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7462" name="Text Box 6"/>
          <p:cNvSpPr txBox="1">
            <a:spLocks noChangeArrowheads="1"/>
          </p:cNvSpPr>
          <p:nvPr/>
        </p:nvSpPr>
        <p:spPr bwMode="auto">
          <a:xfrm>
            <a:off x="2376488" y="2627313"/>
            <a:ext cx="574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VP</a:t>
            </a:r>
          </a:p>
        </p:txBody>
      </p:sp>
      <p:sp>
        <p:nvSpPr>
          <p:cNvPr id="147463" name="Line 7"/>
          <p:cNvSpPr>
            <a:spLocks noChangeShapeType="1"/>
          </p:cNvSpPr>
          <p:nvPr/>
        </p:nvSpPr>
        <p:spPr bwMode="auto">
          <a:xfrm>
            <a:off x="2625725" y="3098800"/>
            <a:ext cx="574675" cy="498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7464" name="Line 8"/>
          <p:cNvSpPr>
            <a:spLocks noChangeShapeType="1"/>
          </p:cNvSpPr>
          <p:nvPr/>
        </p:nvSpPr>
        <p:spPr bwMode="auto">
          <a:xfrm flipH="1">
            <a:off x="2397125" y="30988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7465" name="Text Box 9"/>
          <p:cNvSpPr txBox="1">
            <a:spLocks noChangeArrowheads="1"/>
          </p:cNvSpPr>
          <p:nvPr/>
        </p:nvSpPr>
        <p:spPr bwMode="auto">
          <a:xfrm>
            <a:off x="893763" y="2606675"/>
            <a:ext cx="574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NP</a:t>
            </a:r>
          </a:p>
        </p:txBody>
      </p:sp>
      <p:sp>
        <p:nvSpPr>
          <p:cNvPr id="147466" name="Line 10"/>
          <p:cNvSpPr>
            <a:spLocks noChangeShapeType="1"/>
          </p:cNvSpPr>
          <p:nvPr/>
        </p:nvSpPr>
        <p:spPr bwMode="auto">
          <a:xfrm>
            <a:off x="1143000" y="3078163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7467" name="Line 11"/>
          <p:cNvSpPr>
            <a:spLocks noChangeShapeType="1"/>
          </p:cNvSpPr>
          <p:nvPr/>
        </p:nvSpPr>
        <p:spPr bwMode="auto">
          <a:xfrm flipH="1">
            <a:off x="914400" y="3078163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7468" name="Text Box 12"/>
          <p:cNvSpPr txBox="1">
            <a:spLocks noChangeArrowheads="1"/>
          </p:cNvSpPr>
          <p:nvPr/>
        </p:nvSpPr>
        <p:spPr bwMode="auto">
          <a:xfrm>
            <a:off x="601663" y="3521075"/>
            <a:ext cx="59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DT</a:t>
            </a:r>
          </a:p>
        </p:txBody>
      </p:sp>
      <p:sp>
        <p:nvSpPr>
          <p:cNvPr id="147469" name="Text Box 13"/>
          <p:cNvSpPr txBox="1">
            <a:spLocks noChangeArrowheads="1"/>
          </p:cNvSpPr>
          <p:nvPr/>
        </p:nvSpPr>
        <p:spPr bwMode="auto">
          <a:xfrm>
            <a:off x="1406525" y="3521075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N</a:t>
            </a:r>
          </a:p>
        </p:txBody>
      </p:sp>
      <p:sp>
        <p:nvSpPr>
          <p:cNvPr id="147470" name="Text Box 14"/>
          <p:cNvSpPr txBox="1">
            <a:spLocks noChangeArrowheads="1"/>
          </p:cNvSpPr>
          <p:nvPr/>
        </p:nvSpPr>
        <p:spPr bwMode="auto">
          <a:xfrm>
            <a:off x="2152650" y="3521075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V</a:t>
            </a:r>
          </a:p>
        </p:txBody>
      </p:sp>
      <p:sp>
        <p:nvSpPr>
          <p:cNvPr id="147471" name="Text Box 15"/>
          <p:cNvSpPr txBox="1">
            <a:spLocks noChangeArrowheads="1"/>
          </p:cNvSpPr>
          <p:nvPr/>
        </p:nvSpPr>
        <p:spPr bwMode="auto">
          <a:xfrm>
            <a:off x="3006725" y="3521075"/>
            <a:ext cx="574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NP</a:t>
            </a:r>
          </a:p>
        </p:txBody>
      </p:sp>
      <p:sp>
        <p:nvSpPr>
          <p:cNvPr id="147472" name="Text Box 16"/>
          <p:cNvSpPr txBox="1">
            <a:spLocks noChangeArrowheads="1"/>
          </p:cNvSpPr>
          <p:nvPr/>
        </p:nvSpPr>
        <p:spPr bwMode="auto">
          <a:xfrm>
            <a:off x="627063" y="4283075"/>
            <a:ext cx="555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the</a:t>
            </a:r>
          </a:p>
        </p:txBody>
      </p:sp>
      <p:sp>
        <p:nvSpPr>
          <p:cNvPr id="147473" name="Text Box 17"/>
          <p:cNvSpPr txBox="1">
            <a:spLocks noChangeArrowheads="1"/>
          </p:cNvSpPr>
          <p:nvPr/>
        </p:nvSpPr>
        <p:spPr bwMode="auto">
          <a:xfrm>
            <a:off x="1295400" y="4283075"/>
            <a:ext cx="641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boy</a:t>
            </a:r>
          </a:p>
        </p:txBody>
      </p:sp>
      <p:sp>
        <p:nvSpPr>
          <p:cNvPr id="147474" name="Text Box 18"/>
          <p:cNvSpPr txBox="1">
            <a:spLocks noChangeArrowheads="1"/>
          </p:cNvSpPr>
          <p:nvPr/>
        </p:nvSpPr>
        <p:spPr bwMode="auto">
          <a:xfrm>
            <a:off x="2035175" y="4283075"/>
            <a:ext cx="658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saw</a:t>
            </a:r>
          </a:p>
        </p:txBody>
      </p:sp>
      <p:sp>
        <p:nvSpPr>
          <p:cNvPr id="147475" name="Line 19"/>
          <p:cNvSpPr>
            <a:spLocks noChangeShapeType="1"/>
          </p:cNvSpPr>
          <p:nvPr/>
        </p:nvSpPr>
        <p:spPr bwMode="auto">
          <a:xfrm>
            <a:off x="914400" y="397827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7476" name="Line 20"/>
          <p:cNvSpPr>
            <a:spLocks noChangeShapeType="1"/>
          </p:cNvSpPr>
          <p:nvPr/>
        </p:nvSpPr>
        <p:spPr bwMode="auto">
          <a:xfrm>
            <a:off x="1600200" y="397827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7477" name="Line 21"/>
          <p:cNvSpPr>
            <a:spLocks noChangeShapeType="1"/>
          </p:cNvSpPr>
          <p:nvPr/>
        </p:nvSpPr>
        <p:spPr bwMode="auto">
          <a:xfrm>
            <a:off x="2381250" y="397827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7478" name="Line 22"/>
          <p:cNvSpPr>
            <a:spLocks noChangeShapeType="1"/>
          </p:cNvSpPr>
          <p:nvPr/>
        </p:nvSpPr>
        <p:spPr bwMode="auto">
          <a:xfrm>
            <a:off x="3244850" y="3992563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7479" name="Line 23"/>
          <p:cNvSpPr>
            <a:spLocks noChangeShapeType="1"/>
          </p:cNvSpPr>
          <p:nvPr/>
        </p:nvSpPr>
        <p:spPr bwMode="auto">
          <a:xfrm flipH="1">
            <a:off x="3016250" y="3992563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7480" name="Text Box 24"/>
          <p:cNvSpPr txBox="1">
            <a:spLocks noChangeArrowheads="1"/>
          </p:cNvSpPr>
          <p:nvPr/>
        </p:nvSpPr>
        <p:spPr bwMode="auto">
          <a:xfrm>
            <a:off x="2703513" y="4435475"/>
            <a:ext cx="59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DT</a:t>
            </a:r>
          </a:p>
        </p:txBody>
      </p:sp>
      <p:sp>
        <p:nvSpPr>
          <p:cNvPr id="147481" name="Text Box 25"/>
          <p:cNvSpPr txBox="1">
            <a:spLocks noChangeArrowheads="1"/>
          </p:cNvSpPr>
          <p:nvPr/>
        </p:nvSpPr>
        <p:spPr bwMode="auto">
          <a:xfrm>
            <a:off x="3508375" y="4435475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N</a:t>
            </a:r>
          </a:p>
        </p:txBody>
      </p:sp>
      <p:sp>
        <p:nvSpPr>
          <p:cNvPr id="147482" name="Text Box 26"/>
          <p:cNvSpPr txBox="1">
            <a:spLocks noChangeArrowheads="1"/>
          </p:cNvSpPr>
          <p:nvPr/>
        </p:nvSpPr>
        <p:spPr bwMode="auto">
          <a:xfrm>
            <a:off x="2728913" y="5197475"/>
            <a:ext cx="555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the</a:t>
            </a:r>
          </a:p>
        </p:txBody>
      </p:sp>
      <p:sp>
        <p:nvSpPr>
          <p:cNvPr id="147483" name="Text Box 27"/>
          <p:cNvSpPr txBox="1">
            <a:spLocks noChangeArrowheads="1"/>
          </p:cNvSpPr>
          <p:nvPr/>
        </p:nvSpPr>
        <p:spPr bwMode="auto">
          <a:xfrm>
            <a:off x="3346450" y="5197475"/>
            <a:ext cx="742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door</a:t>
            </a:r>
          </a:p>
        </p:txBody>
      </p:sp>
      <p:sp>
        <p:nvSpPr>
          <p:cNvPr id="147484" name="Line 28"/>
          <p:cNvSpPr>
            <a:spLocks noChangeShapeType="1"/>
          </p:cNvSpPr>
          <p:nvPr/>
        </p:nvSpPr>
        <p:spPr bwMode="auto">
          <a:xfrm>
            <a:off x="3016250" y="489267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7485" name="Line 29"/>
          <p:cNvSpPr>
            <a:spLocks noChangeShapeType="1"/>
          </p:cNvSpPr>
          <p:nvPr/>
        </p:nvSpPr>
        <p:spPr bwMode="auto">
          <a:xfrm>
            <a:off x="3702050" y="489267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7486" name="Line 30"/>
          <p:cNvSpPr>
            <a:spLocks noChangeShapeType="1"/>
          </p:cNvSpPr>
          <p:nvPr/>
        </p:nvSpPr>
        <p:spPr bwMode="auto">
          <a:xfrm>
            <a:off x="3505200" y="22606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7487" name="Text Box 31"/>
          <p:cNvSpPr txBox="1">
            <a:spLocks noChangeArrowheads="1"/>
          </p:cNvSpPr>
          <p:nvPr/>
        </p:nvSpPr>
        <p:spPr bwMode="auto">
          <a:xfrm>
            <a:off x="3717925" y="18446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*</a:t>
            </a:r>
          </a:p>
        </p:txBody>
      </p:sp>
      <p:sp>
        <p:nvSpPr>
          <p:cNvPr id="147488" name="Text Box 32"/>
          <p:cNvSpPr txBox="1">
            <a:spLocks noChangeArrowheads="1"/>
          </p:cNvSpPr>
          <p:nvPr/>
        </p:nvSpPr>
        <p:spPr bwMode="auto">
          <a:xfrm>
            <a:off x="5537200" y="1692275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</a:t>
            </a:r>
          </a:p>
        </p:txBody>
      </p:sp>
      <p:sp>
        <p:nvSpPr>
          <p:cNvPr id="147489" name="Line 33"/>
          <p:cNvSpPr>
            <a:spLocks noChangeShapeType="1"/>
          </p:cNvSpPr>
          <p:nvPr/>
        </p:nvSpPr>
        <p:spPr bwMode="auto">
          <a:xfrm flipH="1">
            <a:off x="5248275" y="21844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7490" name="Line 34"/>
          <p:cNvSpPr>
            <a:spLocks noChangeShapeType="1"/>
          </p:cNvSpPr>
          <p:nvPr/>
        </p:nvSpPr>
        <p:spPr bwMode="auto">
          <a:xfrm>
            <a:off x="5705475" y="2184400"/>
            <a:ext cx="593725" cy="422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7491" name="Text Box 35"/>
          <p:cNvSpPr txBox="1">
            <a:spLocks noChangeArrowheads="1"/>
          </p:cNvSpPr>
          <p:nvPr/>
        </p:nvSpPr>
        <p:spPr bwMode="auto">
          <a:xfrm>
            <a:off x="6145213" y="2627313"/>
            <a:ext cx="4556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S’</a:t>
            </a:r>
          </a:p>
        </p:txBody>
      </p:sp>
      <p:sp>
        <p:nvSpPr>
          <p:cNvPr id="147492" name="Line 36"/>
          <p:cNvSpPr>
            <a:spLocks noChangeShapeType="1"/>
          </p:cNvSpPr>
          <p:nvPr/>
        </p:nvSpPr>
        <p:spPr bwMode="auto">
          <a:xfrm>
            <a:off x="6334125" y="3063875"/>
            <a:ext cx="574675" cy="498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7493" name="Line 37"/>
          <p:cNvSpPr>
            <a:spLocks noChangeShapeType="1"/>
          </p:cNvSpPr>
          <p:nvPr/>
        </p:nvSpPr>
        <p:spPr bwMode="auto">
          <a:xfrm flipH="1">
            <a:off x="6105525" y="3063875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7494" name="Text Box 38"/>
          <p:cNvSpPr txBox="1">
            <a:spLocks noChangeArrowheads="1"/>
          </p:cNvSpPr>
          <p:nvPr/>
        </p:nvSpPr>
        <p:spPr bwMode="auto">
          <a:xfrm>
            <a:off x="4418013" y="2606675"/>
            <a:ext cx="9477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CONJ</a:t>
            </a:r>
          </a:p>
        </p:txBody>
      </p:sp>
      <p:sp>
        <p:nvSpPr>
          <p:cNvPr id="147495" name="Text Box 39"/>
          <p:cNvSpPr txBox="1">
            <a:spLocks noChangeArrowheads="1"/>
          </p:cNvSpPr>
          <p:nvPr/>
        </p:nvSpPr>
        <p:spPr bwMode="auto">
          <a:xfrm>
            <a:off x="5861050" y="3521075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V</a:t>
            </a:r>
          </a:p>
        </p:txBody>
      </p:sp>
      <p:sp>
        <p:nvSpPr>
          <p:cNvPr id="147496" name="Text Box 40"/>
          <p:cNvSpPr txBox="1">
            <a:spLocks noChangeArrowheads="1"/>
          </p:cNvSpPr>
          <p:nvPr/>
        </p:nvSpPr>
        <p:spPr bwMode="auto">
          <a:xfrm>
            <a:off x="6715125" y="3521075"/>
            <a:ext cx="574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NP</a:t>
            </a:r>
          </a:p>
        </p:txBody>
      </p:sp>
      <p:sp>
        <p:nvSpPr>
          <p:cNvPr id="147497" name="Text Box 41"/>
          <p:cNvSpPr txBox="1">
            <a:spLocks noChangeArrowheads="1"/>
          </p:cNvSpPr>
          <p:nvPr/>
        </p:nvSpPr>
        <p:spPr bwMode="auto">
          <a:xfrm>
            <a:off x="4516438" y="3368675"/>
            <a:ext cx="827087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i="1"/>
              <a:t>wa-</a:t>
            </a:r>
          </a:p>
          <a:p>
            <a:pPr algn="ctr"/>
            <a:r>
              <a:rPr lang="en-US"/>
              <a:t>[and]</a:t>
            </a:r>
          </a:p>
        </p:txBody>
      </p:sp>
      <p:sp>
        <p:nvSpPr>
          <p:cNvPr id="147498" name="Text Box 42"/>
          <p:cNvSpPr txBox="1">
            <a:spLocks noChangeArrowheads="1"/>
          </p:cNvSpPr>
          <p:nvPr/>
        </p:nvSpPr>
        <p:spPr bwMode="auto">
          <a:xfrm>
            <a:off x="5645150" y="4283075"/>
            <a:ext cx="86201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i="1"/>
              <a:t>ra’aa</a:t>
            </a:r>
          </a:p>
          <a:p>
            <a:pPr algn="ctr"/>
            <a:r>
              <a:rPr lang="en-US"/>
              <a:t>[saw]</a:t>
            </a:r>
          </a:p>
        </p:txBody>
      </p:sp>
      <p:sp>
        <p:nvSpPr>
          <p:cNvPr id="147499" name="Line 43"/>
          <p:cNvSpPr>
            <a:spLocks noChangeShapeType="1"/>
          </p:cNvSpPr>
          <p:nvPr/>
        </p:nvSpPr>
        <p:spPr bwMode="auto">
          <a:xfrm>
            <a:off x="4938713" y="306387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7500" name="Line 44"/>
          <p:cNvSpPr>
            <a:spLocks noChangeShapeType="1"/>
          </p:cNvSpPr>
          <p:nvPr/>
        </p:nvSpPr>
        <p:spPr bwMode="auto">
          <a:xfrm>
            <a:off x="6089650" y="397827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7501" name="Line 45"/>
          <p:cNvSpPr>
            <a:spLocks noChangeShapeType="1"/>
          </p:cNvSpPr>
          <p:nvPr/>
        </p:nvSpPr>
        <p:spPr bwMode="auto">
          <a:xfrm>
            <a:off x="6953250" y="3992563"/>
            <a:ext cx="6350" cy="366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7502" name="Text Box 46"/>
          <p:cNvSpPr txBox="1">
            <a:spLocks noChangeArrowheads="1"/>
          </p:cNvSpPr>
          <p:nvPr/>
        </p:nvSpPr>
        <p:spPr bwMode="auto">
          <a:xfrm>
            <a:off x="6740525" y="4359275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N</a:t>
            </a:r>
          </a:p>
        </p:txBody>
      </p:sp>
      <p:sp>
        <p:nvSpPr>
          <p:cNvPr id="147503" name="Text Box 47"/>
          <p:cNvSpPr txBox="1">
            <a:spLocks noChangeArrowheads="1"/>
          </p:cNvSpPr>
          <p:nvPr/>
        </p:nvSpPr>
        <p:spPr bwMode="auto">
          <a:xfrm>
            <a:off x="6305550" y="5121275"/>
            <a:ext cx="129222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i="1"/>
              <a:t>atefl</a:t>
            </a:r>
          </a:p>
          <a:p>
            <a:pPr algn="ctr"/>
            <a:r>
              <a:rPr lang="en-US"/>
              <a:t>[the boy]</a:t>
            </a:r>
          </a:p>
        </p:txBody>
      </p:sp>
      <p:sp>
        <p:nvSpPr>
          <p:cNvPr id="147504" name="Line 48"/>
          <p:cNvSpPr>
            <a:spLocks noChangeShapeType="1"/>
          </p:cNvSpPr>
          <p:nvPr/>
        </p:nvSpPr>
        <p:spPr bwMode="auto">
          <a:xfrm>
            <a:off x="6934200" y="481647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7505" name="Text Box 49"/>
          <p:cNvSpPr txBox="1">
            <a:spLocks noChangeArrowheads="1"/>
          </p:cNvSpPr>
          <p:nvPr/>
        </p:nvSpPr>
        <p:spPr bwMode="auto">
          <a:xfrm>
            <a:off x="8058150" y="3521075"/>
            <a:ext cx="574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NP</a:t>
            </a:r>
          </a:p>
        </p:txBody>
      </p:sp>
      <p:sp>
        <p:nvSpPr>
          <p:cNvPr id="147506" name="Line 50"/>
          <p:cNvSpPr>
            <a:spLocks noChangeShapeType="1"/>
          </p:cNvSpPr>
          <p:nvPr/>
        </p:nvSpPr>
        <p:spPr bwMode="auto">
          <a:xfrm>
            <a:off x="8296275" y="3992563"/>
            <a:ext cx="6350" cy="366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7507" name="Text Box 51"/>
          <p:cNvSpPr txBox="1">
            <a:spLocks noChangeArrowheads="1"/>
          </p:cNvSpPr>
          <p:nvPr/>
        </p:nvSpPr>
        <p:spPr bwMode="auto">
          <a:xfrm>
            <a:off x="8083550" y="4359275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N</a:t>
            </a:r>
          </a:p>
        </p:txBody>
      </p:sp>
      <p:sp>
        <p:nvSpPr>
          <p:cNvPr id="147508" name="Text Box 52"/>
          <p:cNvSpPr txBox="1">
            <a:spLocks noChangeArrowheads="1"/>
          </p:cNvSpPr>
          <p:nvPr/>
        </p:nvSpPr>
        <p:spPr bwMode="auto">
          <a:xfrm>
            <a:off x="7597775" y="5121275"/>
            <a:ext cx="139382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i="1"/>
              <a:t>albab</a:t>
            </a:r>
          </a:p>
          <a:p>
            <a:pPr algn="ctr"/>
            <a:r>
              <a:rPr lang="en-US"/>
              <a:t>[the door]</a:t>
            </a:r>
          </a:p>
        </p:txBody>
      </p:sp>
      <p:sp>
        <p:nvSpPr>
          <p:cNvPr id="147509" name="Line 53"/>
          <p:cNvSpPr>
            <a:spLocks noChangeShapeType="1"/>
          </p:cNvSpPr>
          <p:nvPr/>
        </p:nvSpPr>
        <p:spPr bwMode="auto">
          <a:xfrm>
            <a:off x="8277225" y="481647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7510" name="Line 54"/>
          <p:cNvSpPr>
            <a:spLocks noChangeShapeType="1"/>
          </p:cNvSpPr>
          <p:nvPr/>
        </p:nvSpPr>
        <p:spPr bwMode="auto">
          <a:xfrm>
            <a:off x="6350000" y="3063875"/>
            <a:ext cx="187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7512" name="Freeform 56"/>
          <p:cNvSpPr>
            <a:spLocks/>
          </p:cNvSpPr>
          <p:nvPr/>
        </p:nvSpPr>
        <p:spPr bwMode="auto">
          <a:xfrm>
            <a:off x="647700" y="1450975"/>
            <a:ext cx="3175000" cy="2717800"/>
          </a:xfrm>
          <a:custGeom>
            <a:avLst/>
            <a:gdLst>
              <a:gd name="T0" fmla="*/ 1028700 w 2000"/>
              <a:gd name="T1" fmla="*/ 317500 h 1712"/>
              <a:gd name="T2" fmla="*/ 114300 w 2000"/>
              <a:gd name="T3" fmla="*/ 1231900 h 1712"/>
              <a:gd name="T4" fmla="*/ 342900 w 2000"/>
              <a:gd name="T5" fmla="*/ 1765300 h 1712"/>
              <a:gd name="T6" fmla="*/ 1181100 w 2000"/>
              <a:gd name="T7" fmla="*/ 1917700 h 1712"/>
              <a:gd name="T8" fmla="*/ 1409700 w 2000"/>
              <a:gd name="T9" fmla="*/ 2527300 h 1712"/>
              <a:gd name="T10" fmla="*/ 2552700 w 2000"/>
              <a:gd name="T11" fmla="*/ 2679700 h 1712"/>
              <a:gd name="T12" fmla="*/ 3162300 w 2000"/>
              <a:gd name="T13" fmla="*/ 2298700 h 1712"/>
              <a:gd name="T14" fmla="*/ 2628900 w 2000"/>
              <a:gd name="T15" fmla="*/ 1308100 h 1712"/>
              <a:gd name="T16" fmla="*/ 1485900 w 2000"/>
              <a:gd name="T17" fmla="*/ 165100 h 1712"/>
              <a:gd name="T18" fmla="*/ 1028700 w 2000"/>
              <a:gd name="T19" fmla="*/ 317500 h 171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000"/>
              <a:gd name="T31" fmla="*/ 0 h 1712"/>
              <a:gd name="T32" fmla="*/ 2000 w 2000"/>
              <a:gd name="T33" fmla="*/ 1712 h 171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000" h="1712">
                <a:moveTo>
                  <a:pt x="648" y="200"/>
                </a:moveTo>
                <a:cubicBezTo>
                  <a:pt x="504" y="312"/>
                  <a:pt x="144" y="624"/>
                  <a:pt x="72" y="776"/>
                </a:cubicBezTo>
                <a:cubicBezTo>
                  <a:pt x="0" y="928"/>
                  <a:pt x="104" y="1040"/>
                  <a:pt x="216" y="1112"/>
                </a:cubicBezTo>
                <a:cubicBezTo>
                  <a:pt x="328" y="1184"/>
                  <a:pt x="632" y="1128"/>
                  <a:pt x="744" y="1208"/>
                </a:cubicBezTo>
                <a:cubicBezTo>
                  <a:pt x="856" y="1288"/>
                  <a:pt x="744" y="1512"/>
                  <a:pt x="888" y="1592"/>
                </a:cubicBezTo>
                <a:cubicBezTo>
                  <a:pt x="1032" y="1672"/>
                  <a:pt x="1424" y="1712"/>
                  <a:pt x="1608" y="1688"/>
                </a:cubicBezTo>
                <a:cubicBezTo>
                  <a:pt x="1792" y="1664"/>
                  <a:pt x="1984" y="1592"/>
                  <a:pt x="1992" y="1448"/>
                </a:cubicBezTo>
                <a:cubicBezTo>
                  <a:pt x="2000" y="1304"/>
                  <a:pt x="1832" y="1048"/>
                  <a:pt x="1656" y="824"/>
                </a:cubicBezTo>
                <a:cubicBezTo>
                  <a:pt x="1480" y="600"/>
                  <a:pt x="1104" y="208"/>
                  <a:pt x="936" y="104"/>
                </a:cubicBezTo>
                <a:cubicBezTo>
                  <a:pt x="768" y="0"/>
                  <a:pt x="792" y="88"/>
                  <a:pt x="648" y="200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7513" name="Freeform 57"/>
          <p:cNvSpPr>
            <a:spLocks/>
          </p:cNvSpPr>
          <p:nvPr/>
        </p:nvSpPr>
        <p:spPr bwMode="auto">
          <a:xfrm>
            <a:off x="5613400" y="2301875"/>
            <a:ext cx="3340100" cy="1879600"/>
          </a:xfrm>
          <a:custGeom>
            <a:avLst/>
            <a:gdLst>
              <a:gd name="T0" fmla="*/ 863600 w 2104"/>
              <a:gd name="T1" fmla="*/ 152400 h 1184"/>
              <a:gd name="T2" fmla="*/ 254000 w 2104"/>
              <a:gd name="T3" fmla="*/ 533400 h 1184"/>
              <a:gd name="T4" fmla="*/ 101600 w 2104"/>
              <a:gd name="T5" fmla="*/ 1600200 h 1184"/>
              <a:gd name="T6" fmla="*/ 863600 w 2104"/>
              <a:gd name="T7" fmla="*/ 1828800 h 1184"/>
              <a:gd name="T8" fmla="*/ 2920999 w 2104"/>
              <a:gd name="T9" fmla="*/ 1752600 h 1184"/>
              <a:gd name="T10" fmla="*/ 3073399 w 2104"/>
              <a:gd name="T11" fmla="*/ 1066800 h 1184"/>
              <a:gd name="T12" fmla="*/ 1320800 w 2104"/>
              <a:gd name="T13" fmla="*/ 152400 h 1184"/>
              <a:gd name="T14" fmla="*/ 863600 w 2104"/>
              <a:gd name="T15" fmla="*/ 152400 h 118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104"/>
              <a:gd name="T25" fmla="*/ 0 h 1184"/>
              <a:gd name="T26" fmla="*/ 2104 w 2104"/>
              <a:gd name="T27" fmla="*/ 1184 h 118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04" h="1184">
                <a:moveTo>
                  <a:pt x="544" y="96"/>
                </a:moveTo>
                <a:cubicBezTo>
                  <a:pt x="432" y="136"/>
                  <a:pt x="240" y="184"/>
                  <a:pt x="160" y="336"/>
                </a:cubicBezTo>
                <a:cubicBezTo>
                  <a:pt x="80" y="488"/>
                  <a:pt x="0" y="872"/>
                  <a:pt x="64" y="1008"/>
                </a:cubicBezTo>
                <a:cubicBezTo>
                  <a:pt x="128" y="1144"/>
                  <a:pt x="248" y="1136"/>
                  <a:pt x="544" y="1152"/>
                </a:cubicBezTo>
                <a:cubicBezTo>
                  <a:pt x="840" y="1168"/>
                  <a:pt x="1608" y="1184"/>
                  <a:pt x="1840" y="1104"/>
                </a:cubicBezTo>
                <a:cubicBezTo>
                  <a:pt x="2072" y="1024"/>
                  <a:pt x="2104" y="840"/>
                  <a:pt x="1936" y="672"/>
                </a:cubicBezTo>
                <a:cubicBezTo>
                  <a:pt x="1768" y="504"/>
                  <a:pt x="1064" y="192"/>
                  <a:pt x="832" y="96"/>
                </a:cubicBezTo>
                <a:cubicBezTo>
                  <a:pt x="600" y="0"/>
                  <a:pt x="656" y="56"/>
                  <a:pt x="544" y="96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533400"/>
            <a:ext cx="7772400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Desirable Formal Properties</a:t>
            </a:r>
            <a:br>
              <a:rPr lang="en-US" sz="4000" dirty="0" smtClean="0"/>
            </a:br>
            <a:r>
              <a:rPr lang="en-US" sz="2400" dirty="0" smtClean="0"/>
              <a:t> [Knight 07]</a:t>
            </a:r>
            <a:endParaRPr lang="en-US" sz="4000" dirty="0" smtClean="0"/>
          </a:p>
        </p:txBody>
      </p:sp>
      <p:graphicFrame>
        <p:nvGraphicFramePr>
          <p:cNvPr id="199721" name="Group 41"/>
          <p:cNvGraphicFramePr>
            <a:graphicFrameLocks noGrp="1"/>
          </p:cNvGraphicFramePr>
          <p:nvPr/>
        </p:nvGraphicFramePr>
        <p:xfrm>
          <a:off x="381000" y="2127250"/>
          <a:ext cx="8458200" cy="3003868"/>
        </p:xfrm>
        <a:graphic>
          <a:graphicData uri="http://schemas.openxmlformats.org/drawingml/2006/table">
            <a:tbl>
              <a:tblPr/>
              <a:tblGrid>
                <a:gridCol w="2895600"/>
                <a:gridCol w="5562600"/>
              </a:tblGrid>
              <a:tr h="522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Expressiveness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 local rotation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Modularity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Be closed under composition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35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Inclusiveness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Capture any transformation that a string-based FST can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Teachability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Given input/output pairs, find rule probabilities to maximize likelihood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Top-down Tree Transducers</a:t>
            </a:r>
          </a:p>
        </p:txBody>
      </p:sp>
      <p:sp>
        <p:nvSpPr>
          <p:cNvPr id="154627" name="Text Box 4"/>
          <p:cNvSpPr txBox="1">
            <a:spLocks noChangeArrowheads="1"/>
          </p:cNvSpPr>
          <p:nvPr/>
        </p:nvSpPr>
        <p:spPr bwMode="auto">
          <a:xfrm>
            <a:off x="1584325" y="2632075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</a:t>
            </a:r>
          </a:p>
        </p:txBody>
      </p:sp>
      <p:sp>
        <p:nvSpPr>
          <p:cNvPr id="154628" name="Line 5"/>
          <p:cNvSpPr>
            <a:spLocks noChangeShapeType="1"/>
          </p:cNvSpPr>
          <p:nvPr/>
        </p:nvSpPr>
        <p:spPr bwMode="auto">
          <a:xfrm flipH="1">
            <a:off x="1295400" y="31242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4629" name="Line 6"/>
          <p:cNvSpPr>
            <a:spLocks noChangeShapeType="1"/>
          </p:cNvSpPr>
          <p:nvPr/>
        </p:nvSpPr>
        <p:spPr bwMode="auto">
          <a:xfrm>
            <a:off x="1752600" y="31242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4630" name="Text Box 7"/>
          <p:cNvSpPr txBox="1">
            <a:spLocks noChangeArrowheads="1"/>
          </p:cNvSpPr>
          <p:nvPr/>
        </p:nvSpPr>
        <p:spPr bwMode="auto">
          <a:xfrm>
            <a:off x="976313" y="3519488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x0</a:t>
            </a:r>
          </a:p>
        </p:txBody>
      </p:sp>
      <p:sp>
        <p:nvSpPr>
          <p:cNvPr id="154631" name="Text Box 8"/>
          <p:cNvSpPr txBox="1">
            <a:spLocks noChangeArrowheads="1"/>
          </p:cNvSpPr>
          <p:nvPr/>
        </p:nvSpPr>
        <p:spPr bwMode="auto">
          <a:xfrm>
            <a:off x="2025650" y="3519488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x2</a:t>
            </a:r>
          </a:p>
        </p:txBody>
      </p:sp>
      <p:sp>
        <p:nvSpPr>
          <p:cNvPr id="154632" name="Line 9"/>
          <p:cNvSpPr>
            <a:spLocks noChangeShapeType="1"/>
          </p:cNvSpPr>
          <p:nvPr/>
        </p:nvSpPr>
        <p:spPr bwMode="auto">
          <a:xfrm>
            <a:off x="2590800" y="2895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4633" name="Line 10"/>
          <p:cNvSpPr>
            <a:spLocks noChangeShapeType="1"/>
          </p:cNvSpPr>
          <p:nvPr/>
        </p:nvSpPr>
        <p:spPr bwMode="auto">
          <a:xfrm>
            <a:off x="1752600" y="3124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4634" name="Text Box 11"/>
          <p:cNvSpPr txBox="1">
            <a:spLocks noChangeArrowheads="1"/>
          </p:cNvSpPr>
          <p:nvPr/>
        </p:nvSpPr>
        <p:spPr bwMode="auto">
          <a:xfrm>
            <a:off x="1546225" y="3519488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x1</a:t>
            </a:r>
          </a:p>
        </p:txBody>
      </p:sp>
      <p:sp>
        <p:nvSpPr>
          <p:cNvPr id="154635" name="Text Box 12"/>
          <p:cNvSpPr txBox="1">
            <a:spLocks noChangeArrowheads="1"/>
          </p:cNvSpPr>
          <p:nvPr/>
        </p:nvSpPr>
        <p:spPr bwMode="auto">
          <a:xfrm>
            <a:off x="3717925" y="2632075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</a:t>
            </a:r>
          </a:p>
        </p:txBody>
      </p:sp>
      <p:sp>
        <p:nvSpPr>
          <p:cNvPr id="154636" name="Line 13"/>
          <p:cNvSpPr>
            <a:spLocks noChangeShapeType="1"/>
          </p:cNvSpPr>
          <p:nvPr/>
        </p:nvSpPr>
        <p:spPr bwMode="auto">
          <a:xfrm flipH="1">
            <a:off x="3429000" y="31242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4637" name="Text Box 15"/>
          <p:cNvSpPr txBox="1">
            <a:spLocks noChangeArrowheads="1"/>
          </p:cNvSpPr>
          <p:nvPr/>
        </p:nvSpPr>
        <p:spPr bwMode="auto">
          <a:xfrm>
            <a:off x="3109913" y="3567113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x1</a:t>
            </a:r>
          </a:p>
        </p:txBody>
      </p:sp>
      <p:sp>
        <p:nvSpPr>
          <p:cNvPr id="154638" name="Line 17"/>
          <p:cNvSpPr>
            <a:spLocks noChangeShapeType="1"/>
          </p:cNvSpPr>
          <p:nvPr/>
        </p:nvSpPr>
        <p:spPr bwMode="auto">
          <a:xfrm>
            <a:off x="3886200" y="31242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4639" name="Text Box 18"/>
          <p:cNvSpPr txBox="1">
            <a:spLocks noChangeArrowheads="1"/>
          </p:cNvSpPr>
          <p:nvPr/>
        </p:nvSpPr>
        <p:spPr bwMode="auto">
          <a:xfrm>
            <a:off x="4017963" y="3567113"/>
            <a:ext cx="574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VP</a:t>
            </a:r>
          </a:p>
        </p:txBody>
      </p:sp>
      <p:sp>
        <p:nvSpPr>
          <p:cNvPr id="154640" name="Line 19"/>
          <p:cNvSpPr>
            <a:spLocks noChangeShapeType="1"/>
          </p:cNvSpPr>
          <p:nvPr/>
        </p:nvSpPr>
        <p:spPr bwMode="auto">
          <a:xfrm>
            <a:off x="4267200" y="40386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4641" name="Text Box 20"/>
          <p:cNvSpPr txBox="1">
            <a:spLocks noChangeArrowheads="1"/>
          </p:cNvSpPr>
          <p:nvPr/>
        </p:nvSpPr>
        <p:spPr bwMode="auto">
          <a:xfrm>
            <a:off x="4464050" y="44958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x2</a:t>
            </a:r>
          </a:p>
        </p:txBody>
      </p:sp>
      <p:sp>
        <p:nvSpPr>
          <p:cNvPr id="154642" name="Line 21"/>
          <p:cNvSpPr>
            <a:spLocks noChangeShapeType="1"/>
          </p:cNvSpPr>
          <p:nvPr/>
        </p:nvSpPr>
        <p:spPr bwMode="auto">
          <a:xfrm flipH="1">
            <a:off x="4038600" y="40386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4643" name="Text Box 22"/>
          <p:cNvSpPr txBox="1">
            <a:spLocks noChangeArrowheads="1"/>
          </p:cNvSpPr>
          <p:nvPr/>
        </p:nvSpPr>
        <p:spPr bwMode="auto">
          <a:xfrm>
            <a:off x="3733800" y="4481513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x0</a:t>
            </a:r>
          </a:p>
        </p:txBody>
      </p:sp>
      <p:sp>
        <p:nvSpPr>
          <p:cNvPr id="154644" name="Text Box 23"/>
          <p:cNvSpPr txBox="1">
            <a:spLocks noChangeArrowheads="1"/>
          </p:cNvSpPr>
          <p:nvPr/>
        </p:nvSpPr>
        <p:spPr bwMode="auto">
          <a:xfrm>
            <a:off x="2651125" y="5454650"/>
            <a:ext cx="1073150" cy="64135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/>
              <a:t>LNT</a:t>
            </a:r>
          </a:p>
        </p:txBody>
      </p:sp>
      <p:sp>
        <p:nvSpPr>
          <p:cNvPr id="154645" name="Text Box 24"/>
          <p:cNvSpPr txBox="1">
            <a:spLocks noChangeArrowheads="1"/>
          </p:cNvSpPr>
          <p:nvPr/>
        </p:nvSpPr>
        <p:spPr bwMode="auto">
          <a:xfrm>
            <a:off x="5470525" y="1946275"/>
            <a:ext cx="3186113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 – top-down</a:t>
            </a:r>
          </a:p>
          <a:p>
            <a:r>
              <a:rPr lang="en-US"/>
              <a:t>L – linear (non-copying)</a:t>
            </a:r>
          </a:p>
          <a:p>
            <a:r>
              <a:rPr lang="en-US"/>
              <a:t>N – non-deleting</a:t>
            </a:r>
          </a:p>
        </p:txBody>
      </p:sp>
      <p:sp>
        <p:nvSpPr>
          <p:cNvPr id="154646" name="Text Box 25"/>
          <p:cNvSpPr txBox="1">
            <a:spLocks noChangeArrowheads="1"/>
          </p:cNvSpPr>
          <p:nvPr/>
        </p:nvSpPr>
        <p:spPr bwMode="auto">
          <a:xfrm>
            <a:off x="212725" y="4457700"/>
            <a:ext cx="1244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i="1">
                <a:solidFill>
                  <a:schemeClr val="folHlink"/>
                </a:solidFill>
              </a:rPr>
              <a:t>arabic verb</a:t>
            </a:r>
          </a:p>
        </p:txBody>
      </p:sp>
      <p:sp>
        <p:nvSpPr>
          <p:cNvPr id="154647" name="Text Box 26"/>
          <p:cNvSpPr txBox="1">
            <a:spLocks noChangeArrowheads="1"/>
          </p:cNvSpPr>
          <p:nvPr/>
        </p:nvSpPr>
        <p:spPr bwMode="auto">
          <a:xfrm>
            <a:off x="457200" y="4800600"/>
            <a:ext cx="14859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i="1">
                <a:solidFill>
                  <a:schemeClr val="folHlink"/>
                </a:solidFill>
              </a:rPr>
              <a:t>arabic subject</a:t>
            </a:r>
          </a:p>
        </p:txBody>
      </p:sp>
      <p:sp>
        <p:nvSpPr>
          <p:cNvPr id="154648" name="Text Box 27"/>
          <p:cNvSpPr txBox="1">
            <a:spLocks noChangeArrowheads="1"/>
          </p:cNvSpPr>
          <p:nvPr/>
        </p:nvSpPr>
        <p:spPr bwMode="auto">
          <a:xfrm>
            <a:off x="914400" y="5105400"/>
            <a:ext cx="1397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i="1">
                <a:solidFill>
                  <a:schemeClr val="folHlink"/>
                </a:solidFill>
              </a:rPr>
              <a:t>arabic object</a:t>
            </a:r>
          </a:p>
        </p:txBody>
      </p:sp>
      <p:sp>
        <p:nvSpPr>
          <p:cNvPr id="154649" name="Line 28"/>
          <p:cNvSpPr>
            <a:spLocks noChangeShapeType="1"/>
          </p:cNvSpPr>
          <p:nvPr/>
        </p:nvSpPr>
        <p:spPr bwMode="auto">
          <a:xfrm flipV="1">
            <a:off x="914400" y="40386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4650" name="Line 29"/>
          <p:cNvSpPr>
            <a:spLocks noChangeShapeType="1"/>
          </p:cNvSpPr>
          <p:nvPr/>
        </p:nvSpPr>
        <p:spPr bwMode="auto">
          <a:xfrm flipV="1">
            <a:off x="1524000" y="41148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4651" name="Line 30"/>
          <p:cNvSpPr>
            <a:spLocks noChangeShapeType="1"/>
          </p:cNvSpPr>
          <p:nvPr/>
        </p:nvSpPr>
        <p:spPr bwMode="auto">
          <a:xfrm flipV="1">
            <a:off x="2057400" y="4114800"/>
            <a:ext cx="152400" cy="9906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4652" name="Text Box 31"/>
          <p:cNvSpPr txBox="1">
            <a:spLocks noChangeArrowheads="1"/>
          </p:cNvSpPr>
          <p:nvPr/>
        </p:nvSpPr>
        <p:spPr bwMode="auto">
          <a:xfrm>
            <a:off x="825500" y="2057400"/>
            <a:ext cx="14859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i="1"/>
              <a:t>one-level LHS</a:t>
            </a:r>
          </a:p>
        </p:txBody>
      </p:sp>
      <p:sp>
        <p:nvSpPr>
          <p:cNvPr id="154653" name="Text Box 32"/>
          <p:cNvSpPr txBox="1">
            <a:spLocks noChangeArrowheads="1"/>
          </p:cNvSpPr>
          <p:nvPr/>
        </p:nvSpPr>
        <p:spPr bwMode="auto">
          <a:xfrm>
            <a:off x="3238500" y="2057400"/>
            <a:ext cx="1562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i="1"/>
              <a:t>multilevel RHS</a:t>
            </a:r>
          </a:p>
        </p:txBody>
      </p:sp>
      <p:sp>
        <p:nvSpPr>
          <p:cNvPr id="154654" name="Text Box 33"/>
          <p:cNvSpPr txBox="1">
            <a:spLocks noChangeArrowheads="1"/>
          </p:cNvSpPr>
          <p:nvPr/>
        </p:nvSpPr>
        <p:spPr bwMode="auto">
          <a:xfrm>
            <a:off x="1219200" y="1524000"/>
            <a:ext cx="2645404" cy="40011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/>
              <a:t>every rule has this form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Text Box 3"/>
          <p:cNvSpPr txBox="1">
            <a:spLocks noChangeArrowheads="1"/>
          </p:cNvSpPr>
          <p:nvPr/>
        </p:nvSpPr>
        <p:spPr bwMode="auto">
          <a:xfrm>
            <a:off x="1584325" y="2632075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</a:t>
            </a:r>
          </a:p>
        </p:txBody>
      </p:sp>
      <p:sp>
        <p:nvSpPr>
          <p:cNvPr id="155651" name="Line 4"/>
          <p:cNvSpPr>
            <a:spLocks noChangeShapeType="1"/>
          </p:cNvSpPr>
          <p:nvPr/>
        </p:nvSpPr>
        <p:spPr bwMode="auto">
          <a:xfrm flipH="1">
            <a:off x="1295400" y="31242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5652" name="Line 5"/>
          <p:cNvSpPr>
            <a:spLocks noChangeShapeType="1"/>
          </p:cNvSpPr>
          <p:nvPr/>
        </p:nvSpPr>
        <p:spPr bwMode="auto">
          <a:xfrm>
            <a:off x="1752600" y="31242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5653" name="Text Box 6"/>
          <p:cNvSpPr txBox="1">
            <a:spLocks noChangeArrowheads="1"/>
          </p:cNvSpPr>
          <p:nvPr/>
        </p:nvSpPr>
        <p:spPr bwMode="auto">
          <a:xfrm>
            <a:off x="976313" y="3519488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x0</a:t>
            </a:r>
          </a:p>
        </p:txBody>
      </p:sp>
      <p:sp>
        <p:nvSpPr>
          <p:cNvPr id="155654" name="Text Box 7"/>
          <p:cNvSpPr txBox="1">
            <a:spLocks noChangeArrowheads="1"/>
          </p:cNvSpPr>
          <p:nvPr/>
        </p:nvSpPr>
        <p:spPr bwMode="auto">
          <a:xfrm>
            <a:off x="2025650" y="3519488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x2</a:t>
            </a:r>
          </a:p>
        </p:txBody>
      </p:sp>
      <p:sp>
        <p:nvSpPr>
          <p:cNvPr id="155655" name="Line 8"/>
          <p:cNvSpPr>
            <a:spLocks noChangeShapeType="1"/>
          </p:cNvSpPr>
          <p:nvPr/>
        </p:nvSpPr>
        <p:spPr bwMode="auto">
          <a:xfrm>
            <a:off x="2590800" y="2895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5656" name="Line 9"/>
          <p:cNvSpPr>
            <a:spLocks noChangeShapeType="1"/>
          </p:cNvSpPr>
          <p:nvPr/>
        </p:nvSpPr>
        <p:spPr bwMode="auto">
          <a:xfrm>
            <a:off x="1752600" y="3124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5657" name="Text Box 10"/>
          <p:cNvSpPr txBox="1">
            <a:spLocks noChangeArrowheads="1"/>
          </p:cNvSpPr>
          <p:nvPr/>
        </p:nvSpPr>
        <p:spPr bwMode="auto">
          <a:xfrm>
            <a:off x="1546225" y="3519488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x1</a:t>
            </a:r>
          </a:p>
        </p:txBody>
      </p:sp>
      <p:sp>
        <p:nvSpPr>
          <p:cNvPr id="155658" name="Text Box 21"/>
          <p:cNvSpPr txBox="1">
            <a:spLocks noChangeArrowheads="1"/>
          </p:cNvSpPr>
          <p:nvPr/>
        </p:nvSpPr>
        <p:spPr bwMode="auto">
          <a:xfrm>
            <a:off x="5470525" y="1946275"/>
            <a:ext cx="3186113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 – top-down</a:t>
            </a:r>
          </a:p>
          <a:p>
            <a:r>
              <a:rPr lang="en-US"/>
              <a:t>L – linear (non-copying)</a:t>
            </a:r>
          </a:p>
          <a:p>
            <a:r>
              <a:rPr lang="en-US"/>
              <a:t>N – non-deleting</a:t>
            </a:r>
          </a:p>
        </p:txBody>
      </p:sp>
      <p:sp>
        <p:nvSpPr>
          <p:cNvPr id="155659" name="Text Box 26"/>
          <p:cNvSpPr txBox="1">
            <a:spLocks noChangeArrowheads="1"/>
          </p:cNvSpPr>
          <p:nvPr/>
        </p:nvSpPr>
        <p:spPr bwMode="auto">
          <a:xfrm>
            <a:off x="212725" y="4457700"/>
            <a:ext cx="1244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i="1">
                <a:solidFill>
                  <a:schemeClr val="folHlink"/>
                </a:solidFill>
              </a:rPr>
              <a:t>arabic verb</a:t>
            </a:r>
          </a:p>
        </p:txBody>
      </p:sp>
      <p:sp>
        <p:nvSpPr>
          <p:cNvPr id="155660" name="Text Box 27"/>
          <p:cNvSpPr txBox="1">
            <a:spLocks noChangeArrowheads="1"/>
          </p:cNvSpPr>
          <p:nvPr/>
        </p:nvSpPr>
        <p:spPr bwMode="auto">
          <a:xfrm>
            <a:off x="457200" y="4800600"/>
            <a:ext cx="14859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i="1">
                <a:solidFill>
                  <a:schemeClr val="folHlink"/>
                </a:solidFill>
              </a:rPr>
              <a:t>arabic subject</a:t>
            </a:r>
          </a:p>
        </p:txBody>
      </p:sp>
      <p:sp>
        <p:nvSpPr>
          <p:cNvPr id="155661" name="Text Box 28"/>
          <p:cNvSpPr txBox="1">
            <a:spLocks noChangeArrowheads="1"/>
          </p:cNvSpPr>
          <p:nvPr/>
        </p:nvSpPr>
        <p:spPr bwMode="auto">
          <a:xfrm>
            <a:off x="914400" y="5105400"/>
            <a:ext cx="1397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i="1">
                <a:solidFill>
                  <a:schemeClr val="folHlink"/>
                </a:solidFill>
              </a:rPr>
              <a:t>arabic object</a:t>
            </a:r>
          </a:p>
        </p:txBody>
      </p:sp>
      <p:sp>
        <p:nvSpPr>
          <p:cNvPr id="155662" name="Line 29"/>
          <p:cNvSpPr>
            <a:spLocks noChangeShapeType="1"/>
          </p:cNvSpPr>
          <p:nvPr/>
        </p:nvSpPr>
        <p:spPr bwMode="auto">
          <a:xfrm flipV="1">
            <a:off x="914400" y="40386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5663" name="Line 30"/>
          <p:cNvSpPr>
            <a:spLocks noChangeShapeType="1"/>
          </p:cNvSpPr>
          <p:nvPr/>
        </p:nvSpPr>
        <p:spPr bwMode="auto">
          <a:xfrm flipV="1">
            <a:off x="1524000" y="41148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5664" name="Line 31"/>
          <p:cNvSpPr>
            <a:spLocks noChangeShapeType="1"/>
          </p:cNvSpPr>
          <p:nvPr/>
        </p:nvSpPr>
        <p:spPr bwMode="auto">
          <a:xfrm flipV="1">
            <a:off x="2057400" y="4114800"/>
            <a:ext cx="152400" cy="9906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5665" name="Text Box 32"/>
          <p:cNvSpPr txBox="1">
            <a:spLocks noChangeArrowheads="1"/>
          </p:cNvSpPr>
          <p:nvPr/>
        </p:nvSpPr>
        <p:spPr bwMode="auto">
          <a:xfrm>
            <a:off x="3717925" y="2632075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</a:t>
            </a:r>
          </a:p>
        </p:txBody>
      </p:sp>
      <p:sp>
        <p:nvSpPr>
          <p:cNvPr id="155666" name="Line 35"/>
          <p:cNvSpPr>
            <a:spLocks noChangeShapeType="1"/>
          </p:cNvSpPr>
          <p:nvPr/>
        </p:nvSpPr>
        <p:spPr bwMode="auto">
          <a:xfrm>
            <a:off x="3886200" y="31242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5667" name="Text Box 36"/>
          <p:cNvSpPr txBox="1">
            <a:spLocks noChangeArrowheads="1"/>
          </p:cNvSpPr>
          <p:nvPr/>
        </p:nvSpPr>
        <p:spPr bwMode="auto">
          <a:xfrm>
            <a:off x="4017963" y="3567113"/>
            <a:ext cx="574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VP</a:t>
            </a:r>
          </a:p>
        </p:txBody>
      </p:sp>
      <p:sp>
        <p:nvSpPr>
          <p:cNvPr id="155668" name="Line 37"/>
          <p:cNvSpPr>
            <a:spLocks noChangeShapeType="1"/>
          </p:cNvSpPr>
          <p:nvPr/>
        </p:nvSpPr>
        <p:spPr bwMode="auto">
          <a:xfrm>
            <a:off x="4267200" y="40386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5669" name="Text Box 38"/>
          <p:cNvSpPr txBox="1">
            <a:spLocks noChangeArrowheads="1"/>
          </p:cNvSpPr>
          <p:nvPr/>
        </p:nvSpPr>
        <p:spPr bwMode="auto">
          <a:xfrm>
            <a:off x="4464050" y="44958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x2</a:t>
            </a:r>
          </a:p>
        </p:txBody>
      </p:sp>
      <p:sp>
        <p:nvSpPr>
          <p:cNvPr id="155670" name="Line 39"/>
          <p:cNvSpPr>
            <a:spLocks noChangeShapeType="1"/>
          </p:cNvSpPr>
          <p:nvPr/>
        </p:nvSpPr>
        <p:spPr bwMode="auto">
          <a:xfrm flipH="1">
            <a:off x="4038600" y="40386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5671" name="Text Box 40"/>
          <p:cNvSpPr txBox="1">
            <a:spLocks noChangeArrowheads="1"/>
          </p:cNvSpPr>
          <p:nvPr/>
        </p:nvSpPr>
        <p:spPr bwMode="auto">
          <a:xfrm>
            <a:off x="3733800" y="4481513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x0</a:t>
            </a:r>
          </a:p>
        </p:txBody>
      </p:sp>
      <p:sp>
        <p:nvSpPr>
          <p:cNvPr id="155672" name="Text Box 42"/>
          <p:cNvSpPr txBox="1">
            <a:spLocks noChangeArrowheads="1"/>
          </p:cNvSpPr>
          <p:nvPr/>
        </p:nvSpPr>
        <p:spPr bwMode="auto">
          <a:xfrm>
            <a:off x="2651125" y="5454650"/>
            <a:ext cx="742950" cy="64135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/>
              <a:t>LT</a:t>
            </a:r>
          </a:p>
        </p:txBody>
      </p:sp>
      <p:sp>
        <p:nvSpPr>
          <p:cNvPr id="155673" name="Text Box 43"/>
          <p:cNvSpPr txBox="1">
            <a:spLocks noChangeArrowheads="1"/>
          </p:cNvSpPr>
          <p:nvPr/>
        </p:nvSpPr>
        <p:spPr bwMode="auto">
          <a:xfrm>
            <a:off x="3717925" y="5638800"/>
            <a:ext cx="2482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can delete subtrees</a:t>
            </a:r>
          </a:p>
        </p:txBody>
      </p:sp>
      <p:sp>
        <p:nvSpPr>
          <p:cNvPr id="155674" name="Text Box 44"/>
          <p:cNvSpPr txBox="1">
            <a:spLocks noChangeArrowheads="1"/>
          </p:cNvSpPr>
          <p:nvPr/>
        </p:nvSpPr>
        <p:spPr bwMode="auto">
          <a:xfrm>
            <a:off x="825500" y="2057400"/>
            <a:ext cx="14859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i="1"/>
              <a:t>one-level LHS</a:t>
            </a:r>
          </a:p>
        </p:txBody>
      </p:sp>
      <p:sp>
        <p:nvSpPr>
          <p:cNvPr id="155675" name="Text Box 45"/>
          <p:cNvSpPr txBox="1">
            <a:spLocks noChangeArrowheads="1"/>
          </p:cNvSpPr>
          <p:nvPr/>
        </p:nvSpPr>
        <p:spPr bwMode="auto">
          <a:xfrm>
            <a:off x="3238500" y="2057400"/>
            <a:ext cx="1562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i="1"/>
              <a:t>multilevel RHS</a:t>
            </a:r>
          </a:p>
        </p:txBody>
      </p:sp>
      <p:sp>
        <p:nvSpPr>
          <p:cNvPr id="155676" name="Rectangle 2"/>
          <p:cNvSpPr>
            <a:spLocks noChangeArrowheads="1"/>
          </p:cNvSpPr>
          <p:nvPr/>
        </p:nvSpPr>
        <p:spPr bwMode="auto">
          <a:xfrm>
            <a:off x="6858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400"/>
              <a:t>Top-down Tree Transducers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Text Box 3"/>
          <p:cNvSpPr txBox="1">
            <a:spLocks noChangeArrowheads="1"/>
          </p:cNvSpPr>
          <p:nvPr/>
        </p:nvSpPr>
        <p:spPr bwMode="auto">
          <a:xfrm>
            <a:off x="1584325" y="2632075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</a:t>
            </a:r>
          </a:p>
        </p:txBody>
      </p:sp>
      <p:sp>
        <p:nvSpPr>
          <p:cNvPr id="156675" name="Line 4"/>
          <p:cNvSpPr>
            <a:spLocks noChangeShapeType="1"/>
          </p:cNvSpPr>
          <p:nvPr/>
        </p:nvSpPr>
        <p:spPr bwMode="auto">
          <a:xfrm flipH="1">
            <a:off x="1295400" y="31242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6676" name="Line 5"/>
          <p:cNvSpPr>
            <a:spLocks noChangeShapeType="1"/>
          </p:cNvSpPr>
          <p:nvPr/>
        </p:nvSpPr>
        <p:spPr bwMode="auto">
          <a:xfrm>
            <a:off x="1752600" y="31242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6677" name="Text Box 6"/>
          <p:cNvSpPr txBox="1">
            <a:spLocks noChangeArrowheads="1"/>
          </p:cNvSpPr>
          <p:nvPr/>
        </p:nvSpPr>
        <p:spPr bwMode="auto">
          <a:xfrm>
            <a:off x="976313" y="3519488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x0</a:t>
            </a:r>
          </a:p>
        </p:txBody>
      </p:sp>
      <p:sp>
        <p:nvSpPr>
          <p:cNvPr id="156678" name="Text Box 7"/>
          <p:cNvSpPr txBox="1">
            <a:spLocks noChangeArrowheads="1"/>
          </p:cNvSpPr>
          <p:nvPr/>
        </p:nvSpPr>
        <p:spPr bwMode="auto">
          <a:xfrm>
            <a:off x="2025650" y="3519488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x2</a:t>
            </a:r>
          </a:p>
        </p:txBody>
      </p:sp>
      <p:sp>
        <p:nvSpPr>
          <p:cNvPr id="156679" name="Line 8"/>
          <p:cNvSpPr>
            <a:spLocks noChangeShapeType="1"/>
          </p:cNvSpPr>
          <p:nvPr/>
        </p:nvSpPr>
        <p:spPr bwMode="auto">
          <a:xfrm>
            <a:off x="2590800" y="2895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6680" name="Line 9"/>
          <p:cNvSpPr>
            <a:spLocks noChangeShapeType="1"/>
          </p:cNvSpPr>
          <p:nvPr/>
        </p:nvSpPr>
        <p:spPr bwMode="auto">
          <a:xfrm>
            <a:off x="1752600" y="3124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6681" name="Text Box 10"/>
          <p:cNvSpPr txBox="1">
            <a:spLocks noChangeArrowheads="1"/>
          </p:cNvSpPr>
          <p:nvPr/>
        </p:nvSpPr>
        <p:spPr bwMode="auto">
          <a:xfrm>
            <a:off x="1546225" y="3519488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x1</a:t>
            </a:r>
          </a:p>
        </p:txBody>
      </p:sp>
      <p:sp>
        <p:nvSpPr>
          <p:cNvPr id="156682" name="Text Box 11"/>
          <p:cNvSpPr txBox="1">
            <a:spLocks noChangeArrowheads="1"/>
          </p:cNvSpPr>
          <p:nvPr/>
        </p:nvSpPr>
        <p:spPr bwMode="auto">
          <a:xfrm>
            <a:off x="5470525" y="1946275"/>
            <a:ext cx="3186113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 – top-down</a:t>
            </a:r>
          </a:p>
          <a:p>
            <a:r>
              <a:rPr lang="en-US"/>
              <a:t>L – linear (non-copying)</a:t>
            </a:r>
          </a:p>
          <a:p>
            <a:r>
              <a:rPr lang="en-US"/>
              <a:t>N – non-deleting</a:t>
            </a:r>
          </a:p>
        </p:txBody>
      </p:sp>
      <p:sp>
        <p:nvSpPr>
          <p:cNvPr id="156683" name="Text Box 12"/>
          <p:cNvSpPr txBox="1">
            <a:spLocks noChangeArrowheads="1"/>
          </p:cNvSpPr>
          <p:nvPr/>
        </p:nvSpPr>
        <p:spPr bwMode="auto">
          <a:xfrm>
            <a:off x="212725" y="4457700"/>
            <a:ext cx="1244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i="1">
                <a:solidFill>
                  <a:schemeClr val="folHlink"/>
                </a:solidFill>
              </a:rPr>
              <a:t>arabic verb</a:t>
            </a:r>
          </a:p>
        </p:txBody>
      </p:sp>
      <p:sp>
        <p:nvSpPr>
          <p:cNvPr id="156684" name="Text Box 13"/>
          <p:cNvSpPr txBox="1">
            <a:spLocks noChangeArrowheads="1"/>
          </p:cNvSpPr>
          <p:nvPr/>
        </p:nvSpPr>
        <p:spPr bwMode="auto">
          <a:xfrm>
            <a:off x="457200" y="4800600"/>
            <a:ext cx="14859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i="1">
                <a:solidFill>
                  <a:schemeClr val="folHlink"/>
                </a:solidFill>
              </a:rPr>
              <a:t>arabic subject</a:t>
            </a:r>
          </a:p>
        </p:txBody>
      </p:sp>
      <p:sp>
        <p:nvSpPr>
          <p:cNvPr id="156685" name="Text Box 14"/>
          <p:cNvSpPr txBox="1">
            <a:spLocks noChangeArrowheads="1"/>
          </p:cNvSpPr>
          <p:nvPr/>
        </p:nvSpPr>
        <p:spPr bwMode="auto">
          <a:xfrm>
            <a:off x="914400" y="5105400"/>
            <a:ext cx="1397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i="1">
                <a:solidFill>
                  <a:schemeClr val="folHlink"/>
                </a:solidFill>
              </a:rPr>
              <a:t>arabic object</a:t>
            </a:r>
          </a:p>
        </p:txBody>
      </p:sp>
      <p:sp>
        <p:nvSpPr>
          <p:cNvPr id="156686" name="Line 15"/>
          <p:cNvSpPr>
            <a:spLocks noChangeShapeType="1"/>
          </p:cNvSpPr>
          <p:nvPr/>
        </p:nvSpPr>
        <p:spPr bwMode="auto">
          <a:xfrm flipV="1">
            <a:off x="914400" y="40386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6687" name="Line 16"/>
          <p:cNvSpPr>
            <a:spLocks noChangeShapeType="1"/>
          </p:cNvSpPr>
          <p:nvPr/>
        </p:nvSpPr>
        <p:spPr bwMode="auto">
          <a:xfrm flipV="1">
            <a:off x="1524000" y="41148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6688" name="Line 17"/>
          <p:cNvSpPr>
            <a:spLocks noChangeShapeType="1"/>
          </p:cNvSpPr>
          <p:nvPr/>
        </p:nvSpPr>
        <p:spPr bwMode="auto">
          <a:xfrm flipV="1">
            <a:off x="2057400" y="4114800"/>
            <a:ext cx="152400" cy="9906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6689" name="Text Box 26"/>
          <p:cNvSpPr txBox="1">
            <a:spLocks noChangeArrowheads="1"/>
          </p:cNvSpPr>
          <p:nvPr/>
        </p:nvSpPr>
        <p:spPr bwMode="auto">
          <a:xfrm>
            <a:off x="3717925" y="2632075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</a:t>
            </a:r>
          </a:p>
        </p:txBody>
      </p:sp>
      <p:sp>
        <p:nvSpPr>
          <p:cNvPr id="156690" name="Line 27"/>
          <p:cNvSpPr>
            <a:spLocks noChangeShapeType="1"/>
          </p:cNvSpPr>
          <p:nvPr/>
        </p:nvSpPr>
        <p:spPr bwMode="auto">
          <a:xfrm flipH="1">
            <a:off x="3429000" y="31242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6691" name="Text Box 28"/>
          <p:cNvSpPr txBox="1">
            <a:spLocks noChangeArrowheads="1"/>
          </p:cNvSpPr>
          <p:nvPr/>
        </p:nvSpPr>
        <p:spPr bwMode="auto">
          <a:xfrm>
            <a:off x="3109913" y="3567113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x0</a:t>
            </a:r>
          </a:p>
        </p:txBody>
      </p:sp>
      <p:sp>
        <p:nvSpPr>
          <p:cNvPr id="156692" name="Line 29"/>
          <p:cNvSpPr>
            <a:spLocks noChangeShapeType="1"/>
          </p:cNvSpPr>
          <p:nvPr/>
        </p:nvSpPr>
        <p:spPr bwMode="auto">
          <a:xfrm>
            <a:off x="3886200" y="31242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6693" name="Text Box 30"/>
          <p:cNvSpPr txBox="1">
            <a:spLocks noChangeArrowheads="1"/>
          </p:cNvSpPr>
          <p:nvPr/>
        </p:nvSpPr>
        <p:spPr bwMode="auto">
          <a:xfrm>
            <a:off x="4017963" y="3567113"/>
            <a:ext cx="574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VP</a:t>
            </a:r>
          </a:p>
        </p:txBody>
      </p:sp>
      <p:sp>
        <p:nvSpPr>
          <p:cNvPr id="156694" name="Line 31"/>
          <p:cNvSpPr>
            <a:spLocks noChangeShapeType="1"/>
          </p:cNvSpPr>
          <p:nvPr/>
        </p:nvSpPr>
        <p:spPr bwMode="auto">
          <a:xfrm>
            <a:off x="4267200" y="40386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6695" name="Text Box 32"/>
          <p:cNvSpPr txBox="1">
            <a:spLocks noChangeArrowheads="1"/>
          </p:cNvSpPr>
          <p:nvPr/>
        </p:nvSpPr>
        <p:spPr bwMode="auto">
          <a:xfrm>
            <a:off x="4464050" y="44958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x2</a:t>
            </a:r>
          </a:p>
        </p:txBody>
      </p:sp>
      <p:sp>
        <p:nvSpPr>
          <p:cNvPr id="156696" name="Line 33"/>
          <p:cNvSpPr>
            <a:spLocks noChangeShapeType="1"/>
          </p:cNvSpPr>
          <p:nvPr/>
        </p:nvSpPr>
        <p:spPr bwMode="auto">
          <a:xfrm flipH="1">
            <a:off x="4038600" y="40386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6697" name="Text Box 34"/>
          <p:cNvSpPr txBox="1">
            <a:spLocks noChangeArrowheads="1"/>
          </p:cNvSpPr>
          <p:nvPr/>
        </p:nvSpPr>
        <p:spPr bwMode="auto">
          <a:xfrm>
            <a:off x="3733800" y="44958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x0</a:t>
            </a:r>
          </a:p>
        </p:txBody>
      </p:sp>
      <p:sp>
        <p:nvSpPr>
          <p:cNvPr id="156698" name="Line 35"/>
          <p:cNvSpPr>
            <a:spLocks noChangeShapeType="1"/>
          </p:cNvSpPr>
          <p:nvPr/>
        </p:nvSpPr>
        <p:spPr bwMode="auto">
          <a:xfrm flipH="1">
            <a:off x="3276600" y="4038600"/>
            <a:ext cx="990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6699" name="Text Box 36"/>
          <p:cNvSpPr txBox="1">
            <a:spLocks noChangeArrowheads="1"/>
          </p:cNvSpPr>
          <p:nvPr/>
        </p:nvSpPr>
        <p:spPr bwMode="auto">
          <a:xfrm>
            <a:off x="2971800" y="44958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x0</a:t>
            </a:r>
          </a:p>
        </p:txBody>
      </p:sp>
      <p:sp>
        <p:nvSpPr>
          <p:cNvPr id="156700" name="Text Box 37"/>
          <p:cNvSpPr txBox="1">
            <a:spLocks noChangeArrowheads="1"/>
          </p:cNvSpPr>
          <p:nvPr/>
        </p:nvSpPr>
        <p:spPr bwMode="auto">
          <a:xfrm>
            <a:off x="2651125" y="5454650"/>
            <a:ext cx="463550" cy="64135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/>
              <a:t>T</a:t>
            </a:r>
          </a:p>
        </p:txBody>
      </p:sp>
      <p:sp>
        <p:nvSpPr>
          <p:cNvPr id="156701" name="Text Box 38"/>
          <p:cNvSpPr txBox="1">
            <a:spLocks noChangeArrowheads="1"/>
          </p:cNvSpPr>
          <p:nvPr/>
        </p:nvSpPr>
        <p:spPr bwMode="auto">
          <a:xfrm>
            <a:off x="3717925" y="5638800"/>
            <a:ext cx="3463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can copy &amp; delete subtrees</a:t>
            </a:r>
          </a:p>
        </p:txBody>
      </p:sp>
      <p:sp>
        <p:nvSpPr>
          <p:cNvPr id="156702" name="Text Box 39"/>
          <p:cNvSpPr txBox="1">
            <a:spLocks noChangeArrowheads="1"/>
          </p:cNvSpPr>
          <p:nvPr/>
        </p:nvSpPr>
        <p:spPr bwMode="auto">
          <a:xfrm>
            <a:off x="825500" y="2057400"/>
            <a:ext cx="14859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i="1"/>
              <a:t>one-level LHS</a:t>
            </a:r>
          </a:p>
        </p:txBody>
      </p:sp>
      <p:sp>
        <p:nvSpPr>
          <p:cNvPr id="156703" name="Text Box 40"/>
          <p:cNvSpPr txBox="1">
            <a:spLocks noChangeArrowheads="1"/>
          </p:cNvSpPr>
          <p:nvPr/>
        </p:nvSpPr>
        <p:spPr bwMode="auto">
          <a:xfrm>
            <a:off x="3238500" y="2057400"/>
            <a:ext cx="1562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i="1"/>
              <a:t>multilevel RHS</a:t>
            </a:r>
          </a:p>
        </p:txBody>
      </p:sp>
      <p:sp>
        <p:nvSpPr>
          <p:cNvPr id="156704" name="Rectangle 2"/>
          <p:cNvSpPr>
            <a:spLocks noChangeArrowheads="1"/>
          </p:cNvSpPr>
          <p:nvPr/>
        </p:nvSpPr>
        <p:spPr bwMode="auto">
          <a:xfrm>
            <a:off x="6858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400" dirty="0"/>
              <a:t>Top-down Tree Transducers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Text Box 3"/>
          <p:cNvSpPr txBox="1">
            <a:spLocks noChangeArrowheads="1"/>
          </p:cNvSpPr>
          <p:nvPr/>
        </p:nvSpPr>
        <p:spPr bwMode="auto">
          <a:xfrm>
            <a:off x="1295400" y="2632075"/>
            <a:ext cx="600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q</a:t>
            </a:r>
            <a:r>
              <a:rPr lang="en-US"/>
              <a:t> S</a:t>
            </a:r>
          </a:p>
        </p:txBody>
      </p:sp>
      <p:sp>
        <p:nvSpPr>
          <p:cNvPr id="157699" name="Line 4"/>
          <p:cNvSpPr>
            <a:spLocks noChangeShapeType="1"/>
          </p:cNvSpPr>
          <p:nvPr/>
        </p:nvSpPr>
        <p:spPr bwMode="auto">
          <a:xfrm flipH="1">
            <a:off x="1295400" y="31242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7700" name="Line 5"/>
          <p:cNvSpPr>
            <a:spLocks noChangeShapeType="1"/>
          </p:cNvSpPr>
          <p:nvPr/>
        </p:nvSpPr>
        <p:spPr bwMode="auto">
          <a:xfrm>
            <a:off x="1752600" y="31242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7701" name="Text Box 6"/>
          <p:cNvSpPr txBox="1">
            <a:spLocks noChangeArrowheads="1"/>
          </p:cNvSpPr>
          <p:nvPr/>
        </p:nvSpPr>
        <p:spPr bwMode="auto">
          <a:xfrm>
            <a:off x="976313" y="3519488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x0</a:t>
            </a:r>
          </a:p>
        </p:txBody>
      </p:sp>
      <p:sp>
        <p:nvSpPr>
          <p:cNvPr id="157702" name="Text Box 7"/>
          <p:cNvSpPr txBox="1">
            <a:spLocks noChangeArrowheads="1"/>
          </p:cNvSpPr>
          <p:nvPr/>
        </p:nvSpPr>
        <p:spPr bwMode="auto">
          <a:xfrm>
            <a:off x="2025650" y="3519488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x2</a:t>
            </a:r>
          </a:p>
        </p:txBody>
      </p:sp>
      <p:sp>
        <p:nvSpPr>
          <p:cNvPr id="157703" name="Line 8"/>
          <p:cNvSpPr>
            <a:spLocks noChangeShapeType="1"/>
          </p:cNvSpPr>
          <p:nvPr/>
        </p:nvSpPr>
        <p:spPr bwMode="auto">
          <a:xfrm>
            <a:off x="2590800" y="2895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7704" name="Line 9"/>
          <p:cNvSpPr>
            <a:spLocks noChangeShapeType="1"/>
          </p:cNvSpPr>
          <p:nvPr/>
        </p:nvSpPr>
        <p:spPr bwMode="auto">
          <a:xfrm>
            <a:off x="1752600" y="3124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7705" name="Text Box 10"/>
          <p:cNvSpPr txBox="1">
            <a:spLocks noChangeArrowheads="1"/>
          </p:cNvSpPr>
          <p:nvPr/>
        </p:nvSpPr>
        <p:spPr bwMode="auto">
          <a:xfrm>
            <a:off x="1546225" y="3519488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x1</a:t>
            </a:r>
          </a:p>
        </p:txBody>
      </p:sp>
      <p:sp>
        <p:nvSpPr>
          <p:cNvPr id="157706" name="Text Box 11"/>
          <p:cNvSpPr txBox="1">
            <a:spLocks noChangeArrowheads="1"/>
          </p:cNvSpPr>
          <p:nvPr/>
        </p:nvSpPr>
        <p:spPr bwMode="auto">
          <a:xfrm>
            <a:off x="5470525" y="1946275"/>
            <a:ext cx="3186113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 – top-down</a:t>
            </a:r>
          </a:p>
          <a:p>
            <a:r>
              <a:rPr lang="en-US"/>
              <a:t>L – linear (non-copying)</a:t>
            </a:r>
          </a:p>
          <a:p>
            <a:r>
              <a:rPr lang="en-US"/>
              <a:t>N – non-deleting</a:t>
            </a:r>
          </a:p>
        </p:txBody>
      </p:sp>
      <p:sp>
        <p:nvSpPr>
          <p:cNvPr id="157707" name="Text Box 12"/>
          <p:cNvSpPr txBox="1">
            <a:spLocks noChangeArrowheads="1"/>
          </p:cNvSpPr>
          <p:nvPr/>
        </p:nvSpPr>
        <p:spPr bwMode="auto">
          <a:xfrm>
            <a:off x="212725" y="4457700"/>
            <a:ext cx="1244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i="1">
                <a:solidFill>
                  <a:schemeClr val="folHlink"/>
                </a:solidFill>
              </a:rPr>
              <a:t>arabic verb</a:t>
            </a:r>
          </a:p>
        </p:txBody>
      </p:sp>
      <p:sp>
        <p:nvSpPr>
          <p:cNvPr id="157708" name="Text Box 13"/>
          <p:cNvSpPr txBox="1">
            <a:spLocks noChangeArrowheads="1"/>
          </p:cNvSpPr>
          <p:nvPr/>
        </p:nvSpPr>
        <p:spPr bwMode="auto">
          <a:xfrm>
            <a:off x="457200" y="4800600"/>
            <a:ext cx="14859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i="1">
                <a:solidFill>
                  <a:schemeClr val="folHlink"/>
                </a:solidFill>
              </a:rPr>
              <a:t>arabic subject</a:t>
            </a:r>
          </a:p>
        </p:txBody>
      </p:sp>
      <p:sp>
        <p:nvSpPr>
          <p:cNvPr id="157709" name="Text Box 14"/>
          <p:cNvSpPr txBox="1">
            <a:spLocks noChangeArrowheads="1"/>
          </p:cNvSpPr>
          <p:nvPr/>
        </p:nvSpPr>
        <p:spPr bwMode="auto">
          <a:xfrm>
            <a:off x="914400" y="5105400"/>
            <a:ext cx="1397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i="1">
                <a:solidFill>
                  <a:schemeClr val="folHlink"/>
                </a:solidFill>
              </a:rPr>
              <a:t>arabic object</a:t>
            </a:r>
          </a:p>
        </p:txBody>
      </p:sp>
      <p:sp>
        <p:nvSpPr>
          <p:cNvPr id="157710" name="Line 15"/>
          <p:cNvSpPr>
            <a:spLocks noChangeShapeType="1"/>
          </p:cNvSpPr>
          <p:nvPr/>
        </p:nvSpPr>
        <p:spPr bwMode="auto">
          <a:xfrm flipV="1">
            <a:off x="914400" y="40386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7711" name="Line 16"/>
          <p:cNvSpPr>
            <a:spLocks noChangeShapeType="1"/>
          </p:cNvSpPr>
          <p:nvPr/>
        </p:nvSpPr>
        <p:spPr bwMode="auto">
          <a:xfrm flipV="1">
            <a:off x="1524000" y="41148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7712" name="Line 17"/>
          <p:cNvSpPr>
            <a:spLocks noChangeShapeType="1"/>
          </p:cNvSpPr>
          <p:nvPr/>
        </p:nvSpPr>
        <p:spPr bwMode="auto">
          <a:xfrm flipV="1">
            <a:off x="2057400" y="4114800"/>
            <a:ext cx="152400" cy="9906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7713" name="Text Box 18"/>
          <p:cNvSpPr txBox="1">
            <a:spLocks noChangeArrowheads="1"/>
          </p:cNvSpPr>
          <p:nvPr/>
        </p:nvSpPr>
        <p:spPr bwMode="auto">
          <a:xfrm>
            <a:off x="3717925" y="2632075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</a:t>
            </a:r>
          </a:p>
        </p:txBody>
      </p:sp>
      <p:sp>
        <p:nvSpPr>
          <p:cNvPr id="157714" name="Line 19"/>
          <p:cNvSpPr>
            <a:spLocks noChangeShapeType="1"/>
          </p:cNvSpPr>
          <p:nvPr/>
        </p:nvSpPr>
        <p:spPr bwMode="auto">
          <a:xfrm flipH="1">
            <a:off x="3429000" y="31242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7715" name="Text Box 20"/>
          <p:cNvSpPr txBox="1">
            <a:spLocks noChangeArrowheads="1"/>
          </p:cNvSpPr>
          <p:nvPr/>
        </p:nvSpPr>
        <p:spPr bwMode="auto">
          <a:xfrm>
            <a:off x="3005138" y="3567113"/>
            <a:ext cx="700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/>
              <a:t>r</a:t>
            </a:r>
            <a:r>
              <a:rPr lang="en-US"/>
              <a:t> x1</a:t>
            </a:r>
          </a:p>
        </p:txBody>
      </p:sp>
      <p:sp>
        <p:nvSpPr>
          <p:cNvPr id="157716" name="Line 21"/>
          <p:cNvSpPr>
            <a:spLocks noChangeShapeType="1"/>
          </p:cNvSpPr>
          <p:nvPr/>
        </p:nvSpPr>
        <p:spPr bwMode="auto">
          <a:xfrm>
            <a:off x="3886200" y="31242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7717" name="Text Box 22"/>
          <p:cNvSpPr txBox="1">
            <a:spLocks noChangeArrowheads="1"/>
          </p:cNvSpPr>
          <p:nvPr/>
        </p:nvSpPr>
        <p:spPr bwMode="auto">
          <a:xfrm>
            <a:off x="4017963" y="3567113"/>
            <a:ext cx="574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VP</a:t>
            </a:r>
          </a:p>
        </p:txBody>
      </p:sp>
      <p:sp>
        <p:nvSpPr>
          <p:cNvPr id="157718" name="Line 23"/>
          <p:cNvSpPr>
            <a:spLocks noChangeShapeType="1"/>
          </p:cNvSpPr>
          <p:nvPr/>
        </p:nvSpPr>
        <p:spPr bwMode="auto">
          <a:xfrm>
            <a:off x="4267200" y="40386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7719" name="Text Box 24"/>
          <p:cNvSpPr txBox="1">
            <a:spLocks noChangeArrowheads="1"/>
          </p:cNvSpPr>
          <p:nvPr/>
        </p:nvSpPr>
        <p:spPr bwMode="auto">
          <a:xfrm>
            <a:off x="4573588" y="4495800"/>
            <a:ext cx="684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/>
              <a:t>s</a:t>
            </a:r>
            <a:r>
              <a:rPr lang="en-US"/>
              <a:t> x2</a:t>
            </a:r>
          </a:p>
        </p:txBody>
      </p:sp>
      <p:sp>
        <p:nvSpPr>
          <p:cNvPr id="157720" name="Line 25"/>
          <p:cNvSpPr>
            <a:spLocks noChangeShapeType="1"/>
          </p:cNvSpPr>
          <p:nvPr/>
        </p:nvSpPr>
        <p:spPr bwMode="auto">
          <a:xfrm flipH="1">
            <a:off x="4038600" y="40386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7721" name="Text Box 26"/>
          <p:cNvSpPr txBox="1">
            <a:spLocks noChangeArrowheads="1"/>
          </p:cNvSpPr>
          <p:nvPr/>
        </p:nvSpPr>
        <p:spPr bwMode="auto">
          <a:xfrm>
            <a:off x="3611563" y="4495800"/>
            <a:ext cx="735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/>
              <a:t>q</a:t>
            </a:r>
            <a:r>
              <a:rPr lang="en-US"/>
              <a:t> x0</a:t>
            </a:r>
          </a:p>
        </p:txBody>
      </p:sp>
      <p:sp>
        <p:nvSpPr>
          <p:cNvPr id="157722" name="Line 27"/>
          <p:cNvSpPr>
            <a:spLocks noChangeShapeType="1"/>
          </p:cNvSpPr>
          <p:nvPr/>
        </p:nvSpPr>
        <p:spPr bwMode="auto">
          <a:xfrm flipH="1">
            <a:off x="3276600" y="4038600"/>
            <a:ext cx="990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7723" name="Text Box 28"/>
          <p:cNvSpPr txBox="1">
            <a:spLocks noChangeArrowheads="1"/>
          </p:cNvSpPr>
          <p:nvPr/>
        </p:nvSpPr>
        <p:spPr bwMode="auto">
          <a:xfrm>
            <a:off x="2874963" y="4495800"/>
            <a:ext cx="684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/>
              <a:t>s</a:t>
            </a:r>
            <a:r>
              <a:rPr lang="en-US"/>
              <a:t> x0</a:t>
            </a:r>
          </a:p>
        </p:txBody>
      </p:sp>
      <p:sp>
        <p:nvSpPr>
          <p:cNvPr id="157724" name="Text Box 29"/>
          <p:cNvSpPr txBox="1">
            <a:spLocks noChangeArrowheads="1"/>
          </p:cNvSpPr>
          <p:nvPr/>
        </p:nvSpPr>
        <p:spPr bwMode="auto">
          <a:xfrm>
            <a:off x="2651125" y="5454650"/>
            <a:ext cx="463550" cy="64135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/>
              <a:t>T</a:t>
            </a:r>
          </a:p>
        </p:txBody>
      </p:sp>
      <p:sp>
        <p:nvSpPr>
          <p:cNvPr id="157725" name="Text Box 30"/>
          <p:cNvSpPr txBox="1">
            <a:spLocks noChangeArrowheads="1"/>
          </p:cNvSpPr>
          <p:nvPr/>
        </p:nvSpPr>
        <p:spPr bwMode="auto">
          <a:xfrm>
            <a:off x="5638800" y="5638800"/>
            <a:ext cx="2281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all employ </a:t>
            </a:r>
            <a:r>
              <a:rPr lang="en-US" b="1"/>
              <a:t>states</a:t>
            </a:r>
          </a:p>
        </p:txBody>
      </p:sp>
      <p:sp>
        <p:nvSpPr>
          <p:cNvPr id="157726" name="Text Box 31"/>
          <p:cNvSpPr txBox="1">
            <a:spLocks noChangeArrowheads="1"/>
          </p:cNvSpPr>
          <p:nvPr/>
        </p:nvSpPr>
        <p:spPr bwMode="auto">
          <a:xfrm>
            <a:off x="825500" y="2057400"/>
            <a:ext cx="14859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i="1"/>
              <a:t>one-level LHS</a:t>
            </a:r>
          </a:p>
        </p:txBody>
      </p:sp>
      <p:sp>
        <p:nvSpPr>
          <p:cNvPr id="157727" name="Text Box 32"/>
          <p:cNvSpPr txBox="1">
            <a:spLocks noChangeArrowheads="1"/>
          </p:cNvSpPr>
          <p:nvPr/>
        </p:nvSpPr>
        <p:spPr bwMode="auto">
          <a:xfrm>
            <a:off x="3238500" y="2057400"/>
            <a:ext cx="1562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i="1"/>
              <a:t>multilevel RHS</a:t>
            </a:r>
          </a:p>
        </p:txBody>
      </p:sp>
      <p:sp>
        <p:nvSpPr>
          <p:cNvPr id="157728" name="Text Box 35"/>
          <p:cNvSpPr txBox="1">
            <a:spLocks noChangeArrowheads="1"/>
          </p:cNvSpPr>
          <p:nvPr/>
        </p:nvSpPr>
        <p:spPr bwMode="auto">
          <a:xfrm>
            <a:off x="3346450" y="5454650"/>
            <a:ext cx="742950" cy="64135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/>
              <a:t>LT</a:t>
            </a:r>
          </a:p>
        </p:txBody>
      </p:sp>
      <p:sp>
        <p:nvSpPr>
          <p:cNvPr id="157729" name="Text Box 36"/>
          <p:cNvSpPr txBox="1">
            <a:spLocks noChangeArrowheads="1"/>
          </p:cNvSpPr>
          <p:nvPr/>
        </p:nvSpPr>
        <p:spPr bwMode="auto">
          <a:xfrm>
            <a:off x="4311650" y="5454650"/>
            <a:ext cx="1073150" cy="64135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/>
              <a:t>LNT</a:t>
            </a:r>
          </a:p>
        </p:txBody>
      </p:sp>
      <p:sp>
        <p:nvSpPr>
          <p:cNvPr id="157730" name="Rectangle 2"/>
          <p:cNvSpPr>
            <a:spLocks noChangeArrowheads="1"/>
          </p:cNvSpPr>
          <p:nvPr/>
        </p:nvSpPr>
        <p:spPr bwMode="auto">
          <a:xfrm>
            <a:off x="6858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400" dirty="0"/>
              <a:t>Top-down Tree Transducers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Text Box 4"/>
          <p:cNvSpPr txBox="1">
            <a:spLocks noChangeArrowheads="1"/>
          </p:cNvSpPr>
          <p:nvPr/>
        </p:nvSpPr>
        <p:spPr bwMode="auto">
          <a:xfrm>
            <a:off x="5541963" y="5097463"/>
            <a:ext cx="6794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/>
              <a:t>LNT</a:t>
            </a:r>
          </a:p>
        </p:txBody>
      </p:sp>
      <p:sp>
        <p:nvSpPr>
          <p:cNvPr id="158723" name="Text Box 5"/>
          <p:cNvSpPr txBox="1">
            <a:spLocks noChangeArrowheads="1"/>
          </p:cNvSpPr>
          <p:nvPr/>
        </p:nvSpPr>
        <p:spPr bwMode="auto">
          <a:xfrm>
            <a:off x="5624513" y="2392363"/>
            <a:ext cx="495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LT</a:t>
            </a:r>
          </a:p>
        </p:txBody>
      </p:sp>
      <p:sp>
        <p:nvSpPr>
          <p:cNvPr id="158724" name="Text Box 6"/>
          <p:cNvSpPr txBox="1">
            <a:spLocks noChangeArrowheads="1"/>
          </p:cNvSpPr>
          <p:nvPr/>
        </p:nvSpPr>
        <p:spPr bwMode="auto">
          <a:xfrm>
            <a:off x="5702300" y="1325563"/>
            <a:ext cx="354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T</a:t>
            </a:r>
          </a:p>
        </p:txBody>
      </p:sp>
      <p:cxnSp>
        <p:nvCxnSpPr>
          <p:cNvPr id="158725" name="AutoShape 22"/>
          <p:cNvCxnSpPr>
            <a:cxnSpLocks noChangeShapeType="1"/>
            <a:stCxn id="158723" idx="0"/>
            <a:endCxn id="158724" idx="2"/>
          </p:cNvCxnSpPr>
          <p:nvPr/>
        </p:nvCxnSpPr>
        <p:spPr bwMode="auto">
          <a:xfrm rot="-5400000">
            <a:off x="5541169" y="2053432"/>
            <a:ext cx="669925" cy="7937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58726" name="Text Box 36"/>
          <p:cNvSpPr txBox="1">
            <a:spLocks noChangeArrowheads="1"/>
          </p:cNvSpPr>
          <p:nvPr/>
        </p:nvSpPr>
        <p:spPr bwMode="auto">
          <a:xfrm>
            <a:off x="76200" y="1630363"/>
            <a:ext cx="70643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chemeClr val="folHlink"/>
                </a:solidFill>
                <a:latin typeface="Arial" charset="0"/>
                <a:cs typeface="Arial" charset="0"/>
              </a:rPr>
              <a:t>copying</a:t>
            </a:r>
          </a:p>
        </p:txBody>
      </p:sp>
      <p:sp>
        <p:nvSpPr>
          <p:cNvPr id="158727" name="Text Box 37"/>
          <p:cNvSpPr txBox="1">
            <a:spLocks noChangeArrowheads="1"/>
          </p:cNvSpPr>
          <p:nvPr/>
        </p:nvSpPr>
        <p:spPr bwMode="auto">
          <a:xfrm>
            <a:off x="76200" y="1935163"/>
            <a:ext cx="10096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chemeClr val="folHlink"/>
                </a:solidFill>
                <a:latin typeface="Arial" charset="0"/>
                <a:cs typeface="Arial" charset="0"/>
              </a:rPr>
              <a:t>non-copying</a:t>
            </a:r>
          </a:p>
        </p:txBody>
      </p:sp>
      <p:sp>
        <p:nvSpPr>
          <p:cNvPr id="158728" name="Text Box 40"/>
          <p:cNvSpPr txBox="1">
            <a:spLocks noChangeArrowheads="1"/>
          </p:cNvSpPr>
          <p:nvPr/>
        </p:nvSpPr>
        <p:spPr bwMode="auto">
          <a:xfrm>
            <a:off x="76200" y="2620963"/>
            <a:ext cx="71437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chemeClr val="folHlink"/>
                </a:solidFill>
                <a:latin typeface="Arial" charset="0"/>
                <a:cs typeface="Arial" charset="0"/>
              </a:rPr>
              <a:t>deleting</a:t>
            </a:r>
          </a:p>
        </p:txBody>
      </p:sp>
      <p:sp>
        <p:nvSpPr>
          <p:cNvPr id="158729" name="Text Box 41"/>
          <p:cNvSpPr txBox="1">
            <a:spLocks noChangeArrowheads="1"/>
          </p:cNvSpPr>
          <p:nvPr/>
        </p:nvSpPr>
        <p:spPr bwMode="auto">
          <a:xfrm>
            <a:off x="76200" y="2925763"/>
            <a:ext cx="10175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chemeClr val="folHlink"/>
                </a:solidFill>
                <a:latin typeface="Arial" charset="0"/>
                <a:cs typeface="Arial" charset="0"/>
              </a:rPr>
              <a:t>non-deleting</a:t>
            </a:r>
          </a:p>
        </p:txBody>
      </p:sp>
      <p:cxnSp>
        <p:nvCxnSpPr>
          <p:cNvPr id="158730" name="AutoShape 61"/>
          <p:cNvCxnSpPr>
            <a:cxnSpLocks noChangeShapeType="1"/>
            <a:endCxn id="158723" idx="2"/>
          </p:cNvCxnSpPr>
          <p:nvPr/>
        </p:nvCxnSpPr>
        <p:spPr bwMode="auto">
          <a:xfrm rot="-5400000">
            <a:off x="4745832" y="3902869"/>
            <a:ext cx="2239962" cy="12700"/>
          </a:xfrm>
          <a:prstGeom prst="curvedConnector3">
            <a:avLst>
              <a:gd name="adj1" fmla="val 49963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58731" name="Line 82"/>
          <p:cNvSpPr>
            <a:spLocks noChangeShapeType="1"/>
          </p:cNvSpPr>
          <p:nvPr/>
        </p:nvSpPr>
        <p:spPr bwMode="auto">
          <a:xfrm>
            <a:off x="152400" y="1935163"/>
            <a:ext cx="58674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8732" name="Line 83"/>
          <p:cNvSpPr>
            <a:spLocks noChangeShapeType="1"/>
          </p:cNvSpPr>
          <p:nvPr/>
        </p:nvSpPr>
        <p:spPr bwMode="auto">
          <a:xfrm>
            <a:off x="152400" y="2925763"/>
            <a:ext cx="5943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8733" name="Text Box 164"/>
          <p:cNvSpPr txBox="1">
            <a:spLocks noChangeArrowheads="1"/>
          </p:cNvSpPr>
          <p:nvPr/>
        </p:nvSpPr>
        <p:spPr bwMode="auto">
          <a:xfrm>
            <a:off x="1676400" y="228600"/>
            <a:ext cx="3186113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 – top-down</a:t>
            </a:r>
          </a:p>
          <a:p>
            <a:r>
              <a:rPr lang="en-US"/>
              <a:t>L – linear (non-copying)</a:t>
            </a:r>
          </a:p>
          <a:p>
            <a:r>
              <a:rPr lang="en-US"/>
              <a:t>N – non-deleting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048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Transformational Grammar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sz="3600" b="1" dirty="0" smtClean="0"/>
              <a:t>hypothesized</a:t>
            </a:r>
            <a:r>
              <a:rPr lang="en-US" sz="3600" dirty="0" smtClean="0"/>
              <a:t> movement)</a:t>
            </a:r>
          </a:p>
        </p:txBody>
      </p:sp>
      <p:sp>
        <p:nvSpPr>
          <p:cNvPr id="13316" name="Text Box 3"/>
          <p:cNvSpPr txBox="1">
            <a:spLocks noChangeArrowheads="1"/>
          </p:cNvSpPr>
          <p:nvPr/>
        </p:nvSpPr>
        <p:spPr bwMode="auto">
          <a:xfrm>
            <a:off x="1828800" y="1925638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</a:t>
            </a:r>
          </a:p>
        </p:txBody>
      </p:sp>
      <p:sp>
        <p:nvSpPr>
          <p:cNvPr id="13317" name="Line 4"/>
          <p:cNvSpPr>
            <a:spLocks noChangeShapeType="1"/>
          </p:cNvSpPr>
          <p:nvPr/>
        </p:nvSpPr>
        <p:spPr bwMode="auto">
          <a:xfrm flipH="1">
            <a:off x="1539875" y="2417763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18" name="Line 5"/>
          <p:cNvSpPr>
            <a:spLocks noChangeShapeType="1"/>
          </p:cNvSpPr>
          <p:nvPr/>
        </p:nvSpPr>
        <p:spPr bwMode="auto">
          <a:xfrm>
            <a:off x="1997075" y="2417763"/>
            <a:ext cx="593725" cy="422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19" name="Text Box 6"/>
          <p:cNvSpPr txBox="1">
            <a:spLocks noChangeArrowheads="1"/>
          </p:cNvSpPr>
          <p:nvPr/>
        </p:nvSpPr>
        <p:spPr bwMode="auto">
          <a:xfrm>
            <a:off x="2376488" y="2860675"/>
            <a:ext cx="574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VP</a:t>
            </a:r>
          </a:p>
        </p:txBody>
      </p:sp>
      <p:sp>
        <p:nvSpPr>
          <p:cNvPr id="13320" name="Line 7"/>
          <p:cNvSpPr>
            <a:spLocks noChangeShapeType="1"/>
          </p:cNvSpPr>
          <p:nvPr/>
        </p:nvSpPr>
        <p:spPr bwMode="auto">
          <a:xfrm>
            <a:off x="2625725" y="3332163"/>
            <a:ext cx="574675" cy="498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21" name="Line 8"/>
          <p:cNvSpPr>
            <a:spLocks noChangeShapeType="1"/>
          </p:cNvSpPr>
          <p:nvPr/>
        </p:nvSpPr>
        <p:spPr bwMode="auto">
          <a:xfrm flipH="1">
            <a:off x="2397125" y="3332163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22" name="Text Box 9"/>
          <p:cNvSpPr txBox="1">
            <a:spLocks noChangeArrowheads="1"/>
          </p:cNvSpPr>
          <p:nvPr/>
        </p:nvSpPr>
        <p:spPr bwMode="auto">
          <a:xfrm>
            <a:off x="893763" y="2840038"/>
            <a:ext cx="574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NP</a:t>
            </a:r>
          </a:p>
        </p:txBody>
      </p:sp>
      <p:sp>
        <p:nvSpPr>
          <p:cNvPr id="13323" name="Line 10"/>
          <p:cNvSpPr>
            <a:spLocks noChangeShapeType="1"/>
          </p:cNvSpPr>
          <p:nvPr/>
        </p:nvSpPr>
        <p:spPr bwMode="auto">
          <a:xfrm>
            <a:off x="1143000" y="3311525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24" name="Line 11"/>
          <p:cNvSpPr>
            <a:spLocks noChangeShapeType="1"/>
          </p:cNvSpPr>
          <p:nvPr/>
        </p:nvSpPr>
        <p:spPr bwMode="auto">
          <a:xfrm flipH="1">
            <a:off x="914400" y="3311525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25" name="Text Box 12"/>
          <p:cNvSpPr txBox="1">
            <a:spLocks noChangeArrowheads="1"/>
          </p:cNvSpPr>
          <p:nvPr/>
        </p:nvSpPr>
        <p:spPr bwMode="auto">
          <a:xfrm>
            <a:off x="601663" y="3754438"/>
            <a:ext cx="59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DT</a:t>
            </a:r>
          </a:p>
        </p:txBody>
      </p:sp>
      <p:sp>
        <p:nvSpPr>
          <p:cNvPr id="13326" name="Text Box 13"/>
          <p:cNvSpPr txBox="1">
            <a:spLocks noChangeArrowheads="1"/>
          </p:cNvSpPr>
          <p:nvPr/>
        </p:nvSpPr>
        <p:spPr bwMode="auto">
          <a:xfrm>
            <a:off x="1406525" y="3754438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N</a:t>
            </a:r>
          </a:p>
        </p:txBody>
      </p:sp>
      <p:sp>
        <p:nvSpPr>
          <p:cNvPr id="13327" name="Text Box 14"/>
          <p:cNvSpPr txBox="1">
            <a:spLocks noChangeArrowheads="1"/>
          </p:cNvSpPr>
          <p:nvPr/>
        </p:nvSpPr>
        <p:spPr bwMode="auto">
          <a:xfrm>
            <a:off x="2152650" y="3754438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V</a:t>
            </a:r>
          </a:p>
        </p:txBody>
      </p:sp>
      <p:sp>
        <p:nvSpPr>
          <p:cNvPr id="13328" name="Text Box 15"/>
          <p:cNvSpPr txBox="1">
            <a:spLocks noChangeArrowheads="1"/>
          </p:cNvSpPr>
          <p:nvPr/>
        </p:nvSpPr>
        <p:spPr bwMode="auto">
          <a:xfrm>
            <a:off x="3006725" y="3754438"/>
            <a:ext cx="574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NP</a:t>
            </a:r>
          </a:p>
        </p:txBody>
      </p:sp>
      <p:sp>
        <p:nvSpPr>
          <p:cNvPr id="13329" name="Text Box 16"/>
          <p:cNvSpPr txBox="1">
            <a:spLocks noChangeArrowheads="1"/>
          </p:cNvSpPr>
          <p:nvPr/>
        </p:nvSpPr>
        <p:spPr bwMode="auto">
          <a:xfrm>
            <a:off x="627063" y="4516438"/>
            <a:ext cx="555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the</a:t>
            </a:r>
          </a:p>
        </p:txBody>
      </p:sp>
      <p:sp>
        <p:nvSpPr>
          <p:cNvPr id="13330" name="Text Box 17"/>
          <p:cNvSpPr txBox="1">
            <a:spLocks noChangeArrowheads="1"/>
          </p:cNvSpPr>
          <p:nvPr/>
        </p:nvSpPr>
        <p:spPr bwMode="auto">
          <a:xfrm>
            <a:off x="1295400" y="4516438"/>
            <a:ext cx="641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boy</a:t>
            </a:r>
          </a:p>
        </p:txBody>
      </p:sp>
      <p:sp>
        <p:nvSpPr>
          <p:cNvPr id="13331" name="Text Box 18"/>
          <p:cNvSpPr txBox="1">
            <a:spLocks noChangeArrowheads="1"/>
          </p:cNvSpPr>
          <p:nvPr/>
        </p:nvSpPr>
        <p:spPr bwMode="auto">
          <a:xfrm>
            <a:off x="2035175" y="4516438"/>
            <a:ext cx="658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saw</a:t>
            </a:r>
          </a:p>
        </p:txBody>
      </p:sp>
      <p:sp>
        <p:nvSpPr>
          <p:cNvPr id="13332" name="Line 19"/>
          <p:cNvSpPr>
            <a:spLocks noChangeShapeType="1"/>
          </p:cNvSpPr>
          <p:nvPr/>
        </p:nvSpPr>
        <p:spPr bwMode="auto">
          <a:xfrm>
            <a:off x="914400" y="4211638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33" name="Line 20"/>
          <p:cNvSpPr>
            <a:spLocks noChangeShapeType="1"/>
          </p:cNvSpPr>
          <p:nvPr/>
        </p:nvSpPr>
        <p:spPr bwMode="auto">
          <a:xfrm>
            <a:off x="1600200" y="4211638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34" name="Line 21"/>
          <p:cNvSpPr>
            <a:spLocks noChangeShapeType="1"/>
          </p:cNvSpPr>
          <p:nvPr/>
        </p:nvSpPr>
        <p:spPr bwMode="auto">
          <a:xfrm>
            <a:off x="2381250" y="4211638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35" name="Line 22"/>
          <p:cNvSpPr>
            <a:spLocks noChangeShapeType="1"/>
          </p:cNvSpPr>
          <p:nvPr/>
        </p:nvSpPr>
        <p:spPr bwMode="auto">
          <a:xfrm>
            <a:off x="3244850" y="4225925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36" name="Line 23"/>
          <p:cNvSpPr>
            <a:spLocks noChangeShapeType="1"/>
          </p:cNvSpPr>
          <p:nvPr/>
        </p:nvSpPr>
        <p:spPr bwMode="auto">
          <a:xfrm flipH="1">
            <a:off x="3016250" y="4225925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37" name="Text Box 24"/>
          <p:cNvSpPr txBox="1">
            <a:spLocks noChangeArrowheads="1"/>
          </p:cNvSpPr>
          <p:nvPr/>
        </p:nvSpPr>
        <p:spPr bwMode="auto">
          <a:xfrm>
            <a:off x="2703513" y="4668838"/>
            <a:ext cx="59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DT</a:t>
            </a:r>
          </a:p>
        </p:txBody>
      </p:sp>
      <p:sp>
        <p:nvSpPr>
          <p:cNvPr id="13338" name="Text Box 25"/>
          <p:cNvSpPr txBox="1">
            <a:spLocks noChangeArrowheads="1"/>
          </p:cNvSpPr>
          <p:nvPr/>
        </p:nvSpPr>
        <p:spPr bwMode="auto">
          <a:xfrm>
            <a:off x="3508375" y="4668838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N</a:t>
            </a:r>
          </a:p>
        </p:txBody>
      </p:sp>
      <p:sp>
        <p:nvSpPr>
          <p:cNvPr id="13339" name="Text Box 26"/>
          <p:cNvSpPr txBox="1">
            <a:spLocks noChangeArrowheads="1"/>
          </p:cNvSpPr>
          <p:nvPr/>
        </p:nvSpPr>
        <p:spPr bwMode="auto">
          <a:xfrm>
            <a:off x="2728913" y="5430838"/>
            <a:ext cx="555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the</a:t>
            </a:r>
          </a:p>
        </p:txBody>
      </p:sp>
      <p:sp>
        <p:nvSpPr>
          <p:cNvPr id="13340" name="Text Box 27"/>
          <p:cNvSpPr txBox="1">
            <a:spLocks noChangeArrowheads="1"/>
          </p:cNvSpPr>
          <p:nvPr/>
        </p:nvSpPr>
        <p:spPr bwMode="auto">
          <a:xfrm>
            <a:off x="3346450" y="5430838"/>
            <a:ext cx="742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door</a:t>
            </a:r>
          </a:p>
        </p:txBody>
      </p:sp>
      <p:sp>
        <p:nvSpPr>
          <p:cNvPr id="13341" name="Line 28"/>
          <p:cNvSpPr>
            <a:spLocks noChangeShapeType="1"/>
          </p:cNvSpPr>
          <p:nvPr/>
        </p:nvSpPr>
        <p:spPr bwMode="auto">
          <a:xfrm>
            <a:off x="3016250" y="5126038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42" name="Line 29"/>
          <p:cNvSpPr>
            <a:spLocks noChangeShapeType="1"/>
          </p:cNvSpPr>
          <p:nvPr/>
        </p:nvSpPr>
        <p:spPr bwMode="auto">
          <a:xfrm>
            <a:off x="3702050" y="5126038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43" name="Line 30"/>
          <p:cNvSpPr>
            <a:spLocks noChangeShapeType="1"/>
          </p:cNvSpPr>
          <p:nvPr/>
        </p:nvSpPr>
        <p:spPr bwMode="auto">
          <a:xfrm>
            <a:off x="2590800" y="2286000"/>
            <a:ext cx="243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44" name="Text Box 31"/>
          <p:cNvSpPr txBox="1">
            <a:spLocks noChangeArrowheads="1"/>
          </p:cNvSpPr>
          <p:nvPr/>
        </p:nvSpPr>
        <p:spPr bwMode="auto">
          <a:xfrm>
            <a:off x="4616450" y="2057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3345" name="Text Box 32"/>
          <p:cNvSpPr txBox="1">
            <a:spLocks noChangeArrowheads="1"/>
          </p:cNvSpPr>
          <p:nvPr/>
        </p:nvSpPr>
        <p:spPr bwMode="auto">
          <a:xfrm>
            <a:off x="5537200" y="1925638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</a:t>
            </a:r>
          </a:p>
        </p:txBody>
      </p:sp>
      <p:sp>
        <p:nvSpPr>
          <p:cNvPr id="13346" name="Line 33"/>
          <p:cNvSpPr>
            <a:spLocks noChangeShapeType="1"/>
          </p:cNvSpPr>
          <p:nvPr/>
        </p:nvSpPr>
        <p:spPr bwMode="auto">
          <a:xfrm flipH="1">
            <a:off x="5029200" y="2417763"/>
            <a:ext cx="676275" cy="346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47" name="Line 34"/>
          <p:cNvSpPr>
            <a:spLocks noChangeShapeType="1"/>
          </p:cNvSpPr>
          <p:nvPr/>
        </p:nvSpPr>
        <p:spPr bwMode="auto">
          <a:xfrm>
            <a:off x="5705475" y="2417763"/>
            <a:ext cx="593725" cy="422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48" name="Text Box 35"/>
          <p:cNvSpPr txBox="1">
            <a:spLocks noChangeArrowheads="1"/>
          </p:cNvSpPr>
          <p:nvPr/>
        </p:nvSpPr>
        <p:spPr bwMode="auto">
          <a:xfrm>
            <a:off x="5978525" y="2860675"/>
            <a:ext cx="574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VP</a:t>
            </a:r>
          </a:p>
        </p:txBody>
      </p:sp>
      <p:sp>
        <p:nvSpPr>
          <p:cNvPr id="13349" name="Line 36"/>
          <p:cNvSpPr>
            <a:spLocks noChangeShapeType="1"/>
          </p:cNvSpPr>
          <p:nvPr/>
        </p:nvSpPr>
        <p:spPr bwMode="auto">
          <a:xfrm>
            <a:off x="6226175" y="3297238"/>
            <a:ext cx="574675" cy="498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50" name="Line 37"/>
          <p:cNvSpPr>
            <a:spLocks noChangeShapeType="1"/>
          </p:cNvSpPr>
          <p:nvPr/>
        </p:nvSpPr>
        <p:spPr bwMode="auto">
          <a:xfrm flipH="1">
            <a:off x="5997575" y="3297238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51" name="Text Box 39"/>
          <p:cNvSpPr txBox="1">
            <a:spLocks noChangeArrowheads="1"/>
          </p:cNvSpPr>
          <p:nvPr/>
        </p:nvSpPr>
        <p:spPr bwMode="auto">
          <a:xfrm>
            <a:off x="5641975" y="3754438"/>
            <a:ext cx="8461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AUX</a:t>
            </a:r>
          </a:p>
        </p:txBody>
      </p:sp>
      <p:sp>
        <p:nvSpPr>
          <p:cNvPr id="13352" name="Text Box 42"/>
          <p:cNvSpPr txBox="1">
            <a:spLocks noChangeArrowheads="1"/>
          </p:cNvSpPr>
          <p:nvPr/>
        </p:nvSpPr>
        <p:spPr bwMode="auto">
          <a:xfrm>
            <a:off x="5638800" y="4516438"/>
            <a:ext cx="658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was</a:t>
            </a:r>
          </a:p>
        </p:txBody>
      </p:sp>
      <p:sp>
        <p:nvSpPr>
          <p:cNvPr id="13353" name="Line 44"/>
          <p:cNvSpPr>
            <a:spLocks noChangeShapeType="1"/>
          </p:cNvSpPr>
          <p:nvPr/>
        </p:nvSpPr>
        <p:spPr bwMode="auto">
          <a:xfrm>
            <a:off x="5981700" y="4211638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54" name="Line 54"/>
          <p:cNvSpPr>
            <a:spLocks noChangeShapeType="1"/>
          </p:cNvSpPr>
          <p:nvPr/>
        </p:nvSpPr>
        <p:spPr bwMode="auto">
          <a:xfrm>
            <a:off x="6242050" y="3297238"/>
            <a:ext cx="134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55" name="Text Box 55"/>
          <p:cNvSpPr txBox="1">
            <a:spLocks noChangeArrowheads="1"/>
          </p:cNvSpPr>
          <p:nvPr/>
        </p:nvSpPr>
        <p:spPr bwMode="auto">
          <a:xfrm>
            <a:off x="4556125" y="2840038"/>
            <a:ext cx="574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NP</a:t>
            </a:r>
          </a:p>
        </p:txBody>
      </p:sp>
      <p:sp>
        <p:nvSpPr>
          <p:cNvPr id="13356" name="Line 56"/>
          <p:cNvSpPr>
            <a:spLocks noChangeShapeType="1"/>
          </p:cNvSpPr>
          <p:nvPr/>
        </p:nvSpPr>
        <p:spPr bwMode="auto">
          <a:xfrm>
            <a:off x="4794250" y="3311525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57" name="Line 57"/>
          <p:cNvSpPr>
            <a:spLocks noChangeShapeType="1"/>
          </p:cNvSpPr>
          <p:nvPr/>
        </p:nvSpPr>
        <p:spPr bwMode="auto">
          <a:xfrm flipH="1">
            <a:off x="4565650" y="3311525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58" name="Text Box 58"/>
          <p:cNvSpPr txBox="1">
            <a:spLocks noChangeArrowheads="1"/>
          </p:cNvSpPr>
          <p:nvPr/>
        </p:nvSpPr>
        <p:spPr bwMode="auto">
          <a:xfrm>
            <a:off x="4252913" y="3754438"/>
            <a:ext cx="59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DT</a:t>
            </a:r>
          </a:p>
        </p:txBody>
      </p:sp>
      <p:sp>
        <p:nvSpPr>
          <p:cNvPr id="13359" name="Text Box 59"/>
          <p:cNvSpPr txBox="1">
            <a:spLocks noChangeArrowheads="1"/>
          </p:cNvSpPr>
          <p:nvPr/>
        </p:nvSpPr>
        <p:spPr bwMode="auto">
          <a:xfrm>
            <a:off x="5057775" y="3754438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N</a:t>
            </a:r>
          </a:p>
        </p:txBody>
      </p:sp>
      <p:sp>
        <p:nvSpPr>
          <p:cNvPr id="13360" name="Text Box 60"/>
          <p:cNvSpPr txBox="1">
            <a:spLocks noChangeArrowheads="1"/>
          </p:cNvSpPr>
          <p:nvPr/>
        </p:nvSpPr>
        <p:spPr bwMode="auto">
          <a:xfrm>
            <a:off x="4278313" y="4516438"/>
            <a:ext cx="555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the</a:t>
            </a:r>
          </a:p>
        </p:txBody>
      </p:sp>
      <p:sp>
        <p:nvSpPr>
          <p:cNvPr id="13361" name="Text Box 61"/>
          <p:cNvSpPr txBox="1">
            <a:spLocks noChangeArrowheads="1"/>
          </p:cNvSpPr>
          <p:nvPr/>
        </p:nvSpPr>
        <p:spPr bwMode="auto">
          <a:xfrm>
            <a:off x="4895850" y="4516438"/>
            <a:ext cx="742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door</a:t>
            </a:r>
          </a:p>
        </p:txBody>
      </p:sp>
      <p:sp>
        <p:nvSpPr>
          <p:cNvPr id="13362" name="Line 62"/>
          <p:cNvSpPr>
            <a:spLocks noChangeShapeType="1"/>
          </p:cNvSpPr>
          <p:nvPr/>
        </p:nvSpPr>
        <p:spPr bwMode="auto">
          <a:xfrm>
            <a:off x="4565650" y="4211638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63" name="Line 63"/>
          <p:cNvSpPr>
            <a:spLocks noChangeShapeType="1"/>
          </p:cNvSpPr>
          <p:nvPr/>
        </p:nvSpPr>
        <p:spPr bwMode="auto">
          <a:xfrm>
            <a:off x="5251450" y="4211638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64" name="Text Box 64"/>
          <p:cNvSpPr txBox="1">
            <a:spLocks noChangeArrowheads="1"/>
          </p:cNvSpPr>
          <p:nvPr/>
        </p:nvSpPr>
        <p:spPr bwMode="auto">
          <a:xfrm>
            <a:off x="6581775" y="3754438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V</a:t>
            </a:r>
          </a:p>
        </p:txBody>
      </p:sp>
      <p:sp>
        <p:nvSpPr>
          <p:cNvPr id="13365" name="Text Box 65"/>
          <p:cNvSpPr txBox="1">
            <a:spLocks noChangeArrowheads="1"/>
          </p:cNvSpPr>
          <p:nvPr/>
        </p:nvSpPr>
        <p:spPr bwMode="auto">
          <a:xfrm>
            <a:off x="6434138" y="4516438"/>
            <a:ext cx="7254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seen</a:t>
            </a:r>
          </a:p>
        </p:txBody>
      </p:sp>
      <p:sp>
        <p:nvSpPr>
          <p:cNvPr id="13366" name="Line 66"/>
          <p:cNvSpPr>
            <a:spLocks noChangeShapeType="1"/>
          </p:cNvSpPr>
          <p:nvPr/>
        </p:nvSpPr>
        <p:spPr bwMode="auto">
          <a:xfrm>
            <a:off x="6808788" y="4211638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67" name="Text Box 67"/>
          <p:cNvSpPr txBox="1">
            <a:spLocks noChangeArrowheads="1"/>
          </p:cNvSpPr>
          <p:nvPr/>
        </p:nvSpPr>
        <p:spPr bwMode="auto">
          <a:xfrm>
            <a:off x="7369175" y="3754438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PP</a:t>
            </a:r>
          </a:p>
        </p:txBody>
      </p:sp>
      <p:sp>
        <p:nvSpPr>
          <p:cNvPr id="13368" name="Line 68"/>
          <p:cNvSpPr>
            <a:spLocks noChangeShapeType="1"/>
          </p:cNvSpPr>
          <p:nvPr/>
        </p:nvSpPr>
        <p:spPr bwMode="auto">
          <a:xfrm>
            <a:off x="7593013" y="4225925"/>
            <a:ext cx="574675" cy="498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69" name="Line 69"/>
          <p:cNvSpPr>
            <a:spLocks noChangeShapeType="1"/>
          </p:cNvSpPr>
          <p:nvPr/>
        </p:nvSpPr>
        <p:spPr bwMode="auto">
          <a:xfrm flipH="1">
            <a:off x="7364413" y="4225925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70" name="Text Box 70"/>
          <p:cNvSpPr txBox="1">
            <a:spLocks noChangeArrowheads="1"/>
          </p:cNvSpPr>
          <p:nvPr/>
        </p:nvSpPr>
        <p:spPr bwMode="auto">
          <a:xfrm>
            <a:off x="7145338" y="4648200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P</a:t>
            </a:r>
          </a:p>
        </p:txBody>
      </p:sp>
      <p:sp>
        <p:nvSpPr>
          <p:cNvPr id="13371" name="Text Box 71"/>
          <p:cNvSpPr txBox="1">
            <a:spLocks noChangeArrowheads="1"/>
          </p:cNvSpPr>
          <p:nvPr/>
        </p:nvSpPr>
        <p:spPr bwMode="auto">
          <a:xfrm>
            <a:off x="7974013" y="4648200"/>
            <a:ext cx="574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NP</a:t>
            </a:r>
          </a:p>
        </p:txBody>
      </p:sp>
      <p:sp>
        <p:nvSpPr>
          <p:cNvPr id="13372" name="Text Box 72"/>
          <p:cNvSpPr txBox="1">
            <a:spLocks noChangeArrowheads="1"/>
          </p:cNvSpPr>
          <p:nvPr/>
        </p:nvSpPr>
        <p:spPr bwMode="auto">
          <a:xfrm>
            <a:off x="7086600" y="54102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by</a:t>
            </a:r>
          </a:p>
        </p:txBody>
      </p:sp>
      <p:sp>
        <p:nvSpPr>
          <p:cNvPr id="13373" name="Line 73"/>
          <p:cNvSpPr>
            <a:spLocks noChangeShapeType="1"/>
          </p:cNvSpPr>
          <p:nvPr/>
        </p:nvSpPr>
        <p:spPr bwMode="auto">
          <a:xfrm>
            <a:off x="7348538" y="5105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74" name="Line 74"/>
          <p:cNvSpPr>
            <a:spLocks noChangeShapeType="1"/>
          </p:cNvSpPr>
          <p:nvPr/>
        </p:nvSpPr>
        <p:spPr bwMode="auto">
          <a:xfrm>
            <a:off x="8212138" y="5119688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75" name="Line 75"/>
          <p:cNvSpPr>
            <a:spLocks noChangeShapeType="1"/>
          </p:cNvSpPr>
          <p:nvPr/>
        </p:nvSpPr>
        <p:spPr bwMode="auto">
          <a:xfrm flipH="1">
            <a:off x="7983538" y="5119688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76" name="Text Box 76"/>
          <p:cNvSpPr txBox="1">
            <a:spLocks noChangeArrowheads="1"/>
          </p:cNvSpPr>
          <p:nvPr/>
        </p:nvSpPr>
        <p:spPr bwMode="auto">
          <a:xfrm>
            <a:off x="7670800" y="5562600"/>
            <a:ext cx="59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DT</a:t>
            </a:r>
          </a:p>
        </p:txBody>
      </p:sp>
      <p:sp>
        <p:nvSpPr>
          <p:cNvPr id="13377" name="Text Box 77"/>
          <p:cNvSpPr txBox="1">
            <a:spLocks noChangeArrowheads="1"/>
          </p:cNvSpPr>
          <p:nvPr/>
        </p:nvSpPr>
        <p:spPr bwMode="auto">
          <a:xfrm>
            <a:off x="8475663" y="5562600"/>
            <a:ext cx="404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N</a:t>
            </a:r>
          </a:p>
        </p:txBody>
      </p:sp>
      <p:sp>
        <p:nvSpPr>
          <p:cNvPr id="13378" name="Text Box 78"/>
          <p:cNvSpPr txBox="1">
            <a:spLocks noChangeArrowheads="1"/>
          </p:cNvSpPr>
          <p:nvPr/>
        </p:nvSpPr>
        <p:spPr bwMode="auto">
          <a:xfrm>
            <a:off x="7696200" y="6324600"/>
            <a:ext cx="555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the</a:t>
            </a:r>
          </a:p>
        </p:txBody>
      </p:sp>
      <p:sp>
        <p:nvSpPr>
          <p:cNvPr id="13379" name="Text Box 79"/>
          <p:cNvSpPr txBox="1">
            <a:spLocks noChangeArrowheads="1"/>
          </p:cNvSpPr>
          <p:nvPr/>
        </p:nvSpPr>
        <p:spPr bwMode="auto">
          <a:xfrm>
            <a:off x="8364538" y="6324600"/>
            <a:ext cx="641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boy</a:t>
            </a:r>
          </a:p>
        </p:txBody>
      </p:sp>
      <p:sp>
        <p:nvSpPr>
          <p:cNvPr id="13380" name="Line 80"/>
          <p:cNvSpPr>
            <a:spLocks noChangeShapeType="1"/>
          </p:cNvSpPr>
          <p:nvPr/>
        </p:nvSpPr>
        <p:spPr bwMode="auto">
          <a:xfrm>
            <a:off x="7983538" y="6019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81" name="Line 81"/>
          <p:cNvSpPr>
            <a:spLocks noChangeShapeType="1"/>
          </p:cNvSpPr>
          <p:nvPr/>
        </p:nvSpPr>
        <p:spPr bwMode="auto">
          <a:xfrm>
            <a:off x="8669338" y="6019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381000" y="1981200"/>
            <a:ext cx="622478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Core</a:t>
            </a:r>
          </a:p>
          <a:p>
            <a:r>
              <a:rPr lang="en-US" dirty="0" smtClean="0"/>
              <a:t>CFG</a:t>
            </a:r>
            <a:endParaRPr lang="en-US" dirty="0"/>
          </a:p>
        </p:txBody>
      </p:sp>
      <p:sp>
        <p:nvSpPr>
          <p:cNvPr id="74" name="Line 30"/>
          <p:cNvSpPr>
            <a:spLocks noChangeShapeType="1"/>
          </p:cNvSpPr>
          <p:nvPr/>
        </p:nvSpPr>
        <p:spPr bwMode="auto">
          <a:xfrm>
            <a:off x="990600" y="2286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2895600" y="1981200"/>
            <a:ext cx="1775551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Transformational</a:t>
            </a:r>
          </a:p>
          <a:p>
            <a:r>
              <a:rPr lang="en-US" dirty="0" smtClean="0"/>
              <a:t>Component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Text Box 3"/>
          <p:cNvSpPr txBox="1">
            <a:spLocks noChangeArrowheads="1"/>
          </p:cNvSpPr>
          <p:nvPr/>
        </p:nvSpPr>
        <p:spPr bwMode="auto">
          <a:xfrm>
            <a:off x="5541963" y="5097463"/>
            <a:ext cx="6794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/>
              <a:t>LNT</a:t>
            </a:r>
          </a:p>
        </p:txBody>
      </p:sp>
      <p:sp>
        <p:nvSpPr>
          <p:cNvPr id="159747" name="Text Box 4"/>
          <p:cNvSpPr txBox="1">
            <a:spLocks noChangeArrowheads="1"/>
          </p:cNvSpPr>
          <p:nvPr/>
        </p:nvSpPr>
        <p:spPr bwMode="auto">
          <a:xfrm>
            <a:off x="5624513" y="2392363"/>
            <a:ext cx="495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LT</a:t>
            </a:r>
          </a:p>
        </p:txBody>
      </p:sp>
      <p:sp>
        <p:nvSpPr>
          <p:cNvPr id="159748" name="Text Box 5"/>
          <p:cNvSpPr txBox="1">
            <a:spLocks noChangeArrowheads="1"/>
          </p:cNvSpPr>
          <p:nvPr/>
        </p:nvSpPr>
        <p:spPr bwMode="auto">
          <a:xfrm>
            <a:off x="5702300" y="1325563"/>
            <a:ext cx="354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T</a:t>
            </a:r>
          </a:p>
        </p:txBody>
      </p:sp>
      <p:cxnSp>
        <p:nvCxnSpPr>
          <p:cNvPr id="159749" name="AutoShape 6"/>
          <p:cNvCxnSpPr>
            <a:cxnSpLocks noChangeShapeType="1"/>
            <a:stCxn id="159747" idx="0"/>
            <a:endCxn id="159748" idx="2"/>
          </p:cNvCxnSpPr>
          <p:nvPr/>
        </p:nvCxnSpPr>
        <p:spPr bwMode="auto">
          <a:xfrm rot="-5400000">
            <a:off x="5541169" y="2053432"/>
            <a:ext cx="669925" cy="7937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59750" name="Text Box 7"/>
          <p:cNvSpPr txBox="1">
            <a:spLocks noChangeArrowheads="1"/>
          </p:cNvSpPr>
          <p:nvPr/>
        </p:nvSpPr>
        <p:spPr bwMode="auto">
          <a:xfrm>
            <a:off x="76200" y="1630363"/>
            <a:ext cx="70643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chemeClr val="folHlink"/>
                </a:solidFill>
                <a:latin typeface="Arial" charset="0"/>
                <a:cs typeface="Arial" charset="0"/>
              </a:rPr>
              <a:t>copying</a:t>
            </a:r>
          </a:p>
        </p:txBody>
      </p:sp>
      <p:sp>
        <p:nvSpPr>
          <p:cNvPr id="159751" name="Text Box 8"/>
          <p:cNvSpPr txBox="1">
            <a:spLocks noChangeArrowheads="1"/>
          </p:cNvSpPr>
          <p:nvPr/>
        </p:nvSpPr>
        <p:spPr bwMode="auto">
          <a:xfrm>
            <a:off x="76200" y="1935163"/>
            <a:ext cx="10096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chemeClr val="folHlink"/>
                </a:solidFill>
                <a:latin typeface="Arial" charset="0"/>
                <a:cs typeface="Arial" charset="0"/>
              </a:rPr>
              <a:t>non-copying</a:t>
            </a:r>
          </a:p>
        </p:txBody>
      </p:sp>
      <p:sp>
        <p:nvSpPr>
          <p:cNvPr id="159752" name="Text Box 9"/>
          <p:cNvSpPr txBox="1">
            <a:spLocks noChangeArrowheads="1"/>
          </p:cNvSpPr>
          <p:nvPr/>
        </p:nvSpPr>
        <p:spPr bwMode="auto">
          <a:xfrm>
            <a:off x="76200" y="2620963"/>
            <a:ext cx="71437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chemeClr val="folHlink"/>
                </a:solidFill>
                <a:latin typeface="Arial" charset="0"/>
                <a:cs typeface="Arial" charset="0"/>
              </a:rPr>
              <a:t>deleting</a:t>
            </a:r>
          </a:p>
        </p:txBody>
      </p:sp>
      <p:sp>
        <p:nvSpPr>
          <p:cNvPr id="159753" name="Text Box 10"/>
          <p:cNvSpPr txBox="1">
            <a:spLocks noChangeArrowheads="1"/>
          </p:cNvSpPr>
          <p:nvPr/>
        </p:nvSpPr>
        <p:spPr bwMode="auto">
          <a:xfrm>
            <a:off x="76200" y="2925763"/>
            <a:ext cx="10175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chemeClr val="folHlink"/>
                </a:solidFill>
                <a:latin typeface="Arial" charset="0"/>
                <a:cs typeface="Arial" charset="0"/>
              </a:rPr>
              <a:t>non-deleting</a:t>
            </a:r>
          </a:p>
        </p:txBody>
      </p:sp>
      <p:cxnSp>
        <p:nvCxnSpPr>
          <p:cNvPr id="159754" name="AutoShape 11"/>
          <p:cNvCxnSpPr>
            <a:cxnSpLocks noChangeShapeType="1"/>
            <a:endCxn id="159747" idx="2"/>
          </p:cNvCxnSpPr>
          <p:nvPr/>
        </p:nvCxnSpPr>
        <p:spPr bwMode="auto">
          <a:xfrm rot="-5400000">
            <a:off x="4745832" y="3902869"/>
            <a:ext cx="2239962" cy="12700"/>
          </a:xfrm>
          <a:prstGeom prst="curvedConnector3">
            <a:avLst>
              <a:gd name="adj1" fmla="val 49963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59755" name="Line 14"/>
          <p:cNvSpPr>
            <a:spLocks noChangeShapeType="1"/>
          </p:cNvSpPr>
          <p:nvPr/>
        </p:nvSpPr>
        <p:spPr bwMode="auto">
          <a:xfrm>
            <a:off x="152400" y="1935163"/>
            <a:ext cx="58674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9756" name="Line 15"/>
          <p:cNvSpPr>
            <a:spLocks noChangeShapeType="1"/>
          </p:cNvSpPr>
          <p:nvPr/>
        </p:nvSpPr>
        <p:spPr bwMode="auto">
          <a:xfrm>
            <a:off x="152400" y="2925763"/>
            <a:ext cx="5943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9757" name="Line 34"/>
          <p:cNvSpPr>
            <a:spLocks noChangeShapeType="1"/>
          </p:cNvSpPr>
          <p:nvPr/>
        </p:nvSpPr>
        <p:spPr bwMode="auto">
          <a:xfrm>
            <a:off x="7696200" y="5043488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9758" name="Text Box 35"/>
          <p:cNvSpPr txBox="1">
            <a:spLocks noChangeArrowheads="1"/>
          </p:cNvSpPr>
          <p:nvPr/>
        </p:nvSpPr>
        <p:spPr bwMode="auto">
          <a:xfrm>
            <a:off x="7010400" y="4852988"/>
            <a:ext cx="482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q S</a:t>
            </a:r>
          </a:p>
        </p:txBody>
      </p:sp>
      <p:sp>
        <p:nvSpPr>
          <p:cNvPr id="159759" name="Line 36"/>
          <p:cNvSpPr>
            <a:spLocks noChangeShapeType="1"/>
          </p:cNvSpPr>
          <p:nvPr/>
        </p:nvSpPr>
        <p:spPr bwMode="auto">
          <a:xfrm flipH="1">
            <a:off x="7086600" y="5272088"/>
            <a:ext cx="244475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9760" name="Text Box 37"/>
          <p:cNvSpPr txBox="1">
            <a:spLocks noChangeArrowheads="1"/>
          </p:cNvSpPr>
          <p:nvPr/>
        </p:nvSpPr>
        <p:spPr bwMode="auto">
          <a:xfrm>
            <a:off x="6858000" y="5500688"/>
            <a:ext cx="412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/>
              <a:t>x0</a:t>
            </a:r>
          </a:p>
        </p:txBody>
      </p:sp>
      <p:sp>
        <p:nvSpPr>
          <p:cNvPr id="159761" name="Line 38"/>
          <p:cNvSpPr>
            <a:spLocks noChangeShapeType="1"/>
          </p:cNvSpPr>
          <p:nvPr/>
        </p:nvSpPr>
        <p:spPr bwMode="auto">
          <a:xfrm>
            <a:off x="7331075" y="5272088"/>
            <a:ext cx="212725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9762" name="Text Box 39"/>
          <p:cNvSpPr txBox="1">
            <a:spLocks noChangeArrowheads="1"/>
          </p:cNvSpPr>
          <p:nvPr/>
        </p:nvSpPr>
        <p:spPr bwMode="auto">
          <a:xfrm>
            <a:off x="7435850" y="5500688"/>
            <a:ext cx="412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/>
              <a:t>x1</a:t>
            </a:r>
          </a:p>
        </p:txBody>
      </p:sp>
      <p:sp>
        <p:nvSpPr>
          <p:cNvPr id="159763" name="Text Box 40"/>
          <p:cNvSpPr txBox="1">
            <a:spLocks noChangeArrowheads="1"/>
          </p:cNvSpPr>
          <p:nvPr/>
        </p:nvSpPr>
        <p:spPr bwMode="auto">
          <a:xfrm>
            <a:off x="8213725" y="4856163"/>
            <a:ext cx="319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?</a:t>
            </a:r>
          </a:p>
        </p:txBody>
      </p:sp>
      <p:sp>
        <p:nvSpPr>
          <p:cNvPr id="159764" name="AutoShape 69"/>
          <p:cNvSpPr>
            <a:spLocks/>
          </p:cNvSpPr>
          <p:nvPr/>
        </p:nvSpPr>
        <p:spPr bwMode="auto">
          <a:xfrm>
            <a:off x="6477000" y="4953000"/>
            <a:ext cx="152400" cy="1066800"/>
          </a:xfrm>
          <a:prstGeom prst="leftBrace">
            <a:avLst>
              <a:gd name="adj1" fmla="val 58333"/>
              <a:gd name="adj2" fmla="val 26162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9765" name="Text Box 80"/>
          <p:cNvSpPr txBox="1">
            <a:spLocks noChangeArrowheads="1"/>
          </p:cNvSpPr>
          <p:nvPr/>
        </p:nvSpPr>
        <p:spPr bwMode="auto">
          <a:xfrm>
            <a:off x="1676400" y="228600"/>
            <a:ext cx="3186113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 – top-down</a:t>
            </a:r>
          </a:p>
          <a:p>
            <a:r>
              <a:rPr lang="en-US"/>
              <a:t>L – linear (non-copying)</a:t>
            </a:r>
          </a:p>
          <a:p>
            <a:r>
              <a:rPr lang="en-US"/>
              <a:t>N – non-deleting</a:t>
            </a:r>
          </a:p>
        </p:txBody>
      </p:sp>
      <p:grpSp>
        <p:nvGrpSpPr>
          <p:cNvPr id="2" name="Group 119"/>
          <p:cNvGrpSpPr>
            <a:grpSpLocks/>
          </p:cNvGrpSpPr>
          <p:nvPr/>
        </p:nvGrpSpPr>
        <p:grpSpPr bwMode="auto">
          <a:xfrm>
            <a:off x="609600" y="3698875"/>
            <a:ext cx="3962400" cy="2244725"/>
            <a:chOff x="384" y="2330"/>
            <a:chExt cx="2496" cy="1414"/>
          </a:xfrm>
        </p:grpSpPr>
        <p:grpSp>
          <p:nvGrpSpPr>
            <p:cNvPr id="3" name="Group 81"/>
            <p:cNvGrpSpPr>
              <a:grpSpLocks/>
            </p:cNvGrpSpPr>
            <p:nvPr/>
          </p:nvGrpSpPr>
          <p:grpSpPr bwMode="auto">
            <a:xfrm>
              <a:off x="384" y="2352"/>
              <a:ext cx="2496" cy="1392"/>
              <a:chOff x="3072" y="1824"/>
              <a:chExt cx="2496" cy="1392"/>
            </a:xfrm>
          </p:grpSpPr>
          <p:sp>
            <p:nvSpPr>
              <p:cNvPr id="159770" name="Rectangle 82"/>
              <p:cNvSpPr>
                <a:spLocks noChangeArrowheads="1"/>
              </p:cNvSpPr>
              <p:nvPr/>
            </p:nvSpPr>
            <p:spPr bwMode="auto">
              <a:xfrm>
                <a:off x="3072" y="1824"/>
                <a:ext cx="2496" cy="1392"/>
              </a:xfrm>
              <a:prstGeom prst="rect">
                <a:avLst/>
              </a:prstGeom>
              <a:solidFill>
                <a:srgbClr val="99FF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9771" name="Text Box 83"/>
              <p:cNvSpPr txBox="1">
                <a:spLocks noChangeArrowheads="1"/>
              </p:cNvSpPr>
              <p:nvPr/>
            </p:nvSpPr>
            <p:spPr bwMode="auto">
              <a:xfrm>
                <a:off x="4847" y="1824"/>
                <a:ext cx="22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S</a:t>
                </a:r>
              </a:p>
            </p:txBody>
          </p:sp>
          <p:sp>
            <p:nvSpPr>
              <p:cNvPr id="159772" name="Line 84"/>
              <p:cNvSpPr>
                <a:spLocks noChangeShapeType="1"/>
              </p:cNvSpPr>
              <p:nvPr/>
            </p:nvSpPr>
            <p:spPr bwMode="auto">
              <a:xfrm flipH="1">
                <a:off x="4665" y="2134"/>
                <a:ext cx="288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773" name="Line 85"/>
              <p:cNvSpPr>
                <a:spLocks noChangeShapeType="1"/>
              </p:cNvSpPr>
              <p:nvPr/>
            </p:nvSpPr>
            <p:spPr bwMode="auto">
              <a:xfrm>
                <a:off x="4953" y="2134"/>
                <a:ext cx="288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774" name="Text Box 86"/>
              <p:cNvSpPr txBox="1">
                <a:spLocks noChangeArrowheads="1"/>
              </p:cNvSpPr>
              <p:nvPr/>
            </p:nvSpPr>
            <p:spPr bwMode="auto">
              <a:xfrm>
                <a:off x="4490" y="2383"/>
                <a:ext cx="25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/>
                  <a:t>V</a:t>
                </a:r>
              </a:p>
            </p:txBody>
          </p:sp>
          <p:sp>
            <p:nvSpPr>
              <p:cNvPr id="159775" name="Text Box 87"/>
              <p:cNvSpPr txBox="1">
                <a:spLocks noChangeArrowheads="1"/>
              </p:cNvSpPr>
              <p:nvPr/>
            </p:nvSpPr>
            <p:spPr bwMode="auto">
              <a:xfrm>
                <a:off x="5184" y="2383"/>
                <a:ext cx="36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/>
                  <a:t>NP</a:t>
                </a:r>
              </a:p>
            </p:txBody>
          </p:sp>
          <p:sp>
            <p:nvSpPr>
              <p:cNvPr id="159776" name="Line 88"/>
              <p:cNvSpPr>
                <a:spLocks noChangeShapeType="1"/>
              </p:cNvSpPr>
              <p:nvPr/>
            </p:nvSpPr>
            <p:spPr bwMode="auto">
              <a:xfrm>
                <a:off x="4032" y="2016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777" name="Line 89"/>
              <p:cNvSpPr>
                <a:spLocks noChangeShapeType="1"/>
              </p:cNvSpPr>
              <p:nvPr/>
            </p:nvSpPr>
            <p:spPr bwMode="auto">
              <a:xfrm>
                <a:off x="4953" y="213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778" name="Text Box 90"/>
              <p:cNvSpPr txBox="1">
                <a:spLocks noChangeArrowheads="1"/>
              </p:cNvSpPr>
              <p:nvPr/>
            </p:nvSpPr>
            <p:spPr bwMode="auto">
              <a:xfrm>
                <a:off x="4733" y="2383"/>
                <a:ext cx="49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/>
                  <a:t>PRO</a:t>
                </a:r>
              </a:p>
            </p:txBody>
          </p:sp>
          <p:sp>
            <p:nvSpPr>
              <p:cNvPr id="159779" name="Text Box 91"/>
              <p:cNvSpPr txBox="1">
                <a:spLocks noChangeArrowheads="1"/>
              </p:cNvSpPr>
              <p:nvPr/>
            </p:nvSpPr>
            <p:spPr bwMode="auto">
              <a:xfrm>
                <a:off x="3552" y="1850"/>
                <a:ext cx="22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S</a:t>
                </a:r>
              </a:p>
            </p:txBody>
          </p:sp>
          <p:sp>
            <p:nvSpPr>
              <p:cNvPr id="159780" name="Line 92"/>
              <p:cNvSpPr>
                <a:spLocks noChangeShapeType="1"/>
              </p:cNvSpPr>
              <p:nvPr/>
            </p:nvSpPr>
            <p:spPr bwMode="auto">
              <a:xfrm flipH="1">
                <a:off x="3408" y="2160"/>
                <a:ext cx="25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781" name="Text Box 93"/>
              <p:cNvSpPr txBox="1">
                <a:spLocks noChangeArrowheads="1"/>
              </p:cNvSpPr>
              <p:nvPr/>
            </p:nvSpPr>
            <p:spPr bwMode="auto">
              <a:xfrm>
                <a:off x="3078" y="2256"/>
                <a:ext cx="49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/>
                  <a:t>PRO</a:t>
                </a:r>
              </a:p>
            </p:txBody>
          </p:sp>
          <p:sp>
            <p:nvSpPr>
              <p:cNvPr id="159782" name="Line 94"/>
              <p:cNvSpPr>
                <a:spLocks noChangeShapeType="1"/>
              </p:cNvSpPr>
              <p:nvPr/>
            </p:nvSpPr>
            <p:spPr bwMode="auto">
              <a:xfrm>
                <a:off x="3658" y="2160"/>
                <a:ext cx="23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783" name="Text Box 95"/>
              <p:cNvSpPr txBox="1">
                <a:spLocks noChangeArrowheads="1"/>
              </p:cNvSpPr>
              <p:nvPr/>
            </p:nvSpPr>
            <p:spPr bwMode="auto">
              <a:xfrm>
                <a:off x="3741" y="2256"/>
                <a:ext cx="36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/>
                  <a:t>VP</a:t>
                </a:r>
              </a:p>
            </p:txBody>
          </p:sp>
          <p:sp>
            <p:nvSpPr>
              <p:cNvPr id="159784" name="Line 96"/>
              <p:cNvSpPr>
                <a:spLocks noChangeShapeType="1"/>
              </p:cNvSpPr>
              <p:nvPr/>
            </p:nvSpPr>
            <p:spPr bwMode="auto">
              <a:xfrm>
                <a:off x="3898" y="2553"/>
                <a:ext cx="18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785" name="Text Box 97"/>
              <p:cNvSpPr txBox="1">
                <a:spLocks noChangeArrowheads="1"/>
              </p:cNvSpPr>
              <p:nvPr/>
            </p:nvSpPr>
            <p:spPr bwMode="auto">
              <a:xfrm>
                <a:off x="3995" y="2658"/>
                <a:ext cx="36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/>
                  <a:t>NP</a:t>
                </a:r>
              </a:p>
            </p:txBody>
          </p:sp>
          <p:sp>
            <p:nvSpPr>
              <p:cNvPr id="159786" name="Line 98"/>
              <p:cNvSpPr>
                <a:spLocks noChangeShapeType="1"/>
              </p:cNvSpPr>
              <p:nvPr/>
            </p:nvSpPr>
            <p:spPr bwMode="auto">
              <a:xfrm flipH="1">
                <a:off x="3792" y="2553"/>
                <a:ext cx="10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787" name="Text Box 99"/>
              <p:cNvSpPr txBox="1">
                <a:spLocks noChangeArrowheads="1"/>
              </p:cNvSpPr>
              <p:nvPr/>
            </p:nvSpPr>
            <p:spPr bwMode="auto">
              <a:xfrm>
                <a:off x="3588" y="2649"/>
                <a:ext cx="25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/>
                  <a:t>V</a:t>
                </a:r>
              </a:p>
            </p:txBody>
          </p:sp>
          <p:sp>
            <p:nvSpPr>
              <p:cNvPr id="159788" name="Line 100"/>
              <p:cNvSpPr>
                <a:spLocks noChangeShapeType="1"/>
              </p:cNvSpPr>
              <p:nvPr/>
            </p:nvSpPr>
            <p:spPr bwMode="auto">
              <a:xfrm flipH="1">
                <a:off x="3216" y="2505"/>
                <a:ext cx="9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789" name="Line 101"/>
              <p:cNvSpPr>
                <a:spLocks noChangeShapeType="1"/>
              </p:cNvSpPr>
              <p:nvPr/>
            </p:nvSpPr>
            <p:spPr bwMode="auto">
              <a:xfrm flipH="1" flipV="1">
                <a:off x="3312" y="2505"/>
                <a:ext cx="9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790" name="Line 102"/>
              <p:cNvSpPr>
                <a:spLocks noChangeShapeType="1"/>
              </p:cNvSpPr>
              <p:nvPr/>
            </p:nvSpPr>
            <p:spPr bwMode="auto">
              <a:xfrm>
                <a:off x="3216" y="2649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791" name="Line 103"/>
              <p:cNvSpPr>
                <a:spLocks noChangeShapeType="1"/>
              </p:cNvSpPr>
              <p:nvPr/>
            </p:nvSpPr>
            <p:spPr bwMode="auto">
              <a:xfrm flipH="1">
                <a:off x="3600" y="2946"/>
                <a:ext cx="9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792" name="Line 104"/>
              <p:cNvSpPr>
                <a:spLocks noChangeShapeType="1"/>
              </p:cNvSpPr>
              <p:nvPr/>
            </p:nvSpPr>
            <p:spPr bwMode="auto">
              <a:xfrm flipH="1" flipV="1">
                <a:off x="3696" y="2946"/>
                <a:ext cx="9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793" name="Line 105"/>
              <p:cNvSpPr>
                <a:spLocks noChangeShapeType="1"/>
              </p:cNvSpPr>
              <p:nvPr/>
            </p:nvSpPr>
            <p:spPr bwMode="auto">
              <a:xfrm>
                <a:off x="3600" y="3090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794" name="Line 106"/>
              <p:cNvSpPr>
                <a:spLocks noChangeShapeType="1"/>
              </p:cNvSpPr>
              <p:nvPr/>
            </p:nvSpPr>
            <p:spPr bwMode="auto">
              <a:xfrm flipH="1">
                <a:off x="4080" y="2946"/>
                <a:ext cx="9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795" name="Line 107"/>
              <p:cNvSpPr>
                <a:spLocks noChangeShapeType="1"/>
              </p:cNvSpPr>
              <p:nvPr/>
            </p:nvSpPr>
            <p:spPr bwMode="auto">
              <a:xfrm flipH="1" flipV="1">
                <a:off x="4176" y="2946"/>
                <a:ext cx="9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796" name="Line 108"/>
              <p:cNvSpPr>
                <a:spLocks noChangeShapeType="1"/>
              </p:cNvSpPr>
              <p:nvPr/>
            </p:nvSpPr>
            <p:spPr bwMode="auto">
              <a:xfrm>
                <a:off x="4080" y="3090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797" name="Line 109"/>
              <p:cNvSpPr>
                <a:spLocks noChangeShapeType="1"/>
              </p:cNvSpPr>
              <p:nvPr/>
            </p:nvSpPr>
            <p:spPr bwMode="auto">
              <a:xfrm flipH="1">
                <a:off x="4512" y="2688"/>
                <a:ext cx="9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798" name="Line 110"/>
              <p:cNvSpPr>
                <a:spLocks noChangeShapeType="1"/>
              </p:cNvSpPr>
              <p:nvPr/>
            </p:nvSpPr>
            <p:spPr bwMode="auto">
              <a:xfrm flipH="1" flipV="1">
                <a:off x="4608" y="2688"/>
                <a:ext cx="9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799" name="Line 111"/>
              <p:cNvSpPr>
                <a:spLocks noChangeShapeType="1"/>
              </p:cNvSpPr>
              <p:nvPr/>
            </p:nvSpPr>
            <p:spPr bwMode="auto">
              <a:xfrm>
                <a:off x="4512" y="283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800" name="Line 112"/>
              <p:cNvSpPr>
                <a:spLocks noChangeShapeType="1"/>
              </p:cNvSpPr>
              <p:nvPr/>
            </p:nvSpPr>
            <p:spPr bwMode="auto">
              <a:xfrm flipH="1">
                <a:off x="4896" y="2688"/>
                <a:ext cx="9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801" name="Line 113"/>
              <p:cNvSpPr>
                <a:spLocks noChangeShapeType="1"/>
              </p:cNvSpPr>
              <p:nvPr/>
            </p:nvSpPr>
            <p:spPr bwMode="auto">
              <a:xfrm flipH="1" flipV="1">
                <a:off x="4992" y="2688"/>
                <a:ext cx="9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802" name="Line 114"/>
              <p:cNvSpPr>
                <a:spLocks noChangeShapeType="1"/>
              </p:cNvSpPr>
              <p:nvPr/>
            </p:nvSpPr>
            <p:spPr bwMode="auto">
              <a:xfrm>
                <a:off x="4896" y="283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803" name="Line 115"/>
              <p:cNvSpPr>
                <a:spLocks noChangeShapeType="1"/>
              </p:cNvSpPr>
              <p:nvPr/>
            </p:nvSpPr>
            <p:spPr bwMode="auto">
              <a:xfrm flipH="1">
                <a:off x="5280" y="2688"/>
                <a:ext cx="9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804" name="Line 116"/>
              <p:cNvSpPr>
                <a:spLocks noChangeShapeType="1"/>
              </p:cNvSpPr>
              <p:nvPr/>
            </p:nvSpPr>
            <p:spPr bwMode="auto">
              <a:xfrm flipH="1" flipV="1">
                <a:off x="5376" y="2688"/>
                <a:ext cx="9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805" name="Line 117"/>
              <p:cNvSpPr>
                <a:spLocks noChangeShapeType="1"/>
              </p:cNvSpPr>
              <p:nvPr/>
            </p:nvSpPr>
            <p:spPr bwMode="auto">
              <a:xfrm>
                <a:off x="5280" y="283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9769" name="Text Box 118"/>
            <p:cNvSpPr txBox="1">
              <a:spLocks noChangeArrowheads="1"/>
            </p:cNvSpPr>
            <p:nvPr/>
          </p:nvSpPr>
          <p:spPr bwMode="auto">
            <a:xfrm>
              <a:off x="1430" y="233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*</a:t>
              </a:r>
            </a:p>
          </p:txBody>
        </p:sp>
      </p:grpSp>
      <p:sp>
        <p:nvSpPr>
          <p:cNvPr id="159767" name="Text Box 120"/>
          <p:cNvSpPr txBox="1">
            <a:spLocks noChangeArrowheads="1"/>
          </p:cNvSpPr>
          <p:nvPr/>
        </p:nvSpPr>
        <p:spPr bwMode="auto">
          <a:xfrm>
            <a:off x="533400" y="3317875"/>
            <a:ext cx="2130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Expressiveness: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Text Box 2"/>
          <p:cNvSpPr txBox="1">
            <a:spLocks noChangeArrowheads="1"/>
          </p:cNvSpPr>
          <p:nvPr/>
        </p:nvSpPr>
        <p:spPr bwMode="auto">
          <a:xfrm>
            <a:off x="5541963" y="5097463"/>
            <a:ext cx="6794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/>
              <a:t>LNT</a:t>
            </a:r>
          </a:p>
        </p:txBody>
      </p:sp>
      <p:sp>
        <p:nvSpPr>
          <p:cNvPr id="160771" name="Text Box 3"/>
          <p:cNvSpPr txBox="1">
            <a:spLocks noChangeArrowheads="1"/>
          </p:cNvSpPr>
          <p:nvPr/>
        </p:nvSpPr>
        <p:spPr bwMode="auto">
          <a:xfrm>
            <a:off x="5624513" y="2392363"/>
            <a:ext cx="495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LT</a:t>
            </a:r>
          </a:p>
        </p:txBody>
      </p:sp>
      <p:sp>
        <p:nvSpPr>
          <p:cNvPr id="160772" name="Text Box 4"/>
          <p:cNvSpPr txBox="1">
            <a:spLocks noChangeArrowheads="1"/>
          </p:cNvSpPr>
          <p:nvPr/>
        </p:nvSpPr>
        <p:spPr bwMode="auto">
          <a:xfrm>
            <a:off x="5702300" y="1325563"/>
            <a:ext cx="354013" cy="396875"/>
          </a:xfrm>
          <a:prstGeom prst="rect">
            <a:avLst/>
          </a:prstGeom>
          <a:solidFill>
            <a:srgbClr val="99FF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T</a:t>
            </a:r>
          </a:p>
        </p:txBody>
      </p:sp>
      <p:cxnSp>
        <p:nvCxnSpPr>
          <p:cNvPr id="160773" name="AutoShape 5"/>
          <p:cNvCxnSpPr>
            <a:cxnSpLocks noChangeShapeType="1"/>
            <a:stCxn id="160771" idx="0"/>
            <a:endCxn id="160772" idx="2"/>
          </p:cNvCxnSpPr>
          <p:nvPr/>
        </p:nvCxnSpPr>
        <p:spPr bwMode="auto">
          <a:xfrm rot="-5400000">
            <a:off x="5541169" y="2053432"/>
            <a:ext cx="669925" cy="7937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60774" name="Text Box 6"/>
          <p:cNvSpPr txBox="1">
            <a:spLocks noChangeArrowheads="1"/>
          </p:cNvSpPr>
          <p:nvPr/>
        </p:nvSpPr>
        <p:spPr bwMode="auto">
          <a:xfrm>
            <a:off x="76200" y="1630363"/>
            <a:ext cx="70643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chemeClr val="folHlink"/>
                </a:solidFill>
                <a:latin typeface="Arial" charset="0"/>
                <a:cs typeface="Arial" charset="0"/>
              </a:rPr>
              <a:t>copying</a:t>
            </a:r>
          </a:p>
        </p:txBody>
      </p:sp>
      <p:sp>
        <p:nvSpPr>
          <p:cNvPr id="160775" name="Text Box 7"/>
          <p:cNvSpPr txBox="1">
            <a:spLocks noChangeArrowheads="1"/>
          </p:cNvSpPr>
          <p:nvPr/>
        </p:nvSpPr>
        <p:spPr bwMode="auto">
          <a:xfrm>
            <a:off x="76200" y="1935163"/>
            <a:ext cx="10096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chemeClr val="folHlink"/>
                </a:solidFill>
                <a:latin typeface="Arial" charset="0"/>
                <a:cs typeface="Arial" charset="0"/>
              </a:rPr>
              <a:t>non-copying</a:t>
            </a:r>
          </a:p>
        </p:txBody>
      </p:sp>
      <p:sp>
        <p:nvSpPr>
          <p:cNvPr id="160776" name="Text Box 8"/>
          <p:cNvSpPr txBox="1">
            <a:spLocks noChangeArrowheads="1"/>
          </p:cNvSpPr>
          <p:nvPr/>
        </p:nvSpPr>
        <p:spPr bwMode="auto">
          <a:xfrm>
            <a:off x="76200" y="2620963"/>
            <a:ext cx="71437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chemeClr val="folHlink"/>
                </a:solidFill>
                <a:latin typeface="Arial" charset="0"/>
                <a:cs typeface="Arial" charset="0"/>
              </a:rPr>
              <a:t>deleting</a:t>
            </a:r>
          </a:p>
        </p:txBody>
      </p:sp>
      <p:sp>
        <p:nvSpPr>
          <p:cNvPr id="160777" name="Text Box 9"/>
          <p:cNvSpPr txBox="1">
            <a:spLocks noChangeArrowheads="1"/>
          </p:cNvSpPr>
          <p:nvPr/>
        </p:nvSpPr>
        <p:spPr bwMode="auto">
          <a:xfrm>
            <a:off x="76200" y="2925763"/>
            <a:ext cx="10175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chemeClr val="folHlink"/>
                </a:solidFill>
                <a:latin typeface="Arial" charset="0"/>
                <a:cs typeface="Arial" charset="0"/>
              </a:rPr>
              <a:t>non-deleting</a:t>
            </a:r>
          </a:p>
        </p:txBody>
      </p:sp>
      <p:cxnSp>
        <p:nvCxnSpPr>
          <p:cNvPr id="160778" name="AutoShape 10"/>
          <p:cNvCxnSpPr>
            <a:cxnSpLocks noChangeShapeType="1"/>
            <a:endCxn id="160771" idx="2"/>
          </p:cNvCxnSpPr>
          <p:nvPr/>
        </p:nvCxnSpPr>
        <p:spPr bwMode="auto">
          <a:xfrm rot="-5400000">
            <a:off x="4745832" y="3902869"/>
            <a:ext cx="2239962" cy="12700"/>
          </a:xfrm>
          <a:prstGeom prst="curvedConnector3">
            <a:avLst>
              <a:gd name="adj1" fmla="val 49963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60779" name="Line 11"/>
          <p:cNvSpPr>
            <a:spLocks noChangeShapeType="1"/>
          </p:cNvSpPr>
          <p:nvPr/>
        </p:nvSpPr>
        <p:spPr bwMode="auto">
          <a:xfrm>
            <a:off x="152400" y="1935163"/>
            <a:ext cx="58674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0780" name="Line 12"/>
          <p:cNvSpPr>
            <a:spLocks noChangeShapeType="1"/>
          </p:cNvSpPr>
          <p:nvPr/>
        </p:nvSpPr>
        <p:spPr bwMode="auto">
          <a:xfrm>
            <a:off x="152400" y="2925763"/>
            <a:ext cx="5943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0781" name="Line 13"/>
          <p:cNvSpPr>
            <a:spLocks noChangeShapeType="1"/>
          </p:cNvSpPr>
          <p:nvPr/>
        </p:nvSpPr>
        <p:spPr bwMode="auto">
          <a:xfrm>
            <a:off x="7696200" y="5043488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0782" name="Text Box 14"/>
          <p:cNvSpPr txBox="1">
            <a:spLocks noChangeArrowheads="1"/>
          </p:cNvSpPr>
          <p:nvPr/>
        </p:nvSpPr>
        <p:spPr bwMode="auto">
          <a:xfrm>
            <a:off x="7010400" y="4852988"/>
            <a:ext cx="4953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/>
              <a:t>q</a:t>
            </a:r>
            <a:r>
              <a:rPr lang="en-US" sz="1800"/>
              <a:t> S</a:t>
            </a:r>
          </a:p>
        </p:txBody>
      </p:sp>
      <p:sp>
        <p:nvSpPr>
          <p:cNvPr id="160783" name="Line 15"/>
          <p:cNvSpPr>
            <a:spLocks noChangeShapeType="1"/>
          </p:cNvSpPr>
          <p:nvPr/>
        </p:nvSpPr>
        <p:spPr bwMode="auto">
          <a:xfrm flipH="1">
            <a:off x="7086600" y="5272088"/>
            <a:ext cx="244475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0784" name="Text Box 16"/>
          <p:cNvSpPr txBox="1">
            <a:spLocks noChangeArrowheads="1"/>
          </p:cNvSpPr>
          <p:nvPr/>
        </p:nvSpPr>
        <p:spPr bwMode="auto">
          <a:xfrm>
            <a:off x="6858000" y="5500688"/>
            <a:ext cx="412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/>
              <a:t>x0</a:t>
            </a:r>
          </a:p>
        </p:txBody>
      </p:sp>
      <p:sp>
        <p:nvSpPr>
          <p:cNvPr id="160785" name="Line 17"/>
          <p:cNvSpPr>
            <a:spLocks noChangeShapeType="1"/>
          </p:cNvSpPr>
          <p:nvPr/>
        </p:nvSpPr>
        <p:spPr bwMode="auto">
          <a:xfrm>
            <a:off x="7331075" y="5272088"/>
            <a:ext cx="212725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0786" name="Text Box 18"/>
          <p:cNvSpPr txBox="1">
            <a:spLocks noChangeArrowheads="1"/>
          </p:cNvSpPr>
          <p:nvPr/>
        </p:nvSpPr>
        <p:spPr bwMode="auto">
          <a:xfrm>
            <a:off x="7435850" y="5500688"/>
            <a:ext cx="412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/>
              <a:t>x1</a:t>
            </a:r>
          </a:p>
        </p:txBody>
      </p:sp>
      <p:sp>
        <p:nvSpPr>
          <p:cNvPr id="160787" name="Text Box 19"/>
          <p:cNvSpPr txBox="1">
            <a:spLocks noChangeArrowheads="1"/>
          </p:cNvSpPr>
          <p:nvPr/>
        </p:nvSpPr>
        <p:spPr bwMode="auto">
          <a:xfrm>
            <a:off x="8213725" y="4856163"/>
            <a:ext cx="319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?</a:t>
            </a:r>
          </a:p>
        </p:txBody>
      </p:sp>
      <p:sp>
        <p:nvSpPr>
          <p:cNvPr id="160788" name="Line 20"/>
          <p:cNvSpPr>
            <a:spLocks noChangeShapeType="1"/>
          </p:cNvSpPr>
          <p:nvPr/>
        </p:nvSpPr>
        <p:spPr bwMode="auto">
          <a:xfrm>
            <a:off x="7391400" y="8763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0789" name="Text Box 21"/>
          <p:cNvSpPr txBox="1">
            <a:spLocks noChangeArrowheads="1"/>
          </p:cNvSpPr>
          <p:nvPr/>
        </p:nvSpPr>
        <p:spPr bwMode="auto">
          <a:xfrm>
            <a:off x="6692900" y="685800"/>
            <a:ext cx="4953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800" b="1"/>
              <a:t>q</a:t>
            </a:r>
            <a:r>
              <a:rPr lang="en-US" sz="1800"/>
              <a:t> S</a:t>
            </a:r>
          </a:p>
        </p:txBody>
      </p:sp>
      <p:sp>
        <p:nvSpPr>
          <p:cNvPr id="160790" name="Line 22"/>
          <p:cNvSpPr>
            <a:spLocks noChangeShapeType="1"/>
          </p:cNvSpPr>
          <p:nvPr/>
        </p:nvSpPr>
        <p:spPr bwMode="auto">
          <a:xfrm flipH="1">
            <a:off x="6781800" y="1104900"/>
            <a:ext cx="244475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0791" name="Text Box 23"/>
          <p:cNvSpPr txBox="1">
            <a:spLocks noChangeArrowheads="1"/>
          </p:cNvSpPr>
          <p:nvPr/>
        </p:nvSpPr>
        <p:spPr bwMode="auto">
          <a:xfrm>
            <a:off x="6553200" y="1333500"/>
            <a:ext cx="412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/>
              <a:t>x0</a:t>
            </a:r>
          </a:p>
        </p:txBody>
      </p:sp>
      <p:sp>
        <p:nvSpPr>
          <p:cNvPr id="160792" name="Line 24"/>
          <p:cNvSpPr>
            <a:spLocks noChangeShapeType="1"/>
          </p:cNvSpPr>
          <p:nvPr/>
        </p:nvSpPr>
        <p:spPr bwMode="auto">
          <a:xfrm>
            <a:off x="7026275" y="1104900"/>
            <a:ext cx="212725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0793" name="Text Box 25"/>
          <p:cNvSpPr txBox="1">
            <a:spLocks noChangeArrowheads="1"/>
          </p:cNvSpPr>
          <p:nvPr/>
        </p:nvSpPr>
        <p:spPr bwMode="auto">
          <a:xfrm>
            <a:off x="7131050" y="1333500"/>
            <a:ext cx="412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/>
              <a:t>x1</a:t>
            </a:r>
          </a:p>
        </p:txBody>
      </p:sp>
      <p:sp>
        <p:nvSpPr>
          <p:cNvPr id="160794" name="Text Box 26"/>
          <p:cNvSpPr txBox="1">
            <a:spLocks noChangeArrowheads="1"/>
          </p:cNvSpPr>
          <p:nvPr/>
        </p:nvSpPr>
        <p:spPr bwMode="auto">
          <a:xfrm>
            <a:off x="8153400" y="6858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S</a:t>
            </a:r>
          </a:p>
        </p:txBody>
      </p:sp>
      <p:sp>
        <p:nvSpPr>
          <p:cNvPr id="160795" name="Line 27"/>
          <p:cNvSpPr>
            <a:spLocks noChangeShapeType="1"/>
          </p:cNvSpPr>
          <p:nvPr/>
        </p:nvSpPr>
        <p:spPr bwMode="auto">
          <a:xfrm flipH="1">
            <a:off x="8077200" y="1104900"/>
            <a:ext cx="244475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0796" name="Text Box 28"/>
          <p:cNvSpPr txBox="1">
            <a:spLocks noChangeArrowheads="1"/>
          </p:cNvSpPr>
          <p:nvPr/>
        </p:nvSpPr>
        <p:spPr bwMode="auto">
          <a:xfrm>
            <a:off x="7531100" y="1333500"/>
            <a:ext cx="5715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b="1"/>
              <a:t>r</a:t>
            </a:r>
            <a:r>
              <a:rPr lang="en-US" sz="1800"/>
              <a:t> x1</a:t>
            </a:r>
          </a:p>
        </p:txBody>
      </p:sp>
      <p:sp>
        <p:nvSpPr>
          <p:cNvPr id="160797" name="Line 29"/>
          <p:cNvSpPr>
            <a:spLocks noChangeShapeType="1"/>
          </p:cNvSpPr>
          <p:nvPr/>
        </p:nvSpPr>
        <p:spPr bwMode="auto">
          <a:xfrm>
            <a:off x="8321675" y="1104900"/>
            <a:ext cx="212725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0798" name="Text Box 30"/>
          <p:cNvSpPr txBox="1">
            <a:spLocks noChangeArrowheads="1"/>
          </p:cNvSpPr>
          <p:nvPr/>
        </p:nvSpPr>
        <p:spPr bwMode="auto">
          <a:xfrm>
            <a:off x="8509000" y="1333500"/>
            <a:ext cx="558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b="1"/>
              <a:t>s</a:t>
            </a:r>
            <a:r>
              <a:rPr lang="en-US" sz="1800"/>
              <a:t> x1</a:t>
            </a:r>
          </a:p>
        </p:txBody>
      </p:sp>
      <p:sp>
        <p:nvSpPr>
          <p:cNvPr id="160799" name="Line 31"/>
          <p:cNvSpPr>
            <a:spLocks noChangeShapeType="1"/>
          </p:cNvSpPr>
          <p:nvPr/>
        </p:nvSpPr>
        <p:spPr bwMode="auto">
          <a:xfrm flipH="1">
            <a:off x="8305800" y="1066800"/>
            <a:ext cx="15875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0800" name="Text Box 32"/>
          <p:cNvSpPr txBox="1">
            <a:spLocks noChangeArrowheads="1"/>
          </p:cNvSpPr>
          <p:nvPr/>
        </p:nvSpPr>
        <p:spPr bwMode="auto">
          <a:xfrm>
            <a:off x="7994650" y="1333500"/>
            <a:ext cx="5969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b="1"/>
              <a:t>q</a:t>
            </a:r>
            <a:r>
              <a:rPr lang="en-US" sz="1800"/>
              <a:t> x0</a:t>
            </a:r>
          </a:p>
        </p:txBody>
      </p:sp>
      <p:sp>
        <p:nvSpPr>
          <p:cNvPr id="160801" name="Line 33"/>
          <p:cNvSpPr>
            <a:spLocks noChangeShapeType="1"/>
          </p:cNvSpPr>
          <p:nvPr/>
        </p:nvSpPr>
        <p:spPr bwMode="auto">
          <a:xfrm>
            <a:off x="7391400" y="19431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0802" name="Text Box 34"/>
          <p:cNvSpPr txBox="1">
            <a:spLocks noChangeArrowheads="1"/>
          </p:cNvSpPr>
          <p:nvPr/>
        </p:nvSpPr>
        <p:spPr bwMode="auto">
          <a:xfrm>
            <a:off x="6553200" y="1752600"/>
            <a:ext cx="635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800" b="1"/>
              <a:t>r</a:t>
            </a:r>
            <a:r>
              <a:rPr lang="en-US" sz="1800"/>
              <a:t> VP</a:t>
            </a:r>
          </a:p>
        </p:txBody>
      </p:sp>
      <p:sp>
        <p:nvSpPr>
          <p:cNvPr id="160803" name="Line 35"/>
          <p:cNvSpPr>
            <a:spLocks noChangeShapeType="1"/>
          </p:cNvSpPr>
          <p:nvPr/>
        </p:nvSpPr>
        <p:spPr bwMode="auto">
          <a:xfrm flipH="1">
            <a:off x="6781800" y="2171700"/>
            <a:ext cx="244475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0804" name="Text Box 36"/>
          <p:cNvSpPr txBox="1">
            <a:spLocks noChangeArrowheads="1"/>
          </p:cNvSpPr>
          <p:nvPr/>
        </p:nvSpPr>
        <p:spPr bwMode="auto">
          <a:xfrm>
            <a:off x="6553200" y="2400300"/>
            <a:ext cx="412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/>
              <a:t>x0</a:t>
            </a:r>
          </a:p>
        </p:txBody>
      </p:sp>
      <p:sp>
        <p:nvSpPr>
          <p:cNvPr id="160805" name="Line 37"/>
          <p:cNvSpPr>
            <a:spLocks noChangeShapeType="1"/>
          </p:cNvSpPr>
          <p:nvPr/>
        </p:nvSpPr>
        <p:spPr bwMode="auto">
          <a:xfrm>
            <a:off x="7026275" y="2171700"/>
            <a:ext cx="212725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0806" name="Text Box 38"/>
          <p:cNvSpPr txBox="1">
            <a:spLocks noChangeArrowheads="1"/>
          </p:cNvSpPr>
          <p:nvPr/>
        </p:nvSpPr>
        <p:spPr bwMode="auto">
          <a:xfrm>
            <a:off x="7131050" y="2400300"/>
            <a:ext cx="412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/>
              <a:t>x1</a:t>
            </a:r>
          </a:p>
        </p:txBody>
      </p:sp>
      <p:sp>
        <p:nvSpPr>
          <p:cNvPr id="160807" name="Text Box 39"/>
          <p:cNvSpPr txBox="1">
            <a:spLocks noChangeArrowheads="1"/>
          </p:cNvSpPr>
          <p:nvPr/>
        </p:nvSpPr>
        <p:spPr bwMode="auto">
          <a:xfrm>
            <a:off x="7994650" y="1752600"/>
            <a:ext cx="5969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b="1"/>
              <a:t>q</a:t>
            </a:r>
            <a:r>
              <a:rPr lang="en-US" sz="1800"/>
              <a:t> x0</a:t>
            </a:r>
          </a:p>
        </p:txBody>
      </p:sp>
      <p:sp>
        <p:nvSpPr>
          <p:cNvPr id="160808" name="Line 40"/>
          <p:cNvSpPr>
            <a:spLocks noChangeShapeType="1"/>
          </p:cNvSpPr>
          <p:nvPr/>
        </p:nvSpPr>
        <p:spPr bwMode="auto">
          <a:xfrm>
            <a:off x="7391400" y="3062288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0809" name="Text Box 41"/>
          <p:cNvSpPr txBox="1">
            <a:spLocks noChangeArrowheads="1"/>
          </p:cNvSpPr>
          <p:nvPr/>
        </p:nvSpPr>
        <p:spPr bwMode="auto">
          <a:xfrm>
            <a:off x="6565900" y="2871788"/>
            <a:ext cx="6223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800" b="1"/>
              <a:t>s</a:t>
            </a:r>
            <a:r>
              <a:rPr lang="en-US" sz="1800"/>
              <a:t> VP</a:t>
            </a:r>
          </a:p>
        </p:txBody>
      </p:sp>
      <p:sp>
        <p:nvSpPr>
          <p:cNvPr id="160810" name="Line 42"/>
          <p:cNvSpPr>
            <a:spLocks noChangeShapeType="1"/>
          </p:cNvSpPr>
          <p:nvPr/>
        </p:nvSpPr>
        <p:spPr bwMode="auto">
          <a:xfrm flipH="1">
            <a:off x="6781800" y="3290888"/>
            <a:ext cx="244475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0811" name="Text Box 43"/>
          <p:cNvSpPr txBox="1">
            <a:spLocks noChangeArrowheads="1"/>
          </p:cNvSpPr>
          <p:nvPr/>
        </p:nvSpPr>
        <p:spPr bwMode="auto">
          <a:xfrm>
            <a:off x="6553200" y="3519488"/>
            <a:ext cx="412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/>
              <a:t>x0</a:t>
            </a:r>
          </a:p>
        </p:txBody>
      </p:sp>
      <p:sp>
        <p:nvSpPr>
          <p:cNvPr id="160812" name="Line 44"/>
          <p:cNvSpPr>
            <a:spLocks noChangeShapeType="1"/>
          </p:cNvSpPr>
          <p:nvPr/>
        </p:nvSpPr>
        <p:spPr bwMode="auto">
          <a:xfrm>
            <a:off x="7026275" y="3290888"/>
            <a:ext cx="212725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0813" name="Text Box 45"/>
          <p:cNvSpPr txBox="1">
            <a:spLocks noChangeArrowheads="1"/>
          </p:cNvSpPr>
          <p:nvPr/>
        </p:nvSpPr>
        <p:spPr bwMode="auto">
          <a:xfrm>
            <a:off x="7131050" y="3519488"/>
            <a:ext cx="412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/>
              <a:t>x1</a:t>
            </a:r>
          </a:p>
        </p:txBody>
      </p:sp>
      <p:sp>
        <p:nvSpPr>
          <p:cNvPr id="160814" name="Text Box 46"/>
          <p:cNvSpPr txBox="1">
            <a:spLocks noChangeArrowheads="1"/>
          </p:cNvSpPr>
          <p:nvPr/>
        </p:nvSpPr>
        <p:spPr bwMode="auto">
          <a:xfrm>
            <a:off x="8001000" y="2871788"/>
            <a:ext cx="584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/>
              <a:t>q x1</a:t>
            </a:r>
          </a:p>
        </p:txBody>
      </p:sp>
      <p:sp>
        <p:nvSpPr>
          <p:cNvPr id="160815" name="AutoShape 47"/>
          <p:cNvSpPr>
            <a:spLocks/>
          </p:cNvSpPr>
          <p:nvPr/>
        </p:nvSpPr>
        <p:spPr bwMode="auto">
          <a:xfrm>
            <a:off x="6324600" y="609600"/>
            <a:ext cx="152400" cy="3276600"/>
          </a:xfrm>
          <a:prstGeom prst="leftBrace">
            <a:avLst>
              <a:gd name="adj1" fmla="val 179167"/>
              <a:gd name="adj2" fmla="val 26162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0816" name="AutoShape 48"/>
          <p:cNvSpPr>
            <a:spLocks/>
          </p:cNvSpPr>
          <p:nvPr/>
        </p:nvSpPr>
        <p:spPr bwMode="auto">
          <a:xfrm>
            <a:off x="6477000" y="4953000"/>
            <a:ext cx="152400" cy="1066800"/>
          </a:xfrm>
          <a:prstGeom prst="leftBrace">
            <a:avLst>
              <a:gd name="adj1" fmla="val 58333"/>
              <a:gd name="adj2" fmla="val 26162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0817" name="Text Box 49"/>
          <p:cNvSpPr txBox="1">
            <a:spLocks noChangeArrowheads="1"/>
          </p:cNvSpPr>
          <p:nvPr/>
        </p:nvSpPr>
        <p:spPr bwMode="auto">
          <a:xfrm>
            <a:off x="1676400" y="228600"/>
            <a:ext cx="3186113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 – top-down</a:t>
            </a:r>
          </a:p>
          <a:p>
            <a:r>
              <a:rPr lang="en-US"/>
              <a:t>L – linear (non-copying)</a:t>
            </a:r>
          </a:p>
          <a:p>
            <a:r>
              <a:rPr lang="en-US"/>
              <a:t>N – non-deleting</a:t>
            </a:r>
          </a:p>
        </p:txBody>
      </p:sp>
      <p:grpSp>
        <p:nvGrpSpPr>
          <p:cNvPr id="2" name="Group 50"/>
          <p:cNvGrpSpPr>
            <a:grpSpLocks/>
          </p:cNvGrpSpPr>
          <p:nvPr/>
        </p:nvGrpSpPr>
        <p:grpSpPr bwMode="auto">
          <a:xfrm>
            <a:off x="609600" y="3698875"/>
            <a:ext cx="3962400" cy="2244725"/>
            <a:chOff x="384" y="2330"/>
            <a:chExt cx="2496" cy="1414"/>
          </a:xfrm>
        </p:grpSpPr>
        <p:grpSp>
          <p:nvGrpSpPr>
            <p:cNvPr id="3" name="Group 51"/>
            <p:cNvGrpSpPr>
              <a:grpSpLocks/>
            </p:cNvGrpSpPr>
            <p:nvPr/>
          </p:nvGrpSpPr>
          <p:grpSpPr bwMode="auto">
            <a:xfrm>
              <a:off x="384" y="2352"/>
              <a:ext cx="2496" cy="1392"/>
              <a:chOff x="3072" y="1824"/>
              <a:chExt cx="2496" cy="1392"/>
            </a:xfrm>
          </p:grpSpPr>
          <p:sp>
            <p:nvSpPr>
              <p:cNvPr id="160822" name="Rectangle 52"/>
              <p:cNvSpPr>
                <a:spLocks noChangeArrowheads="1"/>
              </p:cNvSpPr>
              <p:nvPr/>
            </p:nvSpPr>
            <p:spPr bwMode="auto">
              <a:xfrm>
                <a:off x="3072" y="1824"/>
                <a:ext cx="2496" cy="1392"/>
              </a:xfrm>
              <a:prstGeom prst="rect">
                <a:avLst/>
              </a:prstGeom>
              <a:solidFill>
                <a:srgbClr val="99FF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0823" name="Text Box 53"/>
              <p:cNvSpPr txBox="1">
                <a:spLocks noChangeArrowheads="1"/>
              </p:cNvSpPr>
              <p:nvPr/>
            </p:nvSpPr>
            <p:spPr bwMode="auto">
              <a:xfrm>
                <a:off x="4847" y="1824"/>
                <a:ext cx="22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S</a:t>
                </a:r>
              </a:p>
            </p:txBody>
          </p:sp>
          <p:sp>
            <p:nvSpPr>
              <p:cNvPr id="160824" name="Line 54"/>
              <p:cNvSpPr>
                <a:spLocks noChangeShapeType="1"/>
              </p:cNvSpPr>
              <p:nvPr/>
            </p:nvSpPr>
            <p:spPr bwMode="auto">
              <a:xfrm flipH="1">
                <a:off x="4665" y="2134"/>
                <a:ext cx="288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0825" name="Line 55"/>
              <p:cNvSpPr>
                <a:spLocks noChangeShapeType="1"/>
              </p:cNvSpPr>
              <p:nvPr/>
            </p:nvSpPr>
            <p:spPr bwMode="auto">
              <a:xfrm>
                <a:off x="4953" y="2134"/>
                <a:ext cx="288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0826" name="Text Box 56"/>
              <p:cNvSpPr txBox="1">
                <a:spLocks noChangeArrowheads="1"/>
              </p:cNvSpPr>
              <p:nvPr/>
            </p:nvSpPr>
            <p:spPr bwMode="auto">
              <a:xfrm>
                <a:off x="4490" y="2383"/>
                <a:ext cx="25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/>
                  <a:t>V</a:t>
                </a:r>
              </a:p>
            </p:txBody>
          </p:sp>
          <p:sp>
            <p:nvSpPr>
              <p:cNvPr id="160827" name="Text Box 57"/>
              <p:cNvSpPr txBox="1">
                <a:spLocks noChangeArrowheads="1"/>
              </p:cNvSpPr>
              <p:nvPr/>
            </p:nvSpPr>
            <p:spPr bwMode="auto">
              <a:xfrm>
                <a:off x="5184" y="2383"/>
                <a:ext cx="36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/>
                  <a:t>NP</a:t>
                </a:r>
              </a:p>
            </p:txBody>
          </p:sp>
          <p:sp>
            <p:nvSpPr>
              <p:cNvPr id="160828" name="Line 58"/>
              <p:cNvSpPr>
                <a:spLocks noChangeShapeType="1"/>
              </p:cNvSpPr>
              <p:nvPr/>
            </p:nvSpPr>
            <p:spPr bwMode="auto">
              <a:xfrm>
                <a:off x="4032" y="2016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0829" name="Line 59"/>
              <p:cNvSpPr>
                <a:spLocks noChangeShapeType="1"/>
              </p:cNvSpPr>
              <p:nvPr/>
            </p:nvSpPr>
            <p:spPr bwMode="auto">
              <a:xfrm>
                <a:off x="4953" y="213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0830" name="Text Box 60"/>
              <p:cNvSpPr txBox="1">
                <a:spLocks noChangeArrowheads="1"/>
              </p:cNvSpPr>
              <p:nvPr/>
            </p:nvSpPr>
            <p:spPr bwMode="auto">
              <a:xfrm>
                <a:off x="4733" y="2383"/>
                <a:ext cx="49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/>
                  <a:t>PRO</a:t>
                </a:r>
              </a:p>
            </p:txBody>
          </p:sp>
          <p:sp>
            <p:nvSpPr>
              <p:cNvPr id="160831" name="Text Box 61"/>
              <p:cNvSpPr txBox="1">
                <a:spLocks noChangeArrowheads="1"/>
              </p:cNvSpPr>
              <p:nvPr/>
            </p:nvSpPr>
            <p:spPr bwMode="auto">
              <a:xfrm>
                <a:off x="3552" y="1850"/>
                <a:ext cx="22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S</a:t>
                </a:r>
              </a:p>
            </p:txBody>
          </p:sp>
          <p:sp>
            <p:nvSpPr>
              <p:cNvPr id="160832" name="Line 62"/>
              <p:cNvSpPr>
                <a:spLocks noChangeShapeType="1"/>
              </p:cNvSpPr>
              <p:nvPr/>
            </p:nvSpPr>
            <p:spPr bwMode="auto">
              <a:xfrm flipH="1">
                <a:off x="3408" y="2160"/>
                <a:ext cx="25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0833" name="Text Box 63"/>
              <p:cNvSpPr txBox="1">
                <a:spLocks noChangeArrowheads="1"/>
              </p:cNvSpPr>
              <p:nvPr/>
            </p:nvSpPr>
            <p:spPr bwMode="auto">
              <a:xfrm>
                <a:off x="3078" y="2256"/>
                <a:ext cx="49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/>
                  <a:t>PRO</a:t>
                </a:r>
              </a:p>
            </p:txBody>
          </p:sp>
          <p:sp>
            <p:nvSpPr>
              <p:cNvPr id="160834" name="Line 64"/>
              <p:cNvSpPr>
                <a:spLocks noChangeShapeType="1"/>
              </p:cNvSpPr>
              <p:nvPr/>
            </p:nvSpPr>
            <p:spPr bwMode="auto">
              <a:xfrm>
                <a:off x="3658" y="2160"/>
                <a:ext cx="23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0835" name="Text Box 65"/>
              <p:cNvSpPr txBox="1">
                <a:spLocks noChangeArrowheads="1"/>
              </p:cNvSpPr>
              <p:nvPr/>
            </p:nvSpPr>
            <p:spPr bwMode="auto">
              <a:xfrm>
                <a:off x="3741" y="2256"/>
                <a:ext cx="36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/>
                  <a:t>VP</a:t>
                </a:r>
              </a:p>
            </p:txBody>
          </p:sp>
          <p:sp>
            <p:nvSpPr>
              <p:cNvPr id="160836" name="Line 66"/>
              <p:cNvSpPr>
                <a:spLocks noChangeShapeType="1"/>
              </p:cNvSpPr>
              <p:nvPr/>
            </p:nvSpPr>
            <p:spPr bwMode="auto">
              <a:xfrm>
                <a:off x="3898" y="2553"/>
                <a:ext cx="18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0837" name="Text Box 67"/>
              <p:cNvSpPr txBox="1">
                <a:spLocks noChangeArrowheads="1"/>
              </p:cNvSpPr>
              <p:nvPr/>
            </p:nvSpPr>
            <p:spPr bwMode="auto">
              <a:xfrm>
                <a:off x="3995" y="2658"/>
                <a:ext cx="36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/>
                  <a:t>NP</a:t>
                </a:r>
              </a:p>
            </p:txBody>
          </p:sp>
          <p:sp>
            <p:nvSpPr>
              <p:cNvPr id="160838" name="Line 68"/>
              <p:cNvSpPr>
                <a:spLocks noChangeShapeType="1"/>
              </p:cNvSpPr>
              <p:nvPr/>
            </p:nvSpPr>
            <p:spPr bwMode="auto">
              <a:xfrm flipH="1">
                <a:off x="3792" y="2553"/>
                <a:ext cx="10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0839" name="Text Box 69"/>
              <p:cNvSpPr txBox="1">
                <a:spLocks noChangeArrowheads="1"/>
              </p:cNvSpPr>
              <p:nvPr/>
            </p:nvSpPr>
            <p:spPr bwMode="auto">
              <a:xfrm>
                <a:off x="3588" y="2649"/>
                <a:ext cx="25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/>
                  <a:t>V</a:t>
                </a:r>
              </a:p>
            </p:txBody>
          </p:sp>
          <p:sp>
            <p:nvSpPr>
              <p:cNvPr id="160840" name="Line 70"/>
              <p:cNvSpPr>
                <a:spLocks noChangeShapeType="1"/>
              </p:cNvSpPr>
              <p:nvPr/>
            </p:nvSpPr>
            <p:spPr bwMode="auto">
              <a:xfrm flipH="1">
                <a:off x="3216" y="2505"/>
                <a:ext cx="9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0841" name="Line 71"/>
              <p:cNvSpPr>
                <a:spLocks noChangeShapeType="1"/>
              </p:cNvSpPr>
              <p:nvPr/>
            </p:nvSpPr>
            <p:spPr bwMode="auto">
              <a:xfrm flipH="1" flipV="1">
                <a:off x="3312" y="2505"/>
                <a:ext cx="9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0842" name="Line 72"/>
              <p:cNvSpPr>
                <a:spLocks noChangeShapeType="1"/>
              </p:cNvSpPr>
              <p:nvPr/>
            </p:nvSpPr>
            <p:spPr bwMode="auto">
              <a:xfrm>
                <a:off x="3216" y="2649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0843" name="Line 73"/>
              <p:cNvSpPr>
                <a:spLocks noChangeShapeType="1"/>
              </p:cNvSpPr>
              <p:nvPr/>
            </p:nvSpPr>
            <p:spPr bwMode="auto">
              <a:xfrm flipH="1">
                <a:off x="3600" y="2946"/>
                <a:ext cx="9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0844" name="Line 74"/>
              <p:cNvSpPr>
                <a:spLocks noChangeShapeType="1"/>
              </p:cNvSpPr>
              <p:nvPr/>
            </p:nvSpPr>
            <p:spPr bwMode="auto">
              <a:xfrm flipH="1" flipV="1">
                <a:off x="3696" y="2946"/>
                <a:ext cx="9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0845" name="Line 75"/>
              <p:cNvSpPr>
                <a:spLocks noChangeShapeType="1"/>
              </p:cNvSpPr>
              <p:nvPr/>
            </p:nvSpPr>
            <p:spPr bwMode="auto">
              <a:xfrm>
                <a:off x="3600" y="3090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0846" name="Line 76"/>
              <p:cNvSpPr>
                <a:spLocks noChangeShapeType="1"/>
              </p:cNvSpPr>
              <p:nvPr/>
            </p:nvSpPr>
            <p:spPr bwMode="auto">
              <a:xfrm flipH="1">
                <a:off x="4080" y="2946"/>
                <a:ext cx="9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0847" name="Line 77"/>
              <p:cNvSpPr>
                <a:spLocks noChangeShapeType="1"/>
              </p:cNvSpPr>
              <p:nvPr/>
            </p:nvSpPr>
            <p:spPr bwMode="auto">
              <a:xfrm flipH="1" flipV="1">
                <a:off x="4176" y="2946"/>
                <a:ext cx="9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0848" name="Line 78"/>
              <p:cNvSpPr>
                <a:spLocks noChangeShapeType="1"/>
              </p:cNvSpPr>
              <p:nvPr/>
            </p:nvSpPr>
            <p:spPr bwMode="auto">
              <a:xfrm>
                <a:off x="4080" y="3090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0849" name="Line 79"/>
              <p:cNvSpPr>
                <a:spLocks noChangeShapeType="1"/>
              </p:cNvSpPr>
              <p:nvPr/>
            </p:nvSpPr>
            <p:spPr bwMode="auto">
              <a:xfrm flipH="1">
                <a:off x="4512" y="2688"/>
                <a:ext cx="9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0850" name="Line 80"/>
              <p:cNvSpPr>
                <a:spLocks noChangeShapeType="1"/>
              </p:cNvSpPr>
              <p:nvPr/>
            </p:nvSpPr>
            <p:spPr bwMode="auto">
              <a:xfrm flipH="1" flipV="1">
                <a:off x="4608" y="2688"/>
                <a:ext cx="9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0851" name="Line 81"/>
              <p:cNvSpPr>
                <a:spLocks noChangeShapeType="1"/>
              </p:cNvSpPr>
              <p:nvPr/>
            </p:nvSpPr>
            <p:spPr bwMode="auto">
              <a:xfrm>
                <a:off x="4512" y="283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0852" name="Line 82"/>
              <p:cNvSpPr>
                <a:spLocks noChangeShapeType="1"/>
              </p:cNvSpPr>
              <p:nvPr/>
            </p:nvSpPr>
            <p:spPr bwMode="auto">
              <a:xfrm flipH="1">
                <a:off x="4896" y="2688"/>
                <a:ext cx="9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0853" name="Line 83"/>
              <p:cNvSpPr>
                <a:spLocks noChangeShapeType="1"/>
              </p:cNvSpPr>
              <p:nvPr/>
            </p:nvSpPr>
            <p:spPr bwMode="auto">
              <a:xfrm flipH="1" flipV="1">
                <a:off x="4992" y="2688"/>
                <a:ext cx="9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0854" name="Line 84"/>
              <p:cNvSpPr>
                <a:spLocks noChangeShapeType="1"/>
              </p:cNvSpPr>
              <p:nvPr/>
            </p:nvSpPr>
            <p:spPr bwMode="auto">
              <a:xfrm>
                <a:off x="4896" y="283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0855" name="Line 85"/>
              <p:cNvSpPr>
                <a:spLocks noChangeShapeType="1"/>
              </p:cNvSpPr>
              <p:nvPr/>
            </p:nvSpPr>
            <p:spPr bwMode="auto">
              <a:xfrm flipH="1">
                <a:off x="5280" y="2688"/>
                <a:ext cx="9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0856" name="Line 86"/>
              <p:cNvSpPr>
                <a:spLocks noChangeShapeType="1"/>
              </p:cNvSpPr>
              <p:nvPr/>
            </p:nvSpPr>
            <p:spPr bwMode="auto">
              <a:xfrm flipH="1" flipV="1">
                <a:off x="5376" y="2688"/>
                <a:ext cx="9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0857" name="Line 87"/>
              <p:cNvSpPr>
                <a:spLocks noChangeShapeType="1"/>
              </p:cNvSpPr>
              <p:nvPr/>
            </p:nvSpPr>
            <p:spPr bwMode="auto">
              <a:xfrm>
                <a:off x="5280" y="283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0821" name="Text Box 88"/>
            <p:cNvSpPr txBox="1">
              <a:spLocks noChangeArrowheads="1"/>
            </p:cNvSpPr>
            <p:nvPr/>
          </p:nvSpPr>
          <p:spPr bwMode="auto">
            <a:xfrm>
              <a:off x="1430" y="233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*</a:t>
              </a:r>
            </a:p>
          </p:txBody>
        </p:sp>
      </p:grpSp>
      <p:sp>
        <p:nvSpPr>
          <p:cNvPr id="160819" name="Text Box 89"/>
          <p:cNvSpPr txBox="1">
            <a:spLocks noChangeArrowheads="1"/>
          </p:cNvSpPr>
          <p:nvPr/>
        </p:nvSpPr>
        <p:spPr bwMode="auto">
          <a:xfrm>
            <a:off x="533400" y="3317875"/>
            <a:ext cx="2130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Expressiveness: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Extended (x-) Transducers</a:t>
            </a:r>
          </a:p>
        </p:txBody>
      </p:sp>
      <p:sp>
        <p:nvSpPr>
          <p:cNvPr id="161795" name="Text Box 3"/>
          <p:cNvSpPr txBox="1">
            <a:spLocks noChangeArrowheads="1"/>
          </p:cNvSpPr>
          <p:nvPr/>
        </p:nvSpPr>
        <p:spPr bwMode="auto">
          <a:xfrm>
            <a:off x="4267200" y="21336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</a:t>
            </a:r>
          </a:p>
        </p:txBody>
      </p:sp>
      <p:sp>
        <p:nvSpPr>
          <p:cNvPr id="161796" name="Line 4"/>
          <p:cNvSpPr>
            <a:spLocks noChangeShapeType="1"/>
          </p:cNvSpPr>
          <p:nvPr/>
        </p:nvSpPr>
        <p:spPr bwMode="auto">
          <a:xfrm flipH="1">
            <a:off x="3978275" y="2625725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1797" name="Line 5"/>
          <p:cNvSpPr>
            <a:spLocks noChangeShapeType="1"/>
          </p:cNvSpPr>
          <p:nvPr/>
        </p:nvSpPr>
        <p:spPr bwMode="auto">
          <a:xfrm>
            <a:off x="4435475" y="2625725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1798" name="Text Box 6"/>
          <p:cNvSpPr txBox="1">
            <a:spLocks noChangeArrowheads="1"/>
          </p:cNvSpPr>
          <p:nvPr/>
        </p:nvSpPr>
        <p:spPr bwMode="auto">
          <a:xfrm>
            <a:off x="3659188" y="3021013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x1</a:t>
            </a:r>
          </a:p>
        </p:txBody>
      </p:sp>
      <p:sp>
        <p:nvSpPr>
          <p:cNvPr id="161799" name="Text Box 7"/>
          <p:cNvSpPr txBox="1">
            <a:spLocks noChangeArrowheads="1"/>
          </p:cNvSpPr>
          <p:nvPr/>
        </p:nvSpPr>
        <p:spPr bwMode="auto">
          <a:xfrm>
            <a:off x="4708525" y="3021013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x2</a:t>
            </a:r>
          </a:p>
        </p:txBody>
      </p:sp>
      <p:sp>
        <p:nvSpPr>
          <p:cNvPr id="161800" name="Line 8"/>
          <p:cNvSpPr>
            <a:spLocks noChangeShapeType="1"/>
          </p:cNvSpPr>
          <p:nvPr/>
        </p:nvSpPr>
        <p:spPr bwMode="auto">
          <a:xfrm>
            <a:off x="2590800" y="2438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1801" name="Line 9"/>
          <p:cNvSpPr>
            <a:spLocks noChangeShapeType="1"/>
          </p:cNvSpPr>
          <p:nvPr/>
        </p:nvSpPr>
        <p:spPr bwMode="auto">
          <a:xfrm>
            <a:off x="4435475" y="26257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1802" name="Text Box 10"/>
          <p:cNvSpPr txBox="1">
            <a:spLocks noChangeArrowheads="1"/>
          </p:cNvSpPr>
          <p:nvPr/>
        </p:nvSpPr>
        <p:spPr bwMode="auto">
          <a:xfrm>
            <a:off x="4229100" y="3021013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x0</a:t>
            </a:r>
          </a:p>
        </p:txBody>
      </p:sp>
      <p:sp>
        <p:nvSpPr>
          <p:cNvPr id="161803" name="Text Box 11"/>
          <p:cNvSpPr txBox="1">
            <a:spLocks noChangeArrowheads="1"/>
          </p:cNvSpPr>
          <p:nvPr/>
        </p:nvSpPr>
        <p:spPr bwMode="auto">
          <a:xfrm>
            <a:off x="1371600" y="2174875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</a:t>
            </a:r>
          </a:p>
        </p:txBody>
      </p:sp>
      <p:sp>
        <p:nvSpPr>
          <p:cNvPr id="161804" name="Line 12"/>
          <p:cNvSpPr>
            <a:spLocks noChangeShapeType="1"/>
          </p:cNvSpPr>
          <p:nvPr/>
        </p:nvSpPr>
        <p:spPr bwMode="auto">
          <a:xfrm flipH="1">
            <a:off x="1082675" y="26670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1805" name="Text Box 13"/>
          <p:cNvSpPr txBox="1">
            <a:spLocks noChangeArrowheads="1"/>
          </p:cNvSpPr>
          <p:nvPr/>
        </p:nvSpPr>
        <p:spPr bwMode="auto">
          <a:xfrm>
            <a:off x="763588" y="3109913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x0</a:t>
            </a:r>
          </a:p>
        </p:txBody>
      </p:sp>
      <p:sp>
        <p:nvSpPr>
          <p:cNvPr id="161806" name="Line 14"/>
          <p:cNvSpPr>
            <a:spLocks noChangeShapeType="1"/>
          </p:cNvSpPr>
          <p:nvPr/>
        </p:nvSpPr>
        <p:spPr bwMode="auto">
          <a:xfrm>
            <a:off x="1539875" y="26670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1807" name="Text Box 15"/>
          <p:cNvSpPr txBox="1">
            <a:spLocks noChangeArrowheads="1"/>
          </p:cNvSpPr>
          <p:nvPr/>
        </p:nvSpPr>
        <p:spPr bwMode="auto">
          <a:xfrm>
            <a:off x="1671638" y="3109913"/>
            <a:ext cx="574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VP</a:t>
            </a:r>
          </a:p>
        </p:txBody>
      </p:sp>
      <p:sp>
        <p:nvSpPr>
          <p:cNvPr id="161808" name="Line 16"/>
          <p:cNvSpPr>
            <a:spLocks noChangeShapeType="1"/>
          </p:cNvSpPr>
          <p:nvPr/>
        </p:nvSpPr>
        <p:spPr bwMode="auto">
          <a:xfrm>
            <a:off x="1920875" y="35814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1809" name="Text Box 17"/>
          <p:cNvSpPr txBox="1">
            <a:spLocks noChangeArrowheads="1"/>
          </p:cNvSpPr>
          <p:nvPr/>
        </p:nvSpPr>
        <p:spPr bwMode="auto">
          <a:xfrm>
            <a:off x="2117725" y="40386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x2</a:t>
            </a:r>
          </a:p>
        </p:txBody>
      </p:sp>
      <p:sp>
        <p:nvSpPr>
          <p:cNvPr id="161810" name="Line 18"/>
          <p:cNvSpPr>
            <a:spLocks noChangeShapeType="1"/>
          </p:cNvSpPr>
          <p:nvPr/>
        </p:nvSpPr>
        <p:spPr bwMode="auto">
          <a:xfrm flipH="1">
            <a:off x="1692275" y="35814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1811" name="Text Box 19"/>
          <p:cNvSpPr txBox="1">
            <a:spLocks noChangeArrowheads="1"/>
          </p:cNvSpPr>
          <p:nvPr/>
        </p:nvSpPr>
        <p:spPr bwMode="auto">
          <a:xfrm>
            <a:off x="1387475" y="4024313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x1</a:t>
            </a:r>
          </a:p>
        </p:txBody>
      </p:sp>
      <p:sp>
        <p:nvSpPr>
          <p:cNvPr id="161812" name="Text Box 20"/>
          <p:cNvSpPr txBox="1">
            <a:spLocks noChangeArrowheads="1"/>
          </p:cNvSpPr>
          <p:nvPr/>
        </p:nvSpPr>
        <p:spPr bwMode="auto">
          <a:xfrm>
            <a:off x="3990975" y="3810000"/>
            <a:ext cx="1301750" cy="64135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/>
              <a:t>xLNT</a:t>
            </a:r>
          </a:p>
        </p:txBody>
      </p:sp>
      <p:sp>
        <p:nvSpPr>
          <p:cNvPr id="161813" name="Text Box 21"/>
          <p:cNvSpPr txBox="1">
            <a:spLocks noChangeArrowheads="1"/>
          </p:cNvSpPr>
          <p:nvPr/>
        </p:nvSpPr>
        <p:spPr bwMode="auto">
          <a:xfrm>
            <a:off x="5470525" y="1489075"/>
            <a:ext cx="3186113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T – top-down</a:t>
            </a:r>
          </a:p>
          <a:p>
            <a:r>
              <a:rPr lang="en-US">
                <a:solidFill>
                  <a:schemeClr val="folHlink"/>
                </a:solidFill>
              </a:rPr>
              <a:t>L – linear (non-copying)</a:t>
            </a:r>
          </a:p>
          <a:p>
            <a:r>
              <a:rPr lang="en-US">
                <a:solidFill>
                  <a:schemeClr val="folHlink"/>
                </a:solidFill>
              </a:rPr>
              <a:t>N – non-deleting</a:t>
            </a:r>
          </a:p>
          <a:p>
            <a:r>
              <a:rPr lang="en-US" b="1"/>
              <a:t>x – extended LHS</a:t>
            </a:r>
          </a:p>
        </p:txBody>
      </p:sp>
      <p:sp>
        <p:nvSpPr>
          <p:cNvPr id="161814" name="Text Box 22"/>
          <p:cNvSpPr txBox="1">
            <a:spLocks noChangeArrowheads="1"/>
          </p:cNvSpPr>
          <p:nvPr/>
        </p:nvSpPr>
        <p:spPr bwMode="auto">
          <a:xfrm>
            <a:off x="609600" y="4953000"/>
            <a:ext cx="1308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i="1">
                <a:solidFill>
                  <a:schemeClr val="folHlink"/>
                </a:solidFill>
              </a:rPr>
              <a:t>english verb</a:t>
            </a:r>
          </a:p>
        </p:txBody>
      </p:sp>
      <p:sp>
        <p:nvSpPr>
          <p:cNvPr id="161815" name="Text Box 23"/>
          <p:cNvSpPr txBox="1">
            <a:spLocks noChangeArrowheads="1"/>
          </p:cNvSpPr>
          <p:nvPr/>
        </p:nvSpPr>
        <p:spPr bwMode="auto">
          <a:xfrm>
            <a:off x="228600" y="4235450"/>
            <a:ext cx="9017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i="1">
                <a:solidFill>
                  <a:schemeClr val="folHlink"/>
                </a:solidFill>
              </a:rPr>
              <a:t>english </a:t>
            </a:r>
          </a:p>
          <a:p>
            <a:r>
              <a:rPr lang="en-US" sz="1800" i="1">
                <a:solidFill>
                  <a:schemeClr val="folHlink"/>
                </a:solidFill>
              </a:rPr>
              <a:t>subject</a:t>
            </a:r>
          </a:p>
        </p:txBody>
      </p:sp>
      <p:sp>
        <p:nvSpPr>
          <p:cNvPr id="161816" name="Text Box 24"/>
          <p:cNvSpPr txBox="1">
            <a:spLocks noChangeArrowheads="1"/>
          </p:cNvSpPr>
          <p:nvPr/>
        </p:nvSpPr>
        <p:spPr bwMode="auto">
          <a:xfrm>
            <a:off x="1981200" y="4724400"/>
            <a:ext cx="14605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i="1">
                <a:solidFill>
                  <a:schemeClr val="folHlink"/>
                </a:solidFill>
              </a:rPr>
              <a:t>english object</a:t>
            </a:r>
          </a:p>
        </p:txBody>
      </p:sp>
      <p:sp>
        <p:nvSpPr>
          <p:cNvPr id="161817" name="Line 25"/>
          <p:cNvSpPr>
            <a:spLocks noChangeShapeType="1"/>
          </p:cNvSpPr>
          <p:nvPr/>
        </p:nvSpPr>
        <p:spPr bwMode="auto">
          <a:xfrm flipV="1">
            <a:off x="1463675" y="4548188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1818" name="Line 26"/>
          <p:cNvSpPr>
            <a:spLocks noChangeShapeType="1"/>
          </p:cNvSpPr>
          <p:nvPr/>
        </p:nvSpPr>
        <p:spPr bwMode="auto">
          <a:xfrm flipV="1">
            <a:off x="762000" y="3616325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1819" name="Line 27"/>
          <p:cNvSpPr>
            <a:spLocks noChangeShapeType="1"/>
          </p:cNvSpPr>
          <p:nvPr/>
        </p:nvSpPr>
        <p:spPr bwMode="auto">
          <a:xfrm flipV="1">
            <a:off x="2286000" y="44958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1820" name="Text Box 28"/>
          <p:cNvSpPr txBox="1">
            <a:spLocks noChangeArrowheads="1"/>
          </p:cNvSpPr>
          <p:nvPr/>
        </p:nvSpPr>
        <p:spPr bwMode="auto">
          <a:xfrm>
            <a:off x="825500" y="1600200"/>
            <a:ext cx="1549400" cy="366713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i="1"/>
              <a:t>multilevel LHS</a:t>
            </a:r>
          </a:p>
        </p:txBody>
      </p:sp>
      <p:sp>
        <p:nvSpPr>
          <p:cNvPr id="161821" name="Text Box 29"/>
          <p:cNvSpPr txBox="1">
            <a:spLocks noChangeArrowheads="1"/>
          </p:cNvSpPr>
          <p:nvPr/>
        </p:nvSpPr>
        <p:spPr bwMode="auto">
          <a:xfrm>
            <a:off x="3238500" y="1600200"/>
            <a:ext cx="1562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i="1"/>
              <a:t>multilevel RHS</a:t>
            </a:r>
          </a:p>
        </p:txBody>
      </p:sp>
      <p:sp>
        <p:nvSpPr>
          <p:cNvPr id="161822" name="Text Box 30"/>
          <p:cNvSpPr txBox="1">
            <a:spLocks noChangeArrowheads="1"/>
          </p:cNvSpPr>
          <p:nvPr/>
        </p:nvSpPr>
        <p:spPr bwMode="auto">
          <a:xfrm>
            <a:off x="5391150" y="3994150"/>
            <a:ext cx="3067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can grab more structure</a:t>
            </a:r>
          </a:p>
        </p:txBody>
      </p:sp>
      <p:sp>
        <p:nvSpPr>
          <p:cNvPr id="161823" name="Text Box 31"/>
          <p:cNvSpPr txBox="1">
            <a:spLocks noChangeArrowheads="1"/>
          </p:cNvSpPr>
          <p:nvPr/>
        </p:nvSpPr>
        <p:spPr bwMode="auto">
          <a:xfrm>
            <a:off x="3962400" y="5153561"/>
            <a:ext cx="4949432" cy="1323439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2000" dirty="0"/>
              <a:t> possibility mentioned in [Rounds 70</a:t>
            </a:r>
            <a:r>
              <a:rPr lang="en-US" sz="2000" dirty="0" smtClean="0"/>
              <a:t>]</a:t>
            </a:r>
          </a:p>
          <a:p>
            <a:pPr>
              <a:buFontTx/>
              <a:buChar char="•"/>
            </a:pPr>
            <a:r>
              <a:rPr lang="en-US" sz="2000" dirty="0" smtClean="0"/>
              <a:t> variant defined in [</a:t>
            </a:r>
            <a:r>
              <a:rPr lang="en-US" sz="2000" dirty="0" err="1" smtClean="0"/>
              <a:t>Dauchet</a:t>
            </a:r>
            <a:r>
              <a:rPr lang="en-US" sz="2000" dirty="0" smtClean="0"/>
              <a:t> 76]</a:t>
            </a:r>
            <a:endParaRPr lang="en-US" sz="2000" dirty="0"/>
          </a:p>
          <a:p>
            <a:pPr>
              <a:buFontTx/>
              <a:buChar char="•"/>
            </a:pPr>
            <a:r>
              <a:rPr lang="en-US" sz="2000" dirty="0" smtClean="0"/>
              <a:t> used </a:t>
            </a:r>
            <a:r>
              <a:rPr lang="en-US" sz="2000" dirty="0"/>
              <a:t>for practical MT by [Galley et al 04, 06</a:t>
            </a:r>
            <a:r>
              <a:rPr lang="en-US" sz="2000" dirty="0" smtClean="0"/>
              <a:t>]</a:t>
            </a:r>
          </a:p>
          <a:p>
            <a:pPr>
              <a:buFontTx/>
              <a:buChar char="•"/>
            </a:pPr>
            <a:r>
              <a:rPr lang="en-US" sz="2000" dirty="0" smtClean="0"/>
              <a:t> studied formally by [</a:t>
            </a:r>
            <a:r>
              <a:rPr lang="en-US" sz="2000" dirty="0" err="1" smtClean="0"/>
              <a:t>Maletti</a:t>
            </a:r>
            <a:r>
              <a:rPr lang="en-US" sz="2000" dirty="0" smtClean="0"/>
              <a:t> et al 09]</a:t>
            </a:r>
            <a:endParaRPr lang="en-US" sz="2000" dirty="0"/>
          </a:p>
        </p:txBody>
      </p:sp>
      <p:sp>
        <p:nvSpPr>
          <p:cNvPr id="161824" name="Line 32"/>
          <p:cNvSpPr>
            <a:spLocks noChangeShapeType="1"/>
          </p:cNvSpPr>
          <p:nvPr/>
        </p:nvSpPr>
        <p:spPr bwMode="auto">
          <a:xfrm>
            <a:off x="990600" y="990600"/>
            <a:ext cx="228600" cy="609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Text Box 6"/>
          <p:cNvSpPr txBox="1">
            <a:spLocks noChangeArrowheads="1"/>
          </p:cNvSpPr>
          <p:nvPr/>
        </p:nvSpPr>
        <p:spPr bwMode="auto">
          <a:xfrm>
            <a:off x="5541963" y="5097463"/>
            <a:ext cx="6794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/>
              <a:t>LNT</a:t>
            </a:r>
          </a:p>
        </p:txBody>
      </p:sp>
      <p:sp>
        <p:nvSpPr>
          <p:cNvPr id="162819" name="Text Box 7"/>
          <p:cNvSpPr txBox="1">
            <a:spLocks noChangeArrowheads="1"/>
          </p:cNvSpPr>
          <p:nvPr/>
        </p:nvSpPr>
        <p:spPr bwMode="auto">
          <a:xfrm>
            <a:off x="5624513" y="2392363"/>
            <a:ext cx="495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LT</a:t>
            </a:r>
          </a:p>
        </p:txBody>
      </p:sp>
      <p:sp>
        <p:nvSpPr>
          <p:cNvPr id="162820" name="Text Box 8"/>
          <p:cNvSpPr txBox="1">
            <a:spLocks noChangeArrowheads="1"/>
          </p:cNvSpPr>
          <p:nvPr/>
        </p:nvSpPr>
        <p:spPr bwMode="auto">
          <a:xfrm>
            <a:off x="5702300" y="1325563"/>
            <a:ext cx="354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T</a:t>
            </a:r>
          </a:p>
        </p:txBody>
      </p:sp>
      <p:cxnSp>
        <p:nvCxnSpPr>
          <p:cNvPr id="162821" name="AutoShape 23"/>
          <p:cNvCxnSpPr>
            <a:cxnSpLocks noChangeShapeType="1"/>
            <a:stCxn id="162819" idx="0"/>
            <a:endCxn id="162820" idx="2"/>
          </p:cNvCxnSpPr>
          <p:nvPr/>
        </p:nvCxnSpPr>
        <p:spPr bwMode="auto">
          <a:xfrm rot="-5400000">
            <a:off x="5541169" y="2053432"/>
            <a:ext cx="669925" cy="7937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62822" name="Text Box 32"/>
          <p:cNvSpPr txBox="1">
            <a:spLocks noChangeArrowheads="1"/>
          </p:cNvSpPr>
          <p:nvPr/>
        </p:nvSpPr>
        <p:spPr bwMode="auto">
          <a:xfrm>
            <a:off x="76200" y="1477963"/>
            <a:ext cx="70643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chemeClr val="folHlink"/>
                </a:solidFill>
                <a:latin typeface="Arial" charset="0"/>
                <a:cs typeface="Arial" charset="0"/>
              </a:rPr>
              <a:t>copying</a:t>
            </a:r>
          </a:p>
        </p:txBody>
      </p:sp>
      <p:sp>
        <p:nvSpPr>
          <p:cNvPr id="162823" name="Text Box 33"/>
          <p:cNvSpPr txBox="1">
            <a:spLocks noChangeArrowheads="1"/>
          </p:cNvSpPr>
          <p:nvPr/>
        </p:nvSpPr>
        <p:spPr bwMode="auto">
          <a:xfrm>
            <a:off x="76200" y="1782763"/>
            <a:ext cx="10096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chemeClr val="folHlink"/>
                </a:solidFill>
                <a:latin typeface="Arial" charset="0"/>
                <a:cs typeface="Arial" charset="0"/>
              </a:rPr>
              <a:t>non-copying</a:t>
            </a:r>
          </a:p>
        </p:txBody>
      </p:sp>
      <p:sp>
        <p:nvSpPr>
          <p:cNvPr id="162824" name="Text Box 34"/>
          <p:cNvSpPr txBox="1">
            <a:spLocks noChangeArrowheads="1"/>
          </p:cNvSpPr>
          <p:nvPr/>
        </p:nvSpPr>
        <p:spPr bwMode="auto">
          <a:xfrm>
            <a:off x="76200" y="2468563"/>
            <a:ext cx="71437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chemeClr val="folHlink"/>
                </a:solidFill>
                <a:latin typeface="Arial" charset="0"/>
                <a:cs typeface="Arial" charset="0"/>
              </a:rPr>
              <a:t>deleting</a:t>
            </a:r>
          </a:p>
        </p:txBody>
      </p:sp>
      <p:sp>
        <p:nvSpPr>
          <p:cNvPr id="162825" name="Text Box 35"/>
          <p:cNvSpPr txBox="1">
            <a:spLocks noChangeArrowheads="1"/>
          </p:cNvSpPr>
          <p:nvPr/>
        </p:nvSpPr>
        <p:spPr bwMode="auto">
          <a:xfrm>
            <a:off x="76200" y="2773363"/>
            <a:ext cx="10175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chemeClr val="folHlink"/>
                </a:solidFill>
                <a:latin typeface="Arial" charset="0"/>
                <a:cs typeface="Arial" charset="0"/>
              </a:rPr>
              <a:t>non-deleting</a:t>
            </a:r>
          </a:p>
        </p:txBody>
      </p:sp>
      <p:cxnSp>
        <p:nvCxnSpPr>
          <p:cNvPr id="162826" name="AutoShape 53"/>
          <p:cNvCxnSpPr>
            <a:cxnSpLocks noChangeShapeType="1"/>
            <a:stCxn id="162818" idx="0"/>
            <a:endCxn id="162819" idx="2"/>
          </p:cNvCxnSpPr>
          <p:nvPr/>
        </p:nvCxnSpPr>
        <p:spPr bwMode="auto">
          <a:xfrm rot="5400000" flipH="1">
            <a:off x="4722813" y="3938588"/>
            <a:ext cx="2308225" cy="952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62827" name="Text Box 56"/>
          <p:cNvSpPr txBox="1">
            <a:spLocks noChangeArrowheads="1"/>
          </p:cNvSpPr>
          <p:nvPr/>
        </p:nvSpPr>
        <p:spPr bwMode="auto">
          <a:xfrm>
            <a:off x="5980113" y="5410200"/>
            <a:ext cx="5810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GS’84</a:t>
            </a:r>
          </a:p>
        </p:txBody>
      </p:sp>
      <p:sp>
        <p:nvSpPr>
          <p:cNvPr id="162828" name="Text Box 61"/>
          <p:cNvSpPr txBox="1">
            <a:spLocks noChangeArrowheads="1"/>
          </p:cNvSpPr>
          <p:nvPr/>
        </p:nvSpPr>
        <p:spPr bwMode="auto">
          <a:xfrm>
            <a:off x="5980113" y="1508125"/>
            <a:ext cx="5810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GS’84</a:t>
            </a:r>
          </a:p>
        </p:txBody>
      </p:sp>
      <p:sp>
        <p:nvSpPr>
          <p:cNvPr id="162829" name="Line 68"/>
          <p:cNvSpPr>
            <a:spLocks noChangeShapeType="1"/>
          </p:cNvSpPr>
          <p:nvPr/>
        </p:nvSpPr>
        <p:spPr bwMode="auto">
          <a:xfrm>
            <a:off x="152400" y="1782763"/>
            <a:ext cx="88392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2830" name="Line 69"/>
          <p:cNvSpPr>
            <a:spLocks noChangeShapeType="1"/>
          </p:cNvSpPr>
          <p:nvPr/>
        </p:nvSpPr>
        <p:spPr bwMode="auto">
          <a:xfrm>
            <a:off x="152400" y="2773363"/>
            <a:ext cx="88392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Text Box 2"/>
          <p:cNvSpPr txBox="1">
            <a:spLocks noChangeArrowheads="1"/>
          </p:cNvSpPr>
          <p:nvPr/>
        </p:nvSpPr>
        <p:spPr bwMode="auto">
          <a:xfrm>
            <a:off x="5541963" y="5097463"/>
            <a:ext cx="6794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/>
              <a:t>LNT</a:t>
            </a:r>
          </a:p>
        </p:txBody>
      </p:sp>
      <p:sp>
        <p:nvSpPr>
          <p:cNvPr id="163843" name="Text Box 3"/>
          <p:cNvSpPr txBox="1">
            <a:spLocks noChangeArrowheads="1"/>
          </p:cNvSpPr>
          <p:nvPr/>
        </p:nvSpPr>
        <p:spPr bwMode="auto">
          <a:xfrm>
            <a:off x="5624513" y="2392363"/>
            <a:ext cx="495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LT</a:t>
            </a:r>
          </a:p>
        </p:txBody>
      </p:sp>
      <p:sp>
        <p:nvSpPr>
          <p:cNvPr id="163844" name="Text Box 4"/>
          <p:cNvSpPr txBox="1">
            <a:spLocks noChangeArrowheads="1"/>
          </p:cNvSpPr>
          <p:nvPr/>
        </p:nvSpPr>
        <p:spPr bwMode="auto">
          <a:xfrm>
            <a:off x="5702300" y="1325563"/>
            <a:ext cx="354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T</a:t>
            </a:r>
          </a:p>
        </p:txBody>
      </p:sp>
      <p:sp>
        <p:nvSpPr>
          <p:cNvPr id="163845" name="Text Box 5"/>
          <p:cNvSpPr txBox="1">
            <a:spLocks noChangeArrowheads="1"/>
          </p:cNvSpPr>
          <p:nvPr/>
        </p:nvSpPr>
        <p:spPr bwMode="auto">
          <a:xfrm>
            <a:off x="4460875" y="3733800"/>
            <a:ext cx="8064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/>
              <a:t>xLNT</a:t>
            </a:r>
          </a:p>
        </p:txBody>
      </p:sp>
      <p:sp>
        <p:nvSpPr>
          <p:cNvPr id="163846" name="Text Box 6"/>
          <p:cNvSpPr txBox="1">
            <a:spLocks noChangeArrowheads="1"/>
          </p:cNvSpPr>
          <p:nvPr/>
        </p:nvSpPr>
        <p:spPr bwMode="auto">
          <a:xfrm>
            <a:off x="4546600" y="1889125"/>
            <a:ext cx="622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xLT</a:t>
            </a:r>
          </a:p>
        </p:txBody>
      </p:sp>
      <p:sp>
        <p:nvSpPr>
          <p:cNvPr id="163847" name="Text Box 7"/>
          <p:cNvSpPr txBox="1">
            <a:spLocks noChangeArrowheads="1"/>
          </p:cNvSpPr>
          <p:nvPr/>
        </p:nvSpPr>
        <p:spPr bwMode="auto">
          <a:xfrm>
            <a:off x="4624388" y="884238"/>
            <a:ext cx="466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xT</a:t>
            </a:r>
          </a:p>
        </p:txBody>
      </p:sp>
      <p:sp>
        <p:nvSpPr>
          <p:cNvPr id="163848" name="Text Box 8"/>
          <p:cNvSpPr txBox="1">
            <a:spLocks noChangeArrowheads="1"/>
          </p:cNvSpPr>
          <p:nvPr/>
        </p:nvSpPr>
        <p:spPr bwMode="auto">
          <a:xfrm>
            <a:off x="4357688" y="182563"/>
            <a:ext cx="9842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xT</a:t>
            </a:r>
            <a:r>
              <a:rPr lang="en-US" sz="2000" baseline="-25000"/>
              <a:t>R</a:t>
            </a:r>
            <a:r>
              <a:rPr lang="en-US" sz="2000"/>
              <a:t>=T</a:t>
            </a:r>
            <a:r>
              <a:rPr lang="en-US" sz="2000" baseline="-25000"/>
              <a:t>R</a:t>
            </a:r>
          </a:p>
        </p:txBody>
      </p:sp>
      <p:cxnSp>
        <p:nvCxnSpPr>
          <p:cNvPr id="163849" name="AutoShape 9"/>
          <p:cNvCxnSpPr>
            <a:cxnSpLocks noChangeShapeType="1"/>
            <a:stCxn id="163845" idx="0"/>
            <a:endCxn id="163846" idx="2"/>
          </p:cNvCxnSpPr>
          <p:nvPr/>
        </p:nvCxnSpPr>
        <p:spPr bwMode="auto">
          <a:xfrm rot="5400000" flipH="1">
            <a:off x="4137025" y="3006725"/>
            <a:ext cx="1447800" cy="635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63850" name="AutoShape 10"/>
          <p:cNvCxnSpPr>
            <a:cxnSpLocks noChangeShapeType="1"/>
            <a:stCxn id="163846" idx="0"/>
            <a:endCxn id="163847" idx="2"/>
          </p:cNvCxnSpPr>
          <p:nvPr/>
        </p:nvCxnSpPr>
        <p:spPr bwMode="auto">
          <a:xfrm rot="-5400000">
            <a:off x="4553744" y="1585119"/>
            <a:ext cx="60801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63851" name="AutoShape 11"/>
          <p:cNvCxnSpPr>
            <a:cxnSpLocks noChangeShapeType="1"/>
            <a:stCxn id="163847" idx="0"/>
            <a:endCxn id="163848" idx="2"/>
          </p:cNvCxnSpPr>
          <p:nvPr/>
        </p:nvCxnSpPr>
        <p:spPr bwMode="auto">
          <a:xfrm rot="5400000" flipH="1">
            <a:off x="4701382" y="727869"/>
            <a:ext cx="304800" cy="7937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63852" name="AutoShape 12"/>
          <p:cNvCxnSpPr>
            <a:cxnSpLocks noChangeShapeType="1"/>
            <a:stCxn id="163843" idx="0"/>
            <a:endCxn id="163844" idx="2"/>
          </p:cNvCxnSpPr>
          <p:nvPr/>
        </p:nvCxnSpPr>
        <p:spPr bwMode="auto">
          <a:xfrm rot="-5400000">
            <a:off x="5541169" y="2053432"/>
            <a:ext cx="669925" cy="7937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63853" name="AutoShape 13"/>
          <p:cNvCxnSpPr>
            <a:cxnSpLocks noChangeShapeType="1"/>
            <a:stCxn id="163842" idx="0"/>
            <a:endCxn id="163845" idx="2"/>
          </p:cNvCxnSpPr>
          <p:nvPr/>
        </p:nvCxnSpPr>
        <p:spPr bwMode="auto">
          <a:xfrm rot="5400000" flipH="1">
            <a:off x="4889500" y="4105275"/>
            <a:ext cx="966788" cy="1017588"/>
          </a:xfrm>
          <a:prstGeom prst="curvedConnector3">
            <a:avLst>
              <a:gd name="adj1" fmla="val 49917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63854" name="AutoShape 14"/>
          <p:cNvCxnSpPr>
            <a:cxnSpLocks noChangeShapeType="1"/>
            <a:stCxn id="163843" idx="1"/>
            <a:endCxn id="163846" idx="3"/>
          </p:cNvCxnSpPr>
          <p:nvPr/>
        </p:nvCxnSpPr>
        <p:spPr bwMode="auto">
          <a:xfrm rot="10800000">
            <a:off x="5168900" y="2087563"/>
            <a:ext cx="455613" cy="503237"/>
          </a:xfrm>
          <a:prstGeom prst="curvedConnector3">
            <a:avLst>
              <a:gd name="adj1" fmla="val 49824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63855" name="AutoShape 15"/>
          <p:cNvCxnSpPr>
            <a:cxnSpLocks noChangeShapeType="1"/>
            <a:stCxn id="163844" idx="1"/>
            <a:endCxn id="163847" idx="3"/>
          </p:cNvCxnSpPr>
          <p:nvPr/>
        </p:nvCxnSpPr>
        <p:spPr bwMode="auto">
          <a:xfrm rot="10800000">
            <a:off x="5091113" y="1082675"/>
            <a:ext cx="611187" cy="441325"/>
          </a:xfrm>
          <a:prstGeom prst="curvedConnector3">
            <a:avLst>
              <a:gd name="adj1" fmla="val 4987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63856" name="Text Box 16"/>
          <p:cNvSpPr txBox="1">
            <a:spLocks noChangeArrowheads="1"/>
          </p:cNvSpPr>
          <p:nvPr/>
        </p:nvSpPr>
        <p:spPr bwMode="auto">
          <a:xfrm>
            <a:off x="76200" y="1477963"/>
            <a:ext cx="70643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chemeClr val="folHlink"/>
                </a:solidFill>
                <a:latin typeface="Arial" charset="0"/>
                <a:cs typeface="Arial" charset="0"/>
              </a:rPr>
              <a:t>copying</a:t>
            </a:r>
          </a:p>
        </p:txBody>
      </p:sp>
      <p:sp>
        <p:nvSpPr>
          <p:cNvPr id="163857" name="Text Box 17"/>
          <p:cNvSpPr txBox="1">
            <a:spLocks noChangeArrowheads="1"/>
          </p:cNvSpPr>
          <p:nvPr/>
        </p:nvSpPr>
        <p:spPr bwMode="auto">
          <a:xfrm>
            <a:off x="76200" y="1782763"/>
            <a:ext cx="10096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chemeClr val="folHlink"/>
                </a:solidFill>
                <a:latin typeface="Arial" charset="0"/>
                <a:cs typeface="Arial" charset="0"/>
              </a:rPr>
              <a:t>non-copying</a:t>
            </a:r>
          </a:p>
        </p:txBody>
      </p:sp>
      <p:sp>
        <p:nvSpPr>
          <p:cNvPr id="163858" name="Text Box 18"/>
          <p:cNvSpPr txBox="1">
            <a:spLocks noChangeArrowheads="1"/>
          </p:cNvSpPr>
          <p:nvPr/>
        </p:nvSpPr>
        <p:spPr bwMode="auto">
          <a:xfrm>
            <a:off x="76200" y="2468563"/>
            <a:ext cx="71437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chemeClr val="folHlink"/>
                </a:solidFill>
                <a:latin typeface="Arial" charset="0"/>
                <a:cs typeface="Arial" charset="0"/>
              </a:rPr>
              <a:t>deleting</a:t>
            </a:r>
          </a:p>
        </p:txBody>
      </p:sp>
      <p:sp>
        <p:nvSpPr>
          <p:cNvPr id="163859" name="Text Box 19"/>
          <p:cNvSpPr txBox="1">
            <a:spLocks noChangeArrowheads="1"/>
          </p:cNvSpPr>
          <p:nvPr/>
        </p:nvSpPr>
        <p:spPr bwMode="auto">
          <a:xfrm>
            <a:off x="76200" y="2773363"/>
            <a:ext cx="10175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chemeClr val="folHlink"/>
                </a:solidFill>
                <a:latin typeface="Arial" charset="0"/>
                <a:cs typeface="Arial" charset="0"/>
              </a:rPr>
              <a:t>non-deleting</a:t>
            </a:r>
          </a:p>
        </p:txBody>
      </p:sp>
      <p:cxnSp>
        <p:nvCxnSpPr>
          <p:cNvPr id="163860" name="AutoShape 20"/>
          <p:cNvCxnSpPr>
            <a:cxnSpLocks noChangeShapeType="1"/>
            <a:stCxn id="163842" idx="0"/>
            <a:endCxn id="163843" idx="2"/>
          </p:cNvCxnSpPr>
          <p:nvPr/>
        </p:nvCxnSpPr>
        <p:spPr bwMode="auto">
          <a:xfrm rot="5400000" flipH="1">
            <a:off x="4722813" y="3938588"/>
            <a:ext cx="2308225" cy="952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63861" name="Text Box 21"/>
          <p:cNvSpPr txBox="1">
            <a:spLocks noChangeArrowheads="1"/>
          </p:cNvSpPr>
          <p:nvPr/>
        </p:nvSpPr>
        <p:spPr bwMode="auto">
          <a:xfrm>
            <a:off x="5980113" y="5410200"/>
            <a:ext cx="5810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GS’84</a:t>
            </a:r>
          </a:p>
        </p:txBody>
      </p:sp>
      <p:sp>
        <p:nvSpPr>
          <p:cNvPr id="163862" name="Text Box 22"/>
          <p:cNvSpPr txBox="1">
            <a:spLocks noChangeArrowheads="1"/>
          </p:cNvSpPr>
          <p:nvPr/>
        </p:nvSpPr>
        <p:spPr bwMode="auto">
          <a:xfrm>
            <a:off x="4038600" y="4114800"/>
            <a:ext cx="51167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M’09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63863" name="Text Box 23"/>
          <p:cNvSpPr txBox="1">
            <a:spLocks noChangeArrowheads="1"/>
          </p:cNvSpPr>
          <p:nvPr/>
        </p:nvSpPr>
        <p:spPr bwMode="auto">
          <a:xfrm>
            <a:off x="4306888" y="1203325"/>
            <a:ext cx="51167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M’09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63864" name="Text Box 24"/>
          <p:cNvSpPr txBox="1">
            <a:spLocks noChangeArrowheads="1"/>
          </p:cNvSpPr>
          <p:nvPr/>
        </p:nvSpPr>
        <p:spPr bwMode="auto">
          <a:xfrm>
            <a:off x="5980113" y="1508125"/>
            <a:ext cx="5810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GS’84</a:t>
            </a:r>
          </a:p>
        </p:txBody>
      </p:sp>
      <p:sp>
        <p:nvSpPr>
          <p:cNvPr id="163865" name="Line 25"/>
          <p:cNvSpPr>
            <a:spLocks noChangeShapeType="1"/>
          </p:cNvSpPr>
          <p:nvPr/>
        </p:nvSpPr>
        <p:spPr bwMode="auto">
          <a:xfrm>
            <a:off x="152400" y="1782763"/>
            <a:ext cx="88392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866" name="Line 26"/>
          <p:cNvSpPr>
            <a:spLocks noChangeShapeType="1"/>
          </p:cNvSpPr>
          <p:nvPr/>
        </p:nvSpPr>
        <p:spPr bwMode="auto">
          <a:xfrm>
            <a:off x="152400" y="2773363"/>
            <a:ext cx="88392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867" name="Text Box 28"/>
          <p:cNvSpPr txBox="1">
            <a:spLocks noChangeArrowheads="1"/>
          </p:cNvSpPr>
          <p:nvPr/>
        </p:nvSpPr>
        <p:spPr bwMode="auto">
          <a:xfrm>
            <a:off x="4441825" y="4572000"/>
            <a:ext cx="112077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+ local rotation</a:t>
            </a:r>
          </a:p>
        </p:txBody>
      </p:sp>
      <p:sp>
        <p:nvSpPr>
          <p:cNvPr id="163868" name="Text Box 30"/>
          <p:cNvSpPr txBox="1">
            <a:spLocks noChangeArrowheads="1"/>
          </p:cNvSpPr>
          <p:nvPr/>
        </p:nvSpPr>
        <p:spPr bwMode="auto">
          <a:xfrm>
            <a:off x="5360988" y="914400"/>
            <a:ext cx="1039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+ finite-check</a:t>
            </a:r>
          </a:p>
          <a:p>
            <a:r>
              <a:rPr lang="en-US" sz="1200"/>
              <a:t>before delete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Text Box 2"/>
          <p:cNvSpPr txBox="1">
            <a:spLocks noChangeArrowheads="1"/>
          </p:cNvSpPr>
          <p:nvPr/>
        </p:nvSpPr>
        <p:spPr bwMode="auto">
          <a:xfrm>
            <a:off x="5541963" y="5097463"/>
            <a:ext cx="6794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/>
              <a:t>LNT</a:t>
            </a:r>
          </a:p>
        </p:txBody>
      </p:sp>
      <p:sp>
        <p:nvSpPr>
          <p:cNvPr id="164867" name="Text Box 3"/>
          <p:cNvSpPr txBox="1">
            <a:spLocks noChangeArrowheads="1"/>
          </p:cNvSpPr>
          <p:nvPr/>
        </p:nvSpPr>
        <p:spPr bwMode="auto">
          <a:xfrm>
            <a:off x="5624513" y="2392363"/>
            <a:ext cx="495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LT</a:t>
            </a:r>
          </a:p>
        </p:txBody>
      </p:sp>
      <p:sp>
        <p:nvSpPr>
          <p:cNvPr id="164868" name="Text Box 4"/>
          <p:cNvSpPr txBox="1">
            <a:spLocks noChangeArrowheads="1"/>
          </p:cNvSpPr>
          <p:nvPr/>
        </p:nvSpPr>
        <p:spPr bwMode="auto">
          <a:xfrm>
            <a:off x="5702300" y="1325563"/>
            <a:ext cx="354013" cy="396875"/>
          </a:xfrm>
          <a:prstGeom prst="rect">
            <a:avLst/>
          </a:prstGeom>
          <a:solidFill>
            <a:srgbClr val="99FF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T</a:t>
            </a:r>
          </a:p>
        </p:txBody>
      </p:sp>
      <p:sp>
        <p:nvSpPr>
          <p:cNvPr id="164869" name="Text Box 5"/>
          <p:cNvSpPr txBox="1">
            <a:spLocks noChangeArrowheads="1"/>
          </p:cNvSpPr>
          <p:nvPr/>
        </p:nvSpPr>
        <p:spPr bwMode="auto">
          <a:xfrm>
            <a:off x="4460875" y="3733800"/>
            <a:ext cx="806450" cy="396875"/>
          </a:xfrm>
          <a:prstGeom prst="rect">
            <a:avLst/>
          </a:prstGeom>
          <a:solidFill>
            <a:srgbClr val="99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/>
              <a:t>xLNT</a:t>
            </a:r>
          </a:p>
        </p:txBody>
      </p:sp>
      <p:sp>
        <p:nvSpPr>
          <p:cNvPr id="164870" name="Text Box 6"/>
          <p:cNvSpPr txBox="1">
            <a:spLocks noChangeArrowheads="1"/>
          </p:cNvSpPr>
          <p:nvPr/>
        </p:nvSpPr>
        <p:spPr bwMode="auto">
          <a:xfrm>
            <a:off x="4546600" y="1889125"/>
            <a:ext cx="622300" cy="396875"/>
          </a:xfrm>
          <a:prstGeom prst="rect">
            <a:avLst/>
          </a:prstGeom>
          <a:solidFill>
            <a:srgbClr val="99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xLT</a:t>
            </a:r>
          </a:p>
        </p:txBody>
      </p:sp>
      <p:sp>
        <p:nvSpPr>
          <p:cNvPr id="164871" name="Text Box 7"/>
          <p:cNvSpPr txBox="1">
            <a:spLocks noChangeArrowheads="1"/>
          </p:cNvSpPr>
          <p:nvPr/>
        </p:nvSpPr>
        <p:spPr bwMode="auto">
          <a:xfrm>
            <a:off x="4624388" y="884238"/>
            <a:ext cx="466725" cy="396875"/>
          </a:xfrm>
          <a:prstGeom prst="rect">
            <a:avLst/>
          </a:prstGeom>
          <a:solidFill>
            <a:srgbClr val="99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xT</a:t>
            </a:r>
          </a:p>
        </p:txBody>
      </p:sp>
      <p:sp>
        <p:nvSpPr>
          <p:cNvPr id="164872" name="Text Box 8"/>
          <p:cNvSpPr txBox="1">
            <a:spLocks noChangeArrowheads="1"/>
          </p:cNvSpPr>
          <p:nvPr/>
        </p:nvSpPr>
        <p:spPr bwMode="auto">
          <a:xfrm>
            <a:off x="4357688" y="182563"/>
            <a:ext cx="984250" cy="396875"/>
          </a:xfrm>
          <a:prstGeom prst="rect">
            <a:avLst/>
          </a:prstGeom>
          <a:solidFill>
            <a:srgbClr val="99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xT</a:t>
            </a:r>
            <a:r>
              <a:rPr lang="en-US" sz="2000" baseline="-25000"/>
              <a:t>R</a:t>
            </a:r>
            <a:r>
              <a:rPr lang="en-US" sz="2000"/>
              <a:t>=T</a:t>
            </a:r>
            <a:r>
              <a:rPr lang="en-US" sz="2000" baseline="-25000"/>
              <a:t>R</a:t>
            </a:r>
          </a:p>
        </p:txBody>
      </p:sp>
      <p:cxnSp>
        <p:nvCxnSpPr>
          <p:cNvPr id="164873" name="AutoShape 9"/>
          <p:cNvCxnSpPr>
            <a:cxnSpLocks noChangeShapeType="1"/>
            <a:stCxn id="164869" idx="0"/>
            <a:endCxn id="164870" idx="2"/>
          </p:cNvCxnSpPr>
          <p:nvPr/>
        </p:nvCxnSpPr>
        <p:spPr bwMode="auto">
          <a:xfrm rot="5400000" flipH="1">
            <a:off x="4137025" y="3006725"/>
            <a:ext cx="1447800" cy="635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64874" name="AutoShape 10"/>
          <p:cNvCxnSpPr>
            <a:cxnSpLocks noChangeShapeType="1"/>
            <a:stCxn id="164870" idx="0"/>
            <a:endCxn id="164871" idx="2"/>
          </p:cNvCxnSpPr>
          <p:nvPr/>
        </p:nvCxnSpPr>
        <p:spPr bwMode="auto">
          <a:xfrm rot="-5400000">
            <a:off x="4553744" y="1585119"/>
            <a:ext cx="60801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64875" name="AutoShape 11"/>
          <p:cNvCxnSpPr>
            <a:cxnSpLocks noChangeShapeType="1"/>
            <a:stCxn id="164871" idx="0"/>
            <a:endCxn id="164872" idx="2"/>
          </p:cNvCxnSpPr>
          <p:nvPr/>
        </p:nvCxnSpPr>
        <p:spPr bwMode="auto">
          <a:xfrm rot="5400000" flipH="1">
            <a:off x="4701382" y="727869"/>
            <a:ext cx="304800" cy="7937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64876" name="AutoShape 12"/>
          <p:cNvCxnSpPr>
            <a:cxnSpLocks noChangeShapeType="1"/>
            <a:stCxn id="164867" idx="0"/>
            <a:endCxn id="164868" idx="2"/>
          </p:cNvCxnSpPr>
          <p:nvPr/>
        </p:nvCxnSpPr>
        <p:spPr bwMode="auto">
          <a:xfrm rot="-5400000">
            <a:off x="5541169" y="2053432"/>
            <a:ext cx="669925" cy="7937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64877" name="AutoShape 13"/>
          <p:cNvCxnSpPr>
            <a:cxnSpLocks noChangeShapeType="1"/>
            <a:stCxn id="164866" idx="0"/>
            <a:endCxn id="164869" idx="2"/>
          </p:cNvCxnSpPr>
          <p:nvPr/>
        </p:nvCxnSpPr>
        <p:spPr bwMode="auto">
          <a:xfrm rot="5400000" flipH="1">
            <a:off x="4889500" y="4105275"/>
            <a:ext cx="966788" cy="1017588"/>
          </a:xfrm>
          <a:prstGeom prst="curvedConnector3">
            <a:avLst>
              <a:gd name="adj1" fmla="val 49917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64878" name="AutoShape 14"/>
          <p:cNvCxnSpPr>
            <a:cxnSpLocks noChangeShapeType="1"/>
            <a:stCxn id="164867" idx="1"/>
            <a:endCxn id="164870" idx="3"/>
          </p:cNvCxnSpPr>
          <p:nvPr/>
        </p:nvCxnSpPr>
        <p:spPr bwMode="auto">
          <a:xfrm rot="10800000">
            <a:off x="5168900" y="2087563"/>
            <a:ext cx="455613" cy="503237"/>
          </a:xfrm>
          <a:prstGeom prst="curvedConnector3">
            <a:avLst>
              <a:gd name="adj1" fmla="val 49824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64879" name="AutoShape 15"/>
          <p:cNvCxnSpPr>
            <a:cxnSpLocks noChangeShapeType="1"/>
            <a:stCxn id="164868" idx="1"/>
            <a:endCxn id="164871" idx="3"/>
          </p:cNvCxnSpPr>
          <p:nvPr/>
        </p:nvCxnSpPr>
        <p:spPr bwMode="auto">
          <a:xfrm rot="10800000">
            <a:off x="5091113" y="1082675"/>
            <a:ext cx="611187" cy="441325"/>
          </a:xfrm>
          <a:prstGeom prst="curvedConnector3">
            <a:avLst>
              <a:gd name="adj1" fmla="val 4987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64880" name="Text Box 16"/>
          <p:cNvSpPr txBox="1">
            <a:spLocks noChangeArrowheads="1"/>
          </p:cNvSpPr>
          <p:nvPr/>
        </p:nvSpPr>
        <p:spPr bwMode="auto">
          <a:xfrm>
            <a:off x="76200" y="1477963"/>
            <a:ext cx="70643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chemeClr val="folHlink"/>
                </a:solidFill>
                <a:latin typeface="Arial" charset="0"/>
                <a:cs typeface="Arial" charset="0"/>
              </a:rPr>
              <a:t>copying</a:t>
            </a:r>
          </a:p>
        </p:txBody>
      </p:sp>
      <p:sp>
        <p:nvSpPr>
          <p:cNvPr id="164881" name="Text Box 17"/>
          <p:cNvSpPr txBox="1">
            <a:spLocks noChangeArrowheads="1"/>
          </p:cNvSpPr>
          <p:nvPr/>
        </p:nvSpPr>
        <p:spPr bwMode="auto">
          <a:xfrm>
            <a:off x="76200" y="1782763"/>
            <a:ext cx="10096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chemeClr val="folHlink"/>
                </a:solidFill>
                <a:latin typeface="Arial" charset="0"/>
                <a:cs typeface="Arial" charset="0"/>
              </a:rPr>
              <a:t>non-copying</a:t>
            </a:r>
          </a:p>
        </p:txBody>
      </p:sp>
      <p:sp>
        <p:nvSpPr>
          <p:cNvPr id="164882" name="Text Box 18"/>
          <p:cNvSpPr txBox="1">
            <a:spLocks noChangeArrowheads="1"/>
          </p:cNvSpPr>
          <p:nvPr/>
        </p:nvSpPr>
        <p:spPr bwMode="auto">
          <a:xfrm>
            <a:off x="76200" y="2468563"/>
            <a:ext cx="71437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chemeClr val="folHlink"/>
                </a:solidFill>
                <a:latin typeface="Arial" charset="0"/>
                <a:cs typeface="Arial" charset="0"/>
              </a:rPr>
              <a:t>deleting</a:t>
            </a:r>
          </a:p>
        </p:txBody>
      </p:sp>
      <p:sp>
        <p:nvSpPr>
          <p:cNvPr id="164883" name="Text Box 19"/>
          <p:cNvSpPr txBox="1">
            <a:spLocks noChangeArrowheads="1"/>
          </p:cNvSpPr>
          <p:nvPr/>
        </p:nvSpPr>
        <p:spPr bwMode="auto">
          <a:xfrm>
            <a:off x="76200" y="2773363"/>
            <a:ext cx="10175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chemeClr val="folHlink"/>
                </a:solidFill>
                <a:latin typeface="Arial" charset="0"/>
                <a:cs typeface="Arial" charset="0"/>
              </a:rPr>
              <a:t>non-deleting</a:t>
            </a:r>
          </a:p>
        </p:txBody>
      </p:sp>
      <p:cxnSp>
        <p:nvCxnSpPr>
          <p:cNvPr id="164884" name="AutoShape 20"/>
          <p:cNvCxnSpPr>
            <a:cxnSpLocks noChangeShapeType="1"/>
            <a:stCxn id="164866" idx="0"/>
            <a:endCxn id="164867" idx="2"/>
          </p:cNvCxnSpPr>
          <p:nvPr/>
        </p:nvCxnSpPr>
        <p:spPr bwMode="auto">
          <a:xfrm rot="5400000" flipH="1">
            <a:off x="4722813" y="3938588"/>
            <a:ext cx="2308225" cy="952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64885" name="Text Box 21"/>
          <p:cNvSpPr txBox="1">
            <a:spLocks noChangeArrowheads="1"/>
          </p:cNvSpPr>
          <p:nvPr/>
        </p:nvSpPr>
        <p:spPr bwMode="auto">
          <a:xfrm>
            <a:off x="5980113" y="5410200"/>
            <a:ext cx="5810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GS’84</a:t>
            </a:r>
          </a:p>
        </p:txBody>
      </p:sp>
      <p:sp>
        <p:nvSpPr>
          <p:cNvPr id="164888" name="Text Box 24"/>
          <p:cNvSpPr txBox="1">
            <a:spLocks noChangeArrowheads="1"/>
          </p:cNvSpPr>
          <p:nvPr/>
        </p:nvSpPr>
        <p:spPr bwMode="auto">
          <a:xfrm>
            <a:off x="5980113" y="1508125"/>
            <a:ext cx="5810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GS’84</a:t>
            </a:r>
          </a:p>
        </p:txBody>
      </p:sp>
      <p:sp>
        <p:nvSpPr>
          <p:cNvPr id="164889" name="Text Box 25"/>
          <p:cNvSpPr txBox="1">
            <a:spLocks noChangeArrowheads="1"/>
          </p:cNvSpPr>
          <p:nvPr/>
        </p:nvSpPr>
        <p:spPr bwMode="auto">
          <a:xfrm>
            <a:off x="685800" y="381000"/>
            <a:ext cx="2771775" cy="304800"/>
          </a:xfrm>
          <a:prstGeom prst="rect">
            <a:avLst/>
          </a:prstGeom>
          <a:solidFill>
            <a:srgbClr val="99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Expressive enough for local rotation</a:t>
            </a:r>
          </a:p>
        </p:txBody>
      </p:sp>
      <p:sp>
        <p:nvSpPr>
          <p:cNvPr id="164890" name="Line 26"/>
          <p:cNvSpPr>
            <a:spLocks noChangeShapeType="1"/>
          </p:cNvSpPr>
          <p:nvPr/>
        </p:nvSpPr>
        <p:spPr bwMode="auto">
          <a:xfrm>
            <a:off x="152400" y="1782763"/>
            <a:ext cx="88392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891" name="Line 27"/>
          <p:cNvSpPr>
            <a:spLocks noChangeShapeType="1"/>
          </p:cNvSpPr>
          <p:nvPr/>
        </p:nvSpPr>
        <p:spPr bwMode="auto">
          <a:xfrm>
            <a:off x="152400" y="2773363"/>
            <a:ext cx="88392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76200" y="4079875"/>
            <a:ext cx="3962400" cy="2244725"/>
            <a:chOff x="384" y="2330"/>
            <a:chExt cx="2496" cy="1414"/>
          </a:xfrm>
        </p:grpSpPr>
        <p:grpSp>
          <p:nvGrpSpPr>
            <p:cNvPr id="3" name="Group 53"/>
            <p:cNvGrpSpPr>
              <a:grpSpLocks/>
            </p:cNvGrpSpPr>
            <p:nvPr/>
          </p:nvGrpSpPr>
          <p:grpSpPr bwMode="auto">
            <a:xfrm>
              <a:off x="384" y="2352"/>
              <a:ext cx="2496" cy="1392"/>
              <a:chOff x="3072" y="1824"/>
              <a:chExt cx="2496" cy="1392"/>
            </a:xfrm>
          </p:grpSpPr>
          <p:sp>
            <p:nvSpPr>
              <p:cNvPr id="164897" name="Rectangle 54"/>
              <p:cNvSpPr>
                <a:spLocks noChangeArrowheads="1"/>
              </p:cNvSpPr>
              <p:nvPr/>
            </p:nvSpPr>
            <p:spPr bwMode="auto">
              <a:xfrm>
                <a:off x="3072" y="1824"/>
                <a:ext cx="2496" cy="1392"/>
              </a:xfrm>
              <a:prstGeom prst="rect">
                <a:avLst/>
              </a:prstGeom>
              <a:solidFill>
                <a:srgbClr val="99FF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898" name="Text Box 55"/>
              <p:cNvSpPr txBox="1">
                <a:spLocks noChangeArrowheads="1"/>
              </p:cNvSpPr>
              <p:nvPr/>
            </p:nvSpPr>
            <p:spPr bwMode="auto">
              <a:xfrm>
                <a:off x="4847" y="1824"/>
                <a:ext cx="22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S</a:t>
                </a:r>
              </a:p>
            </p:txBody>
          </p:sp>
          <p:sp>
            <p:nvSpPr>
              <p:cNvPr id="164899" name="Line 56"/>
              <p:cNvSpPr>
                <a:spLocks noChangeShapeType="1"/>
              </p:cNvSpPr>
              <p:nvPr/>
            </p:nvSpPr>
            <p:spPr bwMode="auto">
              <a:xfrm flipH="1">
                <a:off x="4665" y="2134"/>
                <a:ext cx="288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900" name="Line 57"/>
              <p:cNvSpPr>
                <a:spLocks noChangeShapeType="1"/>
              </p:cNvSpPr>
              <p:nvPr/>
            </p:nvSpPr>
            <p:spPr bwMode="auto">
              <a:xfrm>
                <a:off x="4953" y="2134"/>
                <a:ext cx="288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901" name="Text Box 58"/>
              <p:cNvSpPr txBox="1">
                <a:spLocks noChangeArrowheads="1"/>
              </p:cNvSpPr>
              <p:nvPr/>
            </p:nvSpPr>
            <p:spPr bwMode="auto">
              <a:xfrm>
                <a:off x="4490" y="2383"/>
                <a:ext cx="25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/>
                  <a:t>V</a:t>
                </a:r>
              </a:p>
            </p:txBody>
          </p:sp>
          <p:sp>
            <p:nvSpPr>
              <p:cNvPr id="164902" name="Text Box 59"/>
              <p:cNvSpPr txBox="1">
                <a:spLocks noChangeArrowheads="1"/>
              </p:cNvSpPr>
              <p:nvPr/>
            </p:nvSpPr>
            <p:spPr bwMode="auto">
              <a:xfrm>
                <a:off x="5184" y="2383"/>
                <a:ext cx="36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/>
                  <a:t>NP</a:t>
                </a:r>
              </a:p>
            </p:txBody>
          </p:sp>
          <p:sp>
            <p:nvSpPr>
              <p:cNvPr id="164903" name="Line 60"/>
              <p:cNvSpPr>
                <a:spLocks noChangeShapeType="1"/>
              </p:cNvSpPr>
              <p:nvPr/>
            </p:nvSpPr>
            <p:spPr bwMode="auto">
              <a:xfrm>
                <a:off x="4032" y="2016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904" name="Line 61"/>
              <p:cNvSpPr>
                <a:spLocks noChangeShapeType="1"/>
              </p:cNvSpPr>
              <p:nvPr/>
            </p:nvSpPr>
            <p:spPr bwMode="auto">
              <a:xfrm>
                <a:off x="4953" y="213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905" name="Text Box 62"/>
              <p:cNvSpPr txBox="1">
                <a:spLocks noChangeArrowheads="1"/>
              </p:cNvSpPr>
              <p:nvPr/>
            </p:nvSpPr>
            <p:spPr bwMode="auto">
              <a:xfrm>
                <a:off x="4733" y="2383"/>
                <a:ext cx="49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/>
                  <a:t>PRO</a:t>
                </a:r>
              </a:p>
            </p:txBody>
          </p:sp>
          <p:sp>
            <p:nvSpPr>
              <p:cNvPr id="164906" name="Text Box 63"/>
              <p:cNvSpPr txBox="1">
                <a:spLocks noChangeArrowheads="1"/>
              </p:cNvSpPr>
              <p:nvPr/>
            </p:nvSpPr>
            <p:spPr bwMode="auto">
              <a:xfrm>
                <a:off x="3552" y="1850"/>
                <a:ext cx="22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S</a:t>
                </a:r>
              </a:p>
            </p:txBody>
          </p:sp>
          <p:sp>
            <p:nvSpPr>
              <p:cNvPr id="164907" name="Line 64"/>
              <p:cNvSpPr>
                <a:spLocks noChangeShapeType="1"/>
              </p:cNvSpPr>
              <p:nvPr/>
            </p:nvSpPr>
            <p:spPr bwMode="auto">
              <a:xfrm flipH="1">
                <a:off x="3408" y="2160"/>
                <a:ext cx="25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908" name="Text Box 65"/>
              <p:cNvSpPr txBox="1">
                <a:spLocks noChangeArrowheads="1"/>
              </p:cNvSpPr>
              <p:nvPr/>
            </p:nvSpPr>
            <p:spPr bwMode="auto">
              <a:xfrm>
                <a:off x="3078" y="2256"/>
                <a:ext cx="49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/>
                  <a:t>PRO</a:t>
                </a:r>
              </a:p>
            </p:txBody>
          </p:sp>
          <p:sp>
            <p:nvSpPr>
              <p:cNvPr id="164909" name="Line 66"/>
              <p:cNvSpPr>
                <a:spLocks noChangeShapeType="1"/>
              </p:cNvSpPr>
              <p:nvPr/>
            </p:nvSpPr>
            <p:spPr bwMode="auto">
              <a:xfrm>
                <a:off x="3658" y="2160"/>
                <a:ext cx="23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910" name="Text Box 67"/>
              <p:cNvSpPr txBox="1">
                <a:spLocks noChangeArrowheads="1"/>
              </p:cNvSpPr>
              <p:nvPr/>
            </p:nvSpPr>
            <p:spPr bwMode="auto">
              <a:xfrm>
                <a:off x="3741" y="2256"/>
                <a:ext cx="36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/>
                  <a:t>VP</a:t>
                </a:r>
              </a:p>
            </p:txBody>
          </p:sp>
          <p:sp>
            <p:nvSpPr>
              <p:cNvPr id="164911" name="Line 68"/>
              <p:cNvSpPr>
                <a:spLocks noChangeShapeType="1"/>
              </p:cNvSpPr>
              <p:nvPr/>
            </p:nvSpPr>
            <p:spPr bwMode="auto">
              <a:xfrm>
                <a:off x="3898" y="2553"/>
                <a:ext cx="18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912" name="Text Box 69"/>
              <p:cNvSpPr txBox="1">
                <a:spLocks noChangeArrowheads="1"/>
              </p:cNvSpPr>
              <p:nvPr/>
            </p:nvSpPr>
            <p:spPr bwMode="auto">
              <a:xfrm>
                <a:off x="3995" y="2658"/>
                <a:ext cx="36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/>
                  <a:t>NP</a:t>
                </a:r>
              </a:p>
            </p:txBody>
          </p:sp>
          <p:sp>
            <p:nvSpPr>
              <p:cNvPr id="164913" name="Line 70"/>
              <p:cNvSpPr>
                <a:spLocks noChangeShapeType="1"/>
              </p:cNvSpPr>
              <p:nvPr/>
            </p:nvSpPr>
            <p:spPr bwMode="auto">
              <a:xfrm flipH="1">
                <a:off x="3792" y="2553"/>
                <a:ext cx="10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914" name="Text Box 71"/>
              <p:cNvSpPr txBox="1">
                <a:spLocks noChangeArrowheads="1"/>
              </p:cNvSpPr>
              <p:nvPr/>
            </p:nvSpPr>
            <p:spPr bwMode="auto">
              <a:xfrm>
                <a:off x="3588" y="2649"/>
                <a:ext cx="25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/>
                  <a:t>V</a:t>
                </a:r>
              </a:p>
            </p:txBody>
          </p:sp>
          <p:sp>
            <p:nvSpPr>
              <p:cNvPr id="164915" name="Line 72"/>
              <p:cNvSpPr>
                <a:spLocks noChangeShapeType="1"/>
              </p:cNvSpPr>
              <p:nvPr/>
            </p:nvSpPr>
            <p:spPr bwMode="auto">
              <a:xfrm flipH="1">
                <a:off x="3216" y="2505"/>
                <a:ext cx="9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916" name="Line 73"/>
              <p:cNvSpPr>
                <a:spLocks noChangeShapeType="1"/>
              </p:cNvSpPr>
              <p:nvPr/>
            </p:nvSpPr>
            <p:spPr bwMode="auto">
              <a:xfrm flipH="1" flipV="1">
                <a:off x="3312" y="2505"/>
                <a:ext cx="9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917" name="Line 74"/>
              <p:cNvSpPr>
                <a:spLocks noChangeShapeType="1"/>
              </p:cNvSpPr>
              <p:nvPr/>
            </p:nvSpPr>
            <p:spPr bwMode="auto">
              <a:xfrm>
                <a:off x="3216" y="2649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918" name="Line 75"/>
              <p:cNvSpPr>
                <a:spLocks noChangeShapeType="1"/>
              </p:cNvSpPr>
              <p:nvPr/>
            </p:nvSpPr>
            <p:spPr bwMode="auto">
              <a:xfrm flipH="1">
                <a:off x="3600" y="2946"/>
                <a:ext cx="9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919" name="Line 76"/>
              <p:cNvSpPr>
                <a:spLocks noChangeShapeType="1"/>
              </p:cNvSpPr>
              <p:nvPr/>
            </p:nvSpPr>
            <p:spPr bwMode="auto">
              <a:xfrm flipH="1" flipV="1">
                <a:off x="3696" y="2946"/>
                <a:ext cx="9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920" name="Line 77"/>
              <p:cNvSpPr>
                <a:spLocks noChangeShapeType="1"/>
              </p:cNvSpPr>
              <p:nvPr/>
            </p:nvSpPr>
            <p:spPr bwMode="auto">
              <a:xfrm>
                <a:off x="3600" y="3090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921" name="Line 78"/>
              <p:cNvSpPr>
                <a:spLocks noChangeShapeType="1"/>
              </p:cNvSpPr>
              <p:nvPr/>
            </p:nvSpPr>
            <p:spPr bwMode="auto">
              <a:xfrm flipH="1">
                <a:off x="4080" y="2946"/>
                <a:ext cx="9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922" name="Line 79"/>
              <p:cNvSpPr>
                <a:spLocks noChangeShapeType="1"/>
              </p:cNvSpPr>
              <p:nvPr/>
            </p:nvSpPr>
            <p:spPr bwMode="auto">
              <a:xfrm flipH="1" flipV="1">
                <a:off x="4176" y="2946"/>
                <a:ext cx="9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923" name="Line 80"/>
              <p:cNvSpPr>
                <a:spLocks noChangeShapeType="1"/>
              </p:cNvSpPr>
              <p:nvPr/>
            </p:nvSpPr>
            <p:spPr bwMode="auto">
              <a:xfrm>
                <a:off x="4080" y="3090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924" name="Line 81"/>
              <p:cNvSpPr>
                <a:spLocks noChangeShapeType="1"/>
              </p:cNvSpPr>
              <p:nvPr/>
            </p:nvSpPr>
            <p:spPr bwMode="auto">
              <a:xfrm flipH="1">
                <a:off x="4512" y="2688"/>
                <a:ext cx="9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925" name="Line 82"/>
              <p:cNvSpPr>
                <a:spLocks noChangeShapeType="1"/>
              </p:cNvSpPr>
              <p:nvPr/>
            </p:nvSpPr>
            <p:spPr bwMode="auto">
              <a:xfrm flipH="1" flipV="1">
                <a:off x="4608" y="2688"/>
                <a:ext cx="9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926" name="Line 83"/>
              <p:cNvSpPr>
                <a:spLocks noChangeShapeType="1"/>
              </p:cNvSpPr>
              <p:nvPr/>
            </p:nvSpPr>
            <p:spPr bwMode="auto">
              <a:xfrm>
                <a:off x="4512" y="283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927" name="Line 84"/>
              <p:cNvSpPr>
                <a:spLocks noChangeShapeType="1"/>
              </p:cNvSpPr>
              <p:nvPr/>
            </p:nvSpPr>
            <p:spPr bwMode="auto">
              <a:xfrm flipH="1">
                <a:off x="4896" y="2688"/>
                <a:ext cx="9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928" name="Line 85"/>
              <p:cNvSpPr>
                <a:spLocks noChangeShapeType="1"/>
              </p:cNvSpPr>
              <p:nvPr/>
            </p:nvSpPr>
            <p:spPr bwMode="auto">
              <a:xfrm flipH="1" flipV="1">
                <a:off x="4992" y="2688"/>
                <a:ext cx="9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929" name="Line 86"/>
              <p:cNvSpPr>
                <a:spLocks noChangeShapeType="1"/>
              </p:cNvSpPr>
              <p:nvPr/>
            </p:nvSpPr>
            <p:spPr bwMode="auto">
              <a:xfrm>
                <a:off x="4896" y="283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930" name="Line 87"/>
              <p:cNvSpPr>
                <a:spLocks noChangeShapeType="1"/>
              </p:cNvSpPr>
              <p:nvPr/>
            </p:nvSpPr>
            <p:spPr bwMode="auto">
              <a:xfrm flipH="1">
                <a:off x="5280" y="2688"/>
                <a:ext cx="9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931" name="Line 88"/>
              <p:cNvSpPr>
                <a:spLocks noChangeShapeType="1"/>
              </p:cNvSpPr>
              <p:nvPr/>
            </p:nvSpPr>
            <p:spPr bwMode="auto">
              <a:xfrm flipH="1" flipV="1">
                <a:off x="5376" y="2688"/>
                <a:ext cx="9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932" name="Line 89"/>
              <p:cNvSpPr>
                <a:spLocks noChangeShapeType="1"/>
              </p:cNvSpPr>
              <p:nvPr/>
            </p:nvSpPr>
            <p:spPr bwMode="auto">
              <a:xfrm>
                <a:off x="5280" y="283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4896" name="Text Box 90"/>
            <p:cNvSpPr txBox="1">
              <a:spLocks noChangeArrowheads="1"/>
            </p:cNvSpPr>
            <p:nvPr/>
          </p:nvSpPr>
          <p:spPr bwMode="auto">
            <a:xfrm>
              <a:off x="1430" y="233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*</a:t>
              </a:r>
            </a:p>
          </p:txBody>
        </p:sp>
      </p:grpSp>
      <p:sp>
        <p:nvSpPr>
          <p:cNvPr id="164893" name="Text Box 91"/>
          <p:cNvSpPr txBox="1">
            <a:spLocks noChangeArrowheads="1"/>
          </p:cNvSpPr>
          <p:nvPr/>
        </p:nvSpPr>
        <p:spPr bwMode="auto">
          <a:xfrm>
            <a:off x="0" y="3657600"/>
            <a:ext cx="2130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Expressiveness:</a:t>
            </a:r>
          </a:p>
        </p:txBody>
      </p:sp>
      <p:sp>
        <p:nvSpPr>
          <p:cNvPr id="164894" name="Text Box 92"/>
          <p:cNvSpPr txBox="1">
            <a:spLocks noChangeArrowheads="1"/>
          </p:cNvSpPr>
          <p:nvPr/>
        </p:nvSpPr>
        <p:spPr bwMode="auto">
          <a:xfrm>
            <a:off x="2162844" y="6445250"/>
            <a:ext cx="690496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600" dirty="0"/>
              <a:t>Expressive power theorems in [</a:t>
            </a:r>
            <a:r>
              <a:rPr lang="en-US" sz="1600" dirty="0" err="1"/>
              <a:t>Maletti</a:t>
            </a:r>
            <a:r>
              <a:rPr lang="en-US" sz="1600" dirty="0"/>
              <a:t>, </a:t>
            </a:r>
            <a:r>
              <a:rPr lang="en-US" sz="1600" dirty="0" err="1"/>
              <a:t>Graehl</a:t>
            </a:r>
            <a:r>
              <a:rPr lang="en-US" sz="1600" dirty="0"/>
              <a:t>, Hopkins, Knight, </a:t>
            </a:r>
            <a:r>
              <a:rPr lang="en-US" sz="1600" i="1" dirty="0" smtClean="0"/>
              <a:t>SIAM J. </a:t>
            </a:r>
            <a:r>
              <a:rPr lang="en-US" sz="1600" i="1" dirty="0" err="1" smtClean="0"/>
              <a:t>Comput</a:t>
            </a:r>
            <a:r>
              <a:rPr lang="en-US" sz="1600" dirty="0" smtClean="0"/>
              <a:t>]</a:t>
            </a:r>
            <a:endParaRPr lang="en-US" sz="1600" dirty="0"/>
          </a:p>
        </p:txBody>
      </p:sp>
      <p:sp>
        <p:nvSpPr>
          <p:cNvPr id="69" name="Text Box 22"/>
          <p:cNvSpPr txBox="1">
            <a:spLocks noChangeArrowheads="1"/>
          </p:cNvSpPr>
          <p:nvPr/>
        </p:nvSpPr>
        <p:spPr bwMode="auto">
          <a:xfrm>
            <a:off x="4038600" y="4114800"/>
            <a:ext cx="51167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M’09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70" name="Text Box 23"/>
          <p:cNvSpPr txBox="1">
            <a:spLocks noChangeArrowheads="1"/>
          </p:cNvSpPr>
          <p:nvPr/>
        </p:nvSpPr>
        <p:spPr bwMode="auto">
          <a:xfrm>
            <a:off x="4306888" y="1203325"/>
            <a:ext cx="51167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M’09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Line 23"/>
          <p:cNvSpPr>
            <a:spLocks noChangeShapeType="1"/>
          </p:cNvSpPr>
          <p:nvPr/>
        </p:nvSpPr>
        <p:spPr bwMode="auto">
          <a:xfrm>
            <a:off x="152400" y="1782763"/>
            <a:ext cx="88392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5891" name="Line 24"/>
          <p:cNvSpPr>
            <a:spLocks noChangeShapeType="1"/>
          </p:cNvSpPr>
          <p:nvPr/>
        </p:nvSpPr>
        <p:spPr bwMode="auto">
          <a:xfrm>
            <a:off x="152400" y="2773363"/>
            <a:ext cx="88392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5892" name="Text Box 2"/>
          <p:cNvSpPr txBox="1">
            <a:spLocks noChangeArrowheads="1"/>
          </p:cNvSpPr>
          <p:nvPr/>
        </p:nvSpPr>
        <p:spPr bwMode="auto">
          <a:xfrm>
            <a:off x="5541963" y="5097463"/>
            <a:ext cx="6794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/>
              <a:t>LNT</a:t>
            </a:r>
          </a:p>
        </p:txBody>
      </p:sp>
      <p:sp>
        <p:nvSpPr>
          <p:cNvPr id="165893" name="Text Box 3"/>
          <p:cNvSpPr txBox="1">
            <a:spLocks noChangeArrowheads="1"/>
          </p:cNvSpPr>
          <p:nvPr/>
        </p:nvSpPr>
        <p:spPr bwMode="auto">
          <a:xfrm>
            <a:off x="5624513" y="2392363"/>
            <a:ext cx="495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LT</a:t>
            </a:r>
          </a:p>
        </p:txBody>
      </p:sp>
      <p:sp>
        <p:nvSpPr>
          <p:cNvPr id="165894" name="Text Box 4"/>
          <p:cNvSpPr txBox="1">
            <a:spLocks noChangeArrowheads="1"/>
          </p:cNvSpPr>
          <p:nvPr/>
        </p:nvSpPr>
        <p:spPr bwMode="auto">
          <a:xfrm>
            <a:off x="5702300" y="1325563"/>
            <a:ext cx="354013" cy="396875"/>
          </a:xfrm>
          <a:prstGeom prst="rect">
            <a:avLst/>
          </a:prstGeom>
          <a:solidFill>
            <a:srgbClr val="99FF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T</a:t>
            </a:r>
          </a:p>
        </p:txBody>
      </p:sp>
      <p:sp>
        <p:nvSpPr>
          <p:cNvPr id="165895" name="Text Box 6"/>
          <p:cNvSpPr txBox="1">
            <a:spLocks noChangeArrowheads="1"/>
          </p:cNvSpPr>
          <p:nvPr/>
        </p:nvSpPr>
        <p:spPr bwMode="auto">
          <a:xfrm>
            <a:off x="6284913" y="2071688"/>
            <a:ext cx="1073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LB=LT</a:t>
            </a:r>
            <a:r>
              <a:rPr lang="en-US" sz="2000" baseline="-25000"/>
              <a:t>R</a:t>
            </a:r>
          </a:p>
        </p:txBody>
      </p:sp>
      <p:sp>
        <p:nvSpPr>
          <p:cNvPr id="165896" name="Text Box 7"/>
          <p:cNvSpPr txBox="1">
            <a:spLocks noChangeArrowheads="1"/>
          </p:cNvSpPr>
          <p:nvPr/>
        </p:nvSpPr>
        <p:spPr bwMode="auto">
          <a:xfrm>
            <a:off x="6742113" y="1325563"/>
            <a:ext cx="3540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B</a:t>
            </a:r>
          </a:p>
        </p:txBody>
      </p:sp>
      <p:cxnSp>
        <p:nvCxnSpPr>
          <p:cNvPr id="165897" name="AutoShape 9"/>
          <p:cNvCxnSpPr>
            <a:cxnSpLocks noChangeShapeType="1"/>
            <a:stCxn id="165893" idx="0"/>
            <a:endCxn id="165894" idx="2"/>
          </p:cNvCxnSpPr>
          <p:nvPr/>
        </p:nvCxnSpPr>
        <p:spPr bwMode="auto">
          <a:xfrm rot="-5400000">
            <a:off x="5541169" y="2053432"/>
            <a:ext cx="669925" cy="7937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65898" name="AutoShape 12"/>
          <p:cNvCxnSpPr>
            <a:cxnSpLocks noChangeShapeType="1"/>
            <a:stCxn id="165895" idx="0"/>
            <a:endCxn id="165896" idx="2"/>
          </p:cNvCxnSpPr>
          <p:nvPr/>
        </p:nvCxnSpPr>
        <p:spPr bwMode="auto">
          <a:xfrm rot="-5400000">
            <a:off x="6696076" y="1847850"/>
            <a:ext cx="349250" cy="9842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65899" name="AutoShape 13"/>
          <p:cNvCxnSpPr>
            <a:cxnSpLocks noChangeShapeType="1"/>
            <a:stCxn id="165893" idx="3"/>
            <a:endCxn id="165895" idx="2"/>
          </p:cNvCxnSpPr>
          <p:nvPr/>
        </p:nvCxnSpPr>
        <p:spPr bwMode="auto">
          <a:xfrm flipV="1">
            <a:off x="6119813" y="2468563"/>
            <a:ext cx="701675" cy="122237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65900" name="Text Box 14"/>
          <p:cNvSpPr txBox="1">
            <a:spLocks noChangeArrowheads="1"/>
          </p:cNvSpPr>
          <p:nvPr/>
        </p:nvSpPr>
        <p:spPr bwMode="auto">
          <a:xfrm>
            <a:off x="76200" y="1477963"/>
            <a:ext cx="70643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chemeClr val="folHlink"/>
                </a:solidFill>
                <a:latin typeface="Arial" charset="0"/>
                <a:cs typeface="Arial" charset="0"/>
              </a:rPr>
              <a:t>copying</a:t>
            </a:r>
          </a:p>
        </p:txBody>
      </p:sp>
      <p:sp>
        <p:nvSpPr>
          <p:cNvPr id="165901" name="Text Box 15"/>
          <p:cNvSpPr txBox="1">
            <a:spLocks noChangeArrowheads="1"/>
          </p:cNvSpPr>
          <p:nvPr/>
        </p:nvSpPr>
        <p:spPr bwMode="auto">
          <a:xfrm>
            <a:off x="76200" y="1782763"/>
            <a:ext cx="10096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chemeClr val="folHlink"/>
                </a:solidFill>
                <a:latin typeface="Arial" charset="0"/>
                <a:cs typeface="Arial" charset="0"/>
              </a:rPr>
              <a:t>non-copying</a:t>
            </a:r>
          </a:p>
        </p:txBody>
      </p:sp>
      <p:sp>
        <p:nvSpPr>
          <p:cNvPr id="165902" name="Text Box 16"/>
          <p:cNvSpPr txBox="1">
            <a:spLocks noChangeArrowheads="1"/>
          </p:cNvSpPr>
          <p:nvPr/>
        </p:nvSpPr>
        <p:spPr bwMode="auto">
          <a:xfrm>
            <a:off x="76200" y="2468563"/>
            <a:ext cx="71437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chemeClr val="folHlink"/>
                </a:solidFill>
                <a:latin typeface="Arial" charset="0"/>
                <a:cs typeface="Arial" charset="0"/>
              </a:rPr>
              <a:t>deleting</a:t>
            </a:r>
          </a:p>
        </p:txBody>
      </p:sp>
      <p:sp>
        <p:nvSpPr>
          <p:cNvPr id="165903" name="Text Box 17"/>
          <p:cNvSpPr txBox="1">
            <a:spLocks noChangeArrowheads="1"/>
          </p:cNvSpPr>
          <p:nvPr/>
        </p:nvSpPr>
        <p:spPr bwMode="auto">
          <a:xfrm>
            <a:off x="76200" y="2773363"/>
            <a:ext cx="10175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chemeClr val="folHlink"/>
                </a:solidFill>
                <a:latin typeface="Arial" charset="0"/>
                <a:cs typeface="Arial" charset="0"/>
              </a:rPr>
              <a:t>non-deleting</a:t>
            </a:r>
          </a:p>
        </p:txBody>
      </p:sp>
      <p:cxnSp>
        <p:nvCxnSpPr>
          <p:cNvPr id="165904" name="AutoShape 18"/>
          <p:cNvCxnSpPr>
            <a:cxnSpLocks noChangeShapeType="1"/>
            <a:endCxn id="165893" idx="2"/>
          </p:cNvCxnSpPr>
          <p:nvPr/>
        </p:nvCxnSpPr>
        <p:spPr bwMode="auto">
          <a:xfrm rot="-5400000">
            <a:off x="4745832" y="3902869"/>
            <a:ext cx="2239962" cy="12700"/>
          </a:xfrm>
          <a:prstGeom prst="curvedConnector3">
            <a:avLst>
              <a:gd name="adj1" fmla="val 49963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65905" name="Text Box 19"/>
          <p:cNvSpPr txBox="1">
            <a:spLocks noChangeArrowheads="1"/>
          </p:cNvSpPr>
          <p:nvPr/>
        </p:nvSpPr>
        <p:spPr bwMode="auto">
          <a:xfrm>
            <a:off x="5980113" y="5410200"/>
            <a:ext cx="5810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GS’84</a:t>
            </a:r>
          </a:p>
        </p:txBody>
      </p:sp>
      <p:sp>
        <p:nvSpPr>
          <p:cNvPr id="165906" name="Text Box 21"/>
          <p:cNvSpPr txBox="1">
            <a:spLocks noChangeArrowheads="1"/>
          </p:cNvSpPr>
          <p:nvPr/>
        </p:nvSpPr>
        <p:spPr bwMode="auto">
          <a:xfrm>
            <a:off x="5980113" y="1508125"/>
            <a:ext cx="5810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GS’84</a:t>
            </a:r>
          </a:p>
        </p:txBody>
      </p:sp>
      <p:sp>
        <p:nvSpPr>
          <p:cNvPr id="165907" name="Text Box 22"/>
          <p:cNvSpPr txBox="1">
            <a:spLocks noChangeArrowheads="1"/>
          </p:cNvSpPr>
          <p:nvPr/>
        </p:nvSpPr>
        <p:spPr bwMode="auto">
          <a:xfrm>
            <a:off x="685800" y="381000"/>
            <a:ext cx="2771775" cy="304800"/>
          </a:xfrm>
          <a:prstGeom prst="rect">
            <a:avLst/>
          </a:prstGeom>
          <a:solidFill>
            <a:srgbClr val="99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Expressive enough for local rotation</a:t>
            </a:r>
          </a:p>
        </p:txBody>
      </p:sp>
      <p:sp>
        <p:nvSpPr>
          <p:cNvPr id="165908" name="Text Box 52"/>
          <p:cNvSpPr txBox="1">
            <a:spLocks noChangeArrowheads="1"/>
          </p:cNvSpPr>
          <p:nvPr/>
        </p:nvSpPr>
        <p:spPr bwMode="auto">
          <a:xfrm>
            <a:off x="4460875" y="3733800"/>
            <a:ext cx="806450" cy="396875"/>
          </a:xfrm>
          <a:prstGeom prst="rect">
            <a:avLst/>
          </a:prstGeom>
          <a:solidFill>
            <a:srgbClr val="99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/>
              <a:t>xLNT</a:t>
            </a:r>
          </a:p>
        </p:txBody>
      </p:sp>
      <p:sp>
        <p:nvSpPr>
          <p:cNvPr id="165909" name="Text Box 53"/>
          <p:cNvSpPr txBox="1">
            <a:spLocks noChangeArrowheads="1"/>
          </p:cNvSpPr>
          <p:nvPr/>
        </p:nvSpPr>
        <p:spPr bwMode="auto">
          <a:xfrm>
            <a:off x="4546600" y="1889125"/>
            <a:ext cx="622300" cy="396875"/>
          </a:xfrm>
          <a:prstGeom prst="rect">
            <a:avLst/>
          </a:prstGeom>
          <a:solidFill>
            <a:srgbClr val="99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xLT</a:t>
            </a:r>
          </a:p>
        </p:txBody>
      </p:sp>
      <p:sp>
        <p:nvSpPr>
          <p:cNvPr id="165910" name="Text Box 54"/>
          <p:cNvSpPr txBox="1">
            <a:spLocks noChangeArrowheads="1"/>
          </p:cNvSpPr>
          <p:nvPr/>
        </p:nvSpPr>
        <p:spPr bwMode="auto">
          <a:xfrm>
            <a:off x="4624388" y="884238"/>
            <a:ext cx="466725" cy="396875"/>
          </a:xfrm>
          <a:prstGeom prst="rect">
            <a:avLst/>
          </a:prstGeom>
          <a:solidFill>
            <a:srgbClr val="99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xT</a:t>
            </a:r>
          </a:p>
        </p:txBody>
      </p:sp>
      <p:sp>
        <p:nvSpPr>
          <p:cNvPr id="165911" name="Text Box 55"/>
          <p:cNvSpPr txBox="1">
            <a:spLocks noChangeArrowheads="1"/>
          </p:cNvSpPr>
          <p:nvPr/>
        </p:nvSpPr>
        <p:spPr bwMode="auto">
          <a:xfrm>
            <a:off x="4357688" y="182563"/>
            <a:ext cx="984250" cy="396875"/>
          </a:xfrm>
          <a:prstGeom prst="rect">
            <a:avLst/>
          </a:prstGeom>
          <a:solidFill>
            <a:srgbClr val="99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xT</a:t>
            </a:r>
            <a:r>
              <a:rPr lang="en-US" sz="2000" baseline="-25000"/>
              <a:t>R</a:t>
            </a:r>
            <a:r>
              <a:rPr lang="en-US" sz="2000"/>
              <a:t>=T</a:t>
            </a:r>
            <a:r>
              <a:rPr lang="en-US" sz="2000" baseline="-25000"/>
              <a:t>R</a:t>
            </a:r>
          </a:p>
        </p:txBody>
      </p:sp>
      <p:cxnSp>
        <p:nvCxnSpPr>
          <p:cNvPr id="165912" name="AutoShape 56"/>
          <p:cNvCxnSpPr>
            <a:cxnSpLocks noChangeShapeType="1"/>
            <a:stCxn id="165908" idx="0"/>
            <a:endCxn id="165909" idx="2"/>
          </p:cNvCxnSpPr>
          <p:nvPr/>
        </p:nvCxnSpPr>
        <p:spPr bwMode="auto">
          <a:xfrm rot="5400000" flipH="1">
            <a:off x="4137025" y="3006725"/>
            <a:ext cx="1447800" cy="635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65913" name="AutoShape 57"/>
          <p:cNvCxnSpPr>
            <a:cxnSpLocks noChangeShapeType="1"/>
            <a:stCxn id="165909" idx="0"/>
            <a:endCxn id="165910" idx="2"/>
          </p:cNvCxnSpPr>
          <p:nvPr/>
        </p:nvCxnSpPr>
        <p:spPr bwMode="auto">
          <a:xfrm rot="-5400000">
            <a:off x="4553744" y="1585119"/>
            <a:ext cx="60801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65914" name="AutoShape 58"/>
          <p:cNvCxnSpPr>
            <a:cxnSpLocks noChangeShapeType="1"/>
            <a:stCxn id="165910" idx="0"/>
            <a:endCxn id="165911" idx="2"/>
          </p:cNvCxnSpPr>
          <p:nvPr/>
        </p:nvCxnSpPr>
        <p:spPr bwMode="auto">
          <a:xfrm rot="5400000" flipH="1">
            <a:off x="4701382" y="727869"/>
            <a:ext cx="304800" cy="7937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65915" name="AutoShape 59"/>
          <p:cNvCxnSpPr>
            <a:cxnSpLocks noChangeShapeType="1"/>
            <a:stCxn id="165892" idx="0"/>
            <a:endCxn id="165908" idx="2"/>
          </p:cNvCxnSpPr>
          <p:nvPr/>
        </p:nvCxnSpPr>
        <p:spPr bwMode="auto">
          <a:xfrm rot="5400000" flipH="1">
            <a:off x="4889500" y="4105275"/>
            <a:ext cx="966788" cy="1017588"/>
          </a:xfrm>
          <a:prstGeom prst="curvedConnector3">
            <a:avLst>
              <a:gd name="adj1" fmla="val 49917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65916" name="AutoShape 60"/>
          <p:cNvCxnSpPr>
            <a:cxnSpLocks noChangeShapeType="1"/>
            <a:endCxn id="165909" idx="3"/>
          </p:cNvCxnSpPr>
          <p:nvPr/>
        </p:nvCxnSpPr>
        <p:spPr bwMode="auto">
          <a:xfrm rot="10800000">
            <a:off x="5168900" y="2087563"/>
            <a:ext cx="441325" cy="503237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65917" name="AutoShape 61"/>
          <p:cNvCxnSpPr>
            <a:cxnSpLocks noChangeShapeType="1"/>
            <a:endCxn id="165910" idx="3"/>
          </p:cNvCxnSpPr>
          <p:nvPr/>
        </p:nvCxnSpPr>
        <p:spPr bwMode="auto">
          <a:xfrm rot="10800000">
            <a:off x="5091113" y="1082675"/>
            <a:ext cx="596900" cy="44132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65920" name="Text Box 65"/>
          <p:cNvSpPr txBox="1">
            <a:spLocks noChangeArrowheads="1"/>
          </p:cNvSpPr>
          <p:nvPr/>
        </p:nvSpPr>
        <p:spPr bwMode="auto">
          <a:xfrm>
            <a:off x="7315200" y="990600"/>
            <a:ext cx="11461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i="1"/>
              <a:t>bottom up</a:t>
            </a:r>
          </a:p>
          <a:p>
            <a:r>
              <a:rPr lang="en-US" sz="1600" i="1"/>
              <a:t>transducers</a:t>
            </a:r>
          </a:p>
        </p:txBody>
      </p:sp>
      <p:sp>
        <p:nvSpPr>
          <p:cNvPr id="33" name="Text Box 22"/>
          <p:cNvSpPr txBox="1">
            <a:spLocks noChangeArrowheads="1"/>
          </p:cNvSpPr>
          <p:nvPr/>
        </p:nvSpPr>
        <p:spPr bwMode="auto">
          <a:xfrm>
            <a:off x="4038600" y="4114800"/>
            <a:ext cx="51167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M’09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34" name="Text Box 23"/>
          <p:cNvSpPr txBox="1">
            <a:spLocks noChangeArrowheads="1"/>
          </p:cNvSpPr>
          <p:nvPr/>
        </p:nvSpPr>
        <p:spPr bwMode="auto">
          <a:xfrm>
            <a:off x="4306888" y="1203325"/>
            <a:ext cx="51167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M’09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Line 37"/>
          <p:cNvSpPr>
            <a:spLocks noChangeShapeType="1"/>
          </p:cNvSpPr>
          <p:nvPr/>
        </p:nvSpPr>
        <p:spPr bwMode="auto">
          <a:xfrm>
            <a:off x="152400" y="1782763"/>
            <a:ext cx="88392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6915" name="Line 38"/>
          <p:cNvSpPr>
            <a:spLocks noChangeShapeType="1"/>
          </p:cNvSpPr>
          <p:nvPr/>
        </p:nvSpPr>
        <p:spPr bwMode="auto">
          <a:xfrm>
            <a:off x="152400" y="2773363"/>
            <a:ext cx="88392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6916" name="Text Box 26"/>
          <p:cNvSpPr txBox="1">
            <a:spLocks noChangeArrowheads="1"/>
          </p:cNvSpPr>
          <p:nvPr/>
        </p:nvSpPr>
        <p:spPr bwMode="auto">
          <a:xfrm>
            <a:off x="76200" y="1477963"/>
            <a:ext cx="70643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chemeClr val="folHlink"/>
                </a:solidFill>
                <a:latin typeface="Arial" charset="0"/>
                <a:cs typeface="Arial" charset="0"/>
              </a:rPr>
              <a:t>copying</a:t>
            </a:r>
          </a:p>
        </p:txBody>
      </p:sp>
      <p:sp>
        <p:nvSpPr>
          <p:cNvPr id="166917" name="Text Box 27"/>
          <p:cNvSpPr txBox="1">
            <a:spLocks noChangeArrowheads="1"/>
          </p:cNvSpPr>
          <p:nvPr/>
        </p:nvSpPr>
        <p:spPr bwMode="auto">
          <a:xfrm>
            <a:off x="76200" y="1782763"/>
            <a:ext cx="10096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chemeClr val="folHlink"/>
                </a:solidFill>
                <a:latin typeface="Arial" charset="0"/>
                <a:cs typeface="Arial" charset="0"/>
              </a:rPr>
              <a:t>non-copying</a:t>
            </a:r>
          </a:p>
        </p:txBody>
      </p:sp>
      <p:sp>
        <p:nvSpPr>
          <p:cNvPr id="166918" name="Text Box 28"/>
          <p:cNvSpPr txBox="1">
            <a:spLocks noChangeArrowheads="1"/>
          </p:cNvSpPr>
          <p:nvPr/>
        </p:nvSpPr>
        <p:spPr bwMode="auto">
          <a:xfrm>
            <a:off x="76200" y="2468563"/>
            <a:ext cx="71437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chemeClr val="folHlink"/>
                </a:solidFill>
                <a:latin typeface="Arial" charset="0"/>
                <a:cs typeface="Arial" charset="0"/>
              </a:rPr>
              <a:t>deleting</a:t>
            </a:r>
          </a:p>
        </p:txBody>
      </p:sp>
      <p:sp>
        <p:nvSpPr>
          <p:cNvPr id="166919" name="Text Box 29"/>
          <p:cNvSpPr txBox="1">
            <a:spLocks noChangeArrowheads="1"/>
          </p:cNvSpPr>
          <p:nvPr/>
        </p:nvSpPr>
        <p:spPr bwMode="auto">
          <a:xfrm>
            <a:off x="76200" y="2773363"/>
            <a:ext cx="10175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chemeClr val="folHlink"/>
                </a:solidFill>
                <a:latin typeface="Arial" charset="0"/>
                <a:cs typeface="Arial" charset="0"/>
              </a:rPr>
              <a:t>non-deleting</a:t>
            </a:r>
          </a:p>
        </p:txBody>
      </p:sp>
      <p:sp>
        <p:nvSpPr>
          <p:cNvPr id="166920" name="Text Box 34"/>
          <p:cNvSpPr txBox="1">
            <a:spLocks noChangeArrowheads="1"/>
          </p:cNvSpPr>
          <p:nvPr/>
        </p:nvSpPr>
        <p:spPr bwMode="auto">
          <a:xfrm>
            <a:off x="685800" y="685800"/>
            <a:ext cx="2052638" cy="3048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Closed under composition</a:t>
            </a:r>
          </a:p>
        </p:txBody>
      </p:sp>
      <p:sp>
        <p:nvSpPr>
          <p:cNvPr id="166921" name="Text Box 36"/>
          <p:cNvSpPr txBox="1">
            <a:spLocks noChangeArrowheads="1"/>
          </p:cNvSpPr>
          <p:nvPr/>
        </p:nvSpPr>
        <p:spPr bwMode="auto">
          <a:xfrm>
            <a:off x="685800" y="381000"/>
            <a:ext cx="2771775" cy="304800"/>
          </a:xfrm>
          <a:prstGeom prst="rect">
            <a:avLst/>
          </a:prstGeom>
          <a:solidFill>
            <a:srgbClr val="99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Expressive enough for local rotation</a:t>
            </a:r>
          </a:p>
        </p:txBody>
      </p:sp>
      <p:sp>
        <p:nvSpPr>
          <p:cNvPr id="166922" name="Text Box 60"/>
          <p:cNvSpPr txBox="1">
            <a:spLocks noChangeArrowheads="1"/>
          </p:cNvSpPr>
          <p:nvPr/>
        </p:nvSpPr>
        <p:spPr bwMode="auto">
          <a:xfrm>
            <a:off x="7315200" y="990600"/>
            <a:ext cx="11461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i="1"/>
              <a:t>bottom up</a:t>
            </a:r>
          </a:p>
          <a:p>
            <a:r>
              <a:rPr lang="en-US" sz="1600" i="1"/>
              <a:t>transducers</a:t>
            </a:r>
          </a:p>
        </p:txBody>
      </p:sp>
      <p:sp>
        <p:nvSpPr>
          <p:cNvPr id="166923" name="Text Box 67"/>
          <p:cNvSpPr txBox="1">
            <a:spLocks noChangeArrowheads="1"/>
          </p:cNvSpPr>
          <p:nvPr/>
        </p:nvSpPr>
        <p:spPr bwMode="auto">
          <a:xfrm>
            <a:off x="5541963" y="5097463"/>
            <a:ext cx="679450" cy="396875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/>
              <a:t>LNT</a:t>
            </a:r>
          </a:p>
        </p:txBody>
      </p:sp>
      <p:sp>
        <p:nvSpPr>
          <p:cNvPr id="166924" name="Text Box 68"/>
          <p:cNvSpPr txBox="1">
            <a:spLocks noChangeArrowheads="1"/>
          </p:cNvSpPr>
          <p:nvPr/>
        </p:nvSpPr>
        <p:spPr bwMode="auto">
          <a:xfrm>
            <a:off x="5624513" y="2392363"/>
            <a:ext cx="495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LT</a:t>
            </a:r>
          </a:p>
        </p:txBody>
      </p:sp>
      <p:sp>
        <p:nvSpPr>
          <p:cNvPr id="166925" name="Text Box 69"/>
          <p:cNvSpPr txBox="1">
            <a:spLocks noChangeArrowheads="1"/>
          </p:cNvSpPr>
          <p:nvPr/>
        </p:nvSpPr>
        <p:spPr bwMode="auto">
          <a:xfrm>
            <a:off x="5702300" y="1325563"/>
            <a:ext cx="354013" cy="396875"/>
          </a:xfrm>
          <a:prstGeom prst="rect">
            <a:avLst/>
          </a:prstGeom>
          <a:solidFill>
            <a:srgbClr val="99FF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T</a:t>
            </a:r>
          </a:p>
        </p:txBody>
      </p:sp>
      <p:sp>
        <p:nvSpPr>
          <p:cNvPr id="166926" name="Text Box 70"/>
          <p:cNvSpPr txBox="1">
            <a:spLocks noChangeArrowheads="1"/>
          </p:cNvSpPr>
          <p:nvPr/>
        </p:nvSpPr>
        <p:spPr bwMode="auto">
          <a:xfrm>
            <a:off x="6284913" y="2071688"/>
            <a:ext cx="1073150" cy="396875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LB=LT</a:t>
            </a:r>
            <a:r>
              <a:rPr lang="en-US" sz="2000" baseline="-25000"/>
              <a:t>R</a:t>
            </a:r>
          </a:p>
        </p:txBody>
      </p:sp>
      <p:sp>
        <p:nvSpPr>
          <p:cNvPr id="166927" name="Text Box 71"/>
          <p:cNvSpPr txBox="1">
            <a:spLocks noChangeArrowheads="1"/>
          </p:cNvSpPr>
          <p:nvPr/>
        </p:nvSpPr>
        <p:spPr bwMode="auto">
          <a:xfrm>
            <a:off x="6742113" y="1325563"/>
            <a:ext cx="3540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B</a:t>
            </a:r>
          </a:p>
        </p:txBody>
      </p:sp>
      <p:cxnSp>
        <p:nvCxnSpPr>
          <p:cNvPr id="166928" name="AutoShape 72"/>
          <p:cNvCxnSpPr>
            <a:cxnSpLocks noChangeShapeType="1"/>
            <a:stCxn id="166924" idx="0"/>
            <a:endCxn id="166925" idx="2"/>
          </p:cNvCxnSpPr>
          <p:nvPr/>
        </p:nvCxnSpPr>
        <p:spPr bwMode="auto">
          <a:xfrm rot="-5400000">
            <a:off x="5541169" y="2053432"/>
            <a:ext cx="669925" cy="7937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66929" name="AutoShape 73"/>
          <p:cNvCxnSpPr>
            <a:cxnSpLocks noChangeShapeType="1"/>
            <a:stCxn id="166926" idx="0"/>
            <a:endCxn id="166927" idx="2"/>
          </p:cNvCxnSpPr>
          <p:nvPr/>
        </p:nvCxnSpPr>
        <p:spPr bwMode="auto">
          <a:xfrm rot="-5400000">
            <a:off x="6696076" y="1847850"/>
            <a:ext cx="349250" cy="9842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66930" name="AutoShape 74"/>
          <p:cNvCxnSpPr>
            <a:cxnSpLocks noChangeShapeType="1"/>
            <a:stCxn id="166924" idx="3"/>
            <a:endCxn id="166926" idx="2"/>
          </p:cNvCxnSpPr>
          <p:nvPr/>
        </p:nvCxnSpPr>
        <p:spPr bwMode="auto">
          <a:xfrm flipV="1">
            <a:off x="6119813" y="2468563"/>
            <a:ext cx="701675" cy="122237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66931" name="AutoShape 75"/>
          <p:cNvCxnSpPr>
            <a:cxnSpLocks noChangeShapeType="1"/>
            <a:endCxn id="166924" idx="2"/>
          </p:cNvCxnSpPr>
          <p:nvPr/>
        </p:nvCxnSpPr>
        <p:spPr bwMode="auto">
          <a:xfrm rot="-5400000">
            <a:off x="4745832" y="3902869"/>
            <a:ext cx="2239962" cy="12700"/>
          </a:xfrm>
          <a:prstGeom prst="curvedConnector3">
            <a:avLst>
              <a:gd name="adj1" fmla="val 49963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66932" name="Text Box 76"/>
          <p:cNvSpPr txBox="1">
            <a:spLocks noChangeArrowheads="1"/>
          </p:cNvSpPr>
          <p:nvPr/>
        </p:nvSpPr>
        <p:spPr bwMode="auto">
          <a:xfrm>
            <a:off x="5980113" y="5410200"/>
            <a:ext cx="5810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GS’84</a:t>
            </a:r>
          </a:p>
        </p:txBody>
      </p:sp>
      <p:sp>
        <p:nvSpPr>
          <p:cNvPr id="166933" name="Text Box 77"/>
          <p:cNvSpPr txBox="1">
            <a:spLocks noChangeArrowheads="1"/>
          </p:cNvSpPr>
          <p:nvPr/>
        </p:nvSpPr>
        <p:spPr bwMode="auto">
          <a:xfrm>
            <a:off x="5980113" y="1508125"/>
            <a:ext cx="5810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GS’84</a:t>
            </a:r>
          </a:p>
        </p:txBody>
      </p:sp>
      <p:sp>
        <p:nvSpPr>
          <p:cNvPr id="166934" name="Text Box 78"/>
          <p:cNvSpPr txBox="1">
            <a:spLocks noChangeArrowheads="1"/>
          </p:cNvSpPr>
          <p:nvPr/>
        </p:nvSpPr>
        <p:spPr bwMode="auto">
          <a:xfrm>
            <a:off x="4460875" y="3733800"/>
            <a:ext cx="806450" cy="396875"/>
          </a:xfrm>
          <a:prstGeom prst="rect">
            <a:avLst/>
          </a:prstGeom>
          <a:solidFill>
            <a:srgbClr val="99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/>
              <a:t>xLNT</a:t>
            </a:r>
          </a:p>
        </p:txBody>
      </p:sp>
      <p:sp>
        <p:nvSpPr>
          <p:cNvPr id="166935" name="Text Box 79"/>
          <p:cNvSpPr txBox="1">
            <a:spLocks noChangeArrowheads="1"/>
          </p:cNvSpPr>
          <p:nvPr/>
        </p:nvSpPr>
        <p:spPr bwMode="auto">
          <a:xfrm>
            <a:off x="4546600" y="1889125"/>
            <a:ext cx="622300" cy="396875"/>
          </a:xfrm>
          <a:prstGeom prst="rect">
            <a:avLst/>
          </a:prstGeom>
          <a:solidFill>
            <a:srgbClr val="99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xLT</a:t>
            </a:r>
          </a:p>
        </p:txBody>
      </p:sp>
      <p:sp>
        <p:nvSpPr>
          <p:cNvPr id="166936" name="Text Box 80"/>
          <p:cNvSpPr txBox="1">
            <a:spLocks noChangeArrowheads="1"/>
          </p:cNvSpPr>
          <p:nvPr/>
        </p:nvSpPr>
        <p:spPr bwMode="auto">
          <a:xfrm>
            <a:off x="4624388" y="884238"/>
            <a:ext cx="466725" cy="396875"/>
          </a:xfrm>
          <a:prstGeom prst="rect">
            <a:avLst/>
          </a:prstGeom>
          <a:solidFill>
            <a:srgbClr val="99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xT</a:t>
            </a:r>
          </a:p>
        </p:txBody>
      </p:sp>
      <p:sp>
        <p:nvSpPr>
          <p:cNvPr id="166937" name="Text Box 81"/>
          <p:cNvSpPr txBox="1">
            <a:spLocks noChangeArrowheads="1"/>
          </p:cNvSpPr>
          <p:nvPr/>
        </p:nvSpPr>
        <p:spPr bwMode="auto">
          <a:xfrm>
            <a:off x="4357688" y="182563"/>
            <a:ext cx="984250" cy="396875"/>
          </a:xfrm>
          <a:prstGeom prst="rect">
            <a:avLst/>
          </a:prstGeom>
          <a:solidFill>
            <a:srgbClr val="99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xT</a:t>
            </a:r>
            <a:r>
              <a:rPr lang="en-US" sz="2000" baseline="-25000"/>
              <a:t>R</a:t>
            </a:r>
            <a:r>
              <a:rPr lang="en-US" sz="2000"/>
              <a:t>=T</a:t>
            </a:r>
            <a:r>
              <a:rPr lang="en-US" sz="2000" baseline="-25000"/>
              <a:t>R</a:t>
            </a:r>
          </a:p>
        </p:txBody>
      </p:sp>
      <p:cxnSp>
        <p:nvCxnSpPr>
          <p:cNvPr id="166938" name="AutoShape 82"/>
          <p:cNvCxnSpPr>
            <a:cxnSpLocks noChangeShapeType="1"/>
            <a:stCxn id="166934" idx="0"/>
            <a:endCxn id="166935" idx="2"/>
          </p:cNvCxnSpPr>
          <p:nvPr/>
        </p:nvCxnSpPr>
        <p:spPr bwMode="auto">
          <a:xfrm rot="5400000" flipH="1">
            <a:off x="4137025" y="3006725"/>
            <a:ext cx="1447800" cy="635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66939" name="AutoShape 83"/>
          <p:cNvCxnSpPr>
            <a:cxnSpLocks noChangeShapeType="1"/>
            <a:stCxn id="166935" idx="0"/>
            <a:endCxn id="166936" idx="2"/>
          </p:cNvCxnSpPr>
          <p:nvPr/>
        </p:nvCxnSpPr>
        <p:spPr bwMode="auto">
          <a:xfrm rot="-5400000">
            <a:off x="4553744" y="1585119"/>
            <a:ext cx="60801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66940" name="AutoShape 84"/>
          <p:cNvCxnSpPr>
            <a:cxnSpLocks noChangeShapeType="1"/>
            <a:stCxn id="166936" idx="0"/>
            <a:endCxn id="166937" idx="2"/>
          </p:cNvCxnSpPr>
          <p:nvPr/>
        </p:nvCxnSpPr>
        <p:spPr bwMode="auto">
          <a:xfrm rot="5400000" flipH="1">
            <a:off x="4701382" y="727869"/>
            <a:ext cx="304800" cy="7937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66941" name="AutoShape 85"/>
          <p:cNvCxnSpPr>
            <a:cxnSpLocks noChangeShapeType="1"/>
            <a:stCxn id="166923" idx="0"/>
            <a:endCxn id="166934" idx="2"/>
          </p:cNvCxnSpPr>
          <p:nvPr/>
        </p:nvCxnSpPr>
        <p:spPr bwMode="auto">
          <a:xfrm rot="5400000" flipH="1">
            <a:off x="4889500" y="4105275"/>
            <a:ext cx="966788" cy="1017588"/>
          </a:xfrm>
          <a:prstGeom prst="curvedConnector3">
            <a:avLst>
              <a:gd name="adj1" fmla="val 49917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66942" name="AutoShape 86"/>
          <p:cNvCxnSpPr>
            <a:cxnSpLocks noChangeShapeType="1"/>
            <a:endCxn id="166935" idx="3"/>
          </p:cNvCxnSpPr>
          <p:nvPr/>
        </p:nvCxnSpPr>
        <p:spPr bwMode="auto">
          <a:xfrm rot="10800000">
            <a:off x="5168900" y="2087563"/>
            <a:ext cx="441325" cy="503237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66943" name="AutoShape 87"/>
          <p:cNvCxnSpPr>
            <a:cxnSpLocks noChangeShapeType="1"/>
            <a:endCxn id="166936" idx="3"/>
          </p:cNvCxnSpPr>
          <p:nvPr/>
        </p:nvCxnSpPr>
        <p:spPr bwMode="auto">
          <a:xfrm rot="10800000">
            <a:off x="5091113" y="1082675"/>
            <a:ext cx="596900" cy="44132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4" name="Text Box 22"/>
          <p:cNvSpPr txBox="1">
            <a:spLocks noChangeArrowheads="1"/>
          </p:cNvSpPr>
          <p:nvPr/>
        </p:nvSpPr>
        <p:spPr bwMode="auto">
          <a:xfrm>
            <a:off x="4038600" y="4114800"/>
            <a:ext cx="51167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M’09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35" name="Text Box 23"/>
          <p:cNvSpPr txBox="1">
            <a:spLocks noChangeArrowheads="1"/>
          </p:cNvSpPr>
          <p:nvPr/>
        </p:nvSpPr>
        <p:spPr bwMode="auto">
          <a:xfrm>
            <a:off x="4306888" y="1203325"/>
            <a:ext cx="51167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M’09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Freeform 70"/>
          <p:cNvSpPr>
            <a:spLocks/>
          </p:cNvSpPr>
          <p:nvPr/>
        </p:nvSpPr>
        <p:spPr bwMode="auto">
          <a:xfrm>
            <a:off x="2654300" y="2565400"/>
            <a:ext cx="5867400" cy="2819400"/>
          </a:xfrm>
          <a:custGeom>
            <a:avLst/>
            <a:gdLst>
              <a:gd name="T0" fmla="*/ 1384300 w 3696"/>
              <a:gd name="T1" fmla="*/ 101600 h 1776"/>
              <a:gd name="T2" fmla="*/ 165100 w 3696"/>
              <a:gd name="T3" fmla="*/ 406400 h 1776"/>
              <a:gd name="T4" fmla="*/ 393700 w 3696"/>
              <a:gd name="T5" fmla="*/ 939800 h 1776"/>
              <a:gd name="T6" fmla="*/ 2222500 w 3696"/>
              <a:gd name="T7" fmla="*/ 1320800 h 1776"/>
              <a:gd name="T8" fmla="*/ 2527300 w 3696"/>
              <a:gd name="T9" fmla="*/ 1930400 h 1776"/>
              <a:gd name="T10" fmla="*/ 3746501 w 3696"/>
              <a:gd name="T11" fmla="*/ 2235200 h 1776"/>
              <a:gd name="T12" fmla="*/ 5575300 w 3696"/>
              <a:gd name="T13" fmla="*/ 2768600 h 1776"/>
              <a:gd name="T14" fmla="*/ 5499100 w 3696"/>
              <a:gd name="T15" fmla="*/ 1930400 h 1776"/>
              <a:gd name="T16" fmla="*/ 3746501 w 3696"/>
              <a:gd name="T17" fmla="*/ 1016000 h 1776"/>
              <a:gd name="T18" fmla="*/ 1384300 w 3696"/>
              <a:gd name="T19" fmla="*/ 101600 h 177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696"/>
              <a:gd name="T31" fmla="*/ 0 h 1776"/>
              <a:gd name="T32" fmla="*/ 3696 w 3696"/>
              <a:gd name="T33" fmla="*/ 1776 h 177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696" h="1776">
                <a:moveTo>
                  <a:pt x="872" y="64"/>
                </a:moveTo>
                <a:cubicBezTo>
                  <a:pt x="496" y="0"/>
                  <a:pt x="208" y="168"/>
                  <a:pt x="104" y="256"/>
                </a:cubicBezTo>
                <a:cubicBezTo>
                  <a:pt x="0" y="344"/>
                  <a:pt x="32" y="496"/>
                  <a:pt x="248" y="592"/>
                </a:cubicBezTo>
                <a:cubicBezTo>
                  <a:pt x="464" y="688"/>
                  <a:pt x="1176" y="728"/>
                  <a:pt x="1400" y="832"/>
                </a:cubicBezTo>
                <a:cubicBezTo>
                  <a:pt x="1624" y="936"/>
                  <a:pt x="1432" y="1120"/>
                  <a:pt x="1592" y="1216"/>
                </a:cubicBezTo>
                <a:cubicBezTo>
                  <a:pt x="1752" y="1312"/>
                  <a:pt x="2040" y="1320"/>
                  <a:pt x="2360" y="1408"/>
                </a:cubicBezTo>
                <a:cubicBezTo>
                  <a:pt x="2680" y="1496"/>
                  <a:pt x="3328" y="1776"/>
                  <a:pt x="3512" y="1744"/>
                </a:cubicBezTo>
                <a:cubicBezTo>
                  <a:pt x="3696" y="1712"/>
                  <a:pt x="3656" y="1400"/>
                  <a:pt x="3464" y="1216"/>
                </a:cubicBezTo>
                <a:cubicBezTo>
                  <a:pt x="3272" y="1032"/>
                  <a:pt x="2792" y="832"/>
                  <a:pt x="2360" y="640"/>
                </a:cubicBezTo>
                <a:cubicBezTo>
                  <a:pt x="1928" y="448"/>
                  <a:pt x="1248" y="128"/>
                  <a:pt x="872" y="64"/>
                </a:cubicBezTo>
                <a:close/>
              </a:path>
            </a:pathLst>
          </a:custGeom>
          <a:gradFill rotWithShape="1">
            <a:gsLst>
              <a:gs pos="0">
                <a:srgbClr val="FF66CC">
                  <a:alpha val="48000"/>
                </a:srgbClr>
              </a:gs>
              <a:gs pos="100000">
                <a:srgbClr val="762F5E">
                  <a:alpha val="29999"/>
                </a:srgbClr>
              </a:gs>
            </a:gsLst>
            <a:lin ang="5400000" scaled="1"/>
          </a:gradFill>
          <a:ln w="76200">
            <a:solidFill>
              <a:srgbClr val="FF66CC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107" name="Freeform 71"/>
          <p:cNvSpPr>
            <a:spLocks/>
          </p:cNvSpPr>
          <p:nvPr/>
        </p:nvSpPr>
        <p:spPr bwMode="auto">
          <a:xfrm>
            <a:off x="215900" y="0"/>
            <a:ext cx="8597900" cy="6146800"/>
          </a:xfrm>
          <a:custGeom>
            <a:avLst/>
            <a:gdLst>
              <a:gd name="T0" fmla="*/ 7785100 w 5416"/>
              <a:gd name="T1" fmla="*/ 2468797 h 3904"/>
              <a:gd name="T2" fmla="*/ 6946901 w 5416"/>
              <a:gd name="T3" fmla="*/ 2015345 h 3904"/>
              <a:gd name="T4" fmla="*/ 7023101 w 5416"/>
              <a:gd name="T5" fmla="*/ 1486316 h 3904"/>
              <a:gd name="T6" fmla="*/ 6337299 w 5416"/>
              <a:gd name="T7" fmla="*/ 1335166 h 3904"/>
              <a:gd name="T8" fmla="*/ 5270500 w 5416"/>
              <a:gd name="T9" fmla="*/ 2544372 h 3904"/>
              <a:gd name="T10" fmla="*/ 4660900 w 5416"/>
              <a:gd name="T11" fmla="*/ 4509333 h 3904"/>
              <a:gd name="T12" fmla="*/ 2832100 w 5416"/>
              <a:gd name="T13" fmla="*/ 5113936 h 3904"/>
              <a:gd name="T14" fmla="*/ 1460500 w 5416"/>
              <a:gd name="T15" fmla="*/ 6096416 h 3904"/>
              <a:gd name="T16" fmla="*/ 317500 w 5416"/>
              <a:gd name="T17" fmla="*/ 5416238 h 3904"/>
              <a:gd name="T18" fmla="*/ 546100 w 5416"/>
              <a:gd name="T19" fmla="*/ 3602429 h 3904"/>
              <a:gd name="T20" fmla="*/ 3594100 w 5416"/>
              <a:gd name="T21" fmla="*/ 1486316 h 3904"/>
              <a:gd name="T22" fmla="*/ 3898900 w 5416"/>
              <a:gd name="T23" fmla="*/ 503836 h 3904"/>
              <a:gd name="T24" fmla="*/ 4584700 w 5416"/>
              <a:gd name="T25" fmla="*/ 125959 h 3904"/>
              <a:gd name="T26" fmla="*/ 7175501 w 5416"/>
              <a:gd name="T27" fmla="*/ 201534 h 3904"/>
              <a:gd name="T28" fmla="*/ 8394700 w 5416"/>
              <a:gd name="T29" fmla="*/ 1335166 h 3904"/>
              <a:gd name="T30" fmla="*/ 8394700 w 5416"/>
              <a:gd name="T31" fmla="*/ 2166495 h 3904"/>
              <a:gd name="T32" fmla="*/ 7861300 w 5416"/>
              <a:gd name="T33" fmla="*/ 2468797 h 390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5416"/>
              <a:gd name="T52" fmla="*/ 0 h 3904"/>
              <a:gd name="T53" fmla="*/ 5416 w 5416"/>
              <a:gd name="T54" fmla="*/ 3904 h 3904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5416" h="3904">
                <a:moveTo>
                  <a:pt x="4904" y="1568"/>
                </a:moveTo>
                <a:cubicBezTo>
                  <a:pt x="4680" y="1476"/>
                  <a:pt x="4456" y="1384"/>
                  <a:pt x="4376" y="1280"/>
                </a:cubicBezTo>
                <a:cubicBezTo>
                  <a:pt x="4296" y="1176"/>
                  <a:pt x="4488" y="1016"/>
                  <a:pt x="4424" y="944"/>
                </a:cubicBezTo>
                <a:cubicBezTo>
                  <a:pt x="4360" y="872"/>
                  <a:pt x="4176" y="736"/>
                  <a:pt x="3992" y="848"/>
                </a:cubicBezTo>
                <a:cubicBezTo>
                  <a:pt x="3808" y="960"/>
                  <a:pt x="3496" y="1280"/>
                  <a:pt x="3320" y="1616"/>
                </a:cubicBezTo>
                <a:cubicBezTo>
                  <a:pt x="3144" y="1952"/>
                  <a:pt x="3192" y="2592"/>
                  <a:pt x="2936" y="2864"/>
                </a:cubicBezTo>
                <a:cubicBezTo>
                  <a:pt x="2680" y="3136"/>
                  <a:pt x="2120" y="3080"/>
                  <a:pt x="1784" y="3248"/>
                </a:cubicBezTo>
                <a:cubicBezTo>
                  <a:pt x="1448" y="3416"/>
                  <a:pt x="1184" y="3840"/>
                  <a:pt x="920" y="3872"/>
                </a:cubicBezTo>
                <a:cubicBezTo>
                  <a:pt x="656" y="3904"/>
                  <a:pt x="296" y="3704"/>
                  <a:pt x="200" y="3440"/>
                </a:cubicBezTo>
                <a:cubicBezTo>
                  <a:pt x="104" y="3176"/>
                  <a:pt x="0" y="2704"/>
                  <a:pt x="344" y="2288"/>
                </a:cubicBezTo>
                <a:cubicBezTo>
                  <a:pt x="688" y="1872"/>
                  <a:pt x="1912" y="1272"/>
                  <a:pt x="2264" y="944"/>
                </a:cubicBezTo>
                <a:cubicBezTo>
                  <a:pt x="2616" y="616"/>
                  <a:pt x="2352" y="464"/>
                  <a:pt x="2456" y="320"/>
                </a:cubicBezTo>
                <a:cubicBezTo>
                  <a:pt x="2560" y="176"/>
                  <a:pt x="2544" y="112"/>
                  <a:pt x="2888" y="80"/>
                </a:cubicBezTo>
                <a:cubicBezTo>
                  <a:pt x="3232" y="48"/>
                  <a:pt x="4120" y="0"/>
                  <a:pt x="4520" y="128"/>
                </a:cubicBezTo>
                <a:cubicBezTo>
                  <a:pt x="4920" y="256"/>
                  <a:pt x="5160" y="640"/>
                  <a:pt x="5288" y="848"/>
                </a:cubicBezTo>
                <a:cubicBezTo>
                  <a:pt x="5416" y="1056"/>
                  <a:pt x="5344" y="1256"/>
                  <a:pt x="5288" y="1376"/>
                </a:cubicBezTo>
                <a:cubicBezTo>
                  <a:pt x="5232" y="1496"/>
                  <a:pt x="5092" y="1532"/>
                  <a:pt x="4952" y="1568"/>
                </a:cubicBezTo>
              </a:path>
            </a:pathLst>
          </a:custGeom>
          <a:gradFill rotWithShape="1">
            <a:gsLst>
              <a:gs pos="0">
                <a:srgbClr val="99FFCC">
                  <a:alpha val="43999"/>
                </a:srgbClr>
              </a:gs>
              <a:gs pos="100000">
                <a:srgbClr val="D2FFE8">
                  <a:alpha val="17000"/>
                </a:srgbClr>
              </a:gs>
            </a:gsLst>
            <a:lin ang="5400000" scaled="1"/>
          </a:gradFill>
          <a:ln w="76200">
            <a:solidFill>
              <a:srgbClr val="99FFCC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108" name="Freeform 63"/>
          <p:cNvSpPr>
            <a:spLocks/>
          </p:cNvSpPr>
          <p:nvPr/>
        </p:nvSpPr>
        <p:spPr bwMode="auto">
          <a:xfrm>
            <a:off x="3200400" y="1447800"/>
            <a:ext cx="5956300" cy="5372100"/>
          </a:xfrm>
          <a:custGeom>
            <a:avLst/>
            <a:gdLst>
              <a:gd name="T0" fmla="*/ 4708436 w 3704"/>
              <a:gd name="T1" fmla="*/ 75134 h 3432"/>
              <a:gd name="T2" fmla="*/ 3010311 w 3704"/>
              <a:gd name="T3" fmla="*/ 601074 h 3432"/>
              <a:gd name="T4" fmla="*/ 3627812 w 3704"/>
              <a:gd name="T5" fmla="*/ 1953491 h 3432"/>
              <a:gd name="T6" fmla="*/ 3010311 w 3704"/>
              <a:gd name="T7" fmla="*/ 3305908 h 3432"/>
              <a:gd name="T8" fmla="*/ 1620937 w 3704"/>
              <a:gd name="T9" fmla="*/ 4132385 h 3432"/>
              <a:gd name="T10" fmla="*/ 231562 w 3704"/>
              <a:gd name="T11" fmla="*/ 4733459 h 3432"/>
              <a:gd name="T12" fmla="*/ 231562 w 3704"/>
              <a:gd name="T13" fmla="*/ 5259399 h 3432"/>
              <a:gd name="T14" fmla="*/ 1620937 w 3704"/>
              <a:gd name="T15" fmla="*/ 5259399 h 3432"/>
              <a:gd name="T16" fmla="*/ 5325936 w 3704"/>
              <a:gd name="T17" fmla="*/ 4583190 h 3432"/>
              <a:gd name="T18" fmla="*/ 5403123 w 3704"/>
              <a:gd name="T19" fmla="*/ 751343 h 3432"/>
              <a:gd name="T20" fmla="*/ 4708436 w 3704"/>
              <a:gd name="T21" fmla="*/ 75134 h 343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3704"/>
              <a:gd name="T34" fmla="*/ 0 h 3432"/>
              <a:gd name="T35" fmla="*/ 3704 w 3704"/>
              <a:gd name="T36" fmla="*/ 3432 h 343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3704" h="3432">
                <a:moveTo>
                  <a:pt x="2928" y="48"/>
                </a:moveTo>
                <a:cubicBezTo>
                  <a:pt x="2680" y="32"/>
                  <a:pt x="1984" y="184"/>
                  <a:pt x="1872" y="384"/>
                </a:cubicBezTo>
                <a:cubicBezTo>
                  <a:pt x="1760" y="584"/>
                  <a:pt x="2256" y="960"/>
                  <a:pt x="2256" y="1248"/>
                </a:cubicBezTo>
                <a:cubicBezTo>
                  <a:pt x="2256" y="1536"/>
                  <a:pt x="2080" y="1880"/>
                  <a:pt x="1872" y="2112"/>
                </a:cubicBezTo>
                <a:cubicBezTo>
                  <a:pt x="1664" y="2344"/>
                  <a:pt x="1296" y="2488"/>
                  <a:pt x="1008" y="2640"/>
                </a:cubicBezTo>
                <a:cubicBezTo>
                  <a:pt x="720" y="2792"/>
                  <a:pt x="288" y="2904"/>
                  <a:pt x="144" y="3024"/>
                </a:cubicBezTo>
                <a:cubicBezTo>
                  <a:pt x="0" y="3144"/>
                  <a:pt x="0" y="3304"/>
                  <a:pt x="144" y="3360"/>
                </a:cubicBezTo>
                <a:cubicBezTo>
                  <a:pt x="288" y="3416"/>
                  <a:pt x="480" y="3432"/>
                  <a:pt x="1008" y="3360"/>
                </a:cubicBezTo>
                <a:cubicBezTo>
                  <a:pt x="1536" y="3288"/>
                  <a:pt x="2920" y="3408"/>
                  <a:pt x="3312" y="2928"/>
                </a:cubicBezTo>
                <a:cubicBezTo>
                  <a:pt x="3704" y="2448"/>
                  <a:pt x="3424" y="960"/>
                  <a:pt x="3360" y="480"/>
                </a:cubicBezTo>
                <a:cubicBezTo>
                  <a:pt x="3296" y="0"/>
                  <a:pt x="3176" y="64"/>
                  <a:pt x="2928" y="48"/>
                </a:cubicBezTo>
                <a:close/>
              </a:path>
            </a:pathLst>
          </a:custGeom>
          <a:gradFill rotWithShape="1">
            <a:gsLst>
              <a:gs pos="0">
                <a:srgbClr val="FFFF00">
                  <a:alpha val="46001"/>
                </a:srgbClr>
              </a:gs>
              <a:gs pos="100000">
                <a:srgbClr val="767600">
                  <a:alpha val="29999"/>
                </a:srgbClr>
              </a:gs>
            </a:gsLst>
            <a:lin ang="5400000" scaled="1"/>
          </a:gradFill>
          <a:ln w="76200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109" name="Line 2"/>
          <p:cNvSpPr>
            <a:spLocks noChangeShapeType="1"/>
          </p:cNvSpPr>
          <p:nvPr/>
        </p:nvSpPr>
        <p:spPr bwMode="auto">
          <a:xfrm>
            <a:off x="152400" y="1782763"/>
            <a:ext cx="88392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110" name="Line 3"/>
          <p:cNvSpPr>
            <a:spLocks noChangeShapeType="1"/>
          </p:cNvSpPr>
          <p:nvPr/>
        </p:nvSpPr>
        <p:spPr bwMode="auto">
          <a:xfrm>
            <a:off x="152400" y="2773363"/>
            <a:ext cx="88392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111" name="Text Box 4"/>
          <p:cNvSpPr txBox="1">
            <a:spLocks noChangeArrowheads="1"/>
          </p:cNvSpPr>
          <p:nvPr/>
        </p:nvSpPr>
        <p:spPr bwMode="auto">
          <a:xfrm>
            <a:off x="3657600" y="2849563"/>
            <a:ext cx="1154113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/>
              <a:t>xLNT</a:t>
            </a:r>
          </a:p>
          <a:p>
            <a:pPr algn="ctr"/>
            <a:r>
              <a:rPr lang="en-US" sz="1200"/>
              <a:t>(xRHS, input-e,</a:t>
            </a:r>
          </a:p>
          <a:p>
            <a:pPr algn="ctr"/>
            <a:r>
              <a:rPr lang="en-US" sz="1200"/>
              <a:t>output-e)</a:t>
            </a:r>
          </a:p>
        </p:txBody>
      </p:sp>
      <p:sp>
        <p:nvSpPr>
          <p:cNvPr id="175112" name="Text Box 5"/>
          <p:cNvSpPr txBox="1">
            <a:spLocks noChangeArrowheads="1"/>
          </p:cNvSpPr>
          <p:nvPr/>
        </p:nvSpPr>
        <p:spPr bwMode="auto">
          <a:xfrm>
            <a:off x="5260975" y="5097463"/>
            <a:ext cx="12430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/>
              <a:t>LNT</a:t>
            </a:r>
          </a:p>
          <a:p>
            <a:pPr algn="ctr"/>
            <a:r>
              <a:rPr lang="en-US" sz="1200"/>
              <a:t>(xRHS, output-e)</a:t>
            </a:r>
          </a:p>
        </p:txBody>
      </p:sp>
      <p:sp>
        <p:nvSpPr>
          <p:cNvPr id="175113" name="Text Box 6"/>
          <p:cNvSpPr txBox="1">
            <a:spLocks noChangeArrowheads="1"/>
          </p:cNvSpPr>
          <p:nvPr/>
        </p:nvSpPr>
        <p:spPr bwMode="auto">
          <a:xfrm>
            <a:off x="5624513" y="2392363"/>
            <a:ext cx="495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LT</a:t>
            </a:r>
          </a:p>
        </p:txBody>
      </p:sp>
      <p:sp>
        <p:nvSpPr>
          <p:cNvPr id="175114" name="Text Box 7"/>
          <p:cNvSpPr txBox="1">
            <a:spLocks noChangeArrowheads="1"/>
          </p:cNvSpPr>
          <p:nvPr/>
        </p:nvSpPr>
        <p:spPr bwMode="auto">
          <a:xfrm>
            <a:off x="5702300" y="1325563"/>
            <a:ext cx="354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T</a:t>
            </a:r>
          </a:p>
        </p:txBody>
      </p:sp>
      <p:sp>
        <p:nvSpPr>
          <p:cNvPr id="175116" name="Text Box 9"/>
          <p:cNvSpPr txBox="1">
            <a:spLocks noChangeArrowheads="1"/>
          </p:cNvSpPr>
          <p:nvPr/>
        </p:nvSpPr>
        <p:spPr bwMode="auto">
          <a:xfrm>
            <a:off x="6284913" y="2071688"/>
            <a:ext cx="1073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LB=LT</a:t>
            </a:r>
            <a:r>
              <a:rPr lang="en-US" sz="2000" baseline="-25000"/>
              <a:t>R</a:t>
            </a:r>
          </a:p>
        </p:txBody>
      </p:sp>
      <p:sp>
        <p:nvSpPr>
          <p:cNvPr id="175117" name="Text Box 10"/>
          <p:cNvSpPr txBox="1">
            <a:spLocks noChangeArrowheads="1"/>
          </p:cNvSpPr>
          <p:nvPr/>
        </p:nvSpPr>
        <p:spPr bwMode="auto">
          <a:xfrm>
            <a:off x="6742113" y="1325563"/>
            <a:ext cx="3540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B</a:t>
            </a:r>
          </a:p>
        </p:txBody>
      </p:sp>
      <p:sp>
        <p:nvSpPr>
          <p:cNvPr id="175119" name="Text Box 12"/>
          <p:cNvSpPr txBox="1">
            <a:spLocks noChangeArrowheads="1"/>
          </p:cNvSpPr>
          <p:nvPr/>
        </p:nvSpPr>
        <p:spPr bwMode="auto">
          <a:xfrm>
            <a:off x="1027113" y="3840163"/>
            <a:ext cx="124301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/>
              <a:t>xLNT</a:t>
            </a:r>
          </a:p>
          <a:p>
            <a:pPr algn="ctr"/>
            <a:r>
              <a:rPr lang="en-US" sz="1200"/>
              <a:t>(xRHS, output-e)</a:t>
            </a:r>
          </a:p>
        </p:txBody>
      </p:sp>
      <p:sp>
        <p:nvSpPr>
          <p:cNvPr id="175120" name="Text Box 13"/>
          <p:cNvSpPr txBox="1">
            <a:spLocks noChangeArrowheads="1"/>
          </p:cNvSpPr>
          <p:nvPr/>
        </p:nvSpPr>
        <p:spPr bwMode="auto">
          <a:xfrm>
            <a:off x="4546600" y="1889125"/>
            <a:ext cx="622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xLT</a:t>
            </a:r>
          </a:p>
        </p:txBody>
      </p:sp>
      <p:sp>
        <p:nvSpPr>
          <p:cNvPr id="175121" name="Text Box 14"/>
          <p:cNvSpPr txBox="1">
            <a:spLocks noChangeArrowheads="1"/>
          </p:cNvSpPr>
          <p:nvPr/>
        </p:nvSpPr>
        <p:spPr bwMode="auto">
          <a:xfrm>
            <a:off x="4624388" y="884238"/>
            <a:ext cx="466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xT</a:t>
            </a:r>
          </a:p>
        </p:txBody>
      </p:sp>
      <p:sp>
        <p:nvSpPr>
          <p:cNvPr id="175122" name="Text Box 15"/>
          <p:cNvSpPr txBox="1">
            <a:spLocks noChangeArrowheads="1"/>
          </p:cNvSpPr>
          <p:nvPr/>
        </p:nvSpPr>
        <p:spPr bwMode="auto">
          <a:xfrm>
            <a:off x="4357688" y="182563"/>
            <a:ext cx="9842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xT</a:t>
            </a:r>
            <a:r>
              <a:rPr lang="en-US" sz="2000" baseline="-25000"/>
              <a:t>R</a:t>
            </a:r>
            <a:r>
              <a:rPr lang="en-US" sz="2000"/>
              <a:t>=T</a:t>
            </a:r>
            <a:r>
              <a:rPr lang="en-US" sz="2000" baseline="-25000"/>
              <a:t>R</a:t>
            </a:r>
          </a:p>
        </p:txBody>
      </p:sp>
      <p:cxnSp>
        <p:nvCxnSpPr>
          <p:cNvPr id="175123" name="AutoShape 16"/>
          <p:cNvCxnSpPr>
            <a:cxnSpLocks noChangeShapeType="1"/>
          </p:cNvCxnSpPr>
          <p:nvPr/>
        </p:nvCxnSpPr>
        <p:spPr bwMode="auto">
          <a:xfrm rot="-5400000">
            <a:off x="2035968" y="1545432"/>
            <a:ext cx="1858963" cy="27305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75124" name="AutoShape 17"/>
          <p:cNvCxnSpPr>
            <a:cxnSpLocks noChangeShapeType="1"/>
            <a:stCxn id="175120" idx="0"/>
            <a:endCxn id="175121" idx="2"/>
          </p:cNvCxnSpPr>
          <p:nvPr/>
        </p:nvCxnSpPr>
        <p:spPr bwMode="auto">
          <a:xfrm rot="-5400000">
            <a:off x="4553744" y="1585119"/>
            <a:ext cx="60801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75125" name="AutoShape 18"/>
          <p:cNvCxnSpPr>
            <a:cxnSpLocks noChangeShapeType="1"/>
            <a:stCxn id="175121" idx="0"/>
            <a:endCxn id="175122" idx="2"/>
          </p:cNvCxnSpPr>
          <p:nvPr/>
        </p:nvCxnSpPr>
        <p:spPr bwMode="auto">
          <a:xfrm rot="5400000" flipH="1">
            <a:off x="4701382" y="727869"/>
            <a:ext cx="304800" cy="7937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75126" name="AutoShape 19"/>
          <p:cNvCxnSpPr>
            <a:cxnSpLocks noChangeShapeType="1"/>
          </p:cNvCxnSpPr>
          <p:nvPr/>
        </p:nvCxnSpPr>
        <p:spPr bwMode="auto">
          <a:xfrm rot="5400000" flipH="1">
            <a:off x="5759451" y="4800600"/>
            <a:ext cx="495300" cy="9842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75127" name="AutoShape 20"/>
          <p:cNvCxnSpPr>
            <a:cxnSpLocks noChangeShapeType="1"/>
            <a:stCxn id="175113" idx="0"/>
            <a:endCxn id="175114" idx="2"/>
          </p:cNvCxnSpPr>
          <p:nvPr/>
        </p:nvCxnSpPr>
        <p:spPr bwMode="auto">
          <a:xfrm rot="-5400000">
            <a:off x="5541169" y="2053432"/>
            <a:ext cx="669925" cy="7937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75130" name="AutoShape 23"/>
          <p:cNvCxnSpPr>
            <a:cxnSpLocks noChangeShapeType="1"/>
            <a:stCxn id="175116" idx="0"/>
            <a:endCxn id="175117" idx="2"/>
          </p:cNvCxnSpPr>
          <p:nvPr/>
        </p:nvCxnSpPr>
        <p:spPr bwMode="auto">
          <a:xfrm rot="-5400000">
            <a:off x="6696076" y="1847850"/>
            <a:ext cx="349250" cy="9842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75131" name="AutoShape 24"/>
          <p:cNvCxnSpPr>
            <a:cxnSpLocks noChangeShapeType="1"/>
            <a:stCxn id="175113" idx="3"/>
            <a:endCxn id="175116" idx="2"/>
          </p:cNvCxnSpPr>
          <p:nvPr/>
        </p:nvCxnSpPr>
        <p:spPr bwMode="auto">
          <a:xfrm flipV="1">
            <a:off x="6119813" y="2468563"/>
            <a:ext cx="701675" cy="122237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75132" name="AutoShape 25"/>
          <p:cNvCxnSpPr>
            <a:cxnSpLocks noChangeShapeType="1"/>
            <a:stCxn id="175112" idx="0"/>
            <a:endCxn id="175119" idx="2"/>
          </p:cNvCxnSpPr>
          <p:nvPr/>
        </p:nvCxnSpPr>
        <p:spPr bwMode="auto">
          <a:xfrm rot="5400000" flipH="1">
            <a:off x="3427412" y="2641601"/>
            <a:ext cx="677863" cy="4233862"/>
          </a:xfrm>
          <a:prstGeom prst="curvedConnector3">
            <a:avLst>
              <a:gd name="adj1" fmla="val 50116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75133" name="AutoShape 26"/>
          <p:cNvCxnSpPr>
            <a:cxnSpLocks noChangeShapeType="1"/>
            <a:stCxn id="175113" idx="1"/>
            <a:endCxn id="175120" idx="3"/>
          </p:cNvCxnSpPr>
          <p:nvPr/>
        </p:nvCxnSpPr>
        <p:spPr bwMode="auto">
          <a:xfrm rot="10800000">
            <a:off x="5168900" y="2087563"/>
            <a:ext cx="455613" cy="503237"/>
          </a:xfrm>
          <a:prstGeom prst="curvedConnector3">
            <a:avLst>
              <a:gd name="adj1" fmla="val 49824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75134" name="AutoShape 27"/>
          <p:cNvCxnSpPr>
            <a:cxnSpLocks noChangeShapeType="1"/>
            <a:stCxn id="175114" idx="1"/>
            <a:endCxn id="175121" idx="3"/>
          </p:cNvCxnSpPr>
          <p:nvPr/>
        </p:nvCxnSpPr>
        <p:spPr bwMode="auto">
          <a:xfrm rot="10800000">
            <a:off x="5091113" y="1082675"/>
            <a:ext cx="611187" cy="441325"/>
          </a:xfrm>
          <a:prstGeom prst="curvedConnector3">
            <a:avLst>
              <a:gd name="adj1" fmla="val 4987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75135" name="Text Box 28"/>
          <p:cNvSpPr txBox="1">
            <a:spLocks noChangeArrowheads="1"/>
          </p:cNvSpPr>
          <p:nvPr/>
        </p:nvSpPr>
        <p:spPr bwMode="auto">
          <a:xfrm>
            <a:off x="76200" y="1477963"/>
            <a:ext cx="70643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chemeClr val="folHlink"/>
                </a:solidFill>
                <a:latin typeface="Arial" charset="0"/>
                <a:cs typeface="Arial" charset="0"/>
              </a:rPr>
              <a:t>copying</a:t>
            </a:r>
          </a:p>
        </p:txBody>
      </p:sp>
      <p:sp>
        <p:nvSpPr>
          <p:cNvPr id="175136" name="Text Box 29"/>
          <p:cNvSpPr txBox="1">
            <a:spLocks noChangeArrowheads="1"/>
          </p:cNvSpPr>
          <p:nvPr/>
        </p:nvSpPr>
        <p:spPr bwMode="auto">
          <a:xfrm>
            <a:off x="76200" y="1782763"/>
            <a:ext cx="10096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chemeClr val="folHlink"/>
                </a:solidFill>
                <a:latin typeface="Arial" charset="0"/>
                <a:cs typeface="Arial" charset="0"/>
              </a:rPr>
              <a:t>non-copying</a:t>
            </a:r>
          </a:p>
        </p:txBody>
      </p:sp>
      <p:sp>
        <p:nvSpPr>
          <p:cNvPr id="175137" name="Text Box 30"/>
          <p:cNvSpPr txBox="1">
            <a:spLocks noChangeArrowheads="1"/>
          </p:cNvSpPr>
          <p:nvPr/>
        </p:nvSpPr>
        <p:spPr bwMode="auto">
          <a:xfrm>
            <a:off x="76200" y="2468563"/>
            <a:ext cx="71437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chemeClr val="folHlink"/>
                </a:solidFill>
                <a:latin typeface="Arial" charset="0"/>
                <a:cs typeface="Arial" charset="0"/>
              </a:rPr>
              <a:t>deleting</a:t>
            </a:r>
          </a:p>
        </p:txBody>
      </p:sp>
      <p:sp>
        <p:nvSpPr>
          <p:cNvPr id="175138" name="Text Box 31"/>
          <p:cNvSpPr txBox="1">
            <a:spLocks noChangeArrowheads="1"/>
          </p:cNvSpPr>
          <p:nvPr/>
        </p:nvSpPr>
        <p:spPr bwMode="auto">
          <a:xfrm>
            <a:off x="76200" y="2773363"/>
            <a:ext cx="10175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chemeClr val="folHlink"/>
                </a:solidFill>
                <a:latin typeface="Arial" charset="0"/>
                <a:cs typeface="Arial" charset="0"/>
              </a:rPr>
              <a:t>non-deleting</a:t>
            </a:r>
          </a:p>
        </p:txBody>
      </p:sp>
      <p:sp>
        <p:nvSpPr>
          <p:cNvPr id="175139" name="Text Box 32"/>
          <p:cNvSpPr txBox="1">
            <a:spLocks noChangeArrowheads="1"/>
          </p:cNvSpPr>
          <p:nvPr/>
        </p:nvSpPr>
        <p:spPr bwMode="auto">
          <a:xfrm>
            <a:off x="1066800" y="5097463"/>
            <a:ext cx="10906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/>
              <a:t>xLNT</a:t>
            </a:r>
          </a:p>
          <a:p>
            <a:pPr algn="ctr"/>
            <a:r>
              <a:rPr lang="en-US" sz="1200"/>
              <a:t>(xRHS, e-free)</a:t>
            </a:r>
          </a:p>
        </p:txBody>
      </p:sp>
      <p:sp>
        <p:nvSpPr>
          <p:cNvPr id="175140" name="Text Box 33"/>
          <p:cNvSpPr txBox="1">
            <a:spLocks noChangeArrowheads="1"/>
          </p:cNvSpPr>
          <p:nvPr/>
        </p:nvSpPr>
        <p:spPr bwMode="auto">
          <a:xfrm>
            <a:off x="3633788" y="6049963"/>
            <a:ext cx="109061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/>
              <a:t>LNT</a:t>
            </a:r>
          </a:p>
          <a:p>
            <a:pPr algn="ctr"/>
            <a:r>
              <a:rPr lang="en-US" sz="1200"/>
              <a:t>(xRHS, e-free)</a:t>
            </a:r>
          </a:p>
        </p:txBody>
      </p:sp>
      <p:sp>
        <p:nvSpPr>
          <p:cNvPr id="175141" name="Text Box 34"/>
          <p:cNvSpPr txBox="1">
            <a:spLocks noChangeArrowheads="1"/>
          </p:cNvSpPr>
          <p:nvPr/>
        </p:nvSpPr>
        <p:spPr bwMode="auto">
          <a:xfrm>
            <a:off x="3595688" y="5097463"/>
            <a:ext cx="116681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/>
              <a:t>LNT</a:t>
            </a:r>
          </a:p>
          <a:p>
            <a:pPr algn="ctr"/>
            <a:r>
              <a:rPr lang="en-US" sz="1200"/>
              <a:t>(xRHS, input-e)</a:t>
            </a:r>
          </a:p>
        </p:txBody>
      </p:sp>
      <p:sp>
        <p:nvSpPr>
          <p:cNvPr id="175142" name="Text Box 35"/>
          <p:cNvSpPr txBox="1">
            <a:spLocks noChangeArrowheads="1"/>
          </p:cNvSpPr>
          <p:nvPr/>
        </p:nvSpPr>
        <p:spPr bwMode="auto">
          <a:xfrm>
            <a:off x="3595688" y="3840163"/>
            <a:ext cx="116681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/>
              <a:t>xLNT</a:t>
            </a:r>
          </a:p>
          <a:p>
            <a:pPr algn="ctr"/>
            <a:r>
              <a:rPr lang="en-US" sz="1200"/>
              <a:t>(xRHS, input-e)</a:t>
            </a:r>
          </a:p>
        </p:txBody>
      </p:sp>
      <p:sp>
        <p:nvSpPr>
          <p:cNvPr id="175143" name="Text Box 36"/>
          <p:cNvSpPr txBox="1">
            <a:spLocks noChangeArrowheads="1"/>
          </p:cNvSpPr>
          <p:nvPr/>
        </p:nvSpPr>
        <p:spPr bwMode="auto">
          <a:xfrm>
            <a:off x="5303838" y="3840163"/>
            <a:ext cx="1154112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/>
              <a:t>LNT</a:t>
            </a:r>
          </a:p>
          <a:p>
            <a:pPr algn="ctr"/>
            <a:r>
              <a:rPr lang="en-US" sz="1200"/>
              <a:t>(xRHS, input-e,</a:t>
            </a:r>
          </a:p>
          <a:p>
            <a:pPr algn="ctr"/>
            <a:r>
              <a:rPr lang="en-US" sz="1200"/>
              <a:t>output-e)</a:t>
            </a:r>
          </a:p>
        </p:txBody>
      </p:sp>
      <p:cxnSp>
        <p:nvCxnSpPr>
          <p:cNvPr id="175144" name="AutoShape 37"/>
          <p:cNvCxnSpPr>
            <a:cxnSpLocks noChangeShapeType="1"/>
          </p:cNvCxnSpPr>
          <p:nvPr/>
        </p:nvCxnSpPr>
        <p:spPr bwMode="auto">
          <a:xfrm rot="5400000" flipH="1">
            <a:off x="1277144" y="4849019"/>
            <a:ext cx="495300" cy="1588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75145" name="AutoShape 38"/>
          <p:cNvCxnSpPr>
            <a:cxnSpLocks noChangeShapeType="1"/>
          </p:cNvCxnSpPr>
          <p:nvPr/>
        </p:nvCxnSpPr>
        <p:spPr bwMode="auto">
          <a:xfrm rot="-5400000">
            <a:off x="2517775" y="3502025"/>
            <a:ext cx="677863" cy="2513013"/>
          </a:xfrm>
          <a:prstGeom prst="curvedConnector3">
            <a:avLst>
              <a:gd name="adj1" fmla="val 27634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75146" name="AutoShape 39"/>
          <p:cNvCxnSpPr>
            <a:cxnSpLocks noChangeShapeType="1"/>
            <a:stCxn id="175141" idx="0"/>
            <a:endCxn id="175142" idx="2"/>
          </p:cNvCxnSpPr>
          <p:nvPr/>
        </p:nvCxnSpPr>
        <p:spPr bwMode="auto">
          <a:xfrm rot="-5400000">
            <a:off x="3840956" y="4758532"/>
            <a:ext cx="67786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75147" name="AutoShape 40"/>
          <p:cNvCxnSpPr>
            <a:cxnSpLocks noChangeShapeType="1"/>
            <a:stCxn id="175141" idx="0"/>
            <a:endCxn id="175143" idx="2"/>
          </p:cNvCxnSpPr>
          <p:nvPr/>
        </p:nvCxnSpPr>
        <p:spPr bwMode="auto">
          <a:xfrm rot="-5400000">
            <a:off x="4783138" y="3998913"/>
            <a:ext cx="495300" cy="1701800"/>
          </a:xfrm>
          <a:prstGeom prst="curvedConnector3">
            <a:avLst>
              <a:gd name="adj1" fmla="val 28843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75148" name="AutoShape 41"/>
          <p:cNvCxnSpPr>
            <a:cxnSpLocks noChangeShapeType="1"/>
            <a:stCxn id="175119" idx="0"/>
          </p:cNvCxnSpPr>
          <p:nvPr/>
        </p:nvCxnSpPr>
        <p:spPr bwMode="auto">
          <a:xfrm rot="-5400000">
            <a:off x="2358232" y="2597944"/>
            <a:ext cx="533400" cy="1951037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75149" name="AutoShape 42"/>
          <p:cNvCxnSpPr>
            <a:cxnSpLocks noChangeShapeType="1"/>
            <a:stCxn id="175142" idx="0"/>
          </p:cNvCxnSpPr>
          <p:nvPr/>
        </p:nvCxnSpPr>
        <p:spPr bwMode="auto">
          <a:xfrm rot="5400000" flipH="1">
            <a:off x="4102894" y="3763169"/>
            <a:ext cx="152400" cy="1588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75150" name="AutoShape 43"/>
          <p:cNvCxnSpPr>
            <a:cxnSpLocks noChangeShapeType="1"/>
            <a:stCxn id="175143" idx="0"/>
          </p:cNvCxnSpPr>
          <p:nvPr/>
        </p:nvCxnSpPr>
        <p:spPr bwMode="auto">
          <a:xfrm rot="5400000" flipH="1">
            <a:off x="5051426" y="3009900"/>
            <a:ext cx="533400" cy="112712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75151" name="AutoShape 44"/>
          <p:cNvCxnSpPr>
            <a:cxnSpLocks noChangeShapeType="1"/>
            <a:stCxn id="175140" idx="1"/>
            <a:endCxn id="175139" idx="2"/>
          </p:cNvCxnSpPr>
          <p:nvPr/>
        </p:nvCxnSpPr>
        <p:spPr bwMode="auto">
          <a:xfrm rot="10800000">
            <a:off x="1612900" y="5676900"/>
            <a:ext cx="2020888" cy="66357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75152" name="AutoShape 45"/>
          <p:cNvCxnSpPr>
            <a:cxnSpLocks noChangeShapeType="1"/>
            <a:stCxn id="175140" idx="3"/>
            <a:endCxn id="175112" idx="2"/>
          </p:cNvCxnSpPr>
          <p:nvPr/>
        </p:nvCxnSpPr>
        <p:spPr bwMode="auto">
          <a:xfrm flipV="1">
            <a:off x="4724400" y="5676900"/>
            <a:ext cx="1158875" cy="66357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75153" name="AutoShape 46"/>
          <p:cNvCxnSpPr>
            <a:cxnSpLocks noChangeShapeType="1"/>
            <a:stCxn id="175140" idx="0"/>
            <a:endCxn id="175141" idx="2"/>
          </p:cNvCxnSpPr>
          <p:nvPr/>
        </p:nvCxnSpPr>
        <p:spPr bwMode="auto">
          <a:xfrm rot="-5400000">
            <a:off x="3993356" y="5863432"/>
            <a:ext cx="37306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75154" name="AutoShape 47"/>
          <p:cNvCxnSpPr>
            <a:cxnSpLocks noChangeShapeType="1"/>
            <a:stCxn id="175112" idx="3"/>
            <a:endCxn id="175113" idx="2"/>
          </p:cNvCxnSpPr>
          <p:nvPr/>
        </p:nvCxnSpPr>
        <p:spPr bwMode="auto">
          <a:xfrm flipH="1" flipV="1">
            <a:off x="5872163" y="2789238"/>
            <a:ext cx="631825" cy="2598737"/>
          </a:xfrm>
          <a:prstGeom prst="curvedConnector4">
            <a:avLst>
              <a:gd name="adj1" fmla="val -36181"/>
              <a:gd name="adj2" fmla="val 55588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75163" name="Text Box 56"/>
          <p:cNvSpPr txBox="1">
            <a:spLocks noChangeArrowheads="1"/>
          </p:cNvSpPr>
          <p:nvPr/>
        </p:nvSpPr>
        <p:spPr bwMode="auto">
          <a:xfrm>
            <a:off x="7391400" y="1736725"/>
            <a:ext cx="9271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MBOT</a:t>
            </a:r>
          </a:p>
        </p:txBody>
      </p:sp>
      <p:sp>
        <p:nvSpPr>
          <p:cNvPr id="175164" name="Line 57"/>
          <p:cNvSpPr>
            <a:spLocks noChangeShapeType="1"/>
          </p:cNvSpPr>
          <p:nvPr/>
        </p:nvSpPr>
        <p:spPr bwMode="auto">
          <a:xfrm flipV="1">
            <a:off x="7239000" y="205740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5165" name="Text Box 58"/>
          <p:cNvSpPr txBox="1">
            <a:spLocks noChangeArrowheads="1"/>
          </p:cNvSpPr>
          <p:nvPr/>
        </p:nvSpPr>
        <p:spPr bwMode="auto">
          <a:xfrm>
            <a:off x="7532688" y="4708525"/>
            <a:ext cx="622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FST</a:t>
            </a:r>
          </a:p>
        </p:txBody>
      </p:sp>
      <p:sp>
        <p:nvSpPr>
          <p:cNvPr id="175166" name="Text Box 59"/>
          <p:cNvSpPr txBox="1">
            <a:spLocks noChangeArrowheads="1"/>
          </p:cNvSpPr>
          <p:nvPr/>
        </p:nvSpPr>
        <p:spPr bwMode="auto">
          <a:xfrm>
            <a:off x="7570788" y="5622925"/>
            <a:ext cx="7350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GSM</a:t>
            </a:r>
          </a:p>
        </p:txBody>
      </p:sp>
      <p:sp>
        <p:nvSpPr>
          <p:cNvPr id="175167" name="Line 60"/>
          <p:cNvSpPr>
            <a:spLocks noChangeShapeType="1"/>
          </p:cNvSpPr>
          <p:nvPr/>
        </p:nvSpPr>
        <p:spPr bwMode="auto">
          <a:xfrm flipH="1" flipV="1">
            <a:off x="7799388" y="51054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5168" name="Line 61"/>
          <p:cNvSpPr>
            <a:spLocks noChangeShapeType="1"/>
          </p:cNvSpPr>
          <p:nvPr/>
        </p:nvSpPr>
        <p:spPr bwMode="auto">
          <a:xfrm flipH="1" flipV="1">
            <a:off x="6629400" y="5562600"/>
            <a:ext cx="838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5169" name="Line 62"/>
          <p:cNvSpPr>
            <a:spLocks noChangeShapeType="1"/>
          </p:cNvSpPr>
          <p:nvPr/>
        </p:nvSpPr>
        <p:spPr bwMode="auto">
          <a:xfrm flipH="1" flipV="1">
            <a:off x="6553200" y="4495800"/>
            <a:ext cx="990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5170" name="Text Box 64"/>
          <p:cNvSpPr txBox="1">
            <a:spLocks noChangeArrowheads="1"/>
          </p:cNvSpPr>
          <p:nvPr/>
        </p:nvSpPr>
        <p:spPr bwMode="auto">
          <a:xfrm>
            <a:off x="669925" y="319088"/>
            <a:ext cx="2825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</a:rPr>
              <a:t>Closed under composition</a:t>
            </a:r>
          </a:p>
        </p:txBody>
      </p:sp>
      <p:sp>
        <p:nvSpPr>
          <p:cNvPr id="175171" name="Line 65"/>
          <p:cNvSpPr>
            <a:spLocks noChangeShapeType="1"/>
          </p:cNvSpPr>
          <p:nvPr/>
        </p:nvSpPr>
        <p:spPr bwMode="auto">
          <a:xfrm>
            <a:off x="76200" y="511175"/>
            <a:ext cx="533400" cy="0"/>
          </a:xfrm>
          <a:prstGeom prst="line">
            <a:avLst/>
          </a:prstGeom>
          <a:noFill/>
          <a:ln w="76200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172" name="Text Box 66"/>
          <p:cNvSpPr txBox="1">
            <a:spLocks noChangeArrowheads="1"/>
          </p:cNvSpPr>
          <p:nvPr/>
        </p:nvSpPr>
        <p:spPr bwMode="auto">
          <a:xfrm>
            <a:off x="669925" y="36513"/>
            <a:ext cx="2127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</a:rPr>
              <a:t>Expressive enough</a:t>
            </a:r>
          </a:p>
        </p:txBody>
      </p:sp>
      <p:sp>
        <p:nvSpPr>
          <p:cNvPr id="175173" name="Line 67"/>
          <p:cNvSpPr>
            <a:spLocks noChangeShapeType="1"/>
          </p:cNvSpPr>
          <p:nvPr/>
        </p:nvSpPr>
        <p:spPr bwMode="auto">
          <a:xfrm>
            <a:off x="76200" y="228600"/>
            <a:ext cx="533400" cy="0"/>
          </a:xfrm>
          <a:prstGeom prst="line">
            <a:avLst/>
          </a:prstGeom>
          <a:noFill/>
          <a:ln w="76200">
            <a:solidFill>
              <a:srgbClr val="99FFCC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174" name="Text Box 68"/>
          <p:cNvSpPr txBox="1">
            <a:spLocks noChangeArrowheads="1"/>
          </p:cNvSpPr>
          <p:nvPr/>
        </p:nvSpPr>
        <p:spPr bwMode="auto">
          <a:xfrm>
            <a:off x="669925" y="623888"/>
            <a:ext cx="1898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</a:rPr>
              <a:t>Generalizes FST</a:t>
            </a:r>
          </a:p>
        </p:txBody>
      </p:sp>
      <p:sp>
        <p:nvSpPr>
          <p:cNvPr id="175175" name="Line 69"/>
          <p:cNvSpPr>
            <a:spLocks noChangeShapeType="1"/>
          </p:cNvSpPr>
          <p:nvPr/>
        </p:nvSpPr>
        <p:spPr bwMode="auto">
          <a:xfrm>
            <a:off x="76200" y="815975"/>
            <a:ext cx="533400" cy="0"/>
          </a:xfrm>
          <a:prstGeom prst="line">
            <a:avLst/>
          </a:prstGeom>
          <a:noFill/>
          <a:ln w="76200">
            <a:solidFill>
              <a:srgbClr val="FF66CC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Fit to Data #2: Linguistics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800"/>
          </a:xfrm>
        </p:spPr>
        <p:txBody>
          <a:bodyPr/>
          <a:lstStyle/>
          <a:p>
            <a:r>
              <a:rPr lang="en-US" dirty="0" smtClean="0"/>
              <a:t>Goal:  </a:t>
            </a:r>
            <a:r>
              <a:rPr lang="en-US" b="1" dirty="0" smtClean="0"/>
              <a:t>Destroy </a:t>
            </a:r>
            <a:r>
              <a:rPr lang="en-US" dirty="0" smtClean="0"/>
              <a:t>enemy theory by torpedo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272614"/>
            <a:ext cx="4591050" cy="3753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rot="16200000" flipH="1">
            <a:off x="1828800" y="2438400"/>
            <a:ext cx="1066800" cy="60960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05400" y="2591812"/>
            <a:ext cx="3711144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Whose blue dog </a:t>
            </a:r>
            <a:r>
              <a:rPr lang="en-US" sz="2400" dirty="0" smtClean="0"/>
              <a:t>does Mary </a:t>
            </a:r>
          </a:p>
          <a:p>
            <a:r>
              <a:rPr lang="en-US" sz="2400" dirty="0" smtClean="0"/>
              <a:t>think Bill believes John said </a:t>
            </a:r>
          </a:p>
          <a:p>
            <a:r>
              <a:rPr lang="en-US" sz="2400" dirty="0" smtClean="0"/>
              <a:t>he saw?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Mary thinks Bill believes </a:t>
            </a:r>
          </a:p>
          <a:p>
            <a:r>
              <a:rPr lang="en-US" sz="2400" dirty="0" smtClean="0"/>
              <a:t>John said he saw </a:t>
            </a:r>
          </a:p>
          <a:p>
            <a:r>
              <a:rPr lang="en-US" sz="2400" b="1" dirty="0" smtClean="0"/>
              <a:t>whose blue dog</a:t>
            </a:r>
            <a:r>
              <a:rPr lang="en-US" sz="2400" dirty="0" smtClean="0"/>
              <a:t>?</a:t>
            </a:r>
            <a:endParaRPr lang="en-US" sz="2400" dirty="0"/>
          </a:p>
        </p:txBody>
      </p:sp>
      <p:cxnSp>
        <p:nvCxnSpPr>
          <p:cNvPr id="10" name="Straight Arrow Connector 9"/>
          <p:cNvCxnSpPr/>
          <p:nvPr/>
        </p:nvCxnSpPr>
        <p:spPr>
          <a:xfrm rot="5400000">
            <a:off x="6325394" y="4039612"/>
            <a:ext cx="609600" cy="1588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50633" y="3980155"/>
            <a:ext cx="2101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your favorite theory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rot="5400000">
            <a:off x="6630194" y="4037806"/>
            <a:ext cx="609600" cy="1588"/>
          </a:xfrm>
          <a:prstGeom prst="straightConnector1">
            <a:avLst/>
          </a:prstGeom>
          <a:ln w="571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smtClean="0"/>
              <a:t>History of the World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812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smtClean="0"/>
              <a:t>[Markov 1913]</a:t>
            </a:r>
          </a:p>
          <a:p>
            <a:pPr>
              <a:buFontTx/>
              <a:buNone/>
            </a:pPr>
            <a:r>
              <a:rPr lang="en-US" smtClean="0"/>
              <a:t>[Shannon 1948]</a:t>
            </a:r>
          </a:p>
          <a:p>
            <a:pPr>
              <a:buFontTx/>
              <a:buNone/>
            </a:pPr>
            <a:r>
              <a:rPr lang="en-US" smtClean="0"/>
              <a:t>[Chomsky 1956]</a:t>
            </a:r>
          </a:p>
          <a:p>
            <a:pPr>
              <a:buFontTx/>
              <a:buNone/>
            </a:pPr>
            <a:r>
              <a:rPr lang="en-US" smtClean="0"/>
              <a:t>[Chomsky 1957]</a:t>
            </a:r>
          </a:p>
          <a:p>
            <a:pPr>
              <a:buFontTx/>
              <a:buNone/>
            </a:pPr>
            <a:r>
              <a:rPr lang="en-US" smtClean="0"/>
              <a:t>[Rounds 1970] &amp; [Thatcher 1970]</a:t>
            </a:r>
          </a:p>
          <a:p>
            <a:pPr>
              <a:buFontTx/>
              <a:buNone/>
            </a:pPr>
            <a:r>
              <a:rPr lang="en-US" smtClean="0"/>
              <a:t>[Thatcher 1973]</a:t>
            </a:r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57525" y="1558925"/>
            <a:ext cx="9207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48125" y="2397125"/>
            <a:ext cx="812800" cy="1147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6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62525" y="3235325"/>
            <a:ext cx="822325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3956050" y="1371600"/>
            <a:ext cx="366236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consonant/vowel</a:t>
            </a:r>
          </a:p>
          <a:p>
            <a:r>
              <a:rPr lang="en-US"/>
              <a:t>sequences in Pushkin novels</a:t>
            </a:r>
          </a:p>
        </p:txBody>
      </p:sp>
      <p:sp>
        <p:nvSpPr>
          <p:cNvPr id="15368" name="Text Box 8"/>
          <p:cNvSpPr txBox="1">
            <a:spLocks noChangeArrowheads="1"/>
          </p:cNvSpPr>
          <p:nvPr/>
        </p:nvSpPr>
        <p:spPr bwMode="auto">
          <a:xfrm>
            <a:off x="4886325" y="2320925"/>
            <a:ext cx="270351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noisy channel model</a:t>
            </a:r>
          </a:p>
          <a:p>
            <a:r>
              <a:rPr lang="en-US"/>
              <a:t>cryptography</a:t>
            </a:r>
          </a:p>
        </p:txBody>
      </p:sp>
      <p:sp>
        <p:nvSpPr>
          <p:cNvPr id="15369" name="Text Box 9"/>
          <p:cNvSpPr txBox="1">
            <a:spLocks noChangeArrowheads="1"/>
          </p:cNvSpPr>
          <p:nvPr/>
        </p:nvSpPr>
        <p:spPr bwMode="auto">
          <a:xfrm>
            <a:off x="5840413" y="3175000"/>
            <a:ext cx="2922587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context free grammars</a:t>
            </a:r>
          </a:p>
          <a:p>
            <a:r>
              <a:rPr lang="en-US"/>
              <a:t>transformational</a:t>
            </a:r>
          </a:p>
          <a:p>
            <a:r>
              <a:rPr lang="en-US"/>
              <a:t>  grammars</a:t>
            </a:r>
          </a:p>
        </p:txBody>
      </p:sp>
      <p:sp>
        <p:nvSpPr>
          <p:cNvPr id="15370" name="Text Box 10"/>
          <p:cNvSpPr txBox="1">
            <a:spLocks noChangeArrowheads="1"/>
          </p:cNvSpPr>
          <p:nvPr/>
        </p:nvSpPr>
        <p:spPr bwMode="auto">
          <a:xfrm>
            <a:off x="5992813" y="4419600"/>
            <a:ext cx="2492375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tree transducers, to</a:t>
            </a:r>
          </a:p>
          <a:p>
            <a:r>
              <a:rPr lang="en-US"/>
              <a:t>formalize</a:t>
            </a:r>
          </a:p>
          <a:p>
            <a:r>
              <a:rPr lang="en-US"/>
              <a:t>transformational</a:t>
            </a:r>
          </a:p>
          <a:p>
            <a:r>
              <a:rPr lang="en-US"/>
              <a:t>grammars</a:t>
            </a:r>
          </a:p>
        </p:txBody>
      </p:sp>
      <p:sp>
        <p:nvSpPr>
          <p:cNvPr id="15371" name="Text Box 11"/>
          <p:cNvSpPr txBox="1">
            <a:spLocks noChangeArrowheads="1"/>
          </p:cNvSpPr>
          <p:nvPr/>
        </p:nvSpPr>
        <p:spPr bwMode="auto">
          <a:xfrm>
            <a:off x="3124200" y="5000625"/>
            <a:ext cx="183038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tree automata</a:t>
            </a:r>
          </a:p>
          <a:p>
            <a:r>
              <a:rPr lang="en-US"/>
              <a:t>survey article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Fit to Data #2: Linguistics Approach</a:t>
            </a:r>
            <a:endParaRPr lang="en-US" dirty="0"/>
          </a:p>
        </p:txBody>
      </p:sp>
      <p:sp>
        <p:nvSpPr>
          <p:cNvPr id="293891" name="Text Box 3"/>
          <p:cNvSpPr txBox="1">
            <a:spLocks noChangeArrowheads="1"/>
          </p:cNvSpPr>
          <p:nvPr/>
        </p:nvSpPr>
        <p:spPr bwMode="auto">
          <a:xfrm>
            <a:off x="2159156" y="1600200"/>
            <a:ext cx="27924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smtClean="0"/>
              <a:t>S</a:t>
            </a:r>
            <a:endParaRPr lang="en-US" sz="1600" dirty="0"/>
          </a:p>
        </p:txBody>
      </p:sp>
      <p:sp>
        <p:nvSpPr>
          <p:cNvPr id="293892" name="Text Box 4"/>
          <p:cNvSpPr txBox="1">
            <a:spLocks noChangeArrowheads="1"/>
          </p:cNvSpPr>
          <p:nvPr/>
        </p:nvSpPr>
        <p:spPr bwMode="auto">
          <a:xfrm>
            <a:off x="928687" y="2116137"/>
            <a:ext cx="7699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/>
              <a:t>WhNP</a:t>
            </a:r>
          </a:p>
        </p:txBody>
      </p:sp>
      <p:sp>
        <p:nvSpPr>
          <p:cNvPr id="293893" name="Text Box 5"/>
          <p:cNvSpPr txBox="1">
            <a:spLocks noChangeArrowheads="1"/>
          </p:cNvSpPr>
          <p:nvPr/>
        </p:nvSpPr>
        <p:spPr bwMode="auto">
          <a:xfrm>
            <a:off x="2376487" y="2071687"/>
            <a:ext cx="4429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VP</a:t>
            </a:r>
          </a:p>
        </p:txBody>
      </p:sp>
      <p:sp>
        <p:nvSpPr>
          <p:cNvPr id="293894" name="Text Box 6"/>
          <p:cNvSpPr txBox="1">
            <a:spLocks noChangeArrowheads="1"/>
          </p:cNvSpPr>
          <p:nvPr/>
        </p:nvSpPr>
        <p:spPr bwMode="auto">
          <a:xfrm>
            <a:off x="2147887" y="2497137"/>
            <a:ext cx="6223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AUX</a:t>
            </a:r>
          </a:p>
        </p:txBody>
      </p:sp>
      <p:sp>
        <p:nvSpPr>
          <p:cNvPr id="293895" name="Text Box 7"/>
          <p:cNvSpPr txBox="1">
            <a:spLocks noChangeArrowheads="1"/>
          </p:cNvSpPr>
          <p:nvPr/>
        </p:nvSpPr>
        <p:spPr bwMode="auto">
          <a:xfrm>
            <a:off x="2909887" y="2497137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S</a:t>
            </a:r>
          </a:p>
        </p:txBody>
      </p:sp>
      <p:sp>
        <p:nvSpPr>
          <p:cNvPr id="293896" name="Text Box 8"/>
          <p:cNvSpPr txBox="1">
            <a:spLocks noChangeArrowheads="1"/>
          </p:cNvSpPr>
          <p:nvPr/>
        </p:nvSpPr>
        <p:spPr bwMode="auto">
          <a:xfrm>
            <a:off x="2536825" y="2878137"/>
            <a:ext cx="4429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NP</a:t>
            </a:r>
          </a:p>
        </p:txBody>
      </p:sp>
      <p:sp>
        <p:nvSpPr>
          <p:cNvPr id="293897" name="Text Box 9"/>
          <p:cNvSpPr txBox="1">
            <a:spLocks noChangeArrowheads="1"/>
          </p:cNvSpPr>
          <p:nvPr/>
        </p:nvSpPr>
        <p:spPr bwMode="auto">
          <a:xfrm>
            <a:off x="3298825" y="2878137"/>
            <a:ext cx="4429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VP</a:t>
            </a:r>
          </a:p>
        </p:txBody>
      </p:sp>
      <p:sp>
        <p:nvSpPr>
          <p:cNvPr id="293898" name="Text Box 10"/>
          <p:cNvSpPr txBox="1">
            <a:spLocks noChangeArrowheads="1"/>
          </p:cNvSpPr>
          <p:nvPr/>
        </p:nvSpPr>
        <p:spPr bwMode="auto">
          <a:xfrm>
            <a:off x="2986087" y="3290887"/>
            <a:ext cx="330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V</a:t>
            </a:r>
          </a:p>
        </p:txBody>
      </p:sp>
      <p:sp>
        <p:nvSpPr>
          <p:cNvPr id="293899" name="Text Box 11"/>
          <p:cNvSpPr txBox="1">
            <a:spLocks noChangeArrowheads="1"/>
          </p:cNvSpPr>
          <p:nvPr/>
        </p:nvSpPr>
        <p:spPr bwMode="auto">
          <a:xfrm>
            <a:off x="3748087" y="3290887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S</a:t>
            </a:r>
          </a:p>
        </p:txBody>
      </p:sp>
      <p:sp>
        <p:nvSpPr>
          <p:cNvPr id="293900" name="Text Box 12"/>
          <p:cNvSpPr txBox="1">
            <a:spLocks noChangeArrowheads="1"/>
          </p:cNvSpPr>
          <p:nvPr/>
        </p:nvSpPr>
        <p:spPr bwMode="auto">
          <a:xfrm>
            <a:off x="3367087" y="3716337"/>
            <a:ext cx="4429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NP</a:t>
            </a:r>
          </a:p>
        </p:txBody>
      </p:sp>
      <p:sp>
        <p:nvSpPr>
          <p:cNvPr id="293901" name="Text Box 13"/>
          <p:cNvSpPr txBox="1">
            <a:spLocks noChangeArrowheads="1"/>
          </p:cNvSpPr>
          <p:nvPr/>
        </p:nvSpPr>
        <p:spPr bwMode="auto">
          <a:xfrm>
            <a:off x="4129087" y="3716337"/>
            <a:ext cx="4429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VP</a:t>
            </a:r>
          </a:p>
        </p:txBody>
      </p:sp>
      <p:sp>
        <p:nvSpPr>
          <p:cNvPr id="293902" name="Text Box 14"/>
          <p:cNvSpPr txBox="1">
            <a:spLocks noChangeArrowheads="1"/>
          </p:cNvSpPr>
          <p:nvPr/>
        </p:nvSpPr>
        <p:spPr bwMode="auto">
          <a:xfrm>
            <a:off x="3824287" y="4173537"/>
            <a:ext cx="330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V</a:t>
            </a:r>
          </a:p>
        </p:txBody>
      </p:sp>
      <p:sp>
        <p:nvSpPr>
          <p:cNvPr id="293903" name="Text Box 15"/>
          <p:cNvSpPr txBox="1">
            <a:spLocks noChangeArrowheads="1"/>
          </p:cNvSpPr>
          <p:nvPr/>
        </p:nvSpPr>
        <p:spPr bwMode="auto">
          <a:xfrm>
            <a:off x="4586287" y="4173537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S</a:t>
            </a:r>
          </a:p>
        </p:txBody>
      </p:sp>
      <p:sp>
        <p:nvSpPr>
          <p:cNvPr id="293904" name="Text Box 16"/>
          <p:cNvSpPr txBox="1">
            <a:spLocks noChangeArrowheads="1"/>
          </p:cNvSpPr>
          <p:nvPr/>
        </p:nvSpPr>
        <p:spPr bwMode="auto">
          <a:xfrm>
            <a:off x="4205287" y="4630737"/>
            <a:ext cx="4429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NP</a:t>
            </a:r>
          </a:p>
        </p:txBody>
      </p:sp>
      <p:sp>
        <p:nvSpPr>
          <p:cNvPr id="293905" name="Text Box 17"/>
          <p:cNvSpPr txBox="1">
            <a:spLocks noChangeArrowheads="1"/>
          </p:cNvSpPr>
          <p:nvPr/>
        </p:nvSpPr>
        <p:spPr bwMode="auto">
          <a:xfrm>
            <a:off x="4891087" y="4630737"/>
            <a:ext cx="4429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VP</a:t>
            </a:r>
          </a:p>
        </p:txBody>
      </p:sp>
      <p:sp>
        <p:nvSpPr>
          <p:cNvPr id="293906" name="Text Box 18"/>
          <p:cNvSpPr txBox="1">
            <a:spLocks noChangeArrowheads="1"/>
          </p:cNvSpPr>
          <p:nvPr/>
        </p:nvSpPr>
        <p:spPr bwMode="auto">
          <a:xfrm>
            <a:off x="319087" y="2605087"/>
            <a:ext cx="156210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/>
              <a:t>   DT   ADJ   N</a:t>
            </a:r>
          </a:p>
          <a:p>
            <a:endParaRPr lang="en-US" sz="1600" b="1"/>
          </a:p>
          <a:p>
            <a:r>
              <a:rPr lang="en-US" sz="1600" b="1"/>
              <a:t>Whose blue dog</a:t>
            </a:r>
          </a:p>
        </p:txBody>
      </p:sp>
      <p:sp>
        <p:nvSpPr>
          <p:cNvPr id="293907" name="Text Box 19"/>
          <p:cNvSpPr txBox="1">
            <a:spLocks noChangeArrowheads="1"/>
          </p:cNvSpPr>
          <p:nvPr/>
        </p:nvSpPr>
        <p:spPr bwMode="auto">
          <a:xfrm>
            <a:off x="1873250" y="2878137"/>
            <a:ext cx="5572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does</a:t>
            </a:r>
          </a:p>
        </p:txBody>
      </p:sp>
      <p:sp>
        <p:nvSpPr>
          <p:cNvPr id="293908" name="Text Box 20"/>
          <p:cNvSpPr txBox="1">
            <a:spLocks noChangeArrowheads="1"/>
          </p:cNvSpPr>
          <p:nvPr/>
        </p:nvSpPr>
        <p:spPr bwMode="auto">
          <a:xfrm>
            <a:off x="2300287" y="3290887"/>
            <a:ext cx="62331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smtClean="0"/>
              <a:t>Mary</a:t>
            </a:r>
            <a:endParaRPr lang="en-US" sz="1600" dirty="0"/>
          </a:p>
        </p:txBody>
      </p:sp>
      <p:sp>
        <p:nvSpPr>
          <p:cNvPr id="293909" name="Text Box 21"/>
          <p:cNvSpPr txBox="1">
            <a:spLocks noChangeArrowheads="1"/>
          </p:cNvSpPr>
          <p:nvPr/>
        </p:nvSpPr>
        <p:spPr bwMode="auto">
          <a:xfrm>
            <a:off x="2757487" y="3716337"/>
            <a:ext cx="6032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think</a:t>
            </a:r>
          </a:p>
        </p:txBody>
      </p:sp>
      <p:sp>
        <p:nvSpPr>
          <p:cNvPr id="293910" name="Text Box 22"/>
          <p:cNvSpPr txBox="1">
            <a:spLocks noChangeArrowheads="1"/>
          </p:cNvSpPr>
          <p:nvPr/>
        </p:nvSpPr>
        <p:spPr bwMode="auto">
          <a:xfrm>
            <a:off x="3138487" y="4173537"/>
            <a:ext cx="43633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smtClean="0"/>
              <a:t>Bill</a:t>
            </a:r>
            <a:endParaRPr lang="en-US" sz="1600" dirty="0"/>
          </a:p>
        </p:txBody>
      </p:sp>
      <p:sp>
        <p:nvSpPr>
          <p:cNvPr id="293911" name="Text Box 23"/>
          <p:cNvSpPr txBox="1">
            <a:spLocks noChangeArrowheads="1"/>
          </p:cNvSpPr>
          <p:nvPr/>
        </p:nvSpPr>
        <p:spPr bwMode="auto">
          <a:xfrm>
            <a:off x="3367087" y="4630737"/>
            <a:ext cx="8524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believes</a:t>
            </a:r>
          </a:p>
        </p:txBody>
      </p:sp>
      <p:sp>
        <p:nvSpPr>
          <p:cNvPr id="293912" name="Text Box 24"/>
          <p:cNvSpPr txBox="1">
            <a:spLocks noChangeArrowheads="1"/>
          </p:cNvSpPr>
          <p:nvPr/>
        </p:nvSpPr>
        <p:spPr bwMode="auto">
          <a:xfrm>
            <a:off x="4333875" y="5087937"/>
            <a:ext cx="2524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I</a:t>
            </a:r>
          </a:p>
        </p:txBody>
      </p:sp>
      <p:sp>
        <p:nvSpPr>
          <p:cNvPr id="293913" name="Text Box 25"/>
          <p:cNvSpPr txBox="1">
            <a:spLocks noChangeArrowheads="1"/>
          </p:cNvSpPr>
          <p:nvPr/>
        </p:nvSpPr>
        <p:spPr bwMode="auto">
          <a:xfrm>
            <a:off x="4662487" y="5697537"/>
            <a:ext cx="5000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saw</a:t>
            </a:r>
          </a:p>
        </p:txBody>
      </p:sp>
      <p:sp>
        <p:nvSpPr>
          <p:cNvPr id="293914" name="Line 26"/>
          <p:cNvSpPr>
            <a:spLocks noChangeShapeType="1"/>
          </p:cNvSpPr>
          <p:nvPr/>
        </p:nvSpPr>
        <p:spPr bwMode="auto">
          <a:xfrm flipH="1">
            <a:off x="1538287" y="1919287"/>
            <a:ext cx="762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3915" name="Line 27"/>
          <p:cNvSpPr>
            <a:spLocks noChangeShapeType="1"/>
          </p:cNvSpPr>
          <p:nvPr/>
        </p:nvSpPr>
        <p:spPr bwMode="auto">
          <a:xfrm>
            <a:off x="2300287" y="1919287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3916" name="Line 28"/>
          <p:cNvSpPr>
            <a:spLocks noChangeShapeType="1"/>
          </p:cNvSpPr>
          <p:nvPr/>
        </p:nvSpPr>
        <p:spPr bwMode="auto">
          <a:xfrm flipH="1">
            <a:off x="776287" y="2376487"/>
            <a:ext cx="533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3917" name="Line 29"/>
          <p:cNvSpPr>
            <a:spLocks noChangeShapeType="1"/>
          </p:cNvSpPr>
          <p:nvPr/>
        </p:nvSpPr>
        <p:spPr bwMode="auto">
          <a:xfrm flipH="1">
            <a:off x="2452687" y="2376487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3918" name="Line 30"/>
          <p:cNvSpPr>
            <a:spLocks noChangeShapeType="1"/>
          </p:cNvSpPr>
          <p:nvPr/>
        </p:nvSpPr>
        <p:spPr bwMode="auto">
          <a:xfrm>
            <a:off x="2605087" y="2376487"/>
            <a:ext cx="381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3919" name="Line 31"/>
          <p:cNvSpPr>
            <a:spLocks noChangeShapeType="1"/>
          </p:cNvSpPr>
          <p:nvPr/>
        </p:nvSpPr>
        <p:spPr bwMode="auto">
          <a:xfrm flipH="1">
            <a:off x="2224087" y="2833687"/>
            <a:ext cx="152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3920" name="Line 32"/>
          <p:cNvSpPr>
            <a:spLocks noChangeShapeType="1"/>
          </p:cNvSpPr>
          <p:nvPr/>
        </p:nvSpPr>
        <p:spPr bwMode="auto">
          <a:xfrm flipH="1">
            <a:off x="2605087" y="3214687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3921" name="Line 33"/>
          <p:cNvSpPr>
            <a:spLocks noChangeShapeType="1"/>
          </p:cNvSpPr>
          <p:nvPr/>
        </p:nvSpPr>
        <p:spPr bwMode="auto">
          <a:xfrm flipH="1">
            <a:off x="3062287" y="3595687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3922" name="Line 34"/>
          <p:cNvSpPr>
            <a:spLocks noChangeShapeType="1"/>
          </p:cNvSpPr>
          <p:nvPr/>
        </p:nvSpPr>
        <p:spPr bwMode="auto">
          <a:xfrm flipH="1">
            <a:off x="3443287" y="4052887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3923" name="Line 35"/>
          <p:cNvSpPr>
            <a:spLocks noChangeShapeType="1"/>
          </p:cNvSpPr>
          <p:nvPr/>
        </p:nvSpPr>
        <p:spPr bwMode="auto">
          <a:xfrm flipH="1">
            <a:off x="3824287" y="4433887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3924" name="Line 36"/>
          <p:cNvSpPr>
            <a:spLocks noChangeShapeType="1"/>
          </p:cNvSpPr>
          <p:nvPr/>
        </p:nvSpPr>
        <p:spPr bwMode="auto">
          <a:xfrm>
            <a:off x="4433887" y="4891087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3925" name="Line 37"/>
          <p:cNvSpPr>
            <a:spLocks noChangeShapeType="1"/>
          </p:cNvSpPr>
          <p:nvPr/>
        </p:nvSpPr>
        <p:spPr bwMode="auto">
          <a:xfrm flipH="1">
            <a:off x="4891087" y="5500687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3926" name="Line 38"/>
          <p:cNvSpPr>
            <a:spLocks noChangeShapeType="1"/>
          </p:cNvSpPr>
          <p:nvPr/>
        </p:nvSpPr>
        <p:spPr bwMode="auto">
          <a:xfrm flipH="1">
            <a:off x="4510087" y="4433887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3927" name="Line 39"/>
          <p:cNvSpPr>
            <a:spLocks noChangeShapeType="1"/>
          </p:cNvSpPr>
          <p:nvPr/>
        </p:nvSpPr>
        <p:spPr bwMode="auto">
          <a:xfrm>
            <a:off x="4738687" y="4433887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3928" name="Line 40"/>
          <p:cNvSpPr>
            <a:spLocks noChangeShapeType="1"/>
          </p:cNvSpPr>
          <p:nvPr/>
        </p:nvSpPr>
        <p:spPr bwMode="auto">
          <a:xfrm flipH="1">
            <a:off x="4052887" y="3976687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3929" name="Line 41"/>
          <p:cNvSpPr>
            <a:spLocks noChangeShapeType="1"/>
          </p:cNvSpPr>
          <p:nvPr/>
        </p:nvSpPr>
        <p:spPr bwMode="auto">
          <a:xfrm>
            <a:off x="4357687" y="3976687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3930" name="Line 42"/>
          <p:cNvSpPr>
            <a:spLocks noChangeShapeType="1"/>
          </p:cNvSpPr>
          <p:nvPr/>
        </p:nvSpPr>
        <p:spPr bwMode="auto">
          <a:xfrm flipH="1">
            <a:off x="3671887" y="3595687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3931" name="Line 43"/>
          <p:cNvSpPr>
            <a:spLocks noChangeShapeType="1"/>
          </p:cNvSpPr>
          <p:nvPr/>
        </p:nvSpPr>
        <p:spPr bwMode="auto">
          <a:xfrm>
            <a:off x="3900487" y="3595687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3932" name="Line 44"/>
          <p:cNvSpPr>
            <a:spLocks noChangeShapeType="1"/>
          </p:cNvSpPr>
          <p:nvPr/>
        </p:nvSpPr>
        <p:spPr bwMode="auto">
          <a:xfrm flipH="1">
            <a:off x="3290887" y="3214687"/>
            <a:ext cx="228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3933" name="Line 45"/>
          <p:cNvSpPr>
            <a:spLocks noChangeShapeType="1"/>
          </p:cNvSpPr>
          <p:nvPr/>
        </p:nvSpPr>
        <p:spPr bwMode="auto">
          <a:xfrm>
            <a:off x="3519487" y="3214687"/>
            <a:ext cx="228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3934" name="Line 46"/>
          <p:cNvSpPr>
            <a:spLocks noChangeShapeType="1"/>
          </p:cNvSpPr>
          <p:nvPr/>
        </p:nvSpPr>
        <p:spPr bwMode="auto">
          <a:xfrm flipH="1">
            <a:off x="2909887" y="2757487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3935" name="Line 47"/>
          <p:cNvSpPr>
            <a:spLocks noChangeShapeType="1"/>
          </p:cNvSpPr>
          <p:nvPr/>
        </p:nvSpPr>
        <p:spPr bwMode="auto">
          <a:xfrm>
            <a:off x="3062287" y="2757487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3936" name="Text Box 48"/>
          <p:cNvSpPr txBox="1">
            <a:spLocks noChangeArrowheads="1"/>
          </p:cNvSpPr>
          <p:nvPr/>
        </p:nvSpPr>
        <p:spPr bwMode="auto">
          <a:xfrm>
            <a:off x="5410200" y="1643063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S</a:t>
            </a:r>
          </a:p>
        </p:txBody>
      </p:sp>
      <p:sp>
        <p:nvSpPr>
          <p:cNvPr id="293937" name="Text Box 49"/>
          <p:cNvSpPr txBox="1">
            <a:spLocks noChangeArrowheads="1"/>
          </p:cNvSpPr>
          <p:nvPr/>
        </p:nvSpPr>
        <p:spPr bwMode="auto">
          <a:xfrm>
            <a:off x="5037138" y="2024063"/>
            <a:ext cx="4429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NP</a:t>
            </a:r>
          </a:p>
        </p:txBody>
      </p:sp>
      <p:sp>
        <p:nvSpPr>
          <p:cNvPr id="293938" name="Text Box 50"/>
          <p:cNvSpPr txBox="1">
            <a:spLocks noChangeArrowheads="1"/>
          </p:cNvSpPr>
          <p:nvPr/>
        </p:nvSpPr>
        <p:spPr bwMode="auto">
          <a:xfrm>
            <a:off x="5799138" y="2024063"/>
            <a:ext cx="4429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VP</a:t>
            </a:r>
          </a:p>
        </p:txBody>
      </p:sp>
      <p:sp>
        <p:nvSpPr>
          <p:cNvPr id="293939" name="Text Box 51"/>
          <p:cNvSpPr txBox="1">
            <a:spLocks noChangeArrowheads="1"/>
          </p:cNvSpPr>
          <p:nvPr/>
        </p:nvSpPr>
        <p:spPr bwMode="auto">
          <a:xfrm>
            <a:off x="5486400" y="2436813"/>
            <a:ext cx="330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V</a:t>
            </a:r>
          </a:p>
        </p:txBody>
      </p:sp>
      <p:sp>
        <p:nvSpPr>
          <p:cNvPr id="293940" name="Text Box 52"/>
          <p:cNvSpPr txBox="1">
            <a:spLocks noChangeArrowheads="1"/>
          </p:cNvSpPr>
          <p:nvPr/>
        </p:nvSpPr>
        <p:spPr bwMode="auto">
          <a:xfrm>
            <a:off x="6248400" y="2436813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S</a:t>
            </a:r>
          </a:p>
        </p:txBody>
      </p:sp>
      <p:sp>
        <p:nvSpPr>
          <p:cNvPr id="293941" name="Text Box 53"/>
          <p:cNvSpPr txBox="1">
            <a:spLocks noChangeArrowheads="1"/>
          </p:cNvSpPr>
          <p:nvPr/>
        </p:nvSpPr>
        <p:spPr bwMode="auto">
          <a:xfrm>
            <a:off x="5867400" y="2862263"/>
            <a:ext cx="4429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NP</a:t>
            </a:r>
          </a:p>
        </p:txBody>
      </p:sp>
      <p:sp>
        <p:nvSpPr>
          <p:cNvPr id="293942" name="Text Box 54"/>
          <p:cNvSpPr txBox="1">
            <a:spLocks noChangeArrowheads="1"/>
          </p:cNvSpPr>
          <p:nvPr/>
        </p:nvSpPr>
        <p:spPr bwMode="auto">
          <a:xfrm>
            <a:off x="6629400" y="2862263"/>
            <a:ext cx="4429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VP</a:t>
            </a:r>
          </a:p>
        </p:txBody>
      </p:sp>
      <p:sp>
        <p:nvSpPr>
          <p:cNvPr id="293943" name="Text Box 55"/>
          <p:cNvSpPr txBox="1">
            <a:spLocks noChangeArrowheads="1"/>
          </p:cNvSpPr>
          <p:nvPr/>
        </p:nvSpPr>
        <p:spPr bwMode="auto">
          <a:xfrm>
            <a:off x="6324600" y="3319463"/>
            <a:ext cx="330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V</a:t>
            </a:r>
          </a:p>
        </p:txBody>
      </p:sp>
      <p:sp>
        <p:nvSpPr>
          <p:cNvPr id="293944" name="Text Box 56"/>
          <p:cNvSpPr txBox="1">
            <a:spLocks noChangeArrowheads="1"/>
          </p:cNvSpPr>
          <p:nvPr/>
        </p:nvSpPr>
        <p:spPr bwMode="auto">
          <a:xfrm>
            <a:off x="7086600" y="3319463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S</a:t>
            </a:r>
          </a:p>
        </p:txBody>
      </p:sp>
      <p:sp>
        <p:nvSpPr>
          <p:cNvPr id="293945" name="Text Box 57"/>
          <p:cNvSpPr txBox="1">
            <a:spLocks noChangeArrowheads="1"/>
          </p:cNvSpPr>
          <p:nvPr/>
        </p:nvSpPr>
        <p:spPr bwMode="auto">
          <a:xfrm>
            <a:off x="6705600" y="3776663"/>
            <a:ext cx="4429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NP</a:t>
            </a:r>
          </a:p>
        </p:txBody>
      </p:sp>
      <p:sp>
        <p:nvSpPr>
          <p:cNvPr id="293946" name="Text Box 58"/>
          <p:cNvSpPr txBox="1">
            <a:spLocks noChangeArrowheads="1"/>
          </p:cNvSpPr>
          <p:nvPr/>
        </p:nvSpPr>
        <p:spPr bwMode="auto">
          <a:xfrm>
            <a:off x="4800600" y="2436813"/>
            <a:ext cx="62331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smtClean="0"/>
              <a:t>Mary</a:t>
            </a:r>
            <a:endParaRPr lang="en-US" sz="1600" dirty="0"/>
          </a:p>
        </p:txBody>
      </p:sp>
      <p:sp>
        <p:nvSpPr>
          <p:cNvPr id="293947" name="Text Box 59"/>
          <p:cNvSpPr txBox="1">
            <a:spLocks noChangeArrowheads="1"/>
          </p:cNvSpPr>
          <p:nvPr/>
        </p:nvSpPr>
        <p:spPr bwMode="auto">
          <a:xfrm>
            <a:off x="5257800" y="2862263"/>
            <a:ext cx="6826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thinks</a:t>
            </a:r>
          </a:p>
        </p:txBody>
      </p:sp>
      <p:sp>
        <p:nvSpPr>
          <p:cNvPr id="293948" name="Text Box 60"/>
          <p:cNvSpPr txBox="1">
            <a:spLocks noChangeArrowheads="1"/>
          </p:cNvSpPr>
          <p:nvPr/>
        </p:nvSpPr>
        <p:spPr bwMode="auto">
          <a:xfrm>
            <a:off x="5638800" y="3319463"/>
            <a:ext cx="43633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smtClean="0"/>
              <a:t>Bill</a:t>
            </a:r>
            <a:endParaRPr lang="en-US" sz="1600" dirty="0"/>
          </a:p>
        </p:txBody>
      </p:sp>
      <p:sp>
        <p:nvSpPr>
          <p:cNvPr id="293949" name="Text Box 61"/>
          <p:cNvSpPr txBox="1">
            <a:spLocks noChangeArrowheads="1"/>
          </p:cNvSpPr>
          <p:nvPr/>
        </p:nvSpPr>
        <p:spPr bwMode="auto">
          <a:xfrm>
            <a:off x="5867400" y="3776663"/>
            <a:ext cx="8524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believes</a:t>
            </a:r>
          </a:p>
        </p:txBody>
      </p:sp>
      <p:sp>
        <p:nvSpPr>
          <p:cNvPr id="293950" name="Text Box 62"/>
          <p:cNvSpPr txBox="1">
            <a:spLocks noChangeArrowheads="1"/>
          </p:cNvSpPr>
          <p:nvPr/>
        </p:nvSpPr>
        <p:spPr bwMode="auto">
          <a:xfrm>
            <a:off x="6834188" y="4233863"/>
            <a:ext cx="2524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I</a:t>
            </a:r>
          </a:p>
        </p:txBody>
      </p:sp>
      <p:sp>
        <p:nvSpPr>
          <p:cNvPr id="293951" name="Line 63"/>
          <p:cNvSpPr>
            <a:spLocks noChangeShapeType="1"/>
          </p:cNvSpPr>
          <p:nvPr/>
        </p:nvSpPr>
        <p:spPr bwMode="auto">
          <a:xfrm flipH="1">
            <a:off x="5105400" y="2360613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3952" name="Line 64"/>
          <p:cNvSpPr>
            <a:spLocks noChangeShapeType="1"/>
          </p:cNvSpPr>
          <p:nvPr/>
        </p:nvSpPr>
        <p:spPr bwMode="auto">
          <a:xfrm flipH="1">
            <a:off x="5562600" y="2741613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3953" name="Line 65"/>
          <p:cNvSpPr>
            <a:spLocks noChangeShapeType="1"/>
          </p:cNvSpPr>
          <p:nvPr/>
        </p:nvSpPr>
        <p:spPr bwMode="auto">
          <a:xfrm flipH="1">
            <a:off x="5943600" y="3198813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3954" name="Line 66"/>
          <p:cNvSpPr>
            <a:spLocks noChangeShapeType="1"/>
          </p:cNvSpPr>
          <p:nvPr/>
        </p:nvSpPr>
        <p:spPr bwMode="auto">
          <a:xfrm flipH="1">
            <a:off x="6324600" y="3579813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3955" name="Line 67"/>
          <p:cNvSpPr>
            <a:spLocks noChangeShapeType="1"/>
          </p:cNvSpPr>
          <p:nvPr/>
        </p:nvSpPr>
        <p:spPr bwMode="auto">
          <a:xfrm>
            <a:off x="6934200" y="4037013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3956" name="Line 68"/>
          <p:cNvSpPr>
            <a:spLocks noChangeShapeType="1"/>
          </p:cNvSpPr>
          <p:nvPr/>
        </p:nvSpPr>
        <p:spPr bwMode="auto">
          <a:xfrm flipH="1">
            <a:off x="7010400" y="3579813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3957" name="Line 69"/>
          <p:cNvSpPr>
            <a:spLocks noChangeShapeType="1"/>
          </p:cNvSpPr>
          <p:nvPr/>
        </p:nvSpPr>
        <p:spPr bwMode="auto">
          <a:xfrm>
            <a:off x="7239000" y="3579813"/>
            <a:ext cx="457200" cy="273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3958" name="Line 70"/>
          <p:cNvSpPr>
            <a:spLocks noChangeShapeType="1"/>
          </p:cNvSpPr>
          <p:nvPr/>
        </p:nvSpPr>
        <p:spPr bwMode="auto">
          <a:xfrm flipH="1">
            <a:off x="6553200" y="3122613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3959" name="Line 71"/>
          <p:cNvSpPr>
            <a:spLocks noChangeShapeType="1"/>
          </p:cNvSpPr>
          <p:nvPr/>
        </p:nvSpPr>
        <p:spPr bwMode="auto">
          <a:xfrm>
            <a:off x="6858000" y="3122613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3960" name="Line 72"/>
          <p:cNvSpPr>
            <a:spLocks noChangeShapeType="1"/>
          </p:cNvSpPr>
          <p:nvPr/>
        </p:nvSpPr>
        <p:spPr bwMode="auto">
          <a:xfrm flipH="1">
            <a:off x="6172200" y="2741613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3961" name="Line 73"/>
          <p:cNvSpPr>
            <a:spLocks noChangeShapeType="1"/>
          </p:cNvSpPr>
          <p:nvPr/>
        </p:nvSpPr>
        <p:spPr bwMode="auto">
          <a:xfrm>
            <a:off x="6400800" y="2741613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3962" name="Line 74"/>
          <p:cNvSpPr>
            <a:spLocks noChangeShapeType="1"/>
          </p:cNvSpPr>
          <p:nvPr/>
        </p:nvSpPr>
        <p:spPr bwMode="auto">
          <a:xfrm flipH="1">
            <a:off x="5791200" y="2360613"/>
            <a:ext cx="228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3963" name="Line 75"/>
          <p:cNvSpPr>
            <a:spLocks noChangeShapeType="1"/>
          </p:cNvSpPr>
          <p:nvPr/>
        </p:nvSpPr>
        <p:spPr bwMode="auto">
          <a:xfrm>
            <a:off x="6019800" y="2360613"/>
            <a:ext cx="228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3964" name="Line 76"/>
          <p:cNvSpPr>
            <a:spLocks noChangeShapeType="1"/>
          </p:cNvSpPr>
          <p:nvPr/>
        </p:nvSpPr>
        <p:spPr bwMode="auto">
          <a:xfrm flipH="1">
            <a:off x="5410200" y="1903413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3965" name="Line 77"/>
          <p:cNvSpPr>
            <a:spLocks noChangeShapeType="1"/>
          </p:cNvSpPr>
          <p:nvPr/>
        </p:nvSpPr>
        <p:spPr bwMode="auto">
          <a:xfrm>
            <a:off x="5562600" y="1903413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3966" name="Text Box 78"/>
          <p:cNvSpPr txBox="1">
            <a:spLocks noChangeArrowheads="1"/>
          </p:cNvSpPr>
          <p:nvPr/>
        </p:nvSpPr>
        <p:spPr bwMode="auto">
          <a:xfrm>
            <a:off x="4713287" y="5164137"/>
            <a:ext cx="330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V</a:t>
            </a:r>
          </a:p>
        </p:txBody>
      </p:sp>
      <p:sp>
        <p:nvSpPr>
          <p:cNvPr id="293967" name="Line 79"/>
          <p:cNvSpPr>
            <a:spLocks noChangeShapeType="1"/>
          </p:cNvSpPr>
          <p:nvPr/>
        </p:nvSpPr>
        <p:spPr bwMode="auto">
          <a:xfrm flipH="1">
            <a:off x="4891087" y="4967287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3968" name="Text Box 80"/>
          <p:cNvSpPr txBox="1">
            <a:spLocks noChangeArrowheads="1"/>
          </p:cNvSpPr>
          <p:nvPr/>
        </p:nvSpPr>
        <p:spPr bwMode="auto">
          <a:xfrm>
            <a:off x="7481888" y="3776663"/>
            <a:ext cx="4429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VP</a:t>
            </a:r>
          </a:p>
        </p:txBody>
      </p:sp>
      <p:sp>
        <p:nvSpPr>
          <p:cNvPr id="293969" name="Text Box 81"/>
          <p:cNvSpPr txBox="1">
            <a:spLocks noChangeArrowheads="1"/>
          </p:cNvSpPr>
          <p:nvPr/>
        </p:nvSpPr>
        <p:spPr bwMode="auto">
          <a:xfrm>
            <a:off x="7162800" y="4843463"/>
            <a:ext cx="5000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saw</a:t>
            </a:r>
          </a:p>
        </p:txBody>
      </p:sp>
      <p:sp>
        <p:nvSpPr>
          <p:cNvPr id="293970" name="Line 82"/>
          <p:cNvSpPr>
            <a:spLocks noChangeShapeType="1"/>
          </p:cNvSpPr>
          <p:nvPr/>
        </p:nvSpPr>
        <p:spPr bwMode="auto">
          <a:xfrm flipH="1">
            <a:off x="7391400" y="4646613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3971" name="Text Box 83"/>
          <p:cNvSpPr txBox="1">
            <a:spLocks noChangeArrowheads="1"/>
          </p:cNvSpPr>
          <p:nvPr/>
        </p:nvSpPr>
        <p:spPr bwMode="auto">
          <a:xfrm>
            <a:off x="7213600" y="4310063"/>
            <a:ext cx="330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V</a:t>
            </a:r>
          </a:p>
        </p:txBody>
      </p:sp>
      <p:sp>
        <p:nvSpPr>
          <p:cNvPr id="293972" name="Line 84"/>
          <p:cNvSpPr>
            <a:spLocks noChangeShapeType="1"/>
          </p:cNvSpPr>
          <p:nvPr/>
        </p:nvSpPr>
        <p:spPr bwMode="auto">
          <a:xfrm flipH="1">
            <a:off x="7478713" y="4113213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3973" name="Line 85"/>
          <p:cNvSpPr>
            <a:spLocks noChangeShapeType="1"/>
          </p:cNvSpPr>
          <p:nvPr/>
        </p:nvSpPr>
        <p:spPr bwMode="auto">
          <a:xfrm>
            <a:off x="3505200" y="2320925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3974" name="Text Box 86"/>
          <p:cNvSpPr txBox="1">
            <a:spLocks noChangeArrowheads="1"/>
          </p:cNvSpPr>
          <p:nvPr/>
        </p:nvSpPr>
        <p:spPr bwMode="auto">
          <a:xfrm>
            <a:off x="3794125" y="1905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*</a:t>
            </a:r>
          </a:p>
        </p:txBody>
      </p:sp>
      <p:sp>
        <p:nvSpPr>
          <p:cNvPr id="293976" name="Line 88"/>
          <p:cNvSpPr>
            <a:spLocks noChangeShapeType="1"/>
          </p:cNvSpPr>
          <p:nvPr/>
        </p:nvSpPr>
        <p:spPr bwMode="auto">
          <a:xfrm flipH="1">
            <a:off x="1233487" y="2376487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3977" name="Line 89"/>
          <p:cNvSpPr>
            <a:spLocks noChangeShapeType="1"/>
          </p:cNvSpPr>
          <p:nvPr/>
        </p:nvSpPr>
        <p:spPr bwMode="auto">
          <a:xfrm>
            <a:off x="1309687" y="2376487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3978" name="Line 90"/>
          <p:cNvSpPr>
            <a:spLocks noChangeShapeType="1"/>
          </p:cNvSpPr>
          <p:nvPr/>
        </p:nvSpPr>
        <p:spPr bwMode="auto">
          <a:xfrm>
            <a:off x="700087" y="2909887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3979" name="Line 91"/>
          <p:cNvSpPr>
            <a:spLocks noChangeShapeType="1"/>
          </p:cNvSpPr>
          <p:nvPr/>
        </p:nvSpPr>
        <p:spPr bwMode="auto">
          <a:xfrm>
            <a:off x="1157287" y="2909887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3980" name="Line 92"/>
          <p:cNvSpPr>
            <a:spLocks noChangeShapeType="1"/>
          </p:cNvSpPr>
          <p:nvPr/>
        </p:nvSpPr>
        <p:spPr bwMode="auto">
          <a:xfrm>
            <a:off x="1538287" y="2909887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3981" name="Text Box 93"/>
          <p:cNvSpPr txBox="1">
            <a:spLocks noChangeArrowheads="1"/>
          </p:cNvSpPr>
          <p:nvPr/>
        </p:nvSpPr>
        <p:spPr bwMode="auto">
          <a:xfrm>
            <a:off x="8094663" y="4248150"/>
            <a:ext cx="7699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/>
              <a:t>WhNP</a:t>
            </a:r>
          </a:p>
        </p:txBody>
      </p:sp>
      <p:sp>
        <p:nvSpPr>
          <p:cNvPr id="293982" name="Text Box 94"/>
          <p:cNvSpPr txBox="1">
            <a:spLocks noChangeArrowheads="1"/>
          </p:cNvSpPr>
          <p:nvPr/>
        </p:nvSpPr>
        <p:spPr bwMode="auto">
          <a:xfrm>
            <a:off x="7485063" y="4737100"/>
            <a:ext cx="150495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/>
              <a:t>   DT   ADJ   N</a:t>
            </a:r>
          </a:p>
          <a:p>
            <a:endParaRPr lang="en-US" sz="1600" b="1"/>
          </a:p>
          <a:p>
            <a:r>
              <a:rPr lang="en-US" sz="1600" b="1"/>
              <a:t>whose blue dog</a:t>
            </a:r>
          </a:p>
        </p:txBody>
      </p:sp>
      <p:sp>
        <p:nvSpPr>
          <p:cNvPr id="293983" name="Line 95"/>
          <p:cNvSpPr>
            <a:spLocks noChangeShapeType="1"/>
          </p:cNvSpPr>
          <p:nvPr/>
        </p:nvSpPr>
        <p:spPr bwMode="auto">
          <a:xfrm flipH="1">
            <a:off x="7942263" y="4508500"/>
            <a:ext cx="533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3984" name="Line 96"/>
          <p:cNvSpPr>
            <a:spLocks noChangeShapeType="1"/>
          </p:cNvSpPr>
          <p:nvPr/>
        </p:nvSpPr>
        <p:spPr bwMode="auto">
          <a:xfrm flipH="1">
            <a:off x="8399463" y="45085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3985" name="Line 97"/>
          <p:cNvSpPr>
            <a:spLocks noChangeShapeType="1"/>
          </p:cNvSpPr>
          <p:nvPr/>
        </p:nvSpPr>
        <p:spPr bwMode="auto">
          <a:xfrm>
            <a:off x="8475663" y="45085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3986" name="Line 98"/>
          <p:cNvSpPr>
            <a:spLocks noChangeShapeType="1"/>
          </p:cNvSpPr>
          <p:nvPr/>
        </p:nvSpPr>
        <p:spPr bwMode="auto">
          <a:xfrm>
            <a:off x="7866063" y="50419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3987" name="Line 99"/>
          <p:cNvSpPr>
            <a:spLocks noChangeShapeType="1"/>
          </p:cNvSpPr>
          <p:nvPr/>
        </p:nvSpPr>
        <p:spPr bwMode="auto">
          <a:xfrm>
            <a:off x="8323263" y="50419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3988" name="Line 100"/>
          <p:cNvSpPr>
            <a:spLocks noChangeShapeType="1"/>
          </p:cNvSpPr>
          <p:nvPr/>
        </p:nvSpPr>
        <p:spPr bwMode="auto">
          <a:xfrm>
            <a:off x="8704263" y="50419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3989" name="Line 101"/>
          <p:cNvSpPr>
            <a:spLocks noChangeShapeType="1"/>
          </p:cNvSpPr>
          <p:nvPr/>
        </p:nvSpPr>
        <p:spPr bwMode="auto">
          <a:xfrm>
            <a:off x="7696200" y="4095750"/>
            <a:ext cx="685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" name="Line 85"/>
          <p:cNvSpPr>
            <a:spLocks noChangeShapeType="1"/>
          </p:cNvSpPr>
          <p:nvPr/>
        </p:nvSpPr>
        <p:spPr bwMode="auto">
          <a:xfrm>
            <a:off x="3505200" y="2473325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Fit to Data #2: Linguistics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800"/>
          </a:xfrm>
        </p:spPr>
        <p:txBody>
          <a:bodyPr/>
          <a:lstStyle/>
          <a:p>
            <a:r>
              <a:rPr lang="en-US" dirty="0" smtClean="0"/>
              <a:t>Goal:  </a:t>
            </a:r>
            <a:r>
              <a:rPr lang="en-US" b="1" dirty="0" smtClean="0"/>
              <a:t>Find </a:t>
            </a:r>
            <a:r>
              <a:rPr lang="en-US" dirty="0" smtClean="0"/>
              <a:t>generalizations in data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312633" y="3980155"/>
            <a:ext cx="2101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your favorite theory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97510" y="2667000"/>
            <a:ext cx="6932090" cy="3416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Summer project at ISI (2010):</a:t>
            </a:r>
          </a:p>
          <a:p>
            <a:endParaRPr lang="en-US" sz="2400" dirty="0" smtClean="0"/>
          </a:p>
          <a:p>
            <a:r>
              <a:rPr lang="en-US" sz="2400" dirty="0" smtClean="0"/>
              <a:t>What is the smallest </a:t>
            </a:r>
            <a:r>
              <a:rPr lang="en-US" sz="2400" dirty="0" err="1" smtClean="0"/>
              <a:t>xLNTs</a:t>
            </a:r>
            <a:r>
              <a:rPr lang="en-US" sz="2400" dirty="0" smtClean="0"/>
              <a:t> tree transducer (rule book)</a:t>
            </a:r>
          </a:p>
          <a:p>
            <a:r>
              <a:rPr lang="en-US" sz="2400" dirty="0" smtClean="0"/>
              <a:t>that explains a given tree/string corpus?</a:t>
            </a:r>
          </a:p>
          <a:p>
            <a:endParaRPr lang="en-US" sz="2400" dirty="0" smtClean="0"/>
          </a:p>
          <a:p>
            <a:r>
              <a:rPr lang="en-US" sz="2400" dirty="0" smtClean="0"/>
              <a:t>Smallest, in bytes.</a:t>
            </a:r>
          </a:p>
          <a:p>
            <a:r>
              <a:rPr lang="en-US" sz="2400" dirty="0" smtClean="0"/>
              <a:t>No word-to-word alignments provided.</a:t>
            </a:r>
          </a:p>
          <a:p>
            <a:endParaRPr lang="en-US" sz="2400" dirty="0" smtClean="0"/>
          </a:p>
          <a:p>
            <a:r>
              <a:rPr lang="en-US" sz="2400" dirty="0" smtClean="0"/>
              <a:t>Difficult search problem!</a:t>
            </a:r>
            <a:endParaRPr lang="en-US" sz="2400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0" y="4267200"/>
            <a:ext cx="1143000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Fit to Data #3: Statistical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Goal:  </a:t>
            </a:r>
            <a:r>
              <a:rPr lang="en-US" b="1" dirty="0" smtClean="0"/>
              <a:t>Predict</a:t>
            </a:r>
            <a:r>
              <a:rPr lang="en-US" dirty="0" smtClean="0"/>
              <a:t> translation behavior</a:t>
            </a:r>
          </a:p>
          <a:p>
            <a:pPr lvl="1"/>
            <a:r>
              <a:rPr lang="en-US" dirty="0" smtClean="0"/>
              <a:t>Model will always be wrong</a:t>
            </a:r>
          </a:p>
          <a:p>
            <a:pPr lvl="1"/>
            <a:r>
              <a:rPr lang="en-US" dirty="0" smtClean="0"/>
              <a:t>Key: how to </a:t>
            </a:r>
            <a:r>
              <a:rPr lang="en-US" b="1" dirty="0" smtClean="0"/>
              <a:t>manage ignorance</a:t>
            </a:r>
          </a:p>
          <a:p>
            <a:pPr lvl="1"/>
            <a:r>
              <a:rPr lang="en-US" dirty="0" smtClean="0"/>
              <a:t>Use past to predict future</a:t>
            </a:r>
          </a:p>
          <a:p>
            <a:pPr lvl="1"/>
            <a:r>
              <a:rPr lang="en-US" dirty="0" smtClean="0"/>
              <a:t>Worry about the frequent stuff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If we could really predict</a:t>
            </a:r>
          </a:p>
          <a:p>
            <a:pPr lvl="1">
              <a:buNone/>
            </a:pPr>
            <a:r>
              <a:rPr lang="en-US" dirty="0" smtClean="0"/>
              <a:t>    human translator behavior well,</a:t>
            </a:r>
          </a:p>
          <a:p>
            <a:pPr lvl="1">
              <a:buNone/>
            </a:pPr>
            <a:r>
              <a:rPr lang="en-US" dirty="0" smtClean="0"/>
              <a:t>    we would be able to build</a:t>
            </a:r>
          </a:p>
          <a:p>
            <a:pPr lvl="1">
              <a:buNone/>
            </a:pPr>
            <a:r>
              <a:rPr lang="en-US" dirty="0" smtClean="0"/>
              <a:t>    good automatic translators</a:t>
            </a:r>
          </a:p>
          <a:p>
            <a:pPr lvl="1">
              <a:buNone/>
            </a:pPr>
            <a:r>
              <a:rPr lang="en-US" dirty="0" smtClean="0"/>
              <a:t>    (“do as a human would”)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9800" y="2514600"/>
            <a:ext cx="2576061" cy="330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7239000" y="3352800"/>
            <a:ext cx="6848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my home</a:t>
            </a:r>
          </a:p>
          <a:p>
            <a:r>
              <a:rPr lang="en-US" sz="1000" b="1" dirty="0" smtClean="0"/>
              <a:t>town</a:t>
            </a:r>
            <a:endParaRPr lang="en-US" sz="1000" b="1" dirty="0"/>
          </a:p>
        </p:txBody>
      </p:sp>
      <p:cxnSp>
        <p:nvCxnSpPr>
          <p:cNvPr id="7" name="Straight Arrow Connector 6"/>
          <p:cNvCxnSpPr/>
          <p:nvPr/>
        </p:nvCxnSpPr>
        <p:spPr>
          <a:xfrm rot="5400000">
            <a:off x="7277100" y="3771900"/>
            <a:ext cx="152400" cy="762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Shannon Hangman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en-US" dirty="0" smtClean="0"/>
              <a:t>Hangman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109572" name="Line 4"/>
          <p:cNvSpPr>
            <a:spLocks noChangeShapeType="1"/>
          </p:cNvSpPr>
          <p:nvPr/>
        </p:nvSpPr>
        <p:spPr bwMode="auto">
          <a:xfrm>
            <a:off x="1447800" y="34290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9573" name="Line 5"/>
          <p:cNvSpPr>
            <a:spLocks noChangeShapeType="1"/>
          </p:cNvSpPr>
          <p:nvPr/>
        </p:nvSpPr>
        <p:spPr bwMode="auto">
          <a:xfrm flipV="1">
            <a:off x="1676400" y="2514600"/>
            <a:ext cx="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9574" name="Line 6"/>
          <p:cNvSpPr>
            <a:spLocks noChangeShapeType="1"/>
          </p:cNvSpPr>
          <p:nvPr/>
        </p:nvSpPr>
        <p:spPr bwMode="auto">
          <a:xfrm flipV="1">
            <a:off x="1676400" y="25146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9575" name="Line 7"/>
          <p:cNvSpPr>
            <a:spLocks noChangeShapeType="1"/>
          </p:cNvSpPr>
          <p:nvPr/>
        </p:nvSpPr>
        <p:spPr bwMode="auto">
          <a:xfrm>
            <a:off x="1981200" y="2514600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9576" name="Line 8"/>
          <p:cNvSpPr>
            <a:spLocks noChangeShapeType="1"/>
          </p:cNvSpPr>
          <p:nvPr/>
        </p:nvSpPr>
        <p:spPr bwMode="auto">
          <a:xfrm>
            <a:off x="2667000" y="32004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9577" name="Line 9"/>
          <p:cNvSpPr>
            <a:spLocks noChangeShapeType="1"/>
          </p:cNvSpPr>
          <p:nvPr/>
        </p:nvSpPr>
        <p:spPr bwMode="auto">
          <a:xfrm>
            <a:off x="3124200" y="32004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9578" name="Line 10"/>
          <p:cNvSpPr>
            <a:spLocks noChangeShapeType="1"/>
          </p:cNvSpPr>
          <p:nvPr/>
        </p:nvSpPr>
        <p:spPr bwMode="auto">
          <a:xfrm>
            <a:off x="3581400" y="32004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9579" name="Line 11"/>
          <p:cNvSpPr>
            <a:spLocks noChangeShapeType="1"/>
          </p:cNvSpPr>
          <p:nvPr/>
        </p:nvSpPr>
        <p:spPr bwMode="auto">
          <a:xfrm>
            <a:off x="4038600" y="32004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9580" name="Line 12"/>
          <p:cNvSpPr>
            <a:spLocks noChangeShapeType="1"/>
          </p:cNvSpPr>
          <p:nvPr/>
        </p:nvSpPr>
        <p:spPr bwMode="auto">
          <a:xfrm>
            <a:off x="4876800" y="32004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9581" name="Line 13"/>
          <p:cNvSpPr>
            <a:spLocks noChangeShapeType="1"/>
          </p:cNvSpPr>
          <p:nvPr/>
        </p:nvSpPr>
        <p:spPr bwMode="auto">
          <a:xfrm>
            <a:off x="5334000" y="32004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9582" name="Line 14"/>
          <p:cNvSpPr>
            <a:spLocks noChangeShapeType="1"/>
          </p:cNvSpPr>
          <p:nvPr/>
        </p:nvSpPr>
        <p:spPr bwMode="auto">
          <a:xfrm>
            <a:off x="5791200" y="32004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9583" name="Line 15"/>
          <p:cNvSpPr>
            <a:spLocks noChangeShapeType="1"/>
          </p:cNvSpPr>
          <p:nvPr/>
        </p:nvSpPr>
        <p:spPr bwMode="auto">
          <a:xfrm>
            <a:off x="6248400" y="32004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9584" name="Line 16"/>
          <p:cNvSpPr>
            <a:spLocks noChangeShapeType="1"/>
          </p:cNvSpPr>
          <p:nvPr/>
        </p:nvSpPr>
        <p:spPr bwMode="auto">
          <a:xfrm>
            <a:off x="6705600" y="32004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9585" name="Line 17"/>
          <p:cNvSpPr>
            <a:spLocks noChangeShapeType="1"/>
          </p:cNvSpPr>
          <p:nvPr/>
        </p:nvSpPr>
        <p:spPr bwMode="auto">
          <a:xfrm>
            <a:off x="7467600" y="32004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9586" name="Line 18"/>
          <p:cNvSpPr>
            <a:spLocks noChangeShapeType="1"/>
          </p:cNvSpPr>
          <p:nvPr/>
        </p:nvSpPr>
        <p:spPr bwMode="auto">
          <a:xfrm>
            <a:off x="7924800" y="32004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Shannon Hangman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en-US" smtClean="0"/>
              <a:t>Hangman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</p:txBody>
      </p:sp>
      <p:sp>
        <p:nvSpPr>
          <p:cNvPr id="111620" name="Line 4"/>
          <p:cNvSpPr>
            <a:spLocks noChangeShapeType="1"/>
          </p:cNvSpPr>
          <p:nvPr/>
        </p:nvSpPr>
        <p:spPr bwMode="auto">
          <a:xfrm>
            <a:off x="1447800" y="34290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1621" name="Line 5"/>
          <p:cNvSpPr>
            <a:spLocks noChangeShapeType="1"/>
          </p:cNvSpPr>
          <p:nvPr/>
        </p:nvSpPr>
        <p:spPr bwMode="auto">
          <a:xfrm flipV="1">
            <a:off x="1676400" y="2514600"/>
            <a:ext cx="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1622" name="Line 6"/>
          <p:cNvSpPr>
            <a:spLocks noChangeShapeType="1"/>
          </p:cNvSpPr>
          <p:nvPr/>
        </p:nvSpPr>
        <p:spPr bwMode="auto">
          <a:xfrm flipV="1">
            <a:off x="1676400" y="25146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1623" name="Line 7"/>
          <p:cNvSpPr>
            <a:spLocks noChangeShapeType="1"/>
          </p:cNvSpPr>
          <p:nvPr/>
        </p:nvSpPr>
        <p:spPr bwMode="auto">
          <a:xfrm>
            <a:off x="1981200" y="2514600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1624" name="Line 8"/>
          <p:cNvSpPr>
            <a:spLocks noChangeShapeType="1"/>
          </p:cNvSpPr>
          <p:nvPr/>
        </p:nvSpPr>
        <p:spPr bwMode="auto">
          <a:xfrm>
            <a:off x="2667000" y="32004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1625" name="Line 9"/>
          <p:cNvSpPr>
            <a:spLocks noChangeShapeType="1"/>
          </p:cNvSpPr>
          <p:nvPr/>
        </p:nvSpPr>
        <p:spPr bwMode="auto">
          <a:xfrm>
            <a:off x="3124200" y="32004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1626" name="Line 10"/>
          <p:cNvSpPr>
            <a:spLocks noChangeShapeType="1"/>
          </p:cNvSpPr>
          <p:nvPr/>
        </p:nvSpPr>
        <p:spPr bwMode="auto">
          <a:xfrm>
            <a:off x="3581400" y="32004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1627" name="Line 11"/>
          <p:cNvSpPr>
            <a:spLocks noChangeShapeType="1"/>
          </p:cNvSpPr>
          <p:nvPr/>
        </p:nvSpPr>
        <p:spPr bwMode="auto">
          <a:xfrm>
            <a:off x="4038600" y="32004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1628" name="Line 12"/>
          <p:cNvSpPr>
            <a:spLocks noChangeShapeType="1"/>
          </p:cNvSpPr>
          <p:nvPr/>
        </p:nvSpPr>
        <p:spPr bwMode="auto">
          <a:xfrm>
            <a:off x="4876800" y="32004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1629" name="Line 13"/>
          <p:cNvSpPr>
            <a:spLocks noChangeShapeType="1"/>
          </p:cNvSpPr>
          <p:nvPr/>
        </p:nvSpPr>
        <p:spPr bwMode="auto">
          <a:xfrm>
            <a:off x="5334000" y="32004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1630" name="Line 14"/>
          <p:cNvSpPr>
            <a:spLocks noChangeShapeType="1"/>
          </p:cNvSpPr>
          <p:nvPr/>
        </p:nvSpPr>
        <p:spPr bwMode="auto">
          <a:xfrm>
            <a:off x="5791200" y="32004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1631" name="Line 15"/>
          <p:cNvSpPr>
            <a:spLocks noChangeShapeType="1"/>
          </p:cNvSpPr>
          <p:nvPr/>
        </p:nvSpPr>
        <p:spPr bwMode="auto">
          <a:xfrm>
            <a:off x="6248400" y="32004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1632" name="Line 16"/>
          <p:cNvSpPr>
            <a:spLocks noChangeShapeType="1"/>
          </p:cNvSpPr>
          <p:nvPr/>
        </p:nvSpPr>
        <p:spPr bwMode="auto">
          <a:xfrm>
            <a:off x="6705600" y="32004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1633" name="Line 17"/>
          <p:cNvSpPr>
            <a:spLocks noChangeShapeType="1"/>
          </p:cNvSpPr>
          <p:nvPr/>
        </p:nvSpPr>
        <p:spPr bwMode="auto">
          <a:xfrm>
            <a:off x="7467600" y="32004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1634" name="Line 18"/>
          <p:cNvSpPr>
            <a:spLocks noChangeShapeType="1"/>
          </p:cNvSpPr>
          <p:nvPr/>
        </p:nvSpPr>
        <p:spPr bwMode="auto">
          <a:xfrm>
            <a:off x="7924800" y="32004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1635" name="Text Box 19"/>
          <p:cNvSpPr txBox="1">
            <a:spLocks noChangeArrowheads="1"/>
          </p:cNvSpPr>
          <p:nvPr/>
        </p:nvSpPr>
        <p:spPr bwMode="auto">
          <a:xfrm>
            <a:off x="7908925" y="2687638"/>
            <a:ext cx="3968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>
                <a:latin typeface="Courier New" pitchFamily="49" charset="0"/>
              </a:rPr>
              <a:t>e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Shannon Hangman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en-US" smtClean="0"/>
              <a:t>Hangman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</p:txBody>
      </p:sp>
      <p:sp>
        <p:nvSpPr>
          <p:cNvPr id="112644" name="Line 4"/>
          <p:cNvSpPr>
            <a:spLocks noChangeShapeType="1"/>
          </p:cNvSpPr>
          <p:nvPr/>
        </p:nvSpPr>
        <p:spPr bwMode="auto">
          <a:xfrm>
            <a:off x="1447800" y="34290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2645" name="Line 5"/>
          <p:cNvSpPr>
            <a:spLocks noChangeShapeType="1"/>
          </p:cNvSpPr>
          <p:nvPr/>
        </p:nvSpPr>
        <p:spPr bwMode="auto">
          <a:xfrm flipV="1">
            <a:off x="1676400" y="2514600"/>
            <a:ext cx="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2646" name="Line 6"/>
          <p:cNvSpPr>
            <a:spLocks noChangeShapeType="1"/>
          </p:cNvSpPr>
          <p:nvPr/>
        </p:nvSpPr>
        <p:spPr bwMode="auto">
          <a:xfrm flipV="1">
            <a:off x="1676400" y="25146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2647" name="Line 7"/>
          <p:cNvSpPr>
            <a:spLocks noChangeShapeType="1"/>
          </p:cNvSpPr>
          <p:nvPr/>
        </p:nvSpPr>
        <p:spPr bwMode="auto">
          <a:xfrm>
            <a:off x="1981200" y="2514600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2648" name="Line 8"/>
          <p:cNvSpPr>
            <a:spLocks noChangeShapeType="1"/>
          </p:cNvSpPr>
          <p:nvPr/>
        </p:nvSpPr>
        <p:spPr bwMode="auto">
          <a:xfrm>
            <a:off x="2667000" y="32004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2649" name="Line 9"/>
          <p:cNvSpPr>
            <a:spLocks noChangeShapeType="1"/>
          </p:cNvSpPr>
          <p:nvPr/>
        </p:nvSpPr>
        <p:spPr bwMode="auto">
          <a:xfrm>
            <a:off x="3124200" y="32004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2650" name="Line 10"/>
          <p:cNvSpPr>
            <a:spLocks noChangeShapeType="1"/>
          </p:cNvSpPr>
          <p:nvPr/>
        </p:nvSpPr>
        <p:spPr bwMode="auto">
          <a:xfrm>
            <a:off x="3581400" y="32004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2651" name="Line 11"/>
          <p:cNvSpPr>
            <a:spLocks noChangeShapeType="1"/>
          </p:cNvSpPr>
          <p:nvPr/>
        </p:nvSpPr>
        <p:spPr bwMode="auto">
          <a:xfrm>
            <a:off x="4038600" y="32004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2652" name="Line 12"/>
          <p:cNvSpPr>
            <a:spLocks noChangeShapeType="1"/>
          </p:cNvSpPr>
          <p:nvPr/>
        </p:nvSpPr>
        <p:spPr bwMode="auto">
          <a:xfrm>
            <a:off x="4876800" y="32004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2653" name="Line 13"/>
          <p:cNvSpPr>
            <a:spLocks noChangeShapeType="1"/>
          </p:cNvSpPr>
          <p:nvPr/>
        </p:nvSpPr>
        <p:spPr bwMode="auto">
          <a:xfrm>
            <a:off x="5334000" y="32004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2654" name="Line 14"/>
          <p:cNvSpPr>
            <a:spLocks noChangeShapeType="1"/>
          </p:cNvSpPr>
          <p:nvPr/>
        </p:nvSpPr>
        <p:spPr bwMode="auto">
          <a:xfrm>
            <a:off x="5791200" y="32004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2655" name="Line 15"/>
          <p:cNvSpPr>
            <a:spLocks noChangeShapeType="1"/>
          </p:cNvSpPr>
          <p:nvPr/>
        </p:nvSpPr>
        <p:spPr bwMode="auto">
          <a:xfrm>
            <a:off x="6248400" y="32004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2656" name="Line 16"/>
          <p:cNvSpPr>
            <a:spLocks noChangeShapeType="1"/>
          </p:cNvSpPr>
          <p:nvPr/>
        </p:nvSpPr>
        <p:spPr bwMode="auto">
          <a:xfrm>
            <a:off x="6705600" y="32004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2657" name="Line 17"/>
          <p:cNvSpPr>
            <a:spLocks noChangeShapeType="1"/>
          </p:cNvSpPr>
          <p:nvPr/>
        </p:nvSpPr>
        <p:spPr bwMode="auto">
          <a:xfrm>
            <a:off x="7467600" y="32004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2658" name="Line 18"/>
          <p:cNvSpPr>
            <a:spLocks noChangeShapeType="1"/>
          </p:cNvSpPr>
          <p:nvPr/>
        </p:nvSpPr>
        <p:spPr bwMode="auto">
          <a:xfrm>
            <a:off x="7924800" y="32004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2659" name="Text Box 19"/>
          <p:cNvSpPr txBox="1">
            <a:spLocks noChangeArrowheads="1"/>
          </p:cNvSpPr>
          <p:nvPr/>
        </p:nvSpPr>
        <p:spPr bwMode="auto">
          <a:xfrm>
            <a:off x="7908925" y="2687638"/>
            <a:ext cx="3968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>
                <a:latin typeface="Courier New" pitchFamily="49" charset="0"/>
              </a:rPr>
              <a:t>e</a:t>
            </a:r>
          </a:p>
        </p:txBody>
      </p:sp>
      <p:sp>
        <p:nvSpPr>
          <p:cNvPr id="112660" name="Text Box 20"/>
          <p:cNvSpPr txBox="1">
            <a:spLocks noChangeArrowheads="1"/>
          </p:cNvSpPr>
          <p:nvPr/>
        </p:nvSpPr>
        <p:spPr bwMode="auto">
          <a:xfrm>
            <a:off x="4022725" y="2687638"/>
            <a:ext cx="3968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>
                <a:latin typeface="Courier New" pitchFamily="49" charset="0"/>
              </a:rPr>
              <a:t>t</a:t>
            </a:r>
          </a:p>
        </p:txBody>
      </p:sp>
      <p:sp>
        <p:nvSpPr>
          <p:cNvPr id="112661" name="Text Box 21"/>
          <p:cNvSpPr txBox="1">
            <a:spLocks noChangeArrowheads="1"/>
          </p:cNvSpPr>
          <p:nvPr/>
        </p:nvSpPr>
        <p:spPr bwMode="auto">
          <a:xfrm>
            <a:off x="6689725" y="2687638"/>
            <a:ext cx="3968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>
                <a:latin typeface="Courier New" pitchFamily="49" charset="0"/>
              </a:rPr>
              <a:t>t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Shannon Hangman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en-US" smtClean="0"/>
              <a:t>Hangman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</p:txBody>
      </p:sp>
      <p:sp>
        <p:nvSpPr>
          <p:cNvPr id="110596" name="Line 4"/>
          <p:cNvSpPr>
            <a:spLocks noChangeShapeType="1"/>
          </p:cNvSpPr>
          <p:nvPr/>
        </p:nvSpPr>
        <p:spPr bwMode="auto">
          <a:xfrm>
            <a:off x="1447800" y="34290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0597" name="Line 5"/>
          <p:cNvSpPr>
            <a:spLocks noChangeShapeType="1"/>
          </p:cNvSpPr>
          <p:nvPr/>
        </p:nvSpPr>
        <p:spPr bwMode="auto">
          <a:xfrm flipV="1">
            <a:off x="1676400" y="2514600"/>
            <a:ext cx="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0598" name="Line 6"/>
          <p:cNvSpPr>
            <a:spLocks noChangeShapeType="1"/>
          </p:cNvSpPr>
          <p:nvPr/>
        </p:nvSpPr>
        <p:spPr bwMode="auto">
          <a:xfrm flipV="1">
            <a:off x="1676400" y="25146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0599" name="Line 7"/>
          <p:cNvSpPr>
            <a:spLocks noChangeShapeType="1"/>
          </p:cNvSpPr>
          <p:nvPr/>
        </p:nvSpPr>
        <p:spPr bwMode="auto">
          <a:xfrm>
            <a:off x="1981200" y="2514600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0600" name="Line 8"/>
          <p:cNvSpPr>
            <a:spLocks noChangeShapeType="1"/>
          </p:cNvSpPr>
          <p:nvPr/>
        </p:nvSpPr>
        <p:spPr bwMode="auto">
          <a:xfrm>
            <a:off x="2667000" y="32004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0601" name="Line 9"/>
          <p:cNvSpPr>
            <a:spLocks noChangeShapeType="1"/>
          </p:cNvSpPr>
          <p:nvPr/>
        </p:nvSpPr>
        <p:spPr bwMode="auto">
          <a:xfrm>
            <a:off x="3124200" y="32004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0602" name="Line 10"/>
          <p:cNvSpPr>
            <a:spLocks noChangeShapeType="1"/>
          </p:cNvSpPr>
          <p:nvPr/>
        </p:nvSpPr>
        <p:spPr bwMode="auto">
          <a:xfrm>
            <a:off x="3581400" y="32004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0603" name="Line 11"/>
          <p:cNvSpPr>
            <a:spLocks noChangeShapeType="1"/>
          </p:cNvSpPr>
          <p:nvPr/>
        </p:nvSpPr>
        <p:spPr bwMode="auto">
          <a:xfrm>
            <a:off x="4038600" y="32004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0604" name="Line 12"/>
          <p:cNvSpPr>
            <a:spLocks noChangeShapeType="1"/>
          </p:cNvSpPr>
          <p:nvPr/>
        </p:nvSpPr>
        <p:spPr bwMode="auto">
          <a:xfrm>
            <a:off x="4876800" y="32004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0605" name="Line 13"/>
          <p:cNvSpPr>
            <a:spLocks noChangeShapeType="1"/>
          </p:cNvSpPr>
          <p:nvPr/>
        </p:nvSpPr>
        <p:spPr bwMode="auto">
          <a:xfrm>
            <a:off x="5334000" y="32004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0606" name="Line 14"/>
          <p:cNvSpPr>
            <a:spLocks noChangeShapeType="1"/>
          </p:cNvSpPr>
          <p:nvPr/>
        </p:nvSpPr>
        <p:spPr bwMode="auto">
          <a:xfrm>
            <a:off x="5791200" y="32004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0607" name="Line 15"/>
          <p:cNvSpPr>
            <a:spLocks noChangeShapeType="1"/>
          </p:cNvSpPr>
          <p:nvPr/>
        </p:nvSpPr>
        <p:spPr bwMode="auto">
          <a:xfrm>
            <a:off x="6248400" y="32004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0608" name="Line 16"/>
          <p:cNvSpPr>
            <a:spLocks noChangeShapeType="1"/>
          </p:cNvSpPr>
          <p:nvPr/>
        </p:nvSpPr>
        <p:spPr bwMode="auto">
          <a:xfrm>
            <a:off x="6705600" y="32004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0609" name="Line 17"/>
          <p:cNvSpPr>
            <a:spLocks noChangeShapeType="1"/>
          </p:cNvSpPr>
          <p:nvPr/>
        </p:nvSpPr>
        <p:spPr bwMode="auto">
          <a:xfrm>
            <a:off x="7467600" y="32004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0610" name="Line 18"/>
          <p:cNvSpPr>
            <a:spLocks noChangeShapeType="1"/>
          </p:cNvSpPr>
          <p:nvPr/>
        </p:nvSpPr>
        <p:spPr bwMode="auto">
          <a:xfrm>
            <a:off x="7924800" y="32004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0611" name="Text Box 19"/>
          <p:cNvSpPr txBox="1">
            <a:spLocks noChangeArrowheads="1"/>
          </p:cNvSpPr>
          <p:nvPr/>
        </p:nvSpPr>
        <p:spPr bwMode="auto">
          <a:xfrm>
            <a:off x="4022725" y="2687638"/>
            <a:ext cx="3968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>
                <a:latin typeface="Courier New" pitchFamily="49" charset="0"/>
              </a:rPr>
              <a:t>t</a:t>
            </a:r>
          </a:p>
        </p:txBody>
      </p:sp>
      <p:sp>
        <p:nvSpPr>
          <p:cNvPr id="110612" name="Text Box 20"/>
          <p:cNvSpPr txBox="1">
            <a:spLocks noChangeArrowheads="1"/>
          </p:cNvSpPr>
          <p:nvPr/>
        </p:nvSpPr>
        <p:spPr bwMode="auto">
          <a:xfrm>
            <a:off x="6689725" y="2687638"/>
            <a:ext cx="3968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>
                <a:latin typeface="Courier New" pitchFamily="49" charset="0"/>
              </a:rPr>
              <a:t>t</a:t>
            </a:r>
          </a:p>
        </p:txBody>
      </p:sp>
      <p:sp>
        <p:nvSpPr>
          <p:cNvPr id="110613" name="Text Box 21"/>
          <p:cNvSpPr txBox="1">
            <a:spLocks noChangeArrowheads="1"/>
          </p:cNvSpPr>
          <p:nvPr/>
        </p:nvSpPr>
        <p:spPr bwMode="auto">
          <a:xfrm>
            <a:off x="7908925" y="2687638"/>
            <a:ext cx="3968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>
                <a:latin typeface="Courier New" pitchFamily="49" charset="0"/>
              </a:rPr>
              <a:t>e</a:t>
            </a:r>
          </a:p>
        </p:txBody>
      </p:sp>
      <p:sp>
        <p:nvSpPr>
          <p:cNvPr id="110614" name="Text Box 22"/>
          <p:cNvSpPr txBox="1">
            <a:spLocks noChangeArrowheads="1"/>
          </p:cNvSpPr>
          <p:nvPr/>
        </p:nvSpPr>
        <p:spPr bwMode="auto">
          <a:xfrm>
            <a:off x="5105400" y="2057400"/>
            <a:ext cx="3968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>
                <a:latin typeface="Courier New" pitchFamily="49" charset="0"/>
              </a:rPr>
              <a:t>n</a:t>
            </a:r>
          </a:p>
        </p:txBody>
      </p:sp>
      <p:sp>
        <p:nvSpPr>
          <p:cNvPr id="110615" name="Oval 23"/>
          <p:cNvSpPr>
            <a:spLocks noChangeArrowheads="1"/>
          </p:cNvSpPr>
          <p:nvPr/>
        </p:nvSpPr>
        <p:spPr bwMode="auto">
          <a:xfrm>
            <a:off x="1828800" y="26670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Shannon Hangman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r>
              <a:rPr lang="en-US" smtClean="0"/>
              <a:t>Hangman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</p:txBody>
      </p:sp>
      <p:sp>
        <p:nvSpPr>
          <p:cNvPr id="114692" name="Line 4"/>
          <p:cNvSpPr>
            <a:spLocks noChangeShapeType="1"/>
          </p:cNvSpPr>
          <p:nvPr/>
        </p:nvSpPr>
        <p:spPr bwMode="auto">
          <a:xfrm>
            <a:off x="1447800" y="34290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4693" name="Line 5"/>
          <p:cNvSpPr>
            <a:spLocks noChangeShapeType="1"/>
          </p:cNvSpPr>
          <p:nvPr/>
        </p:nvSpPr>
        <p:spPr bwMode="auto">
          <a:xfrm flipV="1">
            <a:off x="1676400" y="2514600"/>
            <a:ext cx="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4694" name="Line 6"/>
          <p:cNvSpPr>
            <a:spLocks noChangeShapeType="1"/>
          </p:cNvSpPr>
          <p:nvPr/>
        </p:nvSpPr>
        <p:spPr bwMode="auto">
          <a:xfrm flipV="1">
            <a:off x="1676400" y="25146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4695" name="Line 7"/>
          <p:cNvSpPr>
            <a:spLocks noChangeShapeType="1"/>
          </p:cNvSpPr>
          <p:nvPr/>
        </p:nvSpPr>
        <p:spPr bwMode="auto">
          <a:xfrm>
            <a:off x="1981200" y="2514600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4696" name="Line 8"/>
          <p:cNvSpPr>
            <a:spLocks noChangeShapeType="1"/>
          </p:cNvSpPr>
          <p:nvPr/>
        </p:nvSpPr>
        <p:spPr bwMode="auto">
          <a:xfrm>
            <a:off x="2667000" y="32004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4697" name="Line 9"/>
          <p:cNvSpPr>
            <a:spLocks noChangeShapeType="1"/>
          </p:cNvSpPr>
          <p:nvPr/>
        </p:nvSpPr>
        <p:spPr bwMode="auto">
          <a:xfrm>
            <a:off x="3124200" y="32004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4698" name="Line 10"/>
          <p:cNvSpPr>
            <a:spLocks noChangeShapeType="1"/>
          </p:cNvSpPr>
          <p:nvPr/>
        </p:nvSpPr>
        <p:spPr bwMode="auto">
          <a:xfrm>
            <a:off x="3581400" y="32004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4699" name="Line 11"/>
          <p:cNvSpPr>
            <a:spLocks noChangeShapeType="1"/>
          </p:cNvSpPr>
          <p:nvPr/>
        </p:nvSpPr>
        <p:spPr bwMode="auto">
          <a:xfrm>
            <a:off x="4038600" y="32004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4700" name="Line 12"/>
          <p:cNvSpPr>
            <a:spLocks noChangeShapeType="1"/>
          </p:cNvSpPr>
          <p:nvPr/>
        </p:nvSpPr>
        <p:spPr bwMode="auto">
          <a:xfrm>
            <a:off x="4876800" y="32004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4701" name="Line 13"/>
          <p:cNvSpPr>
            <a:spLocks noChangeShapeType="1"/>
          </p:cNvSpPr>
          <p:nvPr/>
        </p:nvSpPr>
        <p:spPr bwMode="auto">
          <a:xfrm>
            <a:off x="5334000" y="32004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4702" name="Line 14"/>
          <p:cNvSpPr>
            <a:spLocks noChangeShapeType="1"/>
          </p:cNvSpPr>
          <p:nvPr/>
        </p:nvSpPr>
        <p:spPr bwMode="auto">
          <a:xfrm>
            <a:off x="5791200" y="32004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4703" name="Line 15"/>
          <p:cNvSpPr>
            <a:spLocks noChangeShapeType="1"/>
          </p:cNvSpPr>
          <p:nvPr/>
        </p:nvSpPr>
        <p:spPr bwMode="auto">
          <a:xfrm>
            <a:off x="6248400" y="32004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4704" name="Line 16"/>
          <p:cNvSpPr>
            <a:spLocks noChangeShapeType="1"/>
          </p:cNvSpPr>
          <p:nvPr/>
        </p:nvSpPr>
        <p:spPr bwMode="auto">
          <a:xfrm>
            <a:off x="6705600" y="32004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4705" name="Line 17"/>
          <p:cNvSpPr>
            <a:spLocks noChangeShapeType="1"/>
          </p:cNvSpPr>
          <p:nvPr/>
        </p:nvSpPr>
        <p:spPr bwMode="auto">
          <a:xfrm>
            <a:off x="7467600" y="32004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4706" name="Line 18"/>
          <p:cNvSpPr>
            <a:spLocks noChangeShapeType="1"/>
          </p:cNvSpPr>
          <p:nvPr/>
        </p:nvSpPr>
        <p:spPr bwMode="auto">
          <a:xfrm>
            <a:off x="7924800" y="32004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4707" name="Text Box 19"/>
          <p:cNvSpPr txBox="1">
            <a:spLocks noChangeArrowheads="1"/>
          </p:cNvSpPr>
          <p:nvPr/>
        </p:nvSpPr>
        <p:spPr bwMode="auto">
          <a:xfrm>
            <a:off x="4022725" y="2687638"/>
            <a:ext cx="3968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>
                <a:latin typeface="Courier New" pitchFamily="49" charset="0"/>
              </a:rPr>
              <a:t>t</a:t>
            </a:r>
          </a:p>
        </p:txBody>
      </p:sp>
      <p:sp>
        <p:nvSpPr>
          <p:cNvPr id="114708" name="Text Box 20"/>
          <p:cNvSpPr txBox="1">
            <a:spLocks noChangeArrowheads="1"/>
          </p:cNvSpPr>
          <p:nvPr/>
        </p:nvSpPr>
        <p:spPr bwMode="auto">
          <a:xfrm>
            <a:off x="6689725" y="2687638"/>
            <a:ext cx="3968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>
                <a:latin typeface="Courier New" pitchFamily="49" charset="0"/>
              </a:rPr>
              <a:t>t</a:t>
            </a:r>
          </a:p>
        </p:txBody>
      </p:sp>
      <p:sp>
        <p:nvSpPr>
          <p:cNvPr id="114709" name="Text Box 21"/>
          <p:cNvSpPr txBox="1">
            <a:spLocks noChangeArrowheads="1"/>
          </p:cNvSpPr>
          <p:nvPr/>
        </p:nvSpPr>
        <p:spPr bwMode="auto">
          <a:xfrm>
            <a:off x="7908925" y="2687638"/>
            <a:ext cx="3968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>
                <a:latin typeface="Courier New" pitchFamily="49" charset="0"/>
              </a:rPr>
              <a:t>e</a:t>
            </a:r>
          </a:p>
        </p:txBody>
      </p:sp>
      <p:sp>
        <p:nvSpPr>
          <p:cNvPr id="114710" name="Text Box 22"/>
          <p:cNvSpPr txBox="1">
            <a:spLocks noChangeArrowheads="1"/>
          </p:cNvSpPr>
          <p:nvPr/>
        </p:nvSpPr>
        <p:spPr bwMode="auto">
          <a:xfrm>
            <a:off x="5105400" y="2057400"/>
            <a:ext cx="822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>
                <a:latin typeface="Courier New" pitchFamily="49" charset="0"/>
              </a:rPr>
              <a:t>n i</a:t>
            </a:r>
          </a:p>
        </p:txBody>
      </p:sp>
      <p:sp>
        <p:nvSpPr>
          <p:cNvPr id="114711" name="Oval 23"/>
          <p:cNvSpPr>
            <a:spLocks noChangeArrowheads="1"/>
          </p:cNvSpPr>
          <p:nvPr/>
        </p:nvSpPr>
        <p:spPr bwMode="auto">
          <a:xfrm>
            <a:off x="1828800" y="26670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4712" name="Line 24"/>
          <p:cNvSpPr>
            <a:spLocks noChangeShapeType="1"/>
          </p:cNvSpPr>
          <p:nvPr/>
        </p:nvSpPr>
        <p:spPr bwMode="auto">
          <a:xfrm>
            <a:off x="1946275" y="2895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Shannon Hangman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en-US" smtClean="0"/>
              <a:t>Hangman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</p:txBody>
      </p:sp>
      <p:sp>
        <p:nvSpPr>
          <p:cNvPr id="115716" name="Line 4"/>
          <p:cNvSpPr>
            <a:spLocks noChangeShapeType="1"/>
          </p:cNvSpPr>
          <p:nvPr/>
        </p:nvSpPr>
        <p:spPr bwMode="auto">
          <a:xfrm>
            <a:off x="1447800" y="34290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5717" name="Line 5"/>
          <p:cNvSpPr>
            <a:spLocks noChangeShapeType="1"/>
          </p:cNvSpPr>
          <p:nvPr/>
        </p:nvSpPr>
        <p:spPr bwMode="auto">
          <a:xfrm flipV="1">
            <a:off x="1676400" y="2514600"/>
            <a:ext cx="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5718" name="Line 6"/>
          <p:cNvSpPr>
            <a:spLocks noChangeShapeType="1"/>
          </p:cNvSpPr>
          <p:nvPr/>
        </p:nvSpPr>
        <p:spPr bwMode="auto">
          <a:xfrm flipV="1">
            <a:off x="1676400" y="25146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5719" name="Line 7"/>
          <p:cNvSpPr>
            <a:spLocks noChangeShapeType="1"/>
          </p:cNvSpPr>
          <p:nvPr/>
        </p:nvSpPr>
        <p:spPr bwMode="auto">
          <a:xfrm>
            <a:off x="1981200" y="2514600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5720" name="Line 8"/>
          <p:cNvSpPr>
            <a:spLocks noChangeShapeType="1"/>
          </p:cNvSpPr>
          <p:nvPr/>
        </p:nvSpPr>
        <p:spPr bwMode="auto">
          <a:xfrm>
            <a:off x="2667000" y="32004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5721" name="Line 9"/>
          <p:cNvSpPr>
            <a:spLocks noChangeShapeType="1"/>
          </p:cNvSpPr>
          <p:nvPr/>
        </p:nvSpPr>
        <p:spPr bwMode="auto">
          <a:xfrm>
            <a:off x="3124200" y="32004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5722" name="Line 10"/>
          <p:cNvSpPr>
            <a:spLocks noChangeShapeType="1"/>
          </p:cNvSpPr>
          <p:nvPr/>
        </p:nvSpPr>
        <p:spPr bwMode="auto">
          <a:xfrm>
            <a:off x="3581400" y="32004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5723" name="Line 11"/>
          <p:cNvSpPr>
            <a:spLocks noChangeShapeType="1"/>
          </p:cNvSpPr>
          <p:nvPr/>
        </p:nvSpPr>
        <p:spPr bwMode="auto">
          <a:xfrm>
            <a:off x="4038600" y="32004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5724" name="Line 12"/>
          <p:cNvSpPr>
            <a:spLocks noChangeShapeType="1"/>
          </p:cNvSpPr>
          <p:nvPr/>
        </p:nvSpPr>
        <p:spPr bwMode="auto">
          <a:xfrm>
            <a:off x="4876800" y="32004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5725" name="Line 13"/>
          <p:cNvSpPr>
            <a:spLocks noChangeShapeType="1"/>
          </p:cNvSpPr>
          <p:nvPr/>
        </p:nvSpPr>
        <p:spPr bwMode="auto">
          <a:xfrm>
            <a:off x="5334000" y="32004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5726" name="Line 14"/>
          <p:cNvSpPr>
            <a:spLocks noChangeShapeType="1"/>
          </p:cNvSpPr>
          <p:nvPr/>
        </p:nvSpPr>
        <p:spPr bwMode="auto">
          <a:xfrm>
            <a:off x="5791200" y="32004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5727" name="Line 15"/>
          <p:cNvSpPr>
            <a:spLocks noChangeShapeType="1"/>
          </p:cNvSpPr>
          <p:nvPr/>
        </p:nvSpPr>
        <p:spPr bwMode="auto">
          <a:xfrm>
            <a:off x="6248400" y="32004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5728" name="Line 16"/>
          <p:cNvSpPr>
            <a:spLocks noChangeShapeType="1"/>
          </p:cNvSpPr>
          <p:nvPr/>
        </p:nvSpPr>
        <p:spPr bwMode="auto">
          <a:xfrm>
            <a:off x="6705600" y="32004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5729" name="Line 17"/>
          <p:cNvSpPr>
            <a:spLocks noChangeShapeType="1"/>
          </p:cNvSpPr>
          <p:nvPr/>
        </p:nvSpPr>
        <p:spPr bwMode="auto">
          <a:xfrm>
            <a:off x="7467600" y="32004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5730" name="Line 18"/>
          <p:cNvSpPr>
            <a:spLocks noChangeShapeType="1"/>
          </p:cNvSpPr>
          <p:nvPr/>
        </p:nvSpPr>
        <p:spPr bwMode="auto">
          <a:xfrm>
            <a:off x="7924800" y="32004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5731" name="Text Box 19"/>
          <p:cNvSpPr txBox="1">
            <a:spLocks noChangeArrowheads="1"/>
          </p:cNvSpPr>
          <p:nvPr/>
        </p:nvSpPr>
        <p:spPr bwMode="auto">
          <a:xfrm>
            <a:off x="4022725" y="2687638"/>
            <a:ext cx="3968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>
                <a:latin typeface="Courier New" pitchFamily="49" charset="0"/>
              </a:rPr>
              <a:t>t</a:t>
            </a:r>
          </a:p>
        </p:txBody>
      </p:sp>
      <p:sp>
        <p:nvSpPr>
          <p:cNvPr id="115732" name="Text Box 20"/>
          <p:cNvSpPr txBox="1">
            <a:spLocks noChangeArrowheads="1"/>
          </p:cNvSpPr>
          <p:nvPr/>
        </p:nvSpPr>
        <p:spPr bwMode="auto">
          <a:xfrm>
            <a:off x="6689725" y="2687638"/>
            <a:ext cx="3968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>
                <a:latin typeface="Courier New" pitchFamily="49" charset="0"/>
              </a:rPr>
              <a:t>t</a:t>
            </a:r>
          </a:p>
        </p:txBody>
      </p:sp>
      <p:sp>
        <p:nvSpPr>
          <p:cNvPr id="115733" name="Text Box 21"/>
          <p:cNvSpPr txBox="1">
            <a:spLocks noChangeArrowheads="1"/>
          </p:cNvSpPr>
          <p:nvPr/>
        </p:nvSpPr>
        <p:spPr bwMode="auto">
          <a:xfrm>
            <a:off x="7908925" y="2687638"/>
            <a:ext cx="3968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>
                <a:latin typeface="Courier New" pitchFamily="49" charset="0"/>
              </a:rPr>
              <a:t>e</a:t>
            </a:r>
          </a:p>
        </p:txBody>
      </p:sp>
      <p:sp>
        <p:nvSpPr>
          <p:cNvPr id="115734" name="Text Box 22"/>
          <p:cNvSpPr txBox="1">
            <a:spLocks noChangeArrowheads="1"/>
          </p:cNvSpPr>
          <p:nvPr/>
        </p:nvSpPr>
        <p:spPr bwMode="auto">
          <a:xfrm>
            <a:off x="5105400" y="2057400"/>
            <a:ext cx="12477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>
                <a:latin typeface="Courier New" pitchFamily="49" charset="0"/>
              </a:rPr>
              <a:t>n i a</a:t>
            </a:r>
          </a:p>
        </p:txBody>
      </p:sp>
      <p:sp>
        <p:nvSpPr>
          <p:cNvPr id="115735" name="Oval 23"/>
          <p:cNvSpPr>
            <a:spLocks noChangeArrowheads="1"/>
          </p:cNvSpPr>
          <p:nvPr/>
        </p:nvSpPr>
        <p:spPr bwMode="auto">
          <a:xfrm>
            <a:off x="1828800" y="26670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5736" name="Line 24"/>
          <p:cNvSpPr>
            <a:spLocks noChangeShapeType="1"/>
          </p:cNvSpPr>
          <p:nvPr/>
        </p:nvSpPr>
        <p:spPr bwMode="auto">
          <a:xfrm>
            <a:off x="1946275" y="2895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5737" name="Line 25"/>
          <p:cNvSpPr>
            <a:spLocks noChangeShapeType="1"/>
          </p:cNvSpPr>
          <p:nvPr/>
        </p:nvSpPr>
        <p:spPr bwMode="auto">
          <a:xfrm flipH="1" flipV="1">
            <a:off x="1749425" y="2938463"/>
            <a:ext cx="195263" cy="61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Shannon Hangman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en-US" smtClean="0"/>
              <a:t>Hangman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</p:txBody>
      </p:sp>
      <p:sp>
        <p:nvSpPr>
          <p:cNvPr id="120836" name="Line 4"/>
          <p:cNvSpPr>
            <a:spLocks noChangeShapeType="1"/>
          </p:cNvSpPr>
          <p:nvPr/>
        </p:nvSpPr>
        <p:spPr bwMode="auto">
          <a:xfrm>
            <a:off x="1447800" y="34290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0837" name="Line 5"/>
          <p:cNvSpPr>
            <a:spLocks noChangeShapeType="1"/>
          </p:cNvSpPr>
          <p:nvPr/>
        </p:nvSpPr>
        <p:spPr bwMode="auto">
          <a:xfrm flipV="1">
            <a:off x="1676400" y="2514600"/>
            <a:ext cx="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0838" name="Line 6"/>
          <p:cNvSpPr>
            <a:spLocks noChangeShapeType="1"/>
          </p:cNvSpPr>
          <p:nvPr/>
        </p:nvSpPr>
        <p:spPr bwMode="auto">
          <a:xfrm flipV="1">
            <a:off x="1676400" y="25146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0839" name="Line 7"/>
          <p:cNvSpPr>
            <a:spLocks noChangeShapeType="1"/>
          </p:cNvSpPr>
          <p:nvPr/>
        </p:nvSpPr>
        <p:spPr bwMode="auto">
          <a:xfrm>
            <a:off x="1981200" y="2514600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0840" name="Line 8"/>
          <p:cNvSpPr>
            <a:spLocks noChangeShapeType="1"/>
          </p:cNvSpPr>
          <p:nvPr/>
        </p:nvSpPr>
        <p:spPr bwMode="auto">
          <a:xfrm>
            <a:off x="2667000" y="32004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0841" name="Line 9"/>
          <p:cNvSpPr>
            <a:spLocks noChangeShapeType="1"/>
          </p:cNvSpPr>
          <p:nvPr/>
        </p:nvSpPr>
        <p:spPr bwMode="auto">
          <a:xfrm>
            <a:off x="3124200" y="32004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0842" name="Line 10"/>
          <p:cNvSpPr>
            <a:spLocks noChangeShapeType="1"/>
          </p:cNvSpPr>
          <p:nvPr/>
        </p:nvSpPr>
        <p:spPr bwMode="auto">
          <a:xfrm>
            <a:off x="3581400" y="32004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0843" name="Line 11"/>
          <p:cNvSpPr>
            <a:spLocks noChangeShapeType="1"/>
          </p:cNvSpPr>
          <p:nvPr/>
        </p:nvSpPr>
        <p:spPr bwMode="auto">
          <a:xfrm>
            <a:off x="4038600" y="32004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0844" name="Line 12"/>
          <p:cNvSpPr>
            <a:spLocks noChangeShapeType="1"/>
          </p:cNvSpPr>
          <p:nvPr/>
        </p:nvSpPr>
        <p:spPr bwMode="auto">
          <a:xfrm>
            <a:off x="4876800" y="32004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0845" name="Line 13"/>
          <p:cNvSpPr>
            <a:spLocks noChangeShapeType="1"/>
          </p:cNvSpPr>
          <p:nvPr/>
        </p:nvSpPr>
        <p:spPr bwMode="auto">
          <a:xfrm>
            <a:off x="5334000" y="32004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0846" name="Line 14"/>
          <p:cNvSpPr>
            <a:spLocks noChangeShapeType="1"/>
          </p:cNvSpPr>
          <p:nvPr/>
        </p:nvSpPr>
        <p:spPr bwMode="auto">
          <a:xfrm>
            <a:off x="5791200" y="32004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0847" name="Line 15"/>
          <p:cNvSpPr>
            <a:spLocks noChangeShapeType="1"/>
          </p:cNvSpPr>
          <p:nvPr/>
        </p:nvSpPr>
        <p:spPr bwMode="auto">
          <a:xfrm>
            <a:off x="6248400" y="32004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0848" name="Line 16"/>
          <p:cNvSpPr>
            <a:spLocks noChangeShapeType="1"/>
          </p:cNvSpPr>
          <p:nvPr/>
        </p:nvSpPr>
        <p:spPr bwMode="auto">
          <a:xfrm>
            <a:off x="6705600" y="32004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0849" name="Line 17"/>
          <p:cNvSpPr>
            <a:spLocks noChangeShapeType="1"/>
          </p:cNvSpPr>
          <p:nvPr/>
        </p:nvSpPr>
        <p:spPr bwMode="auto">
          <a:xfrm>
            <a:off x="7467600" y="32004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0850" name="Line 18"/>
          <p:cNvSpPr>
            <a:spLocks noChangeShapeType="1"/>
          </p:cNvSpPr>
          <p:nvPr/>
        </p:nvSpPr>
        <p:spPr bwMode="auto">
          <a:xfrm>
            <a:off x="7924800" y="32004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0851" name="Text Box 19"/>
          <p:cNvSpPr txBox="1">
            <a:spLocks noChangeArrowheads="1"/>
          </p:cNvSpPr>
          <p:nvPr/>
        </p:nvSpPr>
        <p:spPr bwMode="auto">
          <a:xfrm>
            <a:off x="4022725" y="2687638"/>
            <a:ext cx="3968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>
                <a:latin typeface="Courier New" pitchFamily="49" charset="0"/>
              </a:rPr>
              <a:t>t</a:t>
            </a:r>
          </a:p>
        </p:txBody>
      </p:sp>
      <p:sp>
        <p:nvSpPr>
          <p:cNvPr id="120852" name="Text Box 20"/>
          <p:cNvSpPr txBox="1">
            <a:spLocks noChangeArrowheads="1"/>
          </p:cNvSpPr>
          <p:nvPr/>
        </p:nvSpPr>
        <p:spPr bwMode="auto">
          <a:xfrm>
            <a:off x="6689725" y="2687638"/>
            <a:ext cx="3968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>
                <a:latin typeface="Courier New" pitchFamily="49" charset="0"/>
              </a:rPr>
              <a:t>t</a:t>
            </a:r>
          </a:p>
        </p:txBody>
      </p:sp>
      <p:sp>
        <p:nvSpPr>
          <p:cNvPr id="120853" name="Text Box 21"/>
          <p:cNvSpPr txBox="1">
            <a:spLocks noChangeArrowheads="1"/>
          </p:cNvSpPr>
          <p:nvPr/>
        </p:nvSpPr>
        <p:spPr bwMode="auto">
          <a:xfrm>
            <a:off x="7908925" y="2687638"/>
            <a:ext cx="3968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>
                <a:latin typeface="Courier New" pitchFamily="49" charset="0"/>
              </a:rPr>
              <a:t>e</a:t>
            </a:r>
          </a:p>
        </p:txBody>
      </p:sp>
      <p:sp>
        <p:nvSpPr>
          <p:cNvPr id="120854" name="Text Box 22"/>
          <p:cNvSpPr txBox="1">
            <a:spLocks noChangeArrowheads="1"/>
          </p:cNvSpPr>
          <p:nvPr/>
        </p:nvSpPr>
        <p:spPr bwMode="auto">
          <a:xfrm>
            <a:off x="5105400" y="2057400"/>
            <a:ext cx="12477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>
                <a:latin typeface="Courier New" pitchFamily="49" charset="0"/>
              </a:rPr>
              <a:t>n i a</a:t>
            </a:r>
          </a:p>
        </p:txBody>
      </p:sp>
      <p:sp>
        <p:nvSpPr>
          <p:cNvPr id="120855" name="Oval 23"/>
          <p:cNvSpPr>
            <a:spLocks noChangeArrowheads="1"/>
          </p:cNvSpPr>
          <p:nvPr/>
        </p:nvSpPr>
        <p:spPr bwMode="auto">
          <a:xfrm>
            <a:off x="1828800" y="26670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0856" name="Line 24"/>
          <p:cNvSpPr>
            <a:spLocks noChangeShapeType="1"/>
          </p:cNvSpPr>
          <p:nvPr/>
        </p:nvSpPr>
        <p:spPr bwMode="auto">
          <a:xfrm>
            <a:off x="1946275" y="2895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0857" name="Line 25"/>
          <p:cNvSpPr>
            <a:spLocks noChangeShapeType="1"/>
          </p:cNvSpPr>
          <p:nvPr/>
        </p:nvSpPr>
        <p:spPr bwMode="auto">
          <a:xfrm flipH="1" flipV="1">
            <a:off x="1749425" y="2938463"/>
            <a:ext cx="195263" cy="61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0858" name="Text Box 26"/>
          <p:cNvSpPr txBox="1">
            <a:spLocks noChangeArrowheads="1"/>
          </p:cNvSpPr>
          <p:nvPr/>
        </p:nvSpPr>
        <p:spPr bwMode="auto">
          <a:xfrm>
            <a:off x="4876800" y="2681288"/>
            <a:ext cx="3968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>
                <a:latin typeface="Courier New" pitchFamily="49" charset="0"/>
              </a:rPr>
              <a:t>s</a:t>
            </a:r>
          </a:p>
        </p:txBody>
      </p:sp>
      <p:sp>
        <p:nvSpPr>
          <p:cNvPr id="120859" name="Text Box 27"/>
          <p:cNvSpPr txBox="1">
            <a:spLocks noChangeArrowheads="1"/>
          </p:cNvSpPr>
          <p:nvPr/>
        </p:nvSpPr>
        <p:spPr bwMode="auto">
          <a:xfrm>
            <a:off x="3565525" y="2681288"/>
            <a:ext cx="3968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>
                <a:latin typeface="Courier New" pitchFamily="49" charset="0"/>
              </a:rPr>
              <a:t>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smtClean="0"/>
              <a:t>History of the World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812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 smtClean="0"/>
              <a:t>[Markov 1913]</a:t>
            </a:r>
          </a:p>
          <a:p>
            <a:pPr>
              <a:buFontTx/>
              <a:buNone/>
            </a:pPr>
            <a:r>
              <a:rPr lang="en-US" dirty="0" smtClean="0"/>
              <a:t>[Shannon 1948]</a:t>
            </a:r>
          </a:p>
          <a:p>
            <a:pPr>
              <a:buFontTx/>
              <a:buNone/>
            </a:pPr>
            <a:r>
              <a:rPr lang="en-US" dirty="0" smtClean="0"/>
              <a:t>[Chomsky 1956]</a:t>
            </a:r>
          </a:p>
          <a:p>
            <a:pPr>
              <a:buFontTx/>
              <a:buNone/>
            </a:pPr>
            <a:r>
              <a:rPr lang="en-US" dirty="0" smtClean="0"/>
              <a:t>[Chomsky 1957]</a:t>
            </a:r>
          </a:p>
          <a:p>
            <a:pPr>
              <a:buFontTx/>
              <a:buNone/>
            </a:pPr>
            <a:r>
              <a:rPr lang="en-US" dirty="0" smtClean="0"/>
              <a:t>[Rounds 1970] &amp; [Thatcher 1970]</a:t>
            </a:r>
          </a:p>
          <a:p>
            <a:pPr>
              <a:buFontTx/>
              <a:buNone/>
            </a:pPr>
            <a:r>
              <a:rPr lang="en-US" dirty="0" smtClean="0"/>
              <a:t>[Thatcher 1973]</a:t>
            </a:r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57525" y="1558925"/>
            <a:ext cx="9207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48125" y="2397125"/>
            <a:ext cx="812800" cy="1147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62525" y="3235325"/>
            <a:ext cx="822325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3956050" y="1371600"/>
            <a:ext cx="366236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consonant/vowel</a:t>
            </a:r>
          </a:p>
          <a:p>
            <a:r>
              <a:rPr lang="en-US"/>
              <a:t>sequences in Pushkin novels</a:t>
            </a:r>
          </a:p>
        </p:txBody>
      </p:sp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4886325" y="2320925"/>
            <a:ext cx="270351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noisy channel model</a:t>
            </a:r>
          </a:p>
          <a:p>
            <a:r>
              <a:rPr lang="en-US"/>
              <a:t>cryptography</a:t>
            </a:r>
          </a:p>
        </p:txBody>
      </p:sp>
      <p:sp>
        <p:nvSpPr>
          <p:cNvPr id="16393" name="Text Box 9"/>
          <p:cNvSpPr txBox="1">
            <a:spLocks noChangeArrowheads="1"/>
          </p:cNvSpPr>
          <p:nvPr/>
        </p:nvSpPr>
        <p:spPr bwMode="auto">
          <a:xfrm>
            <a:off x="5840413" y="3175000"/>
            <a:ext cx="2922587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context free grammars</a:t>
            </a:r>
          </a:p>
          <a:p>
            <a:r>
              <a:rPr lang="en-US" dirty="0"/>
              <a:t>transformational</a:t>
            </a:r>
          </a:p>
          <a:p>
            <a:r>
              <a:rPr lang="en-US" dirty="0"/>
              <a:t>  grammars</a:t>
            </a:r>
          </a:p>
        </p:txBody>
      </p:sp>
      <p:sp>
        <p:nvSpPr>
          <p:cNvPr id="16394" name="Text Box 10"/>
          <p:cNvSpPr txBox="1">
            <a:spLocks noChangeArrowheads="1"/>
          </p:cNvSpPr>
          <p:nvPr/>
        </p:nvSpPr>
        <p:spPr bwMode="auto">
          <a:xfrm>
            <a:off x="5992813" y="4419600"/>
            <a:ext cx="202696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tree </a:t>
            </a:r>
            <a:r>
              <a:rPr lang="en-US" dirty="0" smtClean="0"/>
              <a:t>transducers, </a:t>
            </a:r>
            <a:r>
              <a:rPr lang="en-US" dirty="0"/>
              <a:t>to</a:t>
            </a:r>
          </a:p>
          <a:p>
            <a:r>
              <a:rPr lang="en-US" dirty="0"/>
              <a:t>formalize</a:t>
            </a:r>
          </a:p>
          <a:p>
            <a:r>
              <a:rPr lang="en-US" dirty="0"/>
              <a:t>transformational</a:t>
            </a:r>
          </a:p>
          <a:p>
            <a:r>
              <a:rPr lang="en-US" dirty="0"/>
              <a:t>grammars</a:t>
            </a:r>
          </a:p>
        </p:txBody>
      </p:sp>
      <p:sp>
        <p:nvSpPr>
          <p:cNvPr id="16395" name="Text Box 11"/>
          <p:cNvSpPr txBox="1">
            <a:spLocks noChangeArrowheads="1"/>
          </p:cNvSpPr>
          <p:nvPr/>
        </p:nvSpPr>
        <p:spPr bwMode="auto">
          <a:xfrm>
            <a:off x="3124200" y="5000625"/>
            <a:ext cx="183038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tree automata</a:t>
            </a:r>
          </a:p>
          <a:p>
            <a:r>
              <a:rPr lang="en-US"/>
              <a:t>survey article</a:t>
            </a:r>
          </a:p>
        </p:txBody>
      </p:sp>
      <p:sp>
        <p:nvSpPr>
          <p:cNvPr id="16396" name="AutoShape 12"/>
          <p:cNvSpPr>
            <a:spLocks noChangeArrowheads="1"/>
          </p:cNvSpPr>
          <p:nvPr/>
        </p:nvSpPr>
        <p:spPr bwMode="auto">
          <a:xfrm>
            <a:off x="152400" y="609600"/>
            <a:ext cx="7772400" cy="2286000"/>
          </a:xfrm>
          <a:prstGeom prst="wedgeRoundRectCallout">
            <a:avLst>
              <a:gd name="adj1" fmla="val -30003"/>
              <a:gd name="adj2" fmla="val 138948"/>
              <a:gd name="adj3" fmla="val 16667"/>
            </a:avLst>
          </a:prstGeom>
          <a:solidFill>
            <a:srgbClr val="FFFF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endParaRPr lang="en-US"/>
          </a:p>
        </p:txBody>
      </p:sp>
      <p:sp>
        <p:nvSpPr>
          <p:cNvPr id="16397" name="Text Box 13"/>
          <p:cNvSpPr txBox="1">
            <a:spLocks noChangeArrowheads="1"/>
          </p:cNvSpPr>
          <p:nvPr/>
        </p:nvSpPr>
        <p:spPr bwMode="auto">
          <a:xfrm>
            <a:off x="304800" y="762000"/>
            <a:ext cx="74676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Arial" charset="0"/>
              </a:rPr>
              <a:t>“The number one priority in the area [of </a:t>
            </a:r>
            <a:r>
              <a:rPr lang="en-US" sz="2000" dirty="0" smtClean="0">
                <a:latin typeface="Arial" charset="0"/>
              </a:rPr>
              <a:t>tree automata theory] is </a:t>
            </a:r>
            <a:r>
              <a:rPr lang="en-US" sz="2000" dirty="0">
                <a:latin typeface="Arial" charset="0"/>
              </a:rPr>
              <a:t>a careful assessment of the significant problems </a:t>
            </a:r>
            <a:r>
              <a:rPr lang="en-US" sz="2000" dirty="0" smtClean="0">
                <a:latin typeface="Arial" charset="0"/>
              </a:rPr>
              <a:t>concerning </a:t>
            </a:r>
            <a:r>
              <a:rPr lang="en-US" sz="2000" b="1" dirty="0" smtClean="0">
                <a:latin typeface="Arial" charset="0"/>
              </a:rPr>
              <a:t>natural </a:t>
            </a:r>
            <a:r>
              <a:rPr lang="en-US" sz="2000" b="1" dirty="0">
                <a:latin typeface="Arial" charset="0"/>
              </a:rPr>
              <a:t>language and programming language semantics </a:t>
            </a:r>
            <a:r>
              <a:rPr lang="en-US" sz="2000" b="1" dirty="0" smtClean="0">
                <a:latin typeface="Arial" charset="0"/>
              </a:rPr>
              <a:t>and translation</a:t>
            </a:r>
            <a:r>
              <a:rPr lang="en-US" sz="2000" dirty="0">
                <a:latin typeface="Arial" charset="0"/>
              </a:rPr>
              <a:t>.  If such problems can be found and formulated, </a:t>
            </a:r>
            <a:r>
              <a:rPr lang="en-US" sz="2000" dirty="0" smtClean="0">
                <a:latin typeface="Arial" charset="0"/>
              </a:rPr>
              <a:t>I am </a:t>
            </a:r>
            <a:r>
              <a:rPr lang="en-US" sz="2000" dirty="0">
                <a:latin typeface="Arial" charset="0"/>
              </a:rPr>
              <a:t>convinced that the approach informally surveyed here </a:t>
            </a:r>
            <a:r>
              <a:rPr lang="en-US" sz="2000" dirty="0" smtClean="0">
                <a:latin typeface="Arial" charset="0"/>
              </a:rPr>
              <a:t>can provide </a:t>
            </a:r>
            <a:r>
              <a:rPr lang="en-US" sz="2000" dirty="0">
                <a:latin typeface="Arial" charset="0"/>
              </a:rPr>
              <a:t>a unifying framework within which to study them.”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Shannon Hangman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en-US" smtClean="0"/>
              <a:t>Hangman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</p:txBody>
      </p:sp>
      <p:sp>
        <p:nvSpPr>
          <p:cNvPr id="116740" name="Line 4"/>
          <p:cNvSpPr>
            <a:spLocks noChangeShapeType="1"/>
          </p:cNvSpPr>
          <p:nvPr/>
        </p:nvSpPr>
        <p:spPr bwMode="auto">
          <a:xfrm>
            <a:off x="1447800" y="34290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6741" name="Line 5"/>
          <p:cNvSpPr>
            <a:spLocks noChangeShapeType="1"/>
          </p:cNvSpPr>
          <p:nvPr/>
        </p:nvSpPr>
        <p:spPr bwMode="auto">
          <a:xfrm flipV="1">
            <a:off x="1676400" y="2514600"/>
            <a:ext cx="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6742" name="Line 6"/>
          <p:cNvSpPr>
            <a:spLocks noChangeShapeType="1"/>
          </p:cNvSpPr>
          <p:nvPr/>
        </p:nvSpPr>
        <p:spPr bwMode="auto">
          <a:xfrm flipV="1">
            <a:off x="1676400" y="25146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6743" name="Line 7"/>
          <p:cNvSpPr>
            <a:spLocks noChangeShapeType="1"/>
          </p:cNvSpPr>
          <p:nvPr/>
        </p:nvSpPr>
        <p:spPr bwMode="auto">
          <a:xfrm>
            <a:off x="1981200" y="2514600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6744" name="Line 8"/>
          <p:cNvSpPr>
            <a:spLocks noChangeShapeType="1"/>
          </p:cNvSpPr>
          <p:nvPr/>
        </p:nvSpPr>
        <p:spPr bwMode="auto">
          <a:xfrm>
            <a:off x="2667000" y="32004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6745" name="Line 9"/>
          <p:cNvSpPr>
            <a:spLocks noChangeShapeType="1"/>
          </p:cNvSpPr>
          <p:nvPr/>
        </p:nvSpPr>
        <p:spPr bwMode="auto">
          <a:xfrm>
            <a:off x="3124200" y="32004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6746" name="Line 10"/>
          <p:cNvSpPr>
            <a:spLocks noChangeShapeType="1"/>
          </p:cNvSpPr>
          <p:nvPr/>
        </p:nvSpPr>
        <p:spPr bwMode="auto">
          <a:xfrm>
            <a:off x="3581400" y="32004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6747" name="Line 11"/>
          <p:cNvSpPr>
            <a:spLocks noChangeShapeType="1"/>
          </p:cNvSpPr>
          <p:nvPr/>
        </p:nvSpPr>
        <p:spPr bwMode="auto">
          <a:xfrm>
            <a:off x="4038600" y="32004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6748" name="Line 12"/>
          <p:cNvSpPr>
            <a:spLocks noChangeShapeType="1"/>
          </p:cNvSpPr>
          <p:nvPr/>
        </p:nvSpPr>
        <p:spPr bwMode="auto">
          <a:xfrm>
            <a:off x="4876800" y="32004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6749" name="Line 13"/>
          <p:cNvSpPr>
            <a:spLocks noChangeShapeType="1"/>
          </p:cNvSpPr>
          <p:nvPr/>
        </p:nvSpPr>
        <p:spPr bwMode="auto">
          <a:xfrm>
            <a:off x="5334000" y="32004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6750" name="Line 14"/>
          <p:cNvSpPr>
            <a:spLocks noChangeShapeType="1"/>
          </p:cNvSpPr>
          <p:nvPr/>
        </p:nvSpPr>
        <p:spPr bwMode="auto">
          <a:xfrm>
            <a:off x="5791200" y="32004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6751" name="Line 15"/>
          <p:cNvSpPr>
            <a:spLocks noChangeShapeType="1"/>
          </p:cNvSpPr>
          <p:nvPr/>
        </p:nvSpPr>
        <p:spPr bwMode="auto">
          <a:xfrm>
            <a:off x="6248400" y="32004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6752" name="Line 16"/>
          <p:cNvSpPr>
            <a:spLocks noChangeShapeType="1"/>
          </p:cNvSpPr>
          <p:nvPr/>
        </p:nvSpPr>
        <p:spPr bwMode="auto">
          <a:xfrm>
            <a:off x="6705600" y="32004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6753" name="Line 17"/>
          <p:cNvSpPr>
            <a:spLocks noChangeShapeType="1"/>
          </p:cNvSpPr>
          <p:nvPr/>
        </p:nvSpPr>
        <p:spPr bwMode="auto">
          <a:xfrm>
            <a:off x="7467600" y="32004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6754" name="Line 18"/>
          <p:cNvSpPr>
            <a:spLocks noChangeShapeType="1"/>
          </p:cNvSpPr>
          <p:nvPr/>
        </p:nvSpPr>
        <p:spPr bwMode="auto">
          <a:xfrm>
            <a:off x="7924800" y="32004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6755" name="Text Box 19"/>
          <p:cNvSpPr txBox="1">
            <a:spLocks noChangeArrowheads="1"/>
          </p:cNvSpPr>
          <p:nvPr/>
        </p:nvSpPr>
        <p:spPr bwMode="auto">
          <a:xfrm>
            <a:off x="4022725" y="2687638"/>
            <a:ext cx="3968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>
                <a:latin typeface="Courier New" pitchFamily="49" charset="0"/>
              </a:rPr>
              <a:t>t</a:t>
            </a:r>
          </a:p>
        </p:txBody>
      </p:sp>
      <p:sp>
        <p:nvSpPr>
          <p:cNvPr id="116756" name="Text Box 20"/>
          <p:cNvSpPr txBox="1">
            <a:spLocks noChangeArrowheads="1"/>
          </p:cNvSpPr>
          <p:nvPr/>
        </p:nvSpPr>
        <p:spPr bwMode="auto">
          <a:xfrm>
            <a:off x="6689725" y="2687638"/>
            <a:ext cx="3968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>
                <a:latin typeface="Courier New" pitchFamily="49" charset="0"/>
              </a:rPr>
              <a:t>t</a:t>
            </a:r>
          </a:p>
        </p:txBody>
      </p:sp>
      <p:sp>
        <p:nvSpPr>
          <p:cNvPr id="116757" name="Text Box 21"/>
          <p:cNvSpPr txBox="1">
            <a:spLocks noChangeArrowheads="1"/>
          </p:cNvSpPr>
          <p:nvPr/>
        </p:nvSpPr>
        <p:spPr bwMode="auto">
          <a:xfrm>
            <a:off x="7908925" y="2687638"/>
            <a:ext cx="3968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>
                <a:latin typeface="Courier New" pitchFamily="49" charset="0"/>
              </a:rPr>
              <a:t>e</a:t>
            </a:r>
          </a:p>
        </p:txBody>
      </p:sp>
      <p:sp>
        <p:nvSpPr>
          <p:cNvPr id="116758" name="Text Box 22"/>
          <p:cNvSpPr txBox="1">
            <a:spLocks noChangeArrowheads="1"/>
          </p:cNvSpPr>
          <p:nvPr/>
        </p:nvSpPr>
        <p:spPr bwMode="auto">
          <a:xfrm>
            <a:off x="5105400" y="2057400"/>
            <a:ext cx="12477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>
                <a:latin typeface="Courier New" pitchFamily="49" charset="0"/>
              </a:rPr>
              <a:t>n i a</a:t>
            </a:r>
          </a:p>
        </p:txBody>
      </p:sp>
      <p:sp>
        <p:nvSpPr>
          <p:cNvPr id="116759" name="Oval 23"/>
          <p:cNvSpPr>
            <a:spLocks noChangeArrowheads="1"/>
          </p:cNvSpPr>
          <p:nvPr/>
        </p:nvSpPr>
        <p:spPr bwMode="auto">
          <a:xfrm>
            <a:off x="1828800" y="26670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60" name="Line 24"/>
          <p:cNvSpPr>
            <a:spLocks noChangeShapeType="1"/>
          </p:cNvSpPr>
          <p:nvPr/>
        </p:nvSpPr>
        <p:spPr bwMode="auto">
          <a:xfrm>
            <a:off x="1946275" y="2895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6761" name="Line 25"/>
          <p:cNvSpPr>
            <a:spLocks noChangeShapeType="1"/>
          </p:cNvSpPr>
          <p:nvPr/>
        </p:nvSpPr>
        <p:spPr bwMode="auto">
          <a:xfrm flipH="1" flipV="1">
            <a:off x="1749425" y="2938463"/>
            <a:ext cx="195263" cy="61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6762" name="Text Box 26"/>
          <p:cNvSpPr txBox="1">
            <a:spLocks noChangeArrowheads="1"/>
          </p:cNvSpPr>
          <p:nvPr/>
        </p:nvSpPr>
        <p:spPr bwMode="auto">
          <a:xfrm>
            <a:off x="4876800" y="2681288"/>
            <a:ext cx="3968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>
                <a:latin typeface="Courier New" pitchFamily="49" charset="0"/>
              </a:rPr>
              <a:t>s</a:t>
            </a:r>
          </a:p>
        </p:txBody>
      </p:sp>
      <p:sp>
        <p:nvSpPr>
          <p:cNvPr id="116763" name="Text Box 27"/>
          <p:cNvSpPr txBox="1">
            <a:spLocks noChangeArrowheads="1"/>
          </p:cNvSpPr>
          <p:nvPr/>
        </p:nvSpPr>
        <p:spPr bwMode="auto">
          <a:xfrm>
            <a:off x="5318125" y="2667000"/>
            <a:ext cx="3968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>
                <a:latin typeface="Courier New" pitchFamily="49" charset="0"/>
              </a:rPr>
              <a:t>h</a:t>
            </a:r>
          </a:p>
        </p:txBody>
      </p:sp>
      <p:sp>
        <p:nvSpPr>
          <p:cNvPr id="116764" name="Text Box 28"/>
          <p:cNvSpPr txBox="1">
            <a:spLocks noChangeArrowheads="1"/>
          </p:cNvSpPr>
          <p:nvPr/>
        </p:nvSpPr>
        <p:spPr bwMode="auto">
          <a:xfrm>
            <a:off x="3565525" y="2681288"/>
            <a:ext cx="3968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>
                <a:latin typeface="Courier New" pitchFamily="49" charset="0"/>
              </a:rPr>
              <a:t>s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Shannon Hangman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en-US" smtClean="0"/>
              <a:t>Hangman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</p:txBody>
      </p:sp>
      <p:sp>
        <p:nvSpPr>
          <p:cNvPr id="117764" name="Line 4"/>
          <p:cNvSpPr>
            <a:spLocks noChangeShapeType="1"/>
          </p:cNvSpPr>
          <p:nvPr/>
        </p:nvSpPr>
        <p:spPr bwMode="auto">
          <a:xfrm>
            <a:off x="1447800" y="34290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7765" name="Line 5"/>
          <p:cNvSpPr>
            <a:spLocks noChangeShapeType="1"/>
          </p:cNvSpPr>
          <p:nvPr/>
        </p:nvSpPr>
        <p:spPr bwMode="auto">
          <a:xfrm flipV="1">
            <a:off x="1676400" y="2514600"/>
            <a:ext cx="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7766" name="Line 6"/>
          <p:cNvSpPr>
            <a:spLocks noChangeShapeType="1"/>
          </p:cNvSpPr>
          <p:nvPr/>
        </p:nvSpPr>
        <p:spPr bwMode="auto">
          <a:xfrm flipV="1">
            <a:off x="1676400" y="25146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7767" name="Line 7"/>
          <p:cNvSpPr>
            <a:spLocks noChangeShapeType="1"/>
          </p:cNvSpPr>
          <p:nvPr/>
        </p:nvSpPr>
        <p:spPr bwMode="auto">
          <a:xfrm>
            <a:off x="1981200" y="2514600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7768" name="Line 8"/>
          <p:cNvSpPr>
            <a:spLocks noChangeShapeType="1"/>
          </p:cNvSpPr>
          <p:nvPr/>
        </p:nvSpPr>
        <p:spPr bwMode="auto">
          <a:xfrm>
            <a:off x="2667000" y="32004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7769" name="Line 9"/>
          <p:cNvSpPr>
            <a:spLocks noChangeShapeType="1"/>
          </p:cNvSpPr>
          <p:nvPr/>
        </p:nvSpPr>
        <p:spPr bwMode="auto">
          <a:xfrm>
            <a:off x="3124200" y="32004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7770" name="Line 10"/>
          <p:cNvSpPr>
            <a:spLocks noChangeShapeType="1"/>
          </p:cNvSpPr>
          <p:nvPr/>
        </p:nvSpPr>
        <p:spPr bwMode="auto">
          <a:xfrm>
            <a:off x="3581400" y="32004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7771" name="Line 11"/>
          <p:cNvSpPr>
            <a:spLocks noChangeShapeType="1"/>
          </p:cNvSpPr>
          <p:nvPr/>
        </p:nvSpPr>
        <p:spPr bwMode="auto">
          <a:xfrm>
            <a:off x="4038600" y="32004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7772" name="Line 12"/>
          <p:cNvSpPr>
            <a:spLocks noChangeShapeType="1"/>
          </p:cNvSpPr>
          <p:nvPr/>
        </p:nvSpPr>
        <p:spPr bwMode="auto">
          <a:xfrm>
            <a:off x="4876800" y="32004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7773" name="Line 13"/>
          <p:cNvSpPr>
            <a:spLocks noChangeShapeType="1"/>
          </p:cNvSpPr>
          <p:nvPr/>
        </p:nvSpPr>
        <p:spPr bwMode="auto">
          <a:xfrm>
            <a:off x="5334000" y="32004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7774" name="Line 14"/>
          <p:cNvSpPr>
            <a:spLocks noChangeShapeType="1"/>
          </p:cNvSpPr>
          <p:nvPr/>
        </p:nvSpPr>
        <p:spPr bwMode="auto">
          <a:xfrm>
            <a:off x="5791200" y="32004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7775" name="Line 15"/>
          <p:cNvSpPr>
            <a:spLocks noChangeShapeType="1"/>
          </p:cNvSpPr>
          <p:nvPr/>
        </p:nvSpPr>
        <p:spPr bwMode="auto">
          <a:xfrm>
            <a:off x="6248400" y="32004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7776" name="Line 16"/>
          <p:cNvSpPr>
            <a:spLocks noChangeShapeType="1"/>
          </p:cNvSpPr>
          <p:nvPr/>
        </p:nvSpPr>
        <p:spPr bwMode="auto">
          <a:xfrm>
            <a:off x="6705600" y="32004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7777" name="Line 17"/>
          <p:cNvSpPr>
            <a:spLocks noChangeShapeType="1"/>
          </p:cNvSpPr>
          <p:nvPr/>
        </p:nvSpPr>
        <p:spPr bwMode="auto">
          <a:xfrm>
            <a:off x="7467600" y="32004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7778" name="Line 18"/>
          <p:cNvSpPr>
            <a:spLocks noChangeShapeType="1"/>
          </p:cNvSpPr>
          <p:nvPr/>
        </p:nvSpPr>
        <p:spPr bwMode="auto">
          <a:xfrm>
            <a:off x="7924800" y="32004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7779" name="Text Box 19"/>
          <p:cNvSpPr txBox="1">
            <a:spLocks noChangeArrowheads="1"/>
          </p:cNvSpPr>
          <p:nvPr/>
        </p:nvSpPr>
        <p:spPr bwMode="auto">
          <a:xfrm>
            <a:off x="4022725" y="2687638"/>
            <a:ext cx="3968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>
                <a:latin typeface="Courier New" pitchFamily="49" charset="0"/>
              </a:rPr>
              <a:t>t</a:t>
            </a:r>
          </a:p>
        </p:txBody>
      </p:sp>
      <p:sp>
        <p:nvSpPr>
          <p:cNvPr id="117780" name="Text Box 20"/>
          <p:cNvSpPr txBox="1">
            <a:spLocks noChangeArrowheads="1"/>
          </p:cNvSpPr>
          <p:nvPr/>
        </p:nvSpPr>
        <p:spPr bwMode="auto">
          <a:xfrm>
            <a:off x="6689725" y="2687638"/>
            <a:ext cx="3968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>
                <a:latin typeface="Courier New" pitchFamily="49" charset="0"/>
              </a:rPr>
              <a:t>t</a:t>
            </a:r>
          </a:p>
        </p:txBody>
      </p:sp>
      <p:sp>
        <p:nvSpPr>
          <p:cNvPr id="117781" name="Text Box 21"/>
          <p:cNvSpPr txBox="1">
            <a:spLocks noChangeArrowheads="1"/>
          </p:cNvSpPr>
          <p:nvPr/>
        </p:nvSpPr>
        <p:spPr bwMode="auto">
          <a:xfrm>
            <a:off x="7908925" y="2687638"/>
            <a:ext cx="3968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>
                <a:latin typeface="Courier New" pitchFamily="49" charset="0"/>
              </a:rPr>
              <a:t>e</a:t>
            </a:r>
          </a:p>
        </p:txBody>
      </p:sp>
      <p:sp>
        <p:nvSpPr>
          <p:cNvPr id="117782" name="Text Box 22"/>
          <p:cNvSpPr txBox="1">
            <a:spLocks noChangeArrowheads="1"/>
          </p:cNvSpPr>
          <p:nvPr/>
        </p:nvSpPr>
        <p:spPr bwMode="auto">
          <a:xfrm>
            <a:off x="5105400" y="2057400"/>
            <a:ext cx="16732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>
                <a:latin typeface="Courier New" pitchFamily="49" charset="0"/>
              </a:rPr>
              <a:t>n i a b</a:t>
            </a:r>
          </a:p>
        </p:txBody>
      </p:sp>
      <p:sp>
        <p:nvSpPr>
          <p:cNvPr id="117783" name="Oval 23"/>
          <p:cNvSpPr>
            <a:spLocks noChangeArrowheads="1"/>
          </p:cNvSpPr>
          <p:nvPr/>
        </p:nvSpPr>
        <p:spPr bwMode="auto">
          <a:xfrm>
            <a:off x="1828800" y="26670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7784" name="Line 24"/>
          <p:cNvSpPr>
            <a:spLocks noChangeShapeType="1"/>
          </p:cNvSpPr>
          <p:nvPr/>
        </p:nvSpPr>
        <p:spPr bwMode="auto">
          <a:xfrm>
            <a:off x="1946275" y="2895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7785" name="Line 25"/>
          <p:cNvSpPr>
            <a:spLocks noChangeShapeType="1"/>
          </p:cNvSpPr>
          <p:nvPr/>
        </p:nvSpPr>
        <p:spPr bwMode="auto">
          <a:xfrm flipH="1" flipV="1">
            <a:off x="1749425" y="2938463"/>
            <a:ext cx="195263" cy="61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7786" name="Text Box 26"/>
          <p:cNvSpPr txBox="1">
            <a:spLocks noChangeArrowheads="1"/>
          </p:cNvSpPr>
          <p:nvPr/>
        </p:nvSpPr>
        <p:spPr bwMode="auto">
          <a:xfrm>
            <a:off x="4876800" y="2681288"/>
            <a:ext cx="3968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>
                <a:latin typeface="Courier New" pitchFamily="49" charset="0"/>
              </a:rPr>
              <a:t>s</a:t>
            </a:r>
          </a:p>
        </p:txBody>
      </p:sp>
      <p:sp>
        <p:nvSpPr>
          <p:cNvPr id="117787" name="Text Box 27"/>
          <p:cNvSpPr txBox="1">
            <a:spLocks noChangeArrowheads="1"/>
          </p:cNvSpPr>
          <p:nvPr/>
        </p:nvSpPr>
        <p:spPr bwMode="auto">
          <a:xfrm>
            <a:off x="5318125" y="2667000"/>
            <a:ext cx="3968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>
                <a:latin typeface="Courier New" pitchFamily="49" charset="0"/>
              </a:rPr>
              <a:t>h</a:t>
            </a:r>
          </a:p>
        </p:txBody>
      </p:sp>
      <p:sp>
        <p:nvSpPr>
          <p:cNvPr id="117788" name="Line 28"/>
          <p:cNvSpPr>
            <a:spLocks noChangeShapeType="1"/>
          </p:cNvSpPr>
          <p:nvPr/>
        </p:nvSpPr>
        <p:spPr bwMode="auto">
          <a:xfrm flipV="1">
            <a:off x="1944688" y="2903538"/>
            <a:ext cx="168275" cy="96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7789" name="Text Box 29"/>
          <p:cNvSpPr txBox="1">
            <a:spLocks noChangeArrowheads="1"/>
          </p:cNvSpPr>
          <p:nvPr/>
        </p:nvSpPr>
        <p:spPr bwMode="auto">
          <a:xfrm>
            <a:off x="3565525" y="2681288"/>
            <a:ext cx="3968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>
                <a:latin typeface="Courier New" pitchFamily="49" charset="0"/>
              </a:rPr>
              <a:t>s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Shannon Hangman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en-US" smtClean="0"/>
              <a:t>Hangman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</p:txBody>
      </p:sp>
      <p:sp>
        <p:nvSpPr>
          <p:cNvPr id="118788" name="Line 4"/>
          <p:cNvSpPr>
            <a:spLocks noChangeShapeType="1"/>
          </p:cNvSpPr>
          <p:nvPr/>
        </p:nvSpPr>
        <p:spPr bwMode="auto">
          <a:xfrm>
            <a:off x="1447800" y="34290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8789" name="Line 5"/>
          <p:cNvSpPr>
            <a:spLocks noChangeShapeType="1"/>
          </p:cNvSpPr>
          <p:nvPr/>
        </p:nvSpPr>
        <p:spPr bwMode="auto">
          <a:xfrm flipV="1">
            <a:off x="1676400" y="2514600"/>
            <a:ext cx="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8790" name="Line 6"/>
          <p:cNvSpPr>
            <a:spLocks noChangeShapeType="1"/>
          </p:cNvSpPr>
          <p:nvPr/>
        </p:nvSpPr>
        <p:spPr bwMode="auto">
          <a:xfrm flipV="1">
            <a:off x="1676400" y="25146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8791" name="Line 7"/>
          <p:cNvSpPr>
            <a:spLocks noChangeShapeType="1"/>
          </p:cNvSpPr>
          <p:nvPr/>
        </p:nvSpPr>
        <p:spPr bwMode="auto">
          <a:xfrm>
            <a:off x="1981200" y="2514600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8792" name="Line 8"/>
          <p:cNvSpPr>
            <a:spLocks noChangeShapeType="1"/>
          </p:cNvSpPr>
          <p:nvPr/>
        </p:nvSpPr>
        <p:spPr bwMode="auto">
          <a:xfrm>
            <a:off x="2667000" y="32004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8793" name="Line 9"/>
          <p:cNvSpPr>
            <a:spLocks noChangeShapeType="1"/>
          </p:cNvSpPr>
          <p:nvPr/>
        </p:nvSpPr>
        <p:spPr bwMode="auto">
          <a:xfrm>
            <a:off x="3124200" y="32004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8794" name="Line 10"/>
          <p:cNvSpPr>
            <a:spLocks noChangeShapeType="1"/>
          </p:cNvSpPr>
          <p:nvPr/>
        </p:nvSpPr>
        <p:spPr bwMode="auto">
          <a:xfrm>
            <a:off x="3581400" y="32004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8795" name="Line 11"/>
          <p:cNvSpPr>
            <a:spLocks noChangeShapeType="1"/>
          </p:cNvSpPr>
          <p:nvPr/>
        </p:nvSpPr>
        <p:spPr bwMode="auto">
          <a:xfrm>
            <a:off x="4038600" y="32004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8796" name="Line 12"/>
          <p:cNvSpPr>
            <a:spLocks noChangeShapeType="1"/>
          </p:cNvSpPr>
          <p:nvPr/>
        </p:nvSpPr>
        <p:spPr bwMode="auto">
          <a:xfrm>
            <a:off x="4876800" y="32004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8797" name="Line 13"/>
          <p:cNvSpPr>
            <a:spLocks noChangeShapeType="1"/>
          </p:cNvSpPr>
          <p:nvPr/>
        </p:nvSpPr>
        <p:spPr bwMode="auto">
          <a:xfrm>
            <a:off x="5334000" y="32004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8798" name="Line 14"/>
          <p:cNvSpPr>
            <a:spLocks noChangeShapeType="1"/>
          </p:cNvSpPr>
          <p:nvPr/>
        </p:nvSpPr>
        <p:spPr bwMode="auto">
          <a:xfrm>
            <a:off x="5791200" y="32004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8799" name="Line 15"/>
          <p:cNvSpPr>
            <a:spLocks noChangeShapeType="1"/>
          </p:cNvSpPr>
          <p:nvPr/>
        </p:nvSpPr>
        <p:spPr bwMode="auto">
          <a:xfrm>
            <a:off x="6248400" y="32004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8800" name="Line 16"/>
          <p:cNvSpPr>
            <a:spLocks noChangeShapeType="1"/>
          </p:cNvSpPr>
          <p:nvPr/>
        </p:nvSpPr>
        <p:spPr bwMode="auto">
          <a:xfrm>
            <a:off x="6705600" y="32004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8801" name="Line 17"/>
          <p:cNvSpPr>
            <a:spLocks noChangeShapeType="1"/>
          </p:cNvSpPr>
          <p:nvPr/>
        </p:nvSpPr>
        <p:spPr bwMode="auto">
          <a:xfrm>
            <a:off x="7467600" y="32004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8802" name="Line 18"/>
          <p:cNvSpPr>
            <a:spLocks noChangeShapeType="1"/>
          </p:cNvSpPr>
          <p:nvPr/>
        </p:nvSpPr>
        <p:spPr bwMode="auto">
          <a:xfrm>
            <a:off x="7924800" y="32004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8803" name="Text Box 19"/>
          <p:cNvSpPr txBox="1">
            <a:spLocks noChangeArrowheads="1"/>
          </p:cNvSpPr>
          <p:nvPr/>
        </p:nvSpPr>
        <p:spPr bwMode="auto">
          <a:xfrm>
            <a:off x="4022725" y="2687638"/>
            <a:ext cx="3968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>
                <a:latin typeface="Courier New" pitchFamily="49" charset="0"/>
              </a:rPr>
              <a:t>t</a:t>
            </a:r>
          </a:p>
        </p:txBody>
      </p:sp>
      <p:sp>
        <p:nvSpPr>
          <p:cNvPr id="118804" name="Text Box 20"/>
          <p:cNvSpPr txBox="1">
            <a:spLocks noChangeArrowheads="1"/>
          </p:cNvSpPr>
          <p:nvPr/>
        </p:nvSpPr>
        <p:spPr bwMode="auto">
          <a:xfrm>
            <a:off x="6689725" y="2687638"/>
            <a:ext cx="3968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>
                <a:latin typeface="Courier New" pitchFamily="49" charset="0"/>
              </a:rPr>
              <a:t>t</a:t>
            </a:r>
          </a:p>
        </p:txBody>
      </p:sp>
      <p:sp>
        <p:nvSpPr>
          <p:cNvPr id="118805" name="Text Box 21"/>
          <p:cNvSpPr txBox="1">
            <a:spLocks noChangeArrowheads="1"/>
          </p:cNvSpPr>
          <p:nvPr/>
        </p:nvSpPr>
        <p:spPr bwMode="auto">
          <a:xfrm>
            <a:off x="7908925" y="2687638"/>
            <a:ext cx="3968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>
                <a:latin typeface="Courier New" pitchFamily="49" charset="0"/>
              </a:rPr>
              <a:t>e</a:t>
            </a:r>
          </a:p>
        </p:txBody>
      </p:sp>
      <p:sp>
        <p:nvSpPr>
          <p:cNvPr id="118806" name="Text Box 22"/>
          <p:cNvSpPr txBox="1">
            <a:spLocks noChangeArrowheads="1"/>
          </p:cNvSpPr>
          <p:nvPr/>
        </p:nvSpPr>
        <p:spPr bwMode="auto">
          <a:xfrm>
            <a:off x="5105400" y="2057400"/>
            <a:ext cx="20986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>
                <a:latin typeface="Courier New" pitchFamily="49" charset="0"/>
              </a:rPr>
              <a:t>n i a b r</a:t>
            </a:r>
          </a:p>
        </p:txBody>
      </p:sp>
      <p:sp>
        <p:nvSpPr>
          <p:cNvPr id="118807" name="Oval 23"/>
          <p:cNvSpPr>
            <a:spLocks noChangeArrowheads="1"/>
          </p:cNvSpPr>
          <p:nvPr/>
        </p:nvSpPr>
        <p:spPr bwMode="auto">
          <a:xfrm>
            <a:off x="1828800" y="26670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8808" name="Line 24"/>
          <p:cNvSpPr>
            <a:spLocks noChangeShapeType="1"/>
          </p:cNvSpPr>
          <p:nvPr/>
        </p:nvSpPr>
        <p:spPr bwMode="auto">
          <a:xfrm>
            <a:off x="1946275" y="2895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8809" name="Line 25"/>
          <p:cNvSpPr>
            <a:spLocks noChangeShapeType="1"/>
          </p:cNvSpPr>
          <p:nvPr/>
        </p:nvSpPr>
        <p:spPr bwMode="auto">
          <a:xfrm flipH="1" flipV="1">
            <a:off x="1749425" y="2938463"/>
            <a:ext cx="195263" cy="61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8810" name="Text Box 26"/>
          <p:cNvSpPr txBox="1">
            <a:spLocks noChangeArrowheads="1"/>
          </p:cNvSpPr>
          <p:nvPr/>
        </p:nvSpPr>
        <p:spPr bwMode="auto">
          <a:xfrm>
            <a:off x="4876800" y="2681288"/>
            <a:ext cx="3968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>
                <a:latin typeface="Courier New" pitchFamily="49" charset="0"/>
              </a:rPr>
              <a:t>s</a:t>
            </a:r>
          </a:p>
        </p:txBody>
      </p:sp>
      <p:sp>
        <p:nvSpPr>
          <p:cNvPr id="118811" name="Text Box 27"/>
          <p:cNvSpPr txBox="1">
            <a:spLocks noChangeArrowheads="1"/>
          </p:cNvSpPr>
          <p:nvPr/>
        </p:nvSpPr>
        <p:spPr bwMode="auto">
          <a:xfrm>
            <a:off x="5318125" y="2667000"/>
            <a:ext cx="3968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>
                <a:latin typeface="Courier New" pitchFamily="49" charset="0"/>
              </a:rPr>
              <a:t>h</a:t>
            </a:r>
          </a:p>
        </p:txBody>
      </p:sp>
      <p:sp>
        <p:nvSpPr>
          <p:cNvPr id="118812" name="Line 28"/>
          <p:cNvSpPr>
            <a:spLocks noChangeShapeType="1"/>
          </p:cNvSpPr>
          <p:nvPr/>
        </p:nvSpPr>
        <p:spPr bwMode="auto">
          <a:xfrm flipV="1">
            <a:off x="1944688" y="2903538"/>
            <a:ext cx="168275" cy="96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8813" name="Line 29"/>
          <p:cNvSpPr>
            <a:spLocks noChangeShapeType="1"/>
          </p:cNvSpPr>
          <p:nvPr/>
        </p:nvSpPr>
        <p:spPr bwMode="auto">
          <a:xfrm>
            <a:off x="1944688" y="3205163"/>
            <a:ext cx="150812" cy="150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8814" name="Text Box 30"/>
          <p:cNvSpPr txBox="1">
            <a:spLocks noChangeArrowheads="1"/>
          </p:cNvSpPr>
          <p:nvPr/>
        </p:nvSpPr>
        <p:spPr bwMode="auto">
          <a:xfrm>
            <a:off x="3565525" y="2681288"/>
            <a:ext cx="3968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>
                <a:latin typeface="Courier New" pitchFamily="49" charset="0"/>
              </a:rPr>
              <a:t>s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Shannon Hangman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en-US" smtClean="0"/>
              <a:t>Hangman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</p:txBody>
      </p:sp>
      <p:sp>
        <p:nvSpPr>
          <p:cNvPr id="119812" name="Line 4"/>
          <p:cNvSpPr>
            <a:spLocks noChangeShapeType="1"/>
          </p:cNvSpPr>
          <p:nvPr/>
        </p:nvSpPr>
        <p:spPr bwMode="auto">
          <a:xfrm>
            <a:off x="1447800" y="34290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9813" name="Line 5"/>
          <p:cNvSpPr>
            <a:spLocks noChangeShapeType="1"/>
          </p:cNvSpPr>
          <p:nvPr/>
        </p:nvSpPr>
        <p:spPr bwMode="auto">
          <a:xfrm flipV="1">
            <a:off x="1676400" y="2514600"/>
            <a:ext cx="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9814" name="Line 6"/>
          <p:cNvSpPr>
            <a:spLocks noChangeShapeType="1"/>
          </p:cNvSpPr>
          <p:nvPr/>
        </p:nvSpPr>
        <p:spPr bwMode="auto">
          <a:xfrm flipV="1">
            <a:off x="1676400" y="25146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9815" name="Line 7"/>
          <p:cNvSpPr>
            <a:spLocks noChangeShapeType="1"/>
          </p:cNvSpPr>
          <p:nvPr/>
        </p:nvSpPr>
        <p:spPr bwMode="auto">
          <a:xfrm>
            <a:off x="1981200" y="2514600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9816" name="Line 8"/>
          <p:cNvSpPr>
            <a:spLocks noChangeShapeType="1"/>
          </p:cNvSpPr>
          <p:nvPr/>
        </p:nvSpPr>
        <p:spPr bwMode="auto">
          <a:xfrm>
            <a:off x="2667000" y="32004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9817" name="Line 9"/>
          <p:cNvSpPr>
            <a:spLocks noChangeShapeType="1"/>
          </p:cNvSpPr>
          <p:nvPr/>
        </p:nvSpPr>
        <p:spPr bwMode="auto">
          <a:xfrm>
            <a:off x="3124200" y="32004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9818" name="Line 10"/>
          <p:cNvSpPr>
            <a:spLocks noChangeShapeType="1"/>
          </p:cNvSpPr>
          <p:nvPr/>
        </p:nvSpPr>
        <p:spPr bwMode="auto">
          <a:xfrm>
            <a:off x="3581400" y="32004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9819" name="Line 11"/>
          <p:cNvSpPr>
            <a:spLocks noChangeShapeType="1"/>
          </p:cNvSpPr>
          <p:nvPr/>
        </p:nvSpPr>
        <p:spPr bwMode="auto">
          <a:xfrm>
            <a:off x="4038600" y="32004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9820" name="Line 12"/>
          <p:cNvSpPr>
            <a:spLocks noChangeShapeType="1"/>
          </p:cNvSpPr>
          <p:nvPr/>
        </p:nvSpPr>
        <p:spPr bwMode="auto">
          <a:xfrm>
            <a:off x="4876800" y="32004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9821" name="Line 13"/>
          <p:cNvSpPr>
            <a:spLocks noChangeShapeType="1"/>
          </p:cNvSpPr>
          <p:nvPr/>
        </p:nvSpPr>
        <p:spPr bwMode="auto">
          <a:xfrm>
            <a:off x="5334000" y="32004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9822" name="Line 14"/>
          <p:cNvSpPr>
            <a:spLocks noChangeShapeType="1"/>
          </p:cNvSpPr>
          <p:nvPr/>
        </p:nvSpPr>
        <p:spPr bwMode="auto">
          <a:xfrm>
            <a:off x="5791200" y="32004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9823" name="Line 15"/>
          <p:cNvSpPr>
            <a:spLocks noChangeShapeType="1"/>
          </p:cNvSpPr>
          <p:nvPr/>
        </p:nvSpPr>
        <p:spPr bwMode="auto">
          <a:xfrm>
            <a:off x="6248400" y="32004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9824" name="Line 16"/>
          <p:cNvSpPr>
            <a:spLocks noChangeShapeType="1"/>
          </p:cNvSpPr>
          <p:nvPr/>
        </p:nvSpPr>
        <p:spPr bwMode="auto">
          <a:xfrm>
            <a:off x="6705600" y="32004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9825" name="Line 17"/>
          <p:cNvSpPr>
            <a:spLocks noChangeShapeType="1"/>
          </p:cNvSpPr>
          <p:nvPr/>
        </p:nvSpPr>
        <p:spPr bwMode="auto">
          <a:xfrm>
            <a:off x="7467600" y="32004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9826" name="Line 18"/>
          <p:cNvSpPr>
            <a:spLocks noChangeShapeType="1"/>
          </p:cNvSpPr>
          <p:nvPr/>
        </p:nvSpPr>
        <p:spPr bwMode="auto">
          <a:xfrm>
            <a:off x="7924800" y="32004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9827" name="Text Box 19"/>
          <p:cNvSpPr txBox="1">
            <a:spLocks noChangeArrowheads="1"/>
          </p:cNvSpPr>
          <p:nvPr/>
        </p:nvSpPr>
        <p:spPr bwMode="auto">
          <a:xfrm>
            <a:off x="4022725" y="2687638"/>
            <a:ext cx="3968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>
                <a:latin typeface="Courier New" pitchFamily="49" charset="0"/>
              </a:rPr>
              <a:t>t</a:t>
            </a:r>
          </a:p>
        </p:txBody>
      </p:sp>
      <p:sp>
        <p:nvSpPr>
          <p:cNvPr id="119828" name="Text Box 20"/>
          <p:cNvSpPr txBox="1">
            <a:spLocks noChangeArrowheads="1"/>
          </p:cNvSpPr>
          <p:nvPr/>
        </p:nvSpPr>
        <p:spPr bwMode="auto">
          <a:xfrm>
            <a:off x="6689725" y="2687638"/>
            <a:ext cx="3968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>
                <a:latin typeface="Courier New" pitchFamily="49" charset="0"/>
              </a:rPr>
              <a:t>t</a:t>
            </a:r>
          </a:p>
        </p:txBody>
      </p:sp>
      <p:sp>
        <p:nvSpPr>
          <p:cNvPr id="119829" name="Text Box 21"/>
          <p:cNvSpPr txBox="1">
            <a:spLocks noChangeArrowheads="1"/>
          </p:cNvSpPr>
          <p:nvPr/>
        </p:nvSpPr>
        <p:spPr bwMode="auto">
          <a:xfrm>
            <a:off x="7908925" y="2687638"/>
            <a:ext cx="3968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>
                <a:latin typeface="Courier New" pitchFamily="49" charset="0"/>
              </a:rPr>
              <a:t>e</a:t>
            </a:r>
          </a:p>
        </p:txBody>
      </p:sp>
      <p:sp>
        <p:nvSpPr>
          <p:cNvPr id="119830" name="Text Box 22"/>
          <p:cNvSpPr txBox="1">
            <a:spLocks noChangeArrowheads="1"/>
          </p:cNvSpPr>
          <p:nvPr/>
        </p:nvSpPr>
        <p:spPr bwMode="auto">
          <a:xfrm>
            <a:off x="5105400" y="2057400"/>
            <a:ext cx="25241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>
                <a:latin typeface="Courier New" pitchFamily="49" charset="0"/>
              </a:rPr>
              <a:t>n i a b r q</a:t>
            </a:r>
          </a:p>
        </p:txBody>
      </p:sp>
      <p:sp>
        <p:nvSpPr>
          <p:cNvPr id="119831" name="Oval 23"/>
          <p:cNvSpPr>
            <a:spLocks noChangeArrowheads="1"/>
          </p:cNvSpPr>
          <p:nvPr/>
        </p:nvSpPr>
        <p:spPr bwMode="auto">
          <a:xfrm>
            <a:off x="1828800" y="26670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32" name="Line 24"/>
          <p:cNvSpPr>
            <a:spLocks noChangeShapeType="1"/>
          </p:cNvSpPr>
          <p:nvPr/>
        </p:nvSpPr>
        <p:spPr bwMode="auto">
          <a:xfrm>
            <a:off x="1946275" y="2895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9833" name="Line 25"/>
          <p:cNvSpPr>
            <a:spLocks noChangeShapeType="1"/>
          </p:cNvSpPr>
          <p:nvPr/>
        </p:nvSpPr>
        <p:spPr bwMode="auto">
          <a:xfrm flipH="1" flipV="1">
            <a:off x="1749425" y="2938463"/>
            <a:ext cx="195263" cy="61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9834" name="Text Box 26"/>
          <p:cNvSpPr txBox="1">
            <a:spLocks noChangeArrowheads="1"/>
          </p:cNvSpPr>
          <p:nvPr/>
        </p:nvSpPr>
        <p:spPr bwMode="auto">
          <a:xfrm>
            <a:off x="4876800" y="2681288"/>
            <a:ext cx="3968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>
                <a:latin typeface="Courier New" pitchFamily="49" charset="0"/>
              </a:rPr>
              <a:t>s</a:t>
            </a:r>
          </a:p>
        </p:txBody>
      </p:sp>
      <p:sp>
        <p:nvSpPr>
          <p:cNvPr id="119835" name="Text Box 27"/>
          <p:cNvSpPr txBox="1">
            <a:spLocks noChangeArrowheads="1"/>
          </p:cNvSpPr>
          <p:nvPr/>
        </p:nvSpPr>
        <p:spPr bwMode="auto">
          <a:xfrm>
            <a:off x="5318125" y="2667000"/>
            <a:ext cx="3968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>
                <a:latin typeface="Courier New" pitchFamily="49" charset="0"/>
              </a:rPr>
              <a:t>h</a:t>
            </a:r>
          </a:p>
        </p:txBody>
      </p:sp>
      <p:sp>
        <p:nvSpPr>
          <p:cNvPr id="119836" name="Line 28"/>
          <p:cNvSpPr>
            <a:spLocks noChangeShapeType="1"/>
          </p:cNvSpPr>
          <p:nvPr/>
        </p:nvSpPr>
        <p:spPr bwMode="auto">
          <a:xfrm flipV="1">
            <a:off x="1944688" y="2903538"/>
            <a:ext cx="168275" cy="96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9837" name="Line 29"/>
          <p:cNvSpPr>
            <a:spLocks noChangeShapeType="1"/>
          </p:cNvSpPr>
          <p:nvPr/>
        </p:nvSpPr>
        <p:spPr bwMode="auto">
          <a:xfrm>
            <a:off x="1944688" y="3205163"/>
            <a:ext cx="150812" cy="150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9838" name="Line 30"/>
          <p:cNvSpPr>
            <a:spLocks noChangeShapeType="1"/>
          </p:cNvSpPr>
          <p:nvPr/>
        </p:nvSpPr>
        <p:spPr bwMode="auto">
          <a:xfrm flipH="1">
            <a:off x="1828800" y="3195638"/>
            <a:ext cx="115888" cy="115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9839" name="Text Box 31"/>
          <p:cNvSpPr txBox="1">
            <a:spLocks noChangeArrowheads="1"/>
          </p:cNvSpPr>
          <p:nvPr/>
        </p:nvSpPr>
        <p:spPr bwMode="auto">
          <a:xfrm>
            <a:off x="3565525" y="2681288"/>
            <a:ext cx="3968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>
                <a:latin typeface="Courier New" pitchFamily="49" charset="0"/>
              </a:rPr>
              <a:t>s</a:t>
            </a:r>
          </a:p>
        </p:txBody>
      </p:sp>
      <p:sp>
        <p:nvSpPr>
          <p:cNvPr id="119841" name="Line 33"/>
          <p:cNvSpPr>
            <a:spLocks noChangeShapeType="1"/>
          </p:cNvSpPr>
          <p:nvPr/>
        </p:nvSpPr>
        <p:spPr bwMode="auto">
          <a:xfrm flipH="1">
            <a:off x="1857375" y="2743200"/>
            <a:ext cx="47625" cy="50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9842" name="Line 34"/>
          <p:cNvSpPr>
            <a:spLocks noChangeShapeType="1"/>
          </p:cNvSpPr>
          <p:nvPr/>
        </p:nvSpPr>
        <p:spPr bwMode="auto">
          <a:xfrm>
            <a:off x="1960563" y="2711450"/>
            <a:ext cx="47625" cy="50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9843" name="Line 35"/>
          <p:cNvSpPr>
            <a:spLocks noChangeShapeType="1"/>
          </p:cNvSpPr>
          <p:nvPr/>
        </p:nvSpPr>
        <p:spPr bwMode="auto">
          <a:xfrm flipV="1">
            <a:off x="1878013" y="2819400"/>
            <a:ext cx="122237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9844" name="Freeform 36"/>
          <p:cNvSpPr>
            <a:spLocks/>
          </p:cNvSpPr>
          <p:nvPr/>
        </p:nvSpPr>
        <p:spPr bwMode="auto">
          <a:xfrm>
            <a:off x="1905000" y="2819400"/>
            <a:ext cx="55563" cy="539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" y="29"/>
              </a:cxn>
              <a:cxn ang="0">
                <a:pos x="26" y="29"/>
              </a:cxn>
              <a:cxn ang="0">
                <a:pos x="35" y="2"/>
              </a:cxn>
            </a:cxnLst>
            <a:rect l="0" t="0" r="r" b="b"/>
            <a:pathLst>
              <a:path w="35" h="34">
                <a:moveTo>
                  <a:pt x="0" y="0"/>
                </a:moveTo>
                <a:cubicBezTo>
                  <a:pt x="3" y="12"/>
                  <a:pt x="7" y="24"/>
                  <a:pt x="11" y="29"/>
                </a:cubicBezTo>
                <a:cubicBezTo>
                  <a:pt x="15" y="34"/>
                  <a:pt x="22" y="34"/>
                  <a:pt x="26" y="29"/>
                </a:cubicBezTo>
                <a:cubicBezTo>
                  <a:pt x="30" y="24"/>
                  <a:pt x="32" y="13"/>
                  <a:pt x="35" y="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Shannon Hangman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en-US" smtClean="0"/>
              <a:t>Hangman</a:t>
            </a:r>
          </a:p>
          <a:p>
            <a:endParaRPr lang="en-US" sz="2800" smtClean="0"/>
          </a:p>
          <a:p>
            <a:endParaRPr lang="en-US" sz="2800" smtClean="0"/>
          </a:p>
          <a:p>
            <a:endParaRPr lang="en-US" sz="2800" smtClean="0"/>
          </a:p>
          <a:p>
            <a:r>
              <a:rPr lang="en-US" sz="2800" smtClean="0"/>
              <a:t>Shannon Game is like hangman, except:</a:t>
            </a:r>
          </a:p>
          <a:p>
            <a:pPr lvl="1"/>
            <a:r>
              <a:rPr lang="en-US" sz="2400" smtClean="0"/>
              <a:t>it’s not fun</a:t>
            </a:r>
          </a:p>
          <a:p>
            <a:pPr lvl="1"/>
            <a:r>
              <a:rPr lang="en-US" sz="2400" smtClean="0"/>
              <a:t>you go left to right</a:t>
            </a:r>
          </a:p>
          <a:p>
            <a:pPr lvl="1"/>
            <a:r>
              <a:rPr lang="en-US" sz="2400" smtClean="0"/>
              <a:t>a correct guess only lights up one letter</a:t>
            </a:r>
          </a:p>
          <a:p>
            <a:pPr lvl="1"/>
            <a:r>
              <a:rPr lang="en-US" sz="2400" smtClean="0"/>
              <a:t>they never hang you</a:t>
            </a:r>
          </a:p>
          <a:p>
            <a:pPr lvl="1"/>
            <a:r>
              <a:rPr lang="en-US" sz="2400" smtClean="0"/>
              <a:t>you wish they would hang you</a:t>
            </a:r>
          </a:p>
        </p:txBody>
      </p:sp>
      <p:sp>
        <p:nvSpPr>
          <p:cNvPr id="122884" name="Line 4"/>
          <p:cNvSpPr>
            <a:spLocks noChangeShapeType="1"/>
          </p:cNvSpPr>
          <p:nvPr/>
        </p:nvSpPr>
        <p:spPr bwMode="auto">
          <a:xfrm>
            <a:off x="1447800" y="34290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2885" name="Line 5"/>
          <p:cNvSpPr>
            <a:spLocks noChangeShapeType="1"/>
          </p:cNvSpPr>
          <p:nvPr/>
        </p:nvSpPr>
        <p:spPr bwMode="auto">
          <a:xfrm flipV="1">
            <a:off x="1676400" y="2514600"/>
            <a:ext cx="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2886" name="Line 6"/>
          <p:cNvSpPr>
            <a:spLocks noChangeShapeType="1"/>
          </p:cNvSpPr>
          <p:nvPr/>
        </p:nvSpPr>
        <p:spPr bwMode="auto">
          <a:xfrm flipV="1">
            <a:off x="1676400" y="25146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2887" name="Line 7"/>
          <p:cNvSpPr>
            <a:spLocks noChangeShapeType="1"/>
          </p:cNvSpPr>
          <p:nvPr/>
        </p:nvSpPr>
        <p:spPr bwMode="auto">
          <a:xfrm>
            <a:off x="1981200" y="2514600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2888" name="Line 8"/>
          <p:cNvSpPr>
            <a:spLocks noChangeShapeType="1"/>
          </p:cNvSpPr>
          <p:nvPr/>
        </p:nvSpPr>
        <p:spPr bwMode="auto">
          <a:xfrm>
            <a:off x="2667000" y="32004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2889" name="Line 9"/>
          <p:cNvSpPr>
            <a:spLocks noChangeShapeType="1"/>
          </p:cNvSpPr>
          <p:nvPr/>
        </p:nvSpPr>
        <p:spPr bwMode="auto">
          <a:xfrm>
            <a:off x="3124200" y="32004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2890" name="Line 10"/>
          <p:cNvSpPr>
            <a:spLocks noChangeShapeType="1"/>
          </p:cNvSpPr>
          <p:nvPr/>
        </p:nvSpPr>
        <p:spPr bwMode="auto">
          <a:xfrm>
            <a:off x="3581400" y="32004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2891" name="Line 11"/>
          <p:cNvSpPr>
            <a:spLocks noChangeShapeType="1"/>
          </p:cNvSpPr>
          <p:nvPr/>
        </p:nvSpPr>
        <p:spPr bwMode="auto">
          <a:xfrm>
            <a:off x="4038600" y="32004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2892" name="Line 12"/>
          <p:cNvSpPr>
            <a:spLocks noChangeShapeType="1"/>
          </p:cNvSpPr>
          <p:nvPr/>
        </p:nvSpPr>
        <p:spPr bwMode="auto">
          <a:xfrm>
            <a:off x="4876800" y="32004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2893" name="Line 13"/>
          <p:cNvSpPr>
            <a:spLocks noChangeShapeType="1"/>
          </p:cNvSpPr>
          <p:nvPr/>
        </p:nvSpPr>
        <p:spPr bwMode="auto">
          <a:xfrm>
            <a:off x="5334000" y="32004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2894" name="Line 14"/>
          <p:cNvSpPr>
            <a:spLocks noChangeShapeType="1"/>
          </p:cNvSpPr>
          <p:nvPr/>
        </p:nvSpPr>
        <p:spPr bwMode="auto">
          <a:xfrm>
            <a:off x="5791200" y="32004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2895" name="Line 15"/>
          <p:cNvSpPr>
            <a:spLocks noChangeShapeType="1"/>
          </p:cNvSpPr>
          <p:nvPr/>
        </p:nvSpPr>
        <p:spPr bwMode="auto">
          <a:xfrm>
            <a:off x="6248400" y="32004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2896" name="Line 16"/>
          <p:cNvSpPr>
            <a:spLocks noChangeShapeType="1"/>
          </p:cNvSpPr>
          <p:nvPr/>
        </p:nvSpPr>
        <p:spPr bwMode="auto">
          <a:xfrm>
            <a:off x="6705600" y="32004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2897" name="Line 17"/>
          <p:cNvSpPr>
            <a:spLocks noChangeShapeType="1"/>
          </p:cNvSpPr>
          <p:nvPr/>
        </p:nvSpPr>
        <p:spPr bwMode="auto">
          <a:xfrm>
            <a:off x="7467600" y="32004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2898" name="Line 18"/>
          <p:cNvSpPr>
            <a:spLocks noChangeShapeType="1"/>
          </p:cNvSpPr>
          <p:nvPr/>
        </p:nvSpPr>
        <p:spPr bwMode="auto">
          <a:xfrm>
            <a:off x="7924800" y="32004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2899" name="Text Box 19"/>
          <p:cNvSpPr txBox="1">
            <a:spLocks noChangeArrowheads="1"/>
          </p:cNvSpPr>
          <p:nvPr/>
        </p:nvSpPr>
        <p:spPr bwMode="auto">
          <a:xfrm>
            <a:off x="4022725" y="2687638"/>
            <a:ext cx="3968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>
                <a:latin typeface="Courier New" pitchFamily="49" charset="0"/>
              </a:rPr>
              <a:t>t</a:t>
            </a:r>
          </a:p>
        </p:txBody>
      </p:sp>
      <p:sp>
        <p:nvSpPr>
          <p:cNvPr id="122900" name="Text Box 20"/>
          <p:cNvSpPr txBox="1">
            <a:spLocks noChangeArrowheads="1"/>
          </p:cNvSpPr>
          <p:nvPr/>
        </p:nvSpPr>
        <p:spPr bwMode="auto">
          <a:xfrm>
            <a:off x="6689725" y="2687638"/>
            <a:ext cx="3968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>
                <a:latin typeface="Courier New" pitchFamily="49" charset="0"/>
              </a:rPr>
              <a:t>t</a:t>
            </a:r>
          </a:p>
        </p:txBody>
      </p:sp>
      <p:sp>
        <p:nvSpPr>
          <p:cNvPr id="122901" name="Text Box 21"/>
          <p:cNvSpPr txBox="1">
            <a:spLocks noChangeArrowheads="1"/>
          </p:cNvSpPr>
          <p:nvPr/>
        </p:nvSpPr>
        <p:spPr bwMode="auto">
          <a:xfrm>
            <a:off x="7908925" y="2687638"/>
            <a:ext cx="3968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>
                <a:latin typeface="Courier New" pitchFamily="49" charset="0"/>
              </a:rPr>
              <a:t>e</a:t>
            </a:r>
          </a:p>
        </p:txBody>
      </p:sp>
      <p:sp>
        <p:nvSpPr>
          <p:cNvPr id="122902" name="Text Box 22"/>
          <p:cNvSpPr txBox="1">
            <a:spLocks noChangeArrowheads="1"/>
          </p:cNvSpPr>
          <p:nvPr/>
        </p:nvSpPr>
        <p:spPr bwMode="auto">
          <a:xfrm>
            <a:off x="5105400" y="2057400"/>
            <a:ext cx="25241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>
                <a:latin typeface="Courier New" pitchFamily="49" charset="0"/>
              </a:rPr>
              <a:t>n i a b r q</a:t>
            </a:r>
          </a:p>
        </p:txBody>
      </p:sp>
      <p:sp>
        <p:nvSpPr>
          <p:cNvPr id="122903" name="Oval 23"/>
          <p:cNvSpPr>
            <a:spLocks noChangeArrowheads="1"/>
          </p:cNvSpPr>
          <p:nvPr/>
        </p:nvSpPr>
        <p:spPr bwMode="auto">
          <a:xfrm>
            <a:off x="1828800" y="26670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904" name="Line 24"/>
          <p:cNvSpPr>
            <a:spLocks noChangeShapeType="1"/>
          </p:cNvSpPr>
          <p:nvPr/>
        </p:nvSpPr>
        <p:spPr bwMode="auto">
          <a:xfrm>
            <a:off x="1946275" y="2895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2905" name="Line 25"/>
          <p:cNvSpPr>
            <a:spLocks noChangeShapeType="1"/>
          </p:cNvSpPr>
          <p:nvPr/>
        </p:nvSpPr>
        <p:spPr bwMode="auto">
          <a:xfrm flipH="1" flipV="1">
            <a:off x="1749425" y="2938463"/>
            <a:ext cx="195263" cy="61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2906" name="Text Box 26"/>
          <p:cNvSpPr txBox="1">
            <a:spLocks noChangeArrowheads="1"/>
          </p:cNvSpPr>
          <p:nvPr/>
        </p:nvSpPr>
        <p:spPr bwMode="auto">
          <a:xfrm>
            <a:off x="4876800" y="2681288"/>
            <a:ext cx="3968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>
                <a:latin typeface="Courier New" pitchFamily="49" charset="0"/>
              </a:rPr>
              <a:t>s</a:t>
            </a:r>
          </a:p>
        </p:txBody>
      </p:sp>
      <p:sp>
        <p:nvSpPr>
          <p:cNvPr id="122907" name="Text Box 27"/>
          <p:cNvSpPr txBox="1">
            <a:spLocks noChangeArrowheads="1"/>
          </p:cNvSpPr>
          <p:nvPr/>
        </p:nvSpPr>
        <p:spPr bwMode="auto">
          <a:xfrm>
            <a:off x="5318125" y="2667000"/>
            <a:ext cx="3968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>
                <a:latin typeface="Courier New" pitchFamily="49" charset="0"/>
              </a:rPr>
              <a:t>h</a:t>
            </a:r>
          </a:p>
        </p:txBody>
      </p:sp>
      <p:sp>
        <p:nvSpPr>
          <p:cNvPr id="122908" name="Line 28"/>
          <p:cNvSpPr>
            <a:spLocks noChangeShapeType="1"/>
          </p:cNvSpPr>
          <p:nvPr/>
        </p:nvSpPr>
        <p:spPr bwMode="auto">
          <a:xfrm flipV="1">
            <a:off x="1944688" y="2903538"/>
            <a:ext cx="168275" cy="96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2909" name="Line 29"/>
          <p:cNvSpPr>
            <a:spLocks noChangeShapeType="1"/>
          </p:cNvSpPr>
          <p:nvPr/>
        </p:nvSpPr>
        <p:spPr bwMode="auto">
          <a:xfrm>
            <a:off x="1944688" y="3205163"/>
            <a:ext cx="150812" cy="150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2910" name="Line 30"/>
          <p:cNvSpPr>
            <a:spLocks noChangeShapeType="1"/>
          </p:cNvSpPr>
          <p:nvPr/>
        </p:nvSpPr>
        <p:spPr bwMode="auto">
          <a:xfrm flipH="1">
            <a:off x="1828800" y="3195638"/>
            <a:ext cx="115888" cy="115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2911" name="Text Box 31"/>
          <p:cNvSpPr txBox="1">
            <a:spLocks noChangeArrowheads="1"/>
          </p:cNvSpPr>
          <p:nvPr/>
        </p:nvSpPr>
        <p:spPr bwMode="auto">
          <a:xfrm>
            <a:off x="3565525" y="2681288"/>
            <a:ext cx="3968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>
                <a:latin typeface="Courier New" pitchFamily="49" charset="0"/>
              </a:rPr>
              <a:t>s</a:t>
            </a:r>
          </a:p>
        </p:txBody>
      </p:sp>
      <p:sp>
        <p:nvSpPr>
          <p:cNvPr id="122912" name="Oval 32"/>
          <p:cNvSpPr>
            <a:spLocks noChangeArrowheads="1"/>
          </p:cNvSpPr>
          <p:nvPr/>
        </p:nvSpPr>
        <p:spPr bwMode="auto">
          <a:xfrm>
            <a:off x="1828800" y="26670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913" name="Line 33"/>
          <p:cNvSpPr>
            <a:spLocks noChangeShapeType="1"/>
          </p:cNvSpPr>
          <p:nvPr/>
        </p:nvSpPr>
        <p:spPr bwMode="auto">
          <a:xfrm flipH="1">
            <a:off x="1857375" y="2743200"/>
            <a:ext cx="47625" cy="50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2914" name="Line 34"/>
          <p:cNvSpPr>
            <a:spLocks noChangeShapeType="1"/>
          </p:cNvSpPr>
          <p:nvPr/>
        </p:nvSpPr>
        <p:spPr bwMode="auto">
          <a:xfrm>
            <a:off x="1960563" y="2711450"/>
            <a:ext cx="47625" cy="50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2915" name="Line 35"/>
          <p:cNvSpPr>
            <a:spLocks noChangeShapeType="1"/>
          </p:cNvSpPr>
          <p:nvPr/>
        </p:nvSpPr>
        <p:spPr bwMode="auto">
          <a:xfrm flipV="1">
            <a:off x="1878013" y="2819400"/>
            <a:ext cx="122237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2916" name="Freeform 36"/>
          <p:cNvSpPr>
            <a:spLocks/>
          </p:cNvSpPr>
          <p:nvPr/>
        </p:nvSpPr>
        <p:spPr bwMode="auto">
          <a:xfrm>
            <a:off x="1905000" y="2819400"/>
            <a:ext cx="55563" cy="539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" y="29"/>
              </a:cxn>
              <a:cxn ang="0">
                <a:pos x="26" y="29"/>
              </a:cxn>
              <a:cxn ang="0">
                <a:pos x="35" y="2"/>
              </a:cxn>
            </a:cxnLst>
            <a:rect l="0" t="0" r="r" b="b"/>
            <a:pathLst>
              <a:path w="35" h="34">
                <a:moveTo>
                  <a:pt x="0" y="0"/>
                </a:moveTo>
                <a:cubicBezTo>
                  <a:pt x="3" y="12"/>
                  <a:pt x="7" y="24"/>
                  <a:pt x="11" y="29"/>
                </a:cubicBezTo>
                <a:cubicBezTo>
                  <a:pt x="15" y="34"/>
                  <a:pt x="22" y="34"/>
                  <a:pt x="26" y="29"/>
                </a:cubicBezTo>
                <a:cubicBezTo>
                  <a:pt x="30" y="24"/>
                  <a:pt x="32" y="13"/>
                  <a:pt x="35" y="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Shannon Hangman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en-US" smtClean="0"/>
              <a:t>Hangman</a:t>
            </a:r>
          </a:p>
          <a:p>
            <a:endParaRPr lang="en-US" sz="2800" smtClean="0"/>
          </a:p>
          <a:p>
            <a:endParaRPr lang="en-US" sz="2800" smtClean="0"/>
          </a:p>
          <a:p>
            <a:endParaRPr lang="en-US" sz="2800" smtClean="0"/>
          </a:p>
          <a:p>
            <a:r>
              <a:rPr lang="en-US" sz="2800" smtClean="0"/>
              <a:t>Shannon Game is like hangman, except:</a:t>
            </a:r>
          </a:p>
          <a:p>
            <a:pPr lvl="1"/>
            <a:r>
              <a:rPr lang="en-US" sz="2400" smtClean="0"/>
              <a:t>it’s not fun</a:t>
            </a:r>
          </a:p>
          <a:p>
            <a:pPr lvl="1"/>
            <a:r>
              <a:rPr lang="en-US" sz="2400" smtClean="0"/>
              <a:t>you go left to right</a:t>
            </a:r>
          </a:p>
          <a:p>
            <a:pPr lvl="1"/>
            <a:r>
              <a:rPr lang="en-US" sz="2400" smtClean="0"/>
              <a:t>a correct guess only lights up one letter</a:t>
            </a:r>
          </a:p>
          <a:p>
            <a:pPr lvl="1"/>
            <a:r>
              <a:rPr lang="en-US" sz="2400" smtClean="0"/>
              <a:t>they never hang you</a:t>
            </a:r>
          </a:p>
          <a:p>
            <a:pPr lvl="1"/>
            <a:r>
              <a:rPr lang="en-US" sz="2400" smtClean="0"/>
              <a:t>you wish they would hang you</a:t>
            </a:r>
          </a:p>
        </p:txBody>
      </p:sp>
      <p:sp>
        <p:nvSpPr>
          <p:cNvPr id="121860" name="Line 4"/>
          <p:cNvSpPr>
            <a:spLocks noChangeShapeType="1"/>
          </p:cNvSpPr>
          <p:nvPr/>
        </p:nvSpPr>
        <p:spPr bwMode="auto">
          <a:xfrm>
            <a:off x="1447800" y="34290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1861" name="Line 5"/>
          <p:cNvSpPr>
            <a:spLocks noChangeShapeType="1"/>
          </p:cNvSpPr>
          <p:nvPr/>
        </p:nvSpPr>
        <p:spPr bwMode="auto">
          <a:xfrm flipV="1">
            <a:off x="1676400" y="2514600"/>
            <a:ext cx="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1862" name="Line 6"/>
          <p:cNvSpPr>
            <a:spLocks noChangeShapeType="1"/>
          </p:cNvSpPr>
          <p:nvPr/>
        </p:nvSpPr>
        <p:spPr bwMode="auto">
          <a:xfrm flipV="1">
            <a:off x="1676400" y="25146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1863" name="Line 7"/>
          <p:cNvSpPr>
            <a:spLocks noChangeShapeType="1"/>
          </p:cNvSpPr>
          <p:nvPr/>
        </p:nvSpPr>
        <p:spPr bwMode="auto">
          <a:xfrm>
            <a:off x="1981200" y="2514600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1864" name="Line 8"/>
          <p:cNvSpPr>
            <a:spLocks noChangeShapeType="1"/>
          </p:cNvSpPr>
          <p:nvPr/>
        </p:nvSpPr>
        <p:spPr bwMode="auto">
          <a:xfrm>
            <a:off x="2667000" y="32004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1865" name="Line 9"/>
          <p:cNvSpPr>
            <a:spLocks noChangeShapeType="1"/>
          </p:cNvSpPr>
          <p:nvPr/>
        </p:nvSpPr>
        <p:spPr bwMode="auto">
          <a:xfrm>
            <a:off x="3124200" y="32004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1866" name="Line 10"/>
          <p:cNvSpPr>
            <a:spLocks noChangeShapeType="1"/>
          </p:cNvSpPr>
          <p:nvPr/>
        </p:nvSpPr>
        <p:spPr bwMode="auto">
          <a:xfrm>
            <a:off x="3581400" y="32004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1867" name="Line 11"/>
          <p:cNvSpPr>
            <a:spLocks noChangeShapeType="1"/>
          </p:cNvSpPr>
          <p:nvPr/>
        </p:nvSpPr>
        <p:spPr bwMode="auto">
          <a:xfrm>
            <a:off x="4038600" y="32004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1868" name="Line 12"/>
          <p:cNvSpPr>
            <a:spLocks noChangeShapeType="1"/>
          </p:cNvSpPr>
          <p:nvPr/>
        </p:nvSpPr>
        <p:spPr bwMode="auto">
          <a:xfrm>
            <a:off x="4876800" y="32004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1869" name="Line 13"/>
          <p:cNvSpPr>
            <a:spLocks noChangeShapeType="1"/>
          </p:cNvSpPr>
          <p:nvPr/>
        </p:nvSpPr>
        <p:spPr bwMode="auto">
          <a:xfrm>
            <a:off x="5334000" y="32004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1870" name="Line 14"/>
          <p:cNvSpPr>
            <a:spLocks noChangeShapeType="1"/>
          </p:cNvSpPr>
          <p:nvPr/>
        </p:nvSpPr>
        <p:spPr bwMode="auto">
          <a:xfrm>
            <a:off x="5791200" y="32004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1871" name="Line 15"/>
          <p:cNvSpPr>
            <a:spLocks noChangeShapeType="1"/>
          </p:cNvSpPr>
          <p:nvPr/>
        </p:nvSpPr>
        <p:spPr bwMode="auto">
          <a:xfrm>
            <a:off x="6248400" y="32004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1872" name="Line 16"/>
          <p:cNvSpPr>
            <a:spLocks noChangeShapeType="1"/>
          </p:cNvSpPr>
          <p:nvPr/>
        </p:nvSpPr>
        <p:spPr bwMode="auto">
          <a:xfrm>
            <a:off x="6705600" y="32004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1873" name="Line 17"/>
          <p:cNvSpPr>
            <a:spLocks noChangeShapeType="1"/>
          </p:cNvSpPr>
          <p:nvPr/>
        </p:nvSpPr>
        <p:spPr bwMode="auto">
          <a:xfrm>
            <a:off x="7467600" y="32004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1874" name="Line 18"/>
          <p:cNvSpPr>
            <a:spLocks noChangeShapeType="1"/>
          </p:cNvSpPr>
          <p:nvPr/>
        </p:nvSpPr>
        <p:spPr bwMode="auto">
          <a:xfrm>
            <a:off x="7924800" y="32004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1875" name="Text Box 19"/>
          <p:cNvSpPr txBox="1">
            <a:spLocks noChangeArrowheads="1"/>
          </p:cNvSpPr>
          <p:nvPr/>
        </p:nvSpPr>
        <p:spPr bwMode="auto">
          <a:xfrm>
            <a:off x="4022725" y="2687638"/>
            <a:ext cx="3968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>
                <a:latin typeface="Courier New" pitchFamily="49" charset="0"/>
              </a:rPr>
              <a:t>t</a:t>
            </a:r>
          </a:p>
        </p:txBody>
      </p:sp>
      <p:sp>
        <p:nvSpPr>
          <p:cNvPr id="121876" name="Text Box 20"/>
          <p:cNvSpPr txBox="1">
            <a:spLocks noChangeArrowheads="1"/>
          </p:cNvSpPr>
          <p:nvPr/>
        </p:nvSpPr>
        <p:spPr bwMode="auto">
          <a:xfrm>
            <a:off x="6689725" y="2687638"/>
            <a:ext cx="3968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>
                <a:latin typeface="Courier New" pitchFamily="49" charset="0"/>
              </a:rPr>
              <a:t>t</a:t>
            </a:r>
          </a:p>
        </p:txBody>
      </p:sp>
      <p:sp>
        <p:nvSpPr>
          <p:cNvPr id="121877" name="Text Box 21"/>
          <p:cNvSpPr txBox="1">
            <a:spLocks noChangeArrowheads="1"/>
          </p:cNvSpPr>
          <p:nvPr/>
        </p:nvSpPr>
        <p:spPr bwMode="auto">
          <a:xfrm>
            <a:off x="7908925" y="2687638"/>
            <a:ext cx="3968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>
                <a:latin typeface="Courier New" pitchFamily="49" charset="0"/>
              </a:rPr>
              <a:t>e</a:t>
            </a:r>
          </a:p>
        </p:txBody>
      </p:sp>
      <p:sp>
        <p:nvSpPr>
          <p:cNvPr id="121878" name="Text Box 22"/>
          <p:cNvSpPr txBox="1">
            <a:spLocks noChangeArrowheads="1"/>
          </p:cNvSpPr>
          <p:nvPr/>
        </p:nvSpPr>
        <p:spPr bwMode="auto">
          <a:xfrm>
            <a:off x="5105400" y="2057400"/>
            <a:ext cx="25241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>
                <a:latin typeface="Courier New" pitchFamily="49" charset="0"/>
              </a:rPr>
              <a:t>n i a b r q</a:t>
            </a:r>
          </a:p>
        </p:txBody>
      </p:sp>
      <p:sp>
        <p:nvSpPr>
          <p:cNvPr id="121879" name="Oval 23"/>
          <p:cNvSpPr>
            <a:spLocks noChangeArrowheads="1"/>
          </p:cNvSpPr>
          <p:nvPr/>
        </p:nvSpPr>
        <p:spPr bwMode="auto">
          <a:xfrm>
            <a:off x="1828800" y="26670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1880" name="Line 24"/>
          <p:cNvSpPr>
            <a:spLocks noChangeShapeType="1"/>
          </p:cNvSpPr>
          <p:nvPr/>
        </p:nvSpPr>
        <p:spPr bwMode="auto">
          <a:xfrm>
            <a:off x="1946275" y="2895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1881" name="Line 25"/>
          <p:cNvSpPr>
            <a:spLocks noChangeShapeType="1"/>
          </p:cNvSpPr>
          <p:nvPr/>
        </p:nvSpPr>
        <p:spPr bwMode="auto">
          <a:xfrm flipH="1" flipV="1">
            <a:off x="1749425" y="2938463"/>
            <a:ext cx="195263" cy="61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1882" name="Text Box 26"/>
          <p:cNvSpPr txBox="1">
            <a:spLocks noChangeArrowheads="1"/>
          </p:cNvSpPr>
          <p:nvPr/>
        </p:nvSpPr>
        <p:spPr bwMode="auto">
          <a:xfrm>
            <a:off x="4876800" y="2681288"/>
            <a:ext cx="3968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>
                <a:latin typeface="Courier New" pitchFamily="49" charset="0"/>
              </a:rPr>
              <a:t>s</a:t>
            </a:r>
          </a:p>
        </p:txBody>
      </p:sp>
      <p:sp>
        <p:nvSpPr>
          <p:cNvPr id="121883" name="Text Box 27"/>
          <p:cNvSpPr txBox="1">
            <a:spLocks noChangeArrowheads="1"/>
          </p:cNvSpPr>
          <p:nvPr/>
        </p:nvSpPr>
        <p:spPr bwMode="auto">
          <a:xfrm>
            <a:off x="5318125" y="2667000"/>
            <a:ext cx="3968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>
                <a:latin typeface="Courier New" pitchFamily="49" charset="0"/>
              </a:rPr>
              <a:t>h</a:t>
            </a:r>
          </a:p>
        </p:txBody>
      </p:sp>
      <p:sp>
        <p:nvSpPr>
          <p:cNvPr id="121884" name="Line 28"/>
          <p:cNvSpPr>
            <a:spLocks noChangeShapeType="1"/>
          </p:cNvSpPr>
          <p:nvPr/>
        </p:nvSpPr>
        <p:spPr bwMode="auto">
          <a:xfrm flipV="1">
            <a:off x="1944688" y="2903538"/>
            <a:ext cx="168275" cy="96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1885" name="Line 29"/>
          <p:cNvSpPr>
            <a:spLocks noChangeShapeType="1"/>
          </p:cNvSpPr>
          <p:nvPr/>
        </p:nvSpPr>
        <p:spPr bwMode="auto">
          <a:xfrm>
            <a:off x="1944688" y="3205163"/>
            <a:ext cx="150812" cy="150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1886" name="Line 30"/>
          <p:cNvSpPr>
            <a:spLocks noChangeShapeType="1"/>
          </p:cNvSpPr>
          <p:nvPr/>
        </p:nvSpPr>
        <p:spPr bwMode="auto">
          <a:xfrm flipH="1">
            <a:off x="1828800" y="3195638"/>
            <a:ext cx="115888" cy="115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1887" name="Text Box 31"/>
          <p:cNvSpPr txBox="1">
            <a:spLocks noChangeArrowheads="1"/>
          </p:cNvSpPr>
          <p:nvPr/>
        </p:nvSpPr>
        <p:spPr bwMode="auto">
          <a:xfrm>
            <a:off x="5791200" y="2681288"/>
            <a:ext cx="3968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>
                <a:latin typeface="Courier New" pitchFamily="49" charset="0"/>
              </a:rPr>
              <a:t>o</a:t>
            </a:r>
          </a:p>
        </p:txBody>
      </p:sp>
      <p:sp>
        <p:nvSpPr>
          <p:cNvPr id="121888" name="Text Box 32"/>
          <p:cNvSpPr txBox="1">
            <a:spLocks noChangeArrowheads="1"/>
          </p:cNvSpPr>
          <p:nvPr/>
        </p:nvSpPr>
        <p:spPr bwMode="auto">
          <a:xfrm>
            <a:off x="6232525" y="2667000"/>
            <a:ext cx="3968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>
                <a:latin typeface="Courier New" pitchFamily="49" charset="0"/>
              </a:rPr>
              <a:t>o</a:t>
            </a:r>
          </a:p>
        </p:txBody>
      </p:sp>
      <p:sp>
        <p:nvSpPr>
          <p:cNvPr id="121889" name="Text Box 33"/>
          <p:cNvSpPr txBox="1">
            <a:spLocks noChangeArrowheads="1"/>
          </p:cNvSpPr>
          <p:nvPr/>
        </p:nvSpPr>
        <p:spPr bwMode="auto">
          <a:xfrm>
            <a:off x="7451725" y="2667000"/>
            <a:ext cx="3968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>
                <a:latin typeface="Courier New" pitchFamily="49" charset="0"/>
              </a:rPr>
              <a:t>m</a:t>
            </a:r>
          </a:p>
        </p:txBody>
      </p:sp>
      <p:sp>
        <p:nvSpPr>
          <p:cNvPr id="121890" name="Text Box 34"/>
          <p:cNvSpPr txBox="1">
            <a:spLocks noChangeArrowheads="1"/>
          </p:cNvSpPr>
          <p:nvPr/>
        </p:nvSpPr>
        <p:spPr bwMode="auto">
          <a:xfrm>
            <a:off x="2667000" y="2681288"/>
            <a:ext cx="3968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>
                <a:latin typeface="Courier New" pitchFamily="49" charset="0"/>
              </a:rPr>
              <a:t>j</a:t>
            </a:r>
          </a:p>
        </p:txBody>
      </p:sp>
      <p:sp>
        <p:nvSpPr>
          <p:cNvPr id="121891" name="Text Box 35"/>
          <p:cNvSpPr txBox="1">
            <a:spLocks noChangeArrowheads="1"/>
          </p:cNvSpPr>
          <p:nvPr/>
        </p:nvSpPr>
        <p:spPr bwMode="auto">
          <a:xfrm>
            <a:off x="3108325" y="2667000"/>
            <a:ext cx="3968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>
                <a:latin typeface="Courier New" pitchFamily="49" charset="0"/>
              </a:rPr>
              <a:t>u</a:t>
            </a:r>
          </a:p>
        </p:txBody>
      </p:sp>
      <p:sp>
        <p:nvSpPr>
          <p:cNvPr id="121892" name="Text Box 36"/>
          <p:cNvSpPr txBox="1">
            <a:spLocks noChangeArrowheads="1"/>
          </p:cNvSpPr>
          <p:nvPr/>
        </p:nvSpPr>
        <p:spPr bwMode="auto">
          <a:xfrm>
            <a:off x="3581400" y="2681288"/>
            <a:ext cx="3968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>
                <a:latin typeface="Courier New" pitchFamily="49" charset="0"/>
              </a:rPr>
              <a:t>s</a:t>
            </a:r>
          </a:p>
        </p:txBody>
      </p:sp>
      <p:sp>
        <p:nvSpPr>
          <p:cNvPr id="121893" name="Oval 37"/>
          <p:cNvSpPr>
            <a:spLocks noChangeArrowheads="1"/>
          </p:cNvSpPr>
          <p:nvPr/>
        </p:nvSpPr>
        <p:spPr bwMode="auto">
          <a:xfrm>
            <a:off x="1828800" y="26670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1894" name="Line 38"/>
          <p:cNvSpPr>
            <a:spLocks noChangeShapeType="1"/>
          </p:cNvSpPr>
          <p:nvPr/>
        </p:nvSpPr>
        <p:spPr bwMode="auto">
          <a:xfrm flipH="1">
            <a:off x="1857375" y="2743200"/>
            <a:ext cx="47625" cy="50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1895" name="Line 39"/>
          <p:cNvSpPr>
            <a:spLocks noChangeShapeType="1"/>
          </p:cNvSpPr>
          <p:nvPr/>
        </p:nvSpPr>
        <p:spPr bwMode="auto">
          <a:xfrm>
            <a:off x="1960563" y="2711450"/>
            <a:ext cx="47625" cy="50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1896" name="Line 40"/>
          <p:cNvSpPr>
            <a:spLocks noChangeShapeType="1"/>
          </p:cNvSpPr>
          <p:nvPr/>
        </p:nvSpPr>
        <p:spPr bwMode="auto">
          <a:xfrm flipV="1">
            <a:off x="1878013" y="2819400"/>
            <a:ext cx="122237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1897" name="Freeform 41"/>
          <p:cNvSpPr>
            <a:spLocks/>
          </p:cNvSpPr>
          <p:nvPr/>
        </p:nvSpPr>
        <p:spPr bwMode="auto">
          <a:xfrm>
            <a:off x="1905000" y="2819400"/>
            <a:ext cx="55563" cy="539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" y="29"/>
              </a:cxn>
              <a:cxn ang="0">
                <a:pos x="26" y="29"/>
              </a:cxn>
              <a:cxn ang="0">
                <a:pos x="35" y="2"/>
              </a:cxn>
            </a:cxnLst>
            <a:rect l="0" t="0" r="r" b="b"/>
            <a:pathLst>
              <a:path w="35" h="34">
                <a:moveTo>
                  <a:pt x="0" y="0"/>
                </a:moveTo>
                <a:cubicBezTo>
                  <a:pt x="3" y="12"/>
                  <a:pt x="7" y="24"/>
                  <a:pt x="11" y="29"/>
                </a:cubicBezTo>
                <a:cubicBezTo>
                  <a:pt x="15" y="34"/>
                  <a:pt x="22" y="34"/>
                  <a:pt x="26" y="29"/>
                </a:cubicBezTo>
                <a:cubicBezTo>
                  <a:pt x="30" y="24"/>
                  <a:pt x="32" y="13"/>
                  <a:pt x="35" y="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Shannon Hangman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34400" cy="5105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Estimates how good we can predict language.</a:t>
            </a:r>
          </a:p>
          <a:p>
            <a:pPr>
              <a:lnSpc>
                <a:spcPct val="90000"/>
              </a:lnSpc>
            </a:pPr>
            <a:endParaRPr lang="en-US" sz="28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Guess sequence: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/>
              <a:t>          1     4      16      1     1      1      74    …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800" dirty="0" smtClean="0"/>
          </a:p>
          <a:p>
            <a:pPr>
              <a:lnSpc>
                <a:spcPct val="90000"/>
              </a:lnSpc>
            </a:pPr>
            <a:r>
              <a:rPr lang="en-US" sz="2800" dirty="0" err="1" smtClean="0"/>
              <a:t>P</a:t>
            </a:r>
            <a:r>
              <a:rPr lang="en-US" sz="2800" baseline="-25000" dirty="0" err="1" smtClean="0"/>
              <a:t>human</a:t>
            </a:r>
            <a:r>
              <a:rPr lang="en-US" sz="2800" dirty="0" smtClean="0"/>
              <a:t>(guess) ~ P(1)</a:t>
            </a:r>
            <a:r>
              <a:rPr lang="en-US" sz="2800" dirty="0" smtClean="0">
                <a:cs typeface="Arial" charset="0"/>
              </a:rPr>
              <a:t>·</a:t>
            </a:r>
            <a:r>
              <a:rPr lang="en-US" sz="2800" dirty="0" smtClean="0"/>
              <a:t>P(4)</a:t>
            </a:r>
            <a:r>
              <a:rPr lang="en-US" sz="2800" dirty="0" smtClean="0">
                <a:cs typeface="Arial" charset="0"/>
              </a:rPr>
              <a:t>·</a:t>
            </a:r>
            <a:r>
              <a:rPr lang="en-US" sz="2800" dirty="0" smtClean="0"/>
              <a:t>P(16)</a:t>
            </a:r>
            <a:r>
              <a:rPr lang="en-US" sz="2800" dirty="0" smtClean="0">
                <a:cs typeface="Arial" charset="0"/>
              </a:rPr>
              <a:t>·</a:t>
            </a:r>
            <a:r>
              <a:rPr lang="en-US" sz="2800" dirty="0" smtClean="0"/>
              <a:t>P(1)</a:t>
            </a:r>
            <a:r>
              <a:rPr lang="en-US" sz="2800" dirty="0" smtClean="0">
                <a:cs typeface="Arial" charset="0"/>
              </a:rPr>
              <a:t>·</a:t>
            </a:r>
            <a:r>
              <a:rPr lang="en-US" sz="2800" dirty="0" smtClean="0"/>
              <a:t>P(1)</a:t>
            </a:r>
            <a:r>
              <a:rPr lang="en-US" sz="2800" dirty="0" smtClean="0">
                <a:cs typeface="Arial" charset="0"/>
              </a:rPr>
              <a:t>·</a:t>
            </a:r>
            <a:r>
              <a:rPr lang="en-US" sz="2800" dirty="0" smtClean="0"/>
              <a:t>P(1)</a:t>
            </a:r>
            <a:r>
              <a:rPr lang="en-US" sz="2800" dirty="0" smtClean="0">
                <a:cs typeface="Arial" charset="0"/>
              </a:rPr>
              <a:t>·</a:t>
            </a:r>
            <a:r>
              <a:rPr lang="en-US" sz="2800" dirty="0" smtClean="0"/>
              <a:t>P(74) …</a:t>
            </a:r>
          </a:p>
          <a:p>
            <a:pPr>
              <a:lnSpc>
                <a:spcPct val="90000"/>
              </a:lnSpc>
            </a:pPr>
            <a:endParaRPr lang="en-US" sz="28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H(guess) = - log</a:t>
            </a:r>
            <a:r>
              <a:rPr lang="en-US" sz="2400" b="1" baseline="-25000" dirty="0" smtClean="0"/>
              <a:t>2</a:t>
            </a:r>
            <a:r>
              <a:rPr lang="en-US" sz="2800" dirty="0" smtClean="0"/>
              <a:t>P(guess) / N</a:t>
            </a:r>
          </a:p>
          <a:p>
            <a:pPr>
              <a:lnSpc>
                <a:spcPct val="90000"/>
              </a:lnSpc>
            </a:pPr>
            <a:endParaRPr lang="en-US" sz="28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Shannon’s wife:  0.8-1.6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Shannon Hangman</a:t>
            </a:r>
          </a:p>
        </p:txBody>
      </p:sp>
      <p:graphicFrame>
        <p:nvGraphicFramePr>
          <p:cNvPr id="128003" name="Group 3"/>
          <p:cNvGraphicFramePr>
            <a:graphicFrameLocks noGrp="1"/>
          </p:cNvGraphicFramePr>
          <p:nvPr>
            <p:ph idx="1"/>
          </p:nvPr>
        </p:nvGraphicFramePr>
        <p:xfrm>
          <a:off x="1243013" y="2147887"/>
          <a:ext cx="3938587" cy="2844800"/>
        </p:xfrm>
        <a:graphic>
          <a:graphicData uri="http://schemas.openxmlformats.org/drawingml/2006/table">
            <a:tbl>
              <a:tblPr/>
              <a:tblGrid>
                <a:gridCol w="1042987"/>
                <a:gridCol w="1066800"/>
                <a:gridCol w="1828800"/>
              </a:tblGrid>
              <a:tr h="406400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model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H(guess)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human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1-gram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4.4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2-gram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3.7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3-gram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3.1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word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1-gram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2.8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3-gram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659685" y="1690687"/>
            <a:ext cx="10647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English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4038600" y="6324600"/>
            <a:ext cx="5015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Experiments at ISI by Kyle Gorman and Kevin Knight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76400" y="5029200"/>
            <a:ext cx="5567422" cy="1200329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Spain </a:t>
            </a:r>
            <a:r>
              <a:rPr lang="fr-FR" dirty="0" err="1" smtClean="0"/>
              <a:t>qualified</a:t>
            </a:r>
            <a:r>
              <a:rPr lang="fr-FR" dirty="0" smtClean="0"/>
              <a:t> for the World </a:t>
            </a:r>
            <a:r>
              <a:rPr lang="fr-FR" dirty="0" err="1" smtClean="0"/>
              <a:t>Cup</a:t>
            </a:r>
            <a:r>
              <a:rPr lang="fr-FR" dirty="0" smtClean="0"/>
              <a:t> Final, and </a:t>
            </a:r>
            <a:r>
              <a:rPr lang="fr-FR" dirty="0" err="1" smtClean="0"/>
              <a:t>will</a:t>
            </a:r>
            <a:r>
              <a:rPr lang="fr-FR" dirty="0" smtClean="0"/>
              <a:t> p_             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rot="10800000" flipV="1">
            <a:off x="6477000" y="5257800"/>
            <a:ext cx="16002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153400" y="5029200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?</a:t>
            </a:r>
            <a:endParaRPr lang="en-US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Shannon Hangman for Translation</a:t>
            </a:r>
          </a:p>
        </p:txBody>
      </p:sp>
      <p:graphicFrame>
        <p:nvGraphicFramePr>
          <p:cNvPr id="128003" name="Group 3"/>
          <p:cNvGraphicFramePr>
            <a:graphicFrameLocks noGrp="1"/>
          </p:cNvGraphicFramePr>
          <p:nvPr>
            <p:ph idx="1"/>
          </p:nvPr>
        </p:nvGraphicFramePr>
        <p:xfrm>
          <a:off x="1243013" y="2147887"/>
          <a:ext cx="6376986" cy="2844800"/>
        </p:xfrm>
        <a:graphic>
          <a:graphicData uri="http://schemas.openxmlformats.org/drawingml/2006/table">
            <a:tbl>
              <a:tblPr/>
              <a:tblGrid>
                <a:gridCol w="1042987"/>
                <a:gridCol w="1066800"/>
                <a:gridCol w="1828800"/>
                <a:gridCol w="2438399"/>
              </a:tblGrid>
              <a:tr h="406400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model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H(guess)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H(guess | 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human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1-gram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4.4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2-gram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3.7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3-gram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3.1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word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1-gram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2.8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2.2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3-gram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659685" y="1690687"/>
            <a:ext cx="10647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English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5105400" y="1690687"/>
            <a:ext cx="2721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English given French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4038600" y="6324600"/>
            <a:ext cx="5015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Experiments at ISI by Kyle Gorman and Kevin Knight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676400" y="5029200"/>
            <a:ext cx="5660524" cy="1200329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fr-FR" dirty="0" smtClean="0"/>
              <a:t>l'Espagne se qualifie pour la finale de la Coupe du monde, </a:t>
            </a:r>
          </a:p>
          <a:p>
            <a:r>
              <a:rPr lang="fr-FR" dirty="0" smtClean="0"/>
              <a:t>et affrontera dimanche les Pays-Bas.</a:t>
            </a:r>
          </a:p>
          <a:p>
            <a:endParaRPr lang="fr-FR" dirty="0" smtClean="0"/>
          </a:p>
          <a:p>
            <a:r>
              <a:rPr lang="fr-FR" dirty="0" smtClean="0"/>
              <a:t>Spain </a:t>
            </a:r>
            <a:r>
              <a:rPr lang="fr-FR" dirty="0" err="1" smtClean="0"/>
              <a:t>qualified</a:t>
            </a:r>
            <a:r>
              <a:rPr lang="fr-FR" dirty="0" smtClean="0"/>
              <a:t> for the World </a:t>
            </a:r>
            <a:r>
              <a:rPr lang="fr-FR" dirty="0" err="1" smtClean="0"/>
              <a:t>Cup</a:t>
            </a:r>
            <a:r>
              <a:rPr lang="fr-FR" dirty="0" smtClean="0"/>
              <a:t> Final, and </a:t>
            </a:r>
            <a:r>
              <a:rPr lang="fr-FR" dirty="0" err="1" smtClean="0"/>
              <a:t>will</a:t>
            </a:r>
            <a:r>
              <a:rPr lang="fr-FR" dirty="0" smtClean="0"/>
              <a:t> p_ 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rot="10800000" flipV="1">
            <a:off x="6477000" y="5257800"/>
            <a:ext cx="16002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153400" y="5029200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?</a:t>
            </a:r>
            <a:endParaRPr lang="en-US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Statistical Approach to MT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r>
              <a:rPr lang="en-US" dirty="0" smtClean="0"/>
              <a:t>Build a probabilistic generative story, e.g.</a:t>
            </a:r>
          </a:p>
          <a:p>
            <a:pPr lvl="1"/>
            <a:r>
              <a:rPr lang="en-US" dirty="0" smtClean="0"/>
              <a:t>from English tree</a:t>
            </a:r>
          </a:p>
          <a:p>
            <a:pPr lvl="1"/>
            <a:r>
              <a:rPr lang="en-US" dirty="0" smtClean="0"/>
              <a:t>to Chinese string</a:t>
            </a:r>
          </a:p>
          <a:p>
            <a:pPr lvl="1"/>
            <a:r>
              <a:rPr lang="en-US" dirty="0" smtClean="0"/>
              <a:t>involving steps not directly observed</a:t>
            </a:r>
          </a:p>
          <a:p>
            <a:r>
              <a:rPr lang="en-US" dirty="0" smtClean="0"/>
              <a:t>Discover hidden steps by maximizing likelihood</a:t>
            </a:r>
          </a:p>
          <a:p>
            <a:r>
              <a:rPr lang="en-US" dirty="0" smtClean="0"/>
              <a:t>Extract probabilistic dictionaries, rules, etc</a:t>
            </a:r>
          </a:p>
          <a:p>
            <a:r>
              <a:rPr lang="en-US" dirty="0" smtClean="0"/>
              <a:t>Use rules to translate new sentences</a:t>
            </a:r>
          </a:p>
          <a:p>
            <a:r>
              <a:rPr lang="en-US" dirty="0" smtClean="0"/>
              <a:t>Employ target language model for fluency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1524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Natural Language Translation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sz="3600" b="1" dirty="0" smtClean="0"/>
              <a:t>real</a:t>
            </a:r>
            <a:r>
              <a:rPr lang="en-US" sz="3600" dirty="0" smtClean="0"/>
              <a:t> movement!)</a:t>
            </a:r>
            <a:endParaRPr lang="en-US" sz="3100" dirty="0" smtClean="0"/>
          </a:p>
        </p:txBody>
      </p:sp>
      <p:sp>
        <p:nvSpPr>
          <p:cNvPr id="147459" name="Text Box 3"/>
          <p:cNvSpPr txBox="1">
            <a:spLocks noChangeArrowheads="1"/>
          </p:cNvSpPr>
          <p:nvPr/>
        </p:nvSpPr>
        <p:spPr bwMode="auto">
          <a:xfrm>
            <a:off x="1828800" y="1777753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</a:t>
            </a:r>
          </a:p>
        </p:txBody>
      </p:sp>
      <p:sp>
        <p:nvSpPr>
          <p:cNvPr id="147460" name="Line 4"/>
          <p:cNvSpPr>
            <a:spLocks noChangeShapeType="1"/>
          </p:cNvSpPr>
          <p:nvPr/>
        </p:nvSpPr>
        <p:spPr bwMode="auto">
          <a:xfrm flipH="1">
            <a:off x="1539875" y="2269878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7461" name="Line 5"/>
          <p:cNvSpPr>
            <a:spLocks noChangeShapeType="1"/>
          </p:cNvSpPr>
          <p:nvPr/>
        </p:nvSpPr>
        <p:spPr bwMode="auto">
          <a:xfrm>
            <a:off x="1997075" y="2269878"/>
            <a:ext cx="593725" cy="422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7462" name="Text Box 6"/>
          <p:cNvSpPr txBox="1">
            <a:spLocks noChangeArrowheads="1"/>
          </p:cNvSpPr>
          <p:nvPr/>
        </p:nvSpPr>
        <p:spPr bwMode="auto">
          <a:xfrm>
            <a:off x="2376488" y="2712791"/>
            <a:ext cx="574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VP</a:t>
            </a:r>
          </a:p>
        </p:txBody>
      </p:sp>
      <p:sp>
        <p:nvSpPr>
          <p:cNvPr id="147463" name="Line 7"/>
          <p:cNvSpPr>
            <a:spLocks noChangeShapeType="1"/>
          </p:cNvSpPr>
          <p:nvPr/>
        </p:nvSpPr>
        <p:spPr bwMode="auto">
          <a:xfrm>
            <a:off x="2625725" y="3184278"/>
            <a:ext cx="574675" cy="498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7464" name="Line 8"/>
          <p:cNvSpPr>
            <a:spLocks noChangeShapeType="1"/>
          </p:cNvSpPr>
          <p:nvPr/>
        </p:nvSpPr>
        <p:spPr bwMode="auto">
          <a:xfrm flipH="1">
            <a:off x="2397125" y="3184278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7465" name="Text Box 9"/>
          <p:cNvSpPr txBox="1">
            <a:spLocks noChangeArrowheads="1"/>
          </p:cNvSpPr>
          <p:nvPr/>
        </p:nvSpPr>
        <p:spPr bwMode="auto">
          <a:xfrm>
            <a:off x="893763" y="2692153"/>
            <a:ext cx="574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NP</a:t>
            </a:r>
          </a:p>
        </p:txBody>
      </p:sp>
      <p:sp>
        <p:nvSpPr>
          <p:cNvPr id="147466" name="Line 10"/>
          <p:cNvSpPr>
            <a:spLocks noChangeShapeType="1"/>
          </p:cNvSpPr>
          <p:nvPr/>
        </p:nvSpPr>
        <p:spPr bwMode="auto">
          <a:xfrm>
            <a:off x="1143000" y="3163641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7467" name="Line 11"/>
          <p:cNvSpPr>
            <a:spLocks noChangeShapeType="1"/>
          </p:cNvSpPr>
          <p:nvPr/>
        </p:nvSpPr>
        <p:spPr bwMode="auto">
          <a:xfrm flipH="1">
            <a:off x="914400" y="3163641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7468" name="Text Box 12"/>
          <p:cNvSpPr txBox="1">
            <a:spLocks noChangeArrowheads="1"/>
          </p:cNvSpPr>
          <p:nvPr/>
        </p:nvSpPr>
        <p:spPr bwMode="auto">
          <a:xfrm>
            <a:off x="601663" y="3606553"/>
            <a:ext cx="59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DT</a:t>
            </a:r>
          </a:p>
        </p:txBody>
      </p:sp>
      <p:sp>
        <p:nvSpPr>
          <p:cNvPr id="147469" name="Text Box 13"/>
          <p:cNvSpPr txBox="1">
            <a:spLocks noChangeArrowheads="1"/>
          </p:cNvSpPr>
          <p:nvPr/>
        </p:nvSpPr>
        <p:spPr bwMode="auto">
          <a:xfrm>
            <a:off x="1406525" y="3606553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N</a:t>
            </a:r>
          </a:p>
        </p:txBody>
      </p:sp>
      <p:sp>
        <p:nvSpPr>
          <p:cNvPr id="147470" name="Text Box 14"/>
          <p:cNvSpPr txBox="1">
            <a:spLocks noChangeArrowheads="1"/>
          </p:cNvSpPr>
          <p:nvPr/>
        </p:nvSpPr>
        <p:spPr bwMode="auto">
          <a:xfrm>
            <a:off x="2152650" y="3606553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V</a:t>
            </a:r>
          </a:p>
        </p:txBody>
      </p:sp>
      <p:sp>
        <p:nvSpPr>
          <p:cNvPr id="147471" name="Text Box 15"/>
          <p:cNvSpPr txBox="1">
            <a:spLocks noChangeArrowheads="1"/>
          </p:cNvSpPr>
          <p:nvPr/>
        </p:nvSpPr>
        <p:spPr bwMode="auto">
          <a:xfrm>
            <a:off x="3006725" y="3606553"/>
            <a:ext cx="574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NP</a:t>
            </a:r>
          </a:p>
        </p:txBody>
      </p:sp>
      <p:sp>
        <p:nvSpPr>
          <p:cNvPr id="147472" name="Text Box 16"/>
          <p:cNvSpPr txBox="1">
            <a:spLocks noChangeArrowheads="1"/>
          </p:cNvSpPr>
          <p:nvPr/>
        </p:nvSpPr>
        <p:spPr bwMode="auto">
          <a:xfrm>
            <a:off x="627063" y="4368553"/>
            <a:ext cx="555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the</a:t>
            </a:r>
          </a:p>
        </p:txBody>
      </p:sp>
      <p:sp>
        <p:nvSpPr>
          <p:cNvPr id="147473" name="Text Box 17"/>
          <p:cNvSpPr txBox="1">
            <a:spLocks noChangeArrowheads="1"/>
          </p:cNvSpPr>
          <p:nvPr/>
        </p:nvSpPr>
        <p:spPr bwMode="auto">
          <a:xfrm>
            <a:off x="1295400" y="4368553"/>
            <a:ext cx="641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boy</a:t>
            </a:r>
          </a:p>
        </p:txBody>
      </p:sp>
      <p:sp>
        <p:nvSpPr>
          <p:cNvPr id="147474" name="Text Box 18"/>
          <p:cNvSpPr txBox="1">
            <a:spLocks noChangeArrowheads="1"/>
          </p:cNvSpPr>
          <p:nvPr/>
        </p:nvSpPr>
        <p:spPr bwMode="auto">
          <a:xfrm>
            <a:off x="2035175" y="4368553"/>
            <a:ext cx="658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saw</a:t>
            </a:r>
          </a:p>
        </p:txBody>
      </p:sp>
      <p:sp>
        <p:nvSpPr>
          <p:cNvPr id="147475" name="Line 19"/>
          <p:cNvSpPr>
            <a:spLocks noChangeShapeType="1"/>
          </p:cNvSpPr>
          <p:nvPr/>
        </p:nvSpPr>
        <p:spPr bwMode="auto">
          <a:xfrm>
            <a:off x="914400" y="406375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7476" name="Line 20"/>
          <p:cNvSpPr>
            <a:spLocks noChangeShapeType="1"/>
          </p:cNvSpPr>
          <p:nvPr/>
        </p:nvSpPr>
        <p:spPr bwMode="auto">
          <a:xfrm>
            <a:off x="1600200" y="406375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7477" name="Line 21"/>
          <p:cNvSpPr>
            <a:spLocks noChangeShapeType="1"/>
          </p:cNvSpPr>
          <p:nvPr/>
        </p:nvSpPr>
        <p:spPr bwMode="auto">
          <a:xfrm>
            <a:off x="2381250" y="406375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7478" name="Line 22"/>
          <p:cNvSpPr>
            <a:spLocks noChangeShapeType="1"/>
          </p:cNvSpPr>
          <p:nvPr/>
        </p:nvSpPr>
        <p:spPr bwMode="auto">
          <a:xfrm>
            <a:off x="3244850" y="4078041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7479" name="Line 23"/>
          <p:cNvSpPr>
            <a:spLocks noChangeShapeType="1"/>
          </p:cNvSpPr>
          <p:nvPr/>
        </p:nvSpPr>
        <p:spPr bwMode="auto">
          <a:xfrm flipH="1">
            <a:off x="3016250" y="4078041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7480" name="Text Box 24"/>
          <p:cNvSpPr txBox="1">
            <a:spLocks noChangeArrowheads="1"/>
          </p:cNvSpPr>
          <p:nvPr/>
        </p:nvSpPr>
        <p:spPr bwMode="auto">
          <a:xfrm>
            <a:off x="2703513" y="4520953"/>
            <a:ext cx="59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DT</a:t>
            </a:r>
          </a:p>
        </p:txBody>
      </p:sp>
      <p:sp>
        <p:nvSpPr>
          <p:cNvPr id="147481" name="Text Box 25"/>
          <p:cNvSpPr txBox="1">
            <a:spLocks noChangeArrowheads="1"/>
          </p:cNvSpPr>
          <p:nvPr/>
        </p:nvSpPr>
        <p:spPr bwMode="auto">
          <a:xfrm>
            <a:off x="3508375" y="4520953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N</a:t>
            </a:r>
          </a:p>
        </p:txBody>
      </p:sp>
      <p:sp>
        <p:nvSpPr>
          <p:cNvPr id="147482" name="Text Box 26"/>
          <p:cNvSpPr txBox="1">
            <a:spLocks noChangeArrowheads="1"/>
          </p:cNvSpPr>
          <p:nvPr/>
        </p:nvSpPr>
        <p:spPr bwMode="auto">
          <a:xfrm>
            <a:off x="2728913" y="5282953"/>
            <a:ext cx="555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the</a:t>
            </a:r>
          </a:p>
        </p:txBody>
      </p:sp>
      <p:sp>
        <p:nvSpPr>
          <p:cNvPr id="147483" name="Text Box 27"/>
          <p:cNvSpPr txBox="1">
            <a:spLocks noChangeArrowheads="1"/>
          </p:cNvSpPr>
          <p:nvPr/>
        </p:nvSpPr>
        <p:spPr bwMode="auto">
          <a:xfrm>
            <a:off x="3346450" y="5282953"/>
            <a:ext cx="742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door</a:t>
            </a:r>
          </a:p>
        </p:txBody>
      </p:sp>
      <p:sp>
        <p:nvSpPr>
          <p:cNvPr id="147484" name="Line 28"/>
          <p:cNvSpPr>
            <a:spLocks noChangeShapeType="1"/>
          </p:cNvSpPr>
          <p:nvPr/>
        </p:nvSpPr>
        <p:spPr bwMode="auto">
          <a:xfrm>
            <a:off x="3016250" y="497815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7485" name="Line 29"/>
          <p:cNvSpPr>
            <a:spLocks noChangeShapeType="1"/>
          </p:cNvSpPr>
          <p:nvPr/>
        </p:nvSpPr>
        <p:spPr bwMode="auto">
          <a:xfrm>
            <a:off x="3702050" y="497815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7486" name="Line 30"/>
          <p:cNvSpPr>
            <a:spLocks noChangeShapeType="1"/>
          </p:cNvSpPr>
          <p:nvPr/>
        </p:nvSpPr>
        <p:spPr bwMode="auto">
          <a:xfrm>
            <a:off x="3505200" y="234607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7487" name="Text Box 31"/>
          <p:cNvSpPr txBox="1">
            <a:spLocks noChangeArrowheads="1"/>
          </p:cNvSpPr>
          <p:nvPr/>
        </p:nvSpPr>
        <p:spPr bwMode="auto">
          <a:xfrm>
            <a:off x="3717925" y="193015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*</a:t>
            </a:r>
          </a:p>
        </p:txBody>
      </p:sp>
      <p:sp>
        <p:nvSpPr>
          <p:cNvPr id="147488" name="Text Box 32"/>
          <p:cNvSpPr txBox="1">
            <a:spLocks noChangeArrowheads="1"/>
          </p:cNvSpPr>
          <p:nvPr/>
        </p:nvSpPr>
        <p:spPr bwMode="auto">
          <a:xfrm>
            <a:off x="5537200" y="1777753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</a:t>
            </a:r>
          </a:p>
        </p:txBody>
      </p:sp>
      <p:sp>
        <p:nvSpPr>
          <p:cNvPr id="147489" name="Line 33"/>
          <p:cNvSpPr>
            <a:spLocks noChangeShapeType="1"/>
          </p:cNvSpPr>
          <p:nvPr/>
        </p:nvSpPr>
        <p:spPr bwMode="auto">
          <a:xfrm flipH="1">
            <a:off x="5248275" y="2269878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7490" name="Line 34"/>
          <p:cNvSpPr>
            <a:spLocks noChangeShapeType="1"/>
          </p:cNvSpPr>
          <p:nvPr/>
        </p:nvSpPr>
        <p:spPr bwMode="auto">
          <a:xfrm>
            <a:off x="5705475" y="2269878"/>
            <a:ext cx="593725" cy="422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7491" name="Text Box 35"/>
          <p:cNvSpPr txBox="1">
            <a:spLocks noChangeArrowheads="1"/>
          </p:cNvSpPr>
          <p:nvPr/>
        </p:nvSpPr>
        <p:spPr bwMode="auto">
          <a:xfrm>
            <a:off x="6145213" y="2712791"/>
            <a:ext cx="4556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S’</a:t>
            </a:r>
          </a:p>
        </p:txBody>
      </p:sp>
      <p:sp>
        <p:nvSpPr>
          <p:cNvPr id="147492" name="Line 36"/>
          <p:cNvSpPr>
            <a:spLocks noChangeShapeType="1"/>
          </p:cNvSpPr>
          <p:nvPr/>
        </p:nvSpPr>
        <p:spPr bwMode="auto">
          <a:xfrm>
            <a:off x="6334125" y="3149353"/>
            <a:ext cx="574675" cy="498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7493" name="Line 37"/>
          <p:cNvSpPr>
            <a:spLocks noChangeShapeType="1"/>
          </p:cNvSpPr>
          <p:nvPr/>
        </p:nvSpPr>
        <p:spPr bwMode="auto">
          <a:xfrm flipH="1">
            <a:off x="6105525" y="3149353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7494" name="Text Box 38"/>
          <p:cNvSpPr txBox="1">
            <a:spLocks noChangeArrowheads="1"/>
          </p:cNvSpPr>
          <p:nvPr/>
        </p:nvSpPr>
        <p:spPr bwMode="auto">
          <a:xfrm>
            <a:off x="4418013" y="2692153"/>
            <a:ext cx="9477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CONJ</a:t>
            </a:r>
          </a:p>
        </p:txBody>
      </p:sp>
      <p:sp>
        <p:nvSpPr>
          <p:cNvPr id="147495" name="Text Box 39"/>
          <p:cNvSpPr txBox="1">
            <a:spLocks noChangeArrowheads="1"/>
          </p:cNvSpPr>
          <p:nvPr/>
        </p:nvSpPr>
        <p:spPr bwMode="auto">
          <a:xfrm>
            <a:off x="5861050" y="3606553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V</a:t>
            </a:r>
          </a:p>
        </p:txBody>
      </p:sp>
      <p:sp>
        <p:nvSpPr>
          <p:cNvPr id="147496" name="Text Box 40"/>
          <p:cNvSpPr txBox="1">
            <a:spLocks noChangeArrowheads="1"/>
          </p:cNvSpPr>
          <p:nvPr/>
        </p:nvSpPr>
        <p:spPr bwMode="auto">
          <a:xfrm>
            <a:off x="6715125" y="3606553"/>
            <a:ext cx="574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NP</a:t>
            </a:r>
          </a:p>
        </p:txBody>
      </p:sp>
      <p:sp>
        <p:nvSpPr>
          <p:cNvPr id="147497" name="Text Box 41"/>
          <p:cNvSpPr txBox="1">
            <a:spLocks noChangeArrowheads="1"/>
          </p:cNvSpPr>
          <p:nvPr/>
        </p:nvSpPr>
        <p:spPr bwMode="auto">
          <a:xfrm>
            <a:off x="4516438" y="3454153"/>
            <a:ext cx="827087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i="1"/>
              <a:t>wa-</a:t>
            </a:r>
          </a:p>
          <a:p>
            <a:pPr algn="ctr"/>
            <a:r>
              <a:rPr lang="en-US"/>
              <a:t>[and]</a:t>
            </a:r>
          </a:p>
        </p:txBody>
      </p:sp>
      <p:sp>
        <p:nvSpPr>
          <p:cNvPr id="147498" name="Text Box 42"/>
          <p:cNvSpPr txBox="1">
            <a:spLocks noChangeArrowheads="1"/>
          </p:cNvSpPr>
          <p:nvPr/>
        </p:nvSpPr>
        <p:spPr bwMode="auto">
          <a:xfrm>
            <a:off x="5645150" y="4368553"/>
            <a:ext cx="86201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i="1"/>
              <a:t>ra’aa</a:t>
            </a:r>
          </a:p>
          <a:p>
            <a:pPr algn="ctr"/>
            <a:r>
              <a:rPr lang="en-US"/>
              <a:t>[saw]</a:t>
            </a:r>
          </a:p>
        </p:txBody>
      </p:sp>
      <p:sp>
        <p:nvSpPr>
          <p:cNvPr id="147499" name="Line 43"/>
          <p:cNvSpPr>
            <a:spLocks noChangeShapeType="1"/>
          </p:cNvSpPr>
          <p:nvPr/>
        </p:nvSpPr>
        <p:spPr bwMode="auto">
          <a:xfrm>
            <a:off x="4938713" y="314935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7500" name="Line 44"/>
          <p:cNvSpPr>
            <a:spLocks noChangeShapeType="1"/>
          </p:cNvSpPr>
          <p:nvPr/>
        </p:nvSpPr>
        <p:spPr bwMode="auto">
          <a:xfrm>
            <a:off x="6089650" y="406375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7501" name="Line 45"/>
          <p:cNvSpPr>
            <a:spLocks noChangeShapeType="1"/>
          </p:cNvSpPr>
          <p:nvPr/>
        </p:nvSpPr>
        <p:spPr bwMode="auto">
          <a:xfrm>
            <a:off x="6953250" y="4078041"/>
            <a:ext cx="6350" cy="366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7502" name="Text Box 46"/>
          <p:cNvSpPr txBox="1">
            <a:spLocks noChangeArrowheads="1"/>
          </p:cNvSpPr>
          <p:nvPr/>
        </p:nvSpPr>
        <p:spPr bwMode="auto">
          <a:xfrm>
            <a:off x="6740525" y="4444753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N</a:t>
            </a:r>
          </a:p>
        </p:txBody>
      </p:sp>
      <p:sp>
        <p:nvSpPr>
          <p:cNvPr id="147503" name="Text Box 47"/>
          <p:cNvSpPr txBox="1">
            <a:spLocks noChangeArrowheads="1"/>
          </p:cNvSpPr>
          <p:nvPr/>
        </p:nvSpPr>
        <p:spPr bwMode="auto">
          <a:xfrm>
            <a:off x="6305550" y="5206753"/>
            <a:ext cx="129222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i="1"/>
              <a:t>atefl</a:t>
            </a:r>
          </a:p>
          <a:p>
            <a:pPr algn="ctr"/>
            <a:r>
              <a:rPr lang="en-US"/>
              <a:t>[the boy]</a:t>
            </a:r>
          </a:p>
        </p:txBody>
      </p:sp>
      <p:sp>
        <p:nvSpPr>
          <p:cNvPr id="147504" name="Line 48"/>
          <p:cNvSpPr>
            <a:spLocks noChangeShapeType="1"/>
          </p:cNvSpPr>
          <p:nvPr/>
        </p:nvSpPr>
        <p:spPr bwMode="auto">
          <a:xfrm>
            <a:off x="6934200" y="490195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7505" name="Text Box 49"/>
          <p:cNvSpPr txBox="1">
            <a:spLocks noChangeArrowheads="1"/>
          </p:cNvSpPr>
          <p:nvPr/>
        </p:nvSpPr>
        <p:spPr bwMode="auto">
          <a:xfrm>
            <a:off x="8058150" y="3606553"/>
            <a:ext cx="574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NP</a:t>
            </a:r>
          </a:p>
        </p:txBody>
      </p:sp>
      <p:sp>
        <p:nvSpPr>
          <p:cNvPr id="147506" name="Line 50"/>
          <p:cNvSpPr>
            <a:spLocks noChangeShapeType="1"/>
          </p:cNvSpPr>
          <p:nvPr/>
        </p:nvSpPr>
        <p:spPr bwMode="auto">
          <a:xfrm>
            <a:off x="8296275" y="4078041"/>
            <a:ext cx="6350" cy="366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7507" name="Text Box 51"/>
          <p:cNvSpPr txBox="1">
            <a:spLocks noChangeArrowheads="1"/>
          </p:cNvSpPr>
          <p:nvPr/>
        </p:nvSpPr>
        <p:spPr bwMode="auto">
          <a:xfrm>
            <a:off x="8083550" y="4444753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N</a:t>
            </a:r>
          </a:p>
        </p:txBody>
      </p:sp>
      <p:sp>
        <p:nvSpPr>
          <p:cNvPr id="147508" name="Text Box 52"/>
          <p:cNvSpPr txBox="1">
            <a:spLocks noChangeArrowheads="1"/>
          </p:cNvSpPr>
          <p:nvPr/>
        </p:nvSpPr>
        <p:spPr bwMode="auto">
          <a:xfrm>
            <a:off x="7597775" y="5206753"/>
            <a:ext cx="139382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i="1"/>
              <a:t>albab</a:t>
            </a:r>
          </a:p>
          <a:p>
            <a:pPr algn="ctr"/>
            <a:r>
              <a:rPr lang="en-US"/>
              <a:t>[the door]</a:t>
            </a:r>
          </a:p>
        </p:txBody>
      </p:sp>
      <p:sp>
        <p:nvSpPr>
          <p:cNvPr id="147509" name="Line 53"/>
          <p:cNvSpPr>
            <a:spLocks noChangeShapeType="1"/>
          </p:cNvSpPr>
          <p:nvPr/>
        </p:nvSpPr>
        <p:spPr bwMode="auto">
          <a:xfrm>
            <a:off x="8277225" y="490195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7510" name="Line 54"/>
          <p:cNvSpPr>
            <a:spLocks noChangeShapeType="1"/>
          </p:cNvSpPr>
          <p:nvPr/>
        </p:nvSpPr>
        <p:spPr bwMode="auto">
          <a:xfrm>
            <a:off x="6350000" y="3149353"/>
            <a:ext cx="187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" name="Freeform 57"/>
          <p:cNvSpPr/>
          <p:nvPr/>
        </p:nvSpPr>
        <p:spPr>
          <a:xfrm>
            <a:off x="423169" y="2435440"/>
            <a:ext cx="1688236" cy="2718047"/>
          </a:xfrm>
          <a:custGeom>
            <a:avLst/>
            <a:gdLst>
              <a:gd name="connsiteX0" fmla="*/ 739806 w 1688236"/>
              <a:gd name="connsiteY0" fmla="*/ 60664 h 2718047"/>
              <a:gd name="connsiteX1" fmla="*/ 73981 w 1688236"/>
              <a:gd name="connsiteY1" fmla="*/ 921798 h 2718047"/>
              <a:gd name="connsiteX2" fmla="*/ 295922 w 1688236"/>
              <a:gd name="connsiteY2" fmla="*/ 2493146 h 2718047"/>
              <a:gd name="connsiteX3" fmla="*/ 1503285 w 1688236"/>
              <a:gd name="connsiteY3" fmla="*/ 2271204 h 2718047"/>
              <a:gd name="connsiteX4" fmla="*/ 1405631 w 1688236"/>
              <a:gd name="connsiteY4" fmla="*/ 557814 h 2718047"/>
              <a:gd name="connsiteX5" fmla="*/ 739806 w 1688236"/>
              <a:gd name="connsiteY5" fmla="*/ 60664 h 2718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8236" h="2718047">
                <a:moveTo>
                  <a:pt x="739806" y="60664"/>
                </a:moveTo>
                <a:cubicBezTo>
                  <a:pt x="517864" y="121328"/>
                  <a:pt x="147962" y="516384"/>
                  <a:pt x="73981" y="921798"/>
                </a:cubicBezTo>
                <a:cubicBezTo>
                  <a:pt x="0" y="1327212"/>
                  <a:pt x="57705" y="2268245"/>
                  <a:pt x="295922" y="2493146"/>
                </a:cubicBezTo>
                <a:cubicBezTo>
                  <a:pt x="534139" y="2718047"/>
                  <a:pt x="1318334" y="2593759"/>
                  <a:pt x="1503285" y="2271204"/>
                </a:cubicBezTo>
                <a:cubicBezTo>
                  <a:pt x="1688236" y="1948649"/>
                  <a:pt x="1529918" y="927717"/>
                  <a:pt x="1405631" y="557814"/>
                </a:cubicBezTo>
                <a:cubicBezTo>
                  <a:pt x="1281344" y="187911"/>
                  <a:pt x="961748" y="0"/>
                  <a:pt x="739806" y="60664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 58"/>
          <p:cNvSpPr/>
          <p:nvPr/>
        </p:nvSpPr>
        <p:spPr>
          <a:xfrm>
            <a:off x="6324600" y="3454153"/>
            <a:ext cx="1295400" cy="2718047"/>
          </a:xfrm>
          <a:custGeom>
            <a:avLst/>
            <a:gdLst>
              <a:gd name="connsiteX0" fmla="*/ 739806 w 1688236"/>
              <a:gd name="connsiteY0" fmla="*/ 60664 h 2718047"/>
              <a:gd name="connsiteX1" fmla="*/ 73981 w 1688236"/>
              <a:gd name="connsiteY1" fmla="*/ 921798 h 2718047"/>
              <a:gd name="connsiteX2" fmla="*/ 295922 w 1688236"/>
              <a:gd name="connsiteY2" fmla="*/ 2493146 h 2718047"/>
              <a:gd name="connsiteX3" fmla="*/ 1503285 w 1688236"/>
              <a:gd name="connsiteY3" fmla="*/ 2271204 h 2718047"/>
              <a:gd name="connsiteX4" fmla="*/ 1405631 w 1688236"/>
              <a:gd name="connsiteY4" fmla="*/ 557814 h 2718047"/>
              <a:gd name="connsiteX5" fmla="*/ 739806 w 1688236"/>
              <a:gd name="connsiteY5" fmla="*/ 60664 h 2718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8236" h="2718047">
                <a:moveTo>
                  <a:pt x="739806" y="60664"/>
                </a:moveTo>
                <a:cubicBezTo>
                  <a:pt x="517864" y="121328"/>
                  <a:pt x="147962" y="516384"/>
                  <a:pt x="73981" y="921798"/>
                </a:cubicBezTo>
                <a:cubicBezTo>
                  <a:pt x="0" y="1327212"/>
                  <a:pt x="57705" y="2268245"/>
                  <a:pt x="295922" y="2493146"/>
                </a:cubicBezTo>
                <a:cubicBezTo>
                  <a:pt x="534139" y="2718047"/>
                  <a:pt x="1318334" y="2593759"/>
                  <a:pt x="1503285" y="2271204"/>
                </a:cubicBezTo>
                <a:cubicBezTo>
                  <a:pt x="1688236" y="1948649"/>
                  <a:pt x="1529918" y="927717"/>
                  <a:pt x="1405631" y="557814"/>
                </a:cubicBezTo>
                <a:cubicBezTo>
                  <a:pt x="1281344" y="187911"/>
                  <a:pt x="961748" y="0"/>
                  <a:pt x="739806" y="60664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Fit to Data #4: Heroic Approach</a:t>
            </a:r>
            <a:br>
              <a:rPr lang="en-US" dirty="0" smtClean="0"/>
            </a:br>
            <a:r>
              <a:rPr lang="en-US" sz="2700" dirty="0" smtClean="0"/>
              <a:t>(aka Engineering Approach)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Goal: </a:t>
            </a:r>
            <a:r>
              <a:rPr lang="en-US" b="1" dirty="0" smtClean="0"/>
              <a:t>Improve</a:t>
            </a:r>
            <a:r>
              <a:rPr lang="en-US" dirty="0" smtClean="0"/>
              <a:t> machine translation quality</a:t>
            </a:r>
          </a:p>
          <a:p>
            <a:pPr lvl="1"/>
            <a:r>
              <a:rPr lang="en-US" dirty="0" smtClean="0"/>
              <a:t>Pick idea</a:t>
            </a:r>
          </a:p>
          <a:p>
            <a:pPr lvl="1"/>
            <a:r>
              <a:rPr lang="en-US" dirty="0" smtClean="0"/>
              <a:t>Write program!</a:t>
            </a:r>
          </a:p>
          <a:p>
            <a:pPr lvl="1"/>
            <a:r>
              <a:rPr lang="en-US" dirty="0" smtClean="0"/>
              <a:t>Get bugs out</a:t>
            </a:r>
          </a:p>
          <a:p>
            <a:pPr lvl="1"/>
            <a:r>
              <a:rPr lang="en-US" dirty="0" smtClean="0"/>
              <a:t>Get more bugs out!</a:t>
            </a:r>
          </a:p>
          <a:p>
            <a:pPr lvl="1"/>
            <a:r>
              <a:rPr lang="en-US" dirty="0" smtClean="0"/>
              <a:t>Evaluate!!</a:t>
            </a:r>
          </a:p>
          <a:p>
            <a:pPr lvl="1"/>
            <a:r>
              <a:rPr lang="en-US" dirty="0" smtClean="0"/>
              <a:t>Add a feature</a:t>
            </a:r>
          </a:p>
          <a:p>
            <a:pPr lvl="1"/>
            <a:r>
              <a:rPr lang="en-US" dirty="0" smtClean="0"/>
              <a:t>Clean the data</a:t>
            </a:r>
          </a:p>
          <a:p>
            <a:pPr lvl="1"/>
            <a:r>
              <a:rPr lang="en-US" dirty="0" smtClean="0"/>
              <a:t>Evaluate</a:t>
            </a:r>
          </a:p>
          <a:p>
            <a:pPr lvl="1"/>
            <a:r>
              <a:rPr lang="en-US" dirty="0" smtClean="0"/>
              <a:t>Iterate!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67200" y="2819400"/>
            <a:ext cx="4705286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ular Callout 11"/>
          <p:cNvSpPr/>
          <p:nvPr/>
        </p:nvSpPr>
        <p:spPr>
          <a:xfrm>
            <a:off x="7848600" y="2209800"/>
            <a:ext cx="1143000" cy="799730"/>
          </a:xfrm>
          <a:prstGeom prst="wedgeRectCallout">
            <a:avLst>
              <a:gd name="adj1" fmla="val 7905"/>
              <a:gd name="adj2" fmla="val 15293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Chart 5"/>
          <p:cNvGraphicFramePr/>
          <p:nvPr/>
        </p:nvGraphicFramePr>
        <p:xfrm>
          <a:off x="7848600" y="2133600"/>
          <a:ext cx="1120549" cy="8670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8001000" y="2286000"/>
            <a:ext cx="8899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Bakeoff #9:</a:t>
            </a:r>
            <a:endParaRPr lang="en-US" sz="1200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304800"/>
            <a:ext cx="5534025" cy="482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5943600"/>
            <a:ext cx="7786688" cy="56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reeform 5"/>
          <p:cNvSpPr/>
          <p:nvPr/>
        </p:nvSpPr>
        <p:spPr>
          <a:xfrm>
            <a:off x="5655076" y="1953087"/>
            <a:ext cx="2925192" cy="3914313"/>
          </a:xfrm>
          <a:custGeom>
            <a:avLst/>
            <a:gdLst>
              <a:gd name="connsiteX0" fmla="*/ 2636668 w 2925192"/>
              <a:gd name="connsiteY0" fmla="*/ 3986074 h 3986074"/>
              <a:gd name="connsiteX1" fmla="*/ 2485747 w 2925192"/>
              <a:gd name="connsiteY1" fmla="*/ 870012 h 3986074"/>
              <a:gd name="connsiteX2" fmla="*/ 0 w 2925192"/>
              <a:gd name="connsiteY2" fmla="*/ 0 h 3986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25192" h="3986074">
                <a:moveTo>
                  <a:pt x="2636668" y="3986074"/>
                </a:moveTo>
                <a:cubicBezTo>
                  <a:pt x="2780930" y="2760216"/>
                  <a:pt x="2925192" y="1534358"/>
                  <a:pt x="2485747" y="870012"/>
                </a:cubicBezTo>
                <a:cubicBezTo>
                  <a:pt x="2046302" y="205666"/>
                  <a:pt x="1023151" y="102833"/>
                  <a:pt x="0" y="0"/>
                </a:cubicBezTo>
              </a:path>
            </a:pathLst>
          </a:cu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4643021" y="5015883"/>
            <a:ext cx="1047565" cy="790113"/>
          </a:xfrm>
          <a:custGeom>
            <a:avLst/>
            <a:gdLst>
              <a:gd name="connsiteX0" fmla="*/ 0 w 1047565"/>
              <a:gd name="connsiteY0" fmla="*/ 790113 h 790113"/>
              <a:gd name="connsiteX1" fmla="*/ 257453 w 1047565"/>
              <a:gd name="connsiteY1" fmla="*/ 390618 h 790113"/>
              <a:gd name="connsiteX2" fmla="*/ 1047565 w 1047565"/>
              <a:gd name="connsiteY2" fmla="*/ 0 h 790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7565" h="790113">
                <a:moveTo>
                  <a:pt x="0" y="790113"/>
                </a:moveTo>
                <a:cubicBezTo>
                  <a:pt x="41429" y="656208"/>
                  <a:pt x="82859" y="522304"/>
                  <a:pt x="257453" y="390618"/>
                </a:cubicBezTo>
                <a:cubicBezTo>
                  <a:pt x="432047" y="258933"/>
                  <a:pt x="739806" y="129466"/>
                  <a:pt x="1047565" y="0"/>
                </a:cubicBezTo>
              </a:path>
            </a:pathLst>
          </a:cu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3505200" y="5867400"/>
            <a:ext cx="2362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8153400" y="5867400"/>
            <a:ext cx="304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162800" y="5867400"/>
            <a:ext cx="838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5"/>
          <p:cNvSpPr/>
          <p:nvPr/>
        </p:nvSpPr>
        <p:spPr>
          <a:xfrm>
            <a:off x="3743417" y="3728621"/>
            <a:ext cx="3829235" cy="2139519"/>
          </a:xfrm>
          <a:custGeom>
            <a:avLst/>
            <a:gdLst>
              <a:gd name="connsiteX0" fmla="*/ 3829235 w 3829235"/>
              <a:gd name="connsiteY0" fmla="*/ 2139519 h 2139519"/>
              <a:gd name="connsiteX1" fmla="*/ 3545150 w 3829235"/>
              <a:gd name="connsiteY1" fmla="*/ 1944210 h 2139519"/>
              <a:gd name="connsiteX2" fmla="*/ 2648505 w 3829235"/>
              <a:gd name="connsiteY2" fmla="*/ 1766657 h 2139519"/>
              <a:gd name="connsiteX3" fmla="*/ 358066 w 3829235"/>
              <a:gd name="connsiteY3" fmla="*/ 941033 h 2139519"/>
              <a:gd name="connsiteX4" fmla="*/ 500109 w 3829235"/>
              <a:gd name="connsiteY4" fmla="*/ 0 h 2139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29235" h="2139519">
                <a:moveTo>
                  <a:pt x="3829235" y="2139519"/>
                </a:moveTo>
                <a:cubicBezTo>
                  <a:pt x="3785586" y="2072936"/>
                  <a:pt x="3741938" y="2006354"/>
                  <a:pt x="3545150" y="1944210"/>
                </a:cubicBezTo>
                <a:cubicBezTo>
                  <a:pt x="3348362" y="1882066"/>
                  <a:pt x="3179686" y="1933853"/>
                  <a:pt x="2648505" y="1766657"/>
                </a:cubicBezTo>
                <a:cubicBezTo>
                  <a:pt x="2117324" y="1599461"/>
                  <a:pt x="716132" y="1235476"/>
                  <a:pt x="358066" y="941033"/>
                </a:cubicBezTo>
                <a:cubicBezTo>
                  <a:pt x="0" y="646590"/>
                  <a:pt x="250054" y="323295"/>
                  <a:pt x="500109" y="0"/>
                </a:cubicBezTo>
              </a:path>
            </a:pathLst>
          </a:cu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2768354" y="3737499"/>
            <a:ext cx="3900256" cy="2130641"/>
          </a:xfrm>
          <a:custGeom>
            <a:avLst/>
            <a:gdLst>
              <a:gd name="connsiteX0" fmla="*/ 3809999 w 3900256"/>
              <a:gd name="connsiteY0" fmla="*/ 2130641 h 2130641"/>
              <a:gd name="connsiteX1" fmla="*/ 3339483 w 3900256"/>
              <a:gd name="connsiteY1" fmla="*/ 1935332 h 2130641"/>
              <a:gd name="connsiteX2" fmla="*/ 445363 w 3900256"/>
              <a:gd name="connsiteY2" fmla="*/ 1012054 h 2130641"/>
              <a:gd name="connsiteX3" fmla="*/ 667304 w 3900256"/>
              <a:gd name="connsiteY3" fmla="*/ 0 h 2130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00256" h="2130641">
                <a:moveTo>
                  <a:pt x="3809999" y="2130641"/>
                </a:moveTo>
                <a:cubicBezTo>
                  <a:pt x="3855127" y="2126202"/>
                  <a:pt x="3900256" y="2121763"/>
                  <a:pt x="3339483" y="1935332"/>
                </a:cubicBezTo>
                <a:cubicBezTo>
                  <a:pt x="2778710" y="1748901"/>
                  <a:pt x="890726" y="1334609"/>
                  <a:pt x="445363" y="1012054"/>
                </a:cubicBezTo>
                <a:cubicBezTo>
                  <a:pt x="0" y="689499"/>
                  <a:pt x="333652" y="344749"/>
                  <a:pt x="667304" y="0"/>
                </a:cubicBezTo>
              </a:path>
            </a:pathLst>
          </a:cu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6096000" y="5867400"/>
            <a:ext cx="838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85800" y="5867400"/>
            <a:ext cx="1905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 20"/>
          <p:cNvSpPr/>
          <p:nvPr/>
        </p:nvSpPr>
        <p:spPr>
          <a:xfrm>
            <a:off x="1475173" y="3222594"/>
            <a:ext cx="406893" cy="2627790"/>
          </a:xfrm>
          <a:custGeom>
            <a:avLst/>
            <a:gdLst>
              <a:gd name="connsiteX0" fmla="*/ 149441 w 406893"/>
              <a:gd name="connsiteY0" fmla="*/ 2627790 h 2627790"/>
              <a:gd name="connsiteX1" fmla="*/ 42909 w 406893"/>
              <a:gd name="connsiteY1" fmla="*/ 754602 h 2627790"/>
              <a:gd name="connsiteX2" fmla="*/ 406893 w 406893"/>
              <a:gd name="connsiteY2" fmla="*/ 0 h 2627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6893" h="2627790">
                <a:moveTo>
                  <a:pt x="149441" y="2627790"/>
                </a:moveTo>
                <a:cubicBezTo>
                  <a:pt x="74720" y="1910178"/>
                  <a:pt x="0" y="1192567"/>
                  <a:pt x="42909" y="754602"/>
                </a:cubicBezTo>
                <a:cubicBezTo>
                  <a:pt x="85818" y="316637"/>
                  <a:pt x="246355" y="158318"/>
                  <a:pt x="406893" y="0"/>
                </a:cubicBezTo>
              </a:path>
            </a:pathLst>
          </a:cu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2743200" y="5867400"/>
            <a:ext cx="533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reeform 23"/>
          <p:cNvSpPr/>
          <p:nvPr/>
        </p:nvSpPr>
        <p:spPr>
          <a:xfrm>
            <a:off x="3048000" y="4114800"/>
            <a:ext cx="1905000" cy="1704513"/>
          </a:xfrm>
          <a:custGeom>
            <a:avLst/>
            <a:gdLst>
              <a:gd name="connsiteX0" fmla="*/ 0 w 1047565"/>
              <a:gd name="connsiteY0" fmla="*/ 790113 h 790113"/>
              <a:gd name="connsiteX1" fmla="*/ 257453 w 1047565"/>
              <a:gd name="connsiteY1" fmla="*/ 390618 h 790113"/>
              <a:gd name="connsiteX2" fmla="*/ 1047565 w 1047565"/>
              <a:gd name="connsiteY2" fmla="*/ 0 h 790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7565" h="790113">
                <a:moveTo>
                  <a:pt x="0" y="790113"/>
                </a:moveTo>
                <a:cubicBezTo>
                  <a:pt x="41429" y="656208"/>
                  <a:pt x="82859" y="522304"/>
                  <a:pt x="257453" y="390618"/>
                </a:cubicBezTo>
                <a:cubicBezTo>
                  <a:pt x="432047" y="258933"/>
                  <a:pt x="739806" y="129466"/>
                  <a:pt x="1047565" y="0"/>
                </a:cubicBezTo>
              </a:path>
            </a:pathLst>
          </a:cu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081717" y="344269"/>
            <a:ext cx="19954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It works…</a:t>
            </a:r>
            <a:endParaRPr lang="en-US" sz="3600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914400"/>
            <a:ext cx="7934325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5947327"/>
            <a:ext cx="7962900" cy="605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5867400" y="152400"/>
            <a:ext cx="28823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…except when</a:t>
            </a:r>
          </a:p>
          <a:p>
            <a:r>
              <a:rPr lang="en-US" sz="3600" dirty="0" smtClean="0"/>
              <a:t>it doesn’t.</a:t>
            </a:r>
            <a:endParaRPr lang="en-US" sz="3600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534828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6195" name="Text Box 3"/>
          <p:cNvSpPr txBox="1">
            <a:spLocks noChangeArrowheads="1"/>
          </p:cNvSpPr>
          <p:nvPr/>
        </p:nvSpPr>
        <p:spPr bwMode="auto">
          <a:xfrm>
            <a:off x="4114800" y="1905000"/>
            <a:ext cx="3709670" cy="1200329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Arial" charset="0"/>
              </a:rPr>
              <a:t>The verb </a:t>
            </a:r>
            <a:r>
              <a:rPr lang="en-US" sz="2400" b="1" dirty="0" smtClean="0">
                <a:latin typeface="Arial" charset="0"/>
              </a:rPr>
              <a:t>discuss</a:t>
            </a:r>
            <a:r>
              <a:rPr lang="en-US" sz="2400" dirty="0" smtClean="0">
                <a:latin typeface="Arial" charset="0"/>
              </a:rPr>
              <a:t> doesn’t</a:t>
            </a:r>
          </a:p>
          <a:p>
            <a:r>
              <a:rPr lang="en-US" sz="2400" dirty="0" smtClean="0">
                <a:latin typeface="Arial" charset="0"/>
              </a:rPr>
              <a:t>take an S argument (like</a:t>
            </a:r>
          </a:p>
          <a:p>
            <a:r>
              <a:rPr lang="en-US" sz="2400" b="1" dirty="0" smtClean="0">
                <a:latin typeface="Arial" charset="0"/>
              </a:rPr>
              <a:t>believe</a:t>
            </a:r>
            <a:r>
              <a:rPr lang="en-US" sz="2400" dirty="0" smtClean="0">
                <a:latin typeface="Arial" charset="0"/>
              </a:rPr>
              <a:t> and </a:t>
            </a:r>
            <a:r>
              <a:rPr lang="en-US" sz="2400" b="1" dirty="0" smtClean="0">
                <a:latin typeface="Arial" charset="0"/>
              </a:rPr>
              <a:t>realize </a:t>
            </a:r>
            <a:r>
              <a:rPr lang="en-US" sz="2400" dirty="0" smtClean="0">
                <a:latin typeface="Arial" charset="0"/>
              </a:rPr>
              <a:t>do)!</a:t>
            </a:r>
            <a:endParaRPr lang="en-US" sz="2400" dirty="0">
              <a:latin typeface="Arial" charset="0"/>
            </a:endParaRPr>
          </a:p>
        </p:txBody>
      </p:sp>
      <p:sp>
        <p:nvSpPr>
          <p:cNvPr id="136198" name="Line 6"/>
          <p:cNvSpPr>
            <a:spLocks noChangeShapeType="1"/>
          </p:cNvSpPr>
          <p:nvPr/>
        </p:nvSpPr>
        <p:spPr bwMode="auto">
          <a:xfrm flipH="1">
            <a:off x="3657600" y="3124200"/>
            <a:ext cx="13716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6201" name="Rectangle 9"/>
          <p:cNvSpPr>
            <a:spLocks noChangeArrowheads="1"/>
          </p:cNvSpPr>
          <p:nvPr/>
        </p:nvSpPr>
        <p:spPr bwMode="auto">
          <a:xfrm>
            <a:off x="0" y="0"/>
            <a:ext cx="25908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6248400" y="4038600"/>
            <a:ext cx="2031325" cy="83099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Arial" charset="0"/>
              </a:rPr>
              <a:t>An </a:t>
            </a:r>
            <a:r>
              <a:rPr lang="en-US" sz="2400" b="1" dirty="0" smtClean="0">
                <a:latin typeface="Arial" charset="0"/>
              </a:rPr>
              <a:t>idea</a:t>
            </a:r>
            <a:r>
              <a:rPr lang="en-US" sz="2400" dirty="0" smtClean="0">
                <a:latin typeface="Arial" charset="0"/>
              </a:rPr>
              <a:t> can’t</a:t>
            </a:r>
          </a:p>
          <a:p>
            <a:r>
              <a:rPr lang="en-US" sz="2400" b="1" dirty="0" smtClean="0">
                <a:latin typeface="Arial" charset="0"/>
              </a:rPr>
              <a:t>visit</a:t>
            </a:r>
            <a:r>
              <a:rPr lang="en-US" sz="2400" dirty="0" smtClean="0">
                <a:latin typeface="Arial" charset="0"/>
              </a:rPr>
              <a:t> a </a:t>
            </a:r>
            <a:r>
              <a:rPr lang="en-US" sz="2400" b="1" dirty="0" smtClean="0">
                <a:latin typeface="Arial" charset="0"/>
              </a:rPr>
              <a:t>place</a:t>
            </a:r>
            <a:r>
              <a:rPr lang="en-US" sz="2400" dirty="0" smtClean="0">
                <a:latin typeface="Arial" charset="0"/>
              </a:rPr>
              <a:t>!</a:t>
            </a:r>
            <a:endParaRPr lang="en-US" sz="2400" dirty="0">
              <a:latin typeface="Arial" charset="0"/>
            </a:endParaRPr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 flipH="1">
            <a:off x="5029200" y="4343400"/>
            <a:ext cx="12192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867400" y="152400"/>
            <a:ext cx="28823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…except when</a:t>
            </a:r>
          </a:p>
          <a:p>
            <a:r>
              <a:rPr lang="en-US" sz="3600" dirty="0" smtClean="0"/>
              <a:t>it doesn’t.</a:t>
            </a:r>
            <a:endParaRPr lang="en-US" sz="3600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of This Talk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Connections between MT and automata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Review previous open issues </a:t>
            </a:r>
          </a:p>
          <a:p>
            <a:pPr lvl="2"/>
            <a:r>
              <a:rPr lang="en-US" dirty="0" smtClean="0"/>
              <a:t>“Overview of Probabilistic Tree Transducers for NLP” [Knight &amp; </a:t>
            </a:r>
            <a:r>
              <a:rPr lang="en-US" dirty="0" err="1" smtClean="0"/>
              <a:t>Graehl</a:t>
            </a:r>
            <a:r>
              <a:rPr lang="en-US" dirty="0" smtClean="0"/>
              <a:t> 05]</a:t>
            </a:r>
          </a:p>
          <a:p>
            <a:pPr lvl="2"/>
            <a:r>
              <a:rPr lang="en-US" dirty="0" smtClean="0"/>
              <a:t>Goal of that paper: make connections between fields </a:t>
            </a:r>
          </a:p>
          <a:p>
            <a:pPr lvl="2"/>
            <a:r>
              <a:rPr lang="en-US" dirty="0" smtClean="0"/>
              <a:t>Thank </a:t>
            </a:r>
            <a:r>
              <a:rPr lang="en-US" dirty="0" smtClean="0"/>
              <a:t>G</a:t>
            </a:r>
            <a:r>
              <a:rPr lang="en-US" dirty="0" smtClean="0"/>
              <a:t>od </a:t>
            </a:r>
            <a:r>
              <a:rPr lang="en-US" dirty="0" smtClean="0"/>
              <a:t>for Mexico!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Raise new open issues</a:t>
            </a:r>
            <a:endParaRPr lang="en-US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Open Issues from [Knight &amp; </a:t>
            </a:r>
            <a:r>
              <a:rPr lang="en-US" dirty="0" err="1" smtClean="0"/>
              <a:t>Graehl</a:t>
            </a:r>
            <a:r>
              <a:rPr lang="en-US" dirty="0" smtClean="0"/>
              <a:t> 05]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676400"/>
            <a:ext cx="8707211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22028" y="2514600"/>
            <a:ext cx="8176662" cy="92333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[Huang &amp; Chiang 05] 	Very popular in MT &amp; parsing</a:t>
            </a:r>
          </a:p>
          <a:p>
            <a:r>
              <a:rPr lang="en-US" dirty="0" smtClean="0"/>
              <a:t>[</a:t>
            </a:r>
            <a:r>
              <a:rPr lang="en-US" dirty="0" err="1" smtClean="0"/>
              <a:t>Pauls</a:t>
            </a:r>
            <a:r>
              <a:rPr lang="en-US" dirty="0" smtClean="0"/>
              <a:t> &amp; Klein 09] 		K-best A* Parsing (best paper ACL 2009)</a:t>
            </a:r>
          </a:p>
          <a:p>
            <a:r>
              <a:rPr lang="en-US" b="1" dirty="0" smtClean="0"/>
              <a:t>Still no separation of k and n</a:t>
            </a:r>
            <a:r>
              <a:rPr lang="en-US" dirty="0" smtClean="0"/>
              <a:t>, as in [</a:t>
            </a:r>
            <a:r>
              <a:rPr lang="en-US" dirty="0" err="1" smtClean="0"/>
              <a:t>Eppstein</a:t>
            </a:r>
            <a:r>
              <a:rPr lang="en-US" dirty="0" smtClean="0"/>
              <a:t> 94] for FSA, as implemented in Carmel.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3581400"/>
            <a:ext cx="8529484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592738" y="4876800"/>
            <a:ext cx="8170261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[May, Knight, </a:t>
            </a:r>
            <a:r>
              <a:rPr lang="en-US" dirty="0" err="1" smtClean="0"/>
              <a:t>Vogler</a:t>
            </a:r>
            <a:r>
              <a:rPr lang="en-US" dirty="0" smtClean="0"/>
              <a:t> 10]	Cascades of non-</a:t>
            </a:r>
            <a:r>
              <a:rPr lang="en-US" dirty="0" err="1" smtClean="0"/>
              <a:t>composable</a:t>
            </a:r>
            <a:r>
              <a:rPr lang="en-US" dirty="0" smtClean="0"/>
              <a:t> transducers.</a:t>
            </a:r>
          </a:p>
          <a:p>
            <a:r>
              <a:rPr lang="en-US" dirty="0" smtClean="0"/>
              <a:t> 			Compares pipeline </a:t>
            </a:r>
            <a:r>
              <a:rPr lang="en-US" dirty="0" err="1" smtClean="0"/>
              <a:t>vs</a:t>
            </a:r>
            <a:r>
              <a:rPr lang="en-US" dirty="0" smtClean="0"/>
              <a:t> integrated search.</a:t>
            </a:r>
          </a:p>
          <a:p>
            <a:r>
              <a:rPr lang="en-US" dirty="0" smtClean="0"/>
              <a:t>			No heuristics.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Open Issues from [Knight &amp; </a:t>
            </a:r>
            <a:r>
              <a:rPr lang="en-US" dirty="0" err="1" smtClean="0"/>
              <a:t>Graehl</a:t>
            </a:r>
            <a:r>
              <a:rPr lang="en-US" dirty="0" smtClean="0"/>
              <a:t> 05]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6946" y="1600200"/>
            <a:ext cx="8399033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609600" y="3733800"/>
            <a:ext cx="7848600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[May, </a:t>
            </a:r>
            <a:r>
              <a:rPr lang="en-US" dirty="0" err="1" smtClean="0"/>
              <a:t>Vogler</a:t>
            </a:r>
            <a:r>
              <a:rPr lang="en-US" dirty="0" smtClean="0"/>
              <a:t>, Knight 10]	Explicit algorithms and asymptotic complexities.</a:t>
            </a:r>
          </a:p>
          <a:p>
            <a:r>
              <a:rPr lang="en-US" dirty="0" smtClean="0"/>
              <a:t>[</a:t>
            </a:r>
            <a:r>
              <a:rPr lang="en-US" dirty="0" err="1" smtClean="0"/>
              <a:t>Maletti</a:t>
            </a:r>
            <a:r>
              <a:rPr lang="en-US" dirty="0" smtClean="0"/>
              <a:t> 09]		Minimization algorithms.</a:t>
            </a:r>
          </a:p>
          <a:p>
            <a:r>
              <a:rPr lang="en-US" dirty="0" smtClean="0"/>
              <a:t>     etc</a:t>
            </a:r>
          </a:p>
          <a:p>
            <a:r>
              <a:rPr lang="en-US" dirty="0" smtClean="0"/>
              <a:t>Engineering work is being done within context of large, 500m-rule MT systems.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5029200"/>
            <a:ext cx="8625016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609600" y="6019800"/>
            <a:ext cx="78486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Unclear.			Tree adjoining remains tantalizing.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Open Issues from [Knight &amp; </a:t>
            </a:r>
            <a:r>
              <a:rPr lang="en-US" dirty="0" err="1" smtClean="0"/>
              <a:t>Graehl</a:t>
            </a:r>
            <a:r>
              <a:rPr lang="en-US" dirty="0" smtClean="0"/>
              <a:t> 05]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524000"/>
            <a:ext cx="8349192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3048000"/>
            <a:ext cx="8210467" cy="63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4343400"/>
            <a:ext cx="8153400" cy="548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" y="5371879"/>
            <a:ext cx="8050762" cy="571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838200" y="2514600"/>
            <a:ext cx="7620228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Unclear.  Existing P(tree) models forget too much, then need to remember later.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8200" y="3733800"/>
            <a:ext cx="3750835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[</a:t>
            </a:r>
            <a:r>
              <a:rPr lang="en-US" dirty="0" err="1" smtClean="0"/>
              <a:t>Maletti</a:t>
            </a:r>
            <a:r>
              <a:rPr lang="en-US" dirty="0" smtClean="0"/>
              <a:t>, </a:t>
            </a:r>
            <a:r>
              <a:rPr lang="en-US" dirty="0" err="1" smtClean="0"/>
              <a:t>Graehl</a:t>
            </a:r>
            <a:r>
              <a:rPr lang="en-US" dirty="0" smtClean="0"/>
              <a:t>, Hopkins &amp; Knight 09]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8200" y="4876800"/>
            <a:ext cx="5595891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[</a:t>
            </a:r>
            <a:r>
              <a:rPr lang="en-US" dirty="0" err="1" smtClean="0"/>
              <a:t>Shieber</a:t>
            </a:r>
            <a:r>
              <a:rPr lang="en-US" dirty="0" smtClean="0"/>
              <a:t> 06]	Though more the opposite direction…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8200" y="6019800"/>
            <a:ext cx="216501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I’ll come back to this.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Open Issues from [Knight &amp; </a:t>
            </a:r>
            <a:r>
              <a:rPr lang="en-US" dirty="0" err="1" smtClean="0"/>
              <a:t>Graehl</a:t>
            </a:r>
            <a:r>
              <a:rPr lang="en-US" dirty="0" smtClean="0"/>
              <a:t> 05]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096962"/>
            <a:ext cx="7620000" cy="543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2163762"/>
            <a:ext cx="7662737" cy="8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799" y="3840162"/>
            <a:ext cx="7279341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4801" y="5452641"/>
            <a:ext cx="7391399" cy="521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914400" y="1706562"/>
            <a:ext cx="7067384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Unclear.		Must be symmetrical, moving stuff both up and down.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3078162"/>
            <a:ext cx="7104124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Unclear.		For practical MT, we </a:t>
            </a:r>
            <a:r>
              <a:rPr lang="en-US" dirty="0" err="1" smtClean="0"/>
              <a:t>binarize</a:t>
            </a:r>
            <a:r>
              <a:rPr lang="en-US" dirty="0" smtClean="0"/>
              <a:t> trees in advance.</a:t>
            </a:r>
          </a:p>
          <a:p>
            <a:r>
              <a:rPr lang="en-US" dirty="0" smtClean="0"/>
              <a:t>		This introduces problems with ungrammatical outputs.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14400" y="4994830"/>
            <a:ext cx="5185650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Making good progress, but need next quantum jump.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14400" y="6061630"/>
            <a:ext cx="670869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[May &amp; Knight 06, May 10]		More practicality = more scale.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Open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smtClean="0"/>
              <a:t>History of the World</a:t>
            </a:r>
          </a:p>
        </p:txBody>
      </p:sp>
      <p:sp>
        <p:nvSpPr>
          <p:cNvPr id="17411" name="AutoShape 4"/>
          <p:cNvSpPr>
            <a:spLocks noChangeArrowheads="1"/>
          </p:cNvSpPr>
          <p:nvPr/>
        </p:nvSpPr>
        <p:spPr bwMode="auto">
          <a:xfrm>
            <a:off x="5189538" y="3124200"/>
            <a:ext cx="906462" cy="1036638"/>
          </a:xfrm>
          <a:custGeom>
            <a:avLst/>
            <a:gdLst>
              <a:gd name="T0" fmla="*/ 455749 w 21600"/>
              <a:gd name="T1" fmla="*/ 104960 h 21600"/>
              <a:gd name="T2" fmla="*/ 122876 w 21600"/>
              <a:gd name="T3" fmla="*/ 518319 h 21600"/>
              <a:gd name="T4" fmla="*/ 455749 w 21600"/>
              <a:gd name="T5" fmla="*/ 1036638 h 21600"/>
              <a:gd name="T6" fmla="*/ 783586 w 21600"/>
              <a:gd name="T7" fmla="*/ 518319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7412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1000" y="3200400"/>
            <a:ext cx="866775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3990975" y="1663700"/>
            <a:ext cx="4010025" cy="1482725"/>
            <a:chOff x="2610" y="1890"/>
            <a:chExt cx="1518" cy="561"/>
          </a:xfrm>
        </p:grpSpPr>
        <p:pic>
          <p:nvPicPr>
            <p:cNvPr id="17419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610" y="1890"/>
              <a:ext cx="540" cy="5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420" name="Picture 7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444" y="1920"/>
              <a:ext cx="684" cy="5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421" name="Freeform 9"/>
            <p:cNvSpPr>
              <a:spLocks/>
            </p:cNvSpPr>
            <p:nvPr/>
          </p:nvSpPr>
          <p:spPr bwMode="auto">
            <a:xfrm>
              <a:off x="3168" y="2064"/>
              <a:ext cx="336" cy="224"/>
            </a:xfrm>
            <a:custGeom>
              <a:avLst/>
              <a:gdLst>
                <a:gd name="T0" fmla="*/ 0 w 336"/>
                <a:gd name="T1" fmla="*/ 112 h 224"/>
                <a:gd name="T2" fmla="*/ 48 w 336"/>
                <a:gd name="T3" fmla="*/ 16 h 224"/>
                <a:gd name="T4" fmla="*/ 96 w 336"/>
                <a:gd name="T5" fmla="*/ 208 h 224"/>
                <a:gd name="T6" fmla="*/ 144 w 336"/>
                <a:gd name="T7" fmla="*/ 112 h 224"/>
                <a:gd name="T8" fmla="*/ 240 w 336"/>
                <a:gd name="T9" fmla="*/ 160 h 224"/>
                <a:gd name="T10" fmla="*/ 240 w 336"/>
                <a:gd name="T11" fmla="*/ 64 h 224"/>
                <a:gd name="T12" fmla="*/ 336 w 336"/>
                <a:gd name="T13" fmla="*/ 64 h 2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224"/>
                <a:gd name="T23" fmla="*/ 336 w 336"/>
                <a:gd name="T24" fmla="*/ 224 h 2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224">
                  <a:moveTo>
                    <a:pt x="0" y="112"/>
                  </a:moveTo>
                  <a:cubicBezTo>
                    <a:pt x="16" y="56"/>
                    <a:pt x="32" y="0"/>
                    <a:pt x="48" y="16"/>
                  </a:cubicBezTo>
                  <a:cubicBezTo>
                    <a:pt x="64" y="32"/>
                    <a:pt x="80" y="192"/>
                    <a:pt x="96" y="208"/>
                  </a:cubicBezTo>
                  <a:cubicBezTo>
                    <a:pt x="112" y="224"/>
                    <a:pt x="120" y="120"/>
                    <a:pt x="144" y="112"/>
                  </a:cubicBezTo>
                  <a:cubicBezTo>
                    <a:pt x="168" y="104"/>
                    <a:pt x="224" y="168"/>
                    <a:pt x="240" y="160"/>
                  </a:cubicBezTo>
                  <a:cubicBezTo>
                    <a:pt x="256" y="152"/>
                    <a:pt x="224" y="80"/>
                    <a:pt x="240" y="64"/>
                  </a:cubicBezTo>
                  <a:cubicBezTo>
                    <a:pt x="256" y="48"/>
                    <a:pt x="296" y="56"/>
                    <a:pt x="336" y="64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7414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124200" y="4160838"/>
            <a:ext cx="2381250" cy="227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5" name="Picture 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00213" y="1524000"/>
            <a:ext cx="2241550" cy="2636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6" name="Picture 1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981200" y="4267200"/>
            <a:ext cx="71437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7" name="AutoShape 15"/>
          <p:cNvSpPr>
            <a:spLocks noChangeArrowheads="1"/>
          </p:cNvSpPr>
          <p:nvPr/>
        </p:nvSpPr>
        <p:spPr bwMode="auto">
          <a:xfrm>
            <a:off x="5791200" y="4572000"/>
            <a:ext cx="600075" cy="685800"/>
          </a:xfrm>
          <a:custGeom>
            <a:avLst/>
            <a:gdLst>
              <a:gd name="T0" fmla="*/ 301704 w 21600"/>
              <a:gd name="T1" fmla="*/ 69437 h 21600"/>
              <a:gd name="T2" fmla="*/ 81343 w 21600"/>
              <a:gd name="T3" fmla="*/ 342900 h 21600"/>
              <a:gd name="T4" fmla="*/ 301704 w 21600"/>
              <a:gd name="T5" fmla="*/ 685800 h 21600"/>
              <a:gd name="T6" fmla="*/ 518732 w 21600"/>
              <a:gd name="T7" fmla="*/ 3429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7418" name="Picture 16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705225" y="1495425"/>
            <a:ext cx="48577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838200" y="1981200"/>
            <a:ext cx="1495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Linguistics</a:t>
            </a:r>
            <a:endParaRPr lang="en-US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239000" y="1295400"/>
            <a:ext cx="14613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Tree</a:t>
            </a:r>
          </a:p>
          <a:p>
            <a:r>
              <a:rPr lang="en-US" sz="2400" b="1" dirty="0" smtClean="0"/>
              <a:t>Automata</a:t>
            </a:r>
          </a:p>
          <a:p>
            <a:r>
              <a:rPr lang="en-US" sz="2400" b="1" dirty="0" smtClean="0"/>
              <a:t>Theory</a:t>
            </a:r>
            <a:endParaRPr lang="en-US" sz="2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5562600" y="5410200"/>
            <a:ext cx="1581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Computers</a:t>
            </a:r>
            <a:endParaRPr lang="en-US" sz="24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743200" y="2362200"/>
            <a:ext cx="1356102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Closure under Composition: </a:t>
            </a:r>
            <a:br>
              <a:rPr lang="en-US" dirty="0" smtClean="0"/>
            </a:br>
            <a:r>
              <a:rPr lang="en-US" dirty="0" smtClean="0"/>
              <a:t>Is it Necessary?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828800"/>
            <a:ext cx="8610600" cy="44196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Forward and backward application through a cascade of </a:t>
            </a:r>
            <a:r>
              <a:rPr lang="en-US" dirty="0" err="1" smtClean="0"/>
              <a:t>xLNT</a:t>
            </a:r>
            <a:r>
              <a:rPr lang="en-US" dirty="0" smtClean="0"/>
              <a:t> tree transducers [May, Knight, and </a:t>
            </a:r>
            <a:r>
              <a:rPr lang="en-US" dirty="0" err="1" smtClean="0"/>
              <a:t>Vogler</a:t>
            </a:r>
            <a:r>
              <a:rPr lang="en-US" dirty="0" smtClean="0"/>
              <a:t> 10]</a:t>
            </a:r>
          </a:p>
          <a:p>
            <a:pPr lvl="1"/>
            <a:r>
              <a:rPr lang="en-US" dirty="0" smtClean="0"/>
              <a:t>Pipeline style</a:t>
            </a:r>
          </a:p>
          <a:p>
            <a:pPr lvl="1"/>
            <a:r>
              <a:rPr lang="en-US" dirty="0" smtClean="0"/>
              <a:t>Integrated style (all transducers working simultaneously)</a:t>
            </a:r>
          </a:p>
          <a:p>
            <a:r>
              <a:rPr lang="en-US" dirty="0" smtClean="0"/>
              <a:t>Training transducer cascades on end-to-end data</a:t>
            </a:r>
          </a:p>
          <a:p>
            <a:pPr lvl="1"/>
            <a:r>
              <a:rPr lang="en-US" dirty="0" smtClean="0"/>
              <a:t>[</a:t>
            </a:r>
            <a:r>
              <a:rPr lang="en-US" dirty="0" err="1" smtClean="0"/>
              <a:t>Graehl</a:t>
            </a:r>
            <a:r>
              <a:rPr lang="en-US" dirty="0" smtClean="0"/>
              <a:t> &amp; Knight 04] shows how to train one machine</a:t>
            </a:r>
          </a:p>
          <a:p>
            <a:pPr lvl="1"/>
            <a:r>
              <a:rPr lang="en-US" dirty="0" smtClean="0"/>
              <a:t>[May 10] looks at training a whole cascade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Desirable Properties?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Preserve regularity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NLP Areas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Summarization</a:t>
            </a:r>
          </a:p>
          <a:p>
            <a:r>
              <a:rPr lang="en-US" dirty="0" smtClean="0"/>
              <a:t>Question answering</a:t>
            </a:r>
          </a:p>
          <a:p>
            <a:pPr>
              <a:buNone/>
            </a:pPr>
            <a:r>
              <a:rPr lang="en-US" dirty="0" smtClean="0"/>
              <a:t>              etc.</a:t>
            </a:r>
          </a:p>
          <a:p>
            <a:endParaRPr lang="en-US" dirty="0" smtClean="0"/>
          </a:p>
          <a:p>
            <a:r>
              <a:rPr lang="en-US" dirty="0" smtClean="0"/>
              <a:t>More fundamentally:</a:t>
            </a:r>
          </a:p>
          <a:p>
            <a:pPr lvl="1"/>
            <a:r>
              <a:rPr lang="en-US" dirty="0" smtClean="0"/>
              <a:t>Natural Language Understanding (NLU)</a:t>
            </a:r>
          </a:p>
          <a:p>
            <a:pPr lvl="1"/>
            <a:r>
              <a:rPr lang="en-US" dirty="0" smtClean="0"/>
              <a:t>Natural Language Generation (NLG)</a:t>
            </a:r>
          </a:p>
          <a:p>
            <a:pPr lvl="1"/>
            <a:r>
              <a:rPr lang="en-US" dirty="0" smtClean="0"/>
              <a:t>NLU + NLG = Meaning-based MT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686800" cy="5105400"/>
          </a:xfrm>
        </p:spPr>
        <p:txBody>
          <a:bodyPr>
            <a:noAutofit/>
          </a:bodyPr>
          <a:lstStyle/>
          <a:p>
            <a:pPr>
              <a:buNone/>
            </a:pP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;; An animated character named "Pluto" appears at intervals in the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;; actual film, explaining the peaceful uses and safety of plutonium. </a:t>
            </a:r>
          </a:p>
          <a:p>
            <a:pPr>
              <a:buNone/>
            </a:pP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(a / and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:op1 (a2 / |appear&gt;pop up|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 :agent (c / |fictional character|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          :mod (a3 / |animated&lt;moving|)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          :name "Pluto")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 :temporal-locating 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/ |time interval|)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 :spatial-locating (f / |movie|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                     :mod (a4 / |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existent,actual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|)))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:op2 (e / |explain&lt;inform|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 :agent c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 :patient (a5 / and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            :op1 (u / |utilize|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                   :mod (p / |peace&lt;order|))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            :op2 (s / |safety&lt;status|)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            :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gpi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(p / |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Pu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|))))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72200" y="2133600"/>
            <a:ext cx="179312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Mnemonic names</a:t>
            </a:r>
          </a:p>
          <a:p>
            <a:r>
              <a:rPr lang="en-US" sz="1400" dirty="0" smtClean="0"/>
              <a:t>for </a:t>
            </a:r>
            <a:r>
              <a:rPr lang="en-US" sz="1400" dirty="0" err="1" smtClean="0"/>
              <a:t>WordNet</a:t>
            </a:r>
            <a:r>
              <a:rPr lang="en-US" sz="1400" dirty="0" smtClean="0"/>
              <a:t> concepts</a:t>
            </a:r>
            <a:endParaRPr lang="en-US" sz="1400" dirty="0"/>
          </a:p>
        </p:txBody>
      </p:sp>
      <p:sp>
        <p:nvSpPr>
          <p:cNvPr id="7" name="Freeform 6"/>
          <p:cNvSpPr/>
          <p:nvPr/>
        </p:nvSpPr>
        <p:spPr>
          <a:xfrm>
            <a:off x="3693111" y="2135080"/>
            <a:ext cx="2402889" cy="270769"/>
          </a:xfrm>
          <a:custGeom>
            <a:avLst/>
            <a:gdLst>
              <a:gd name="connsiteX0" fmla="*/ 2272683 w 2272683"/>
              <a:gd name="connsiteY0" fmla="*/ 190870 h 270769"/>
              <a:gd name="connsiteX1" fmla="*/ 1020932 w 2272683"/>
              <a:gd name="connsiteY1" fmla="*/ 13316 h 270769"/>
              <a:gd name="connsiteX2" fmla="*/ 0 w 2272683"/>
              <a:gd name="connsiteY2" fmla="*/ 270769 h 270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72683" h="270769">
                <a:moveTo>
                  <a:pt x="2272683" y="190870"/>
                </a:moveTo>
                <a:cubicBezTo>
                  <a:pt x="1836197" y="95435"/>
                  <a:pt x="1399712" y="0"/>
                  <a:pt x="1020932" y="13316"/>
                </a:cubicBezTo>
                <a:cubicBezTo>
                  <a:pt x="642152" y="26632"/>
                  <a:pt x="321076" y="148700"/>
                  <a:pt x="0" y="270769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4669654" y="2296357"/>
            <a:ext cx="1426346" cy="375822"/>
          </a:xfrm>
          <a:custGeom>
            <a:avLst/>
            <a:gdLst>
              <a:gd name="connsiteX0" fmla="*/ 1331651 w 1331651"/>
              <a:gd name="connsiteY0" fmla="*/ 145002 h 375822"/>
              <a:gd name="connsiteX1" fmla="*/ 435006 w 1331651"/>
              <a:gd name="connsiteY1" fmla="*/ 38470 h 375822"/>
              <a:gd name="connsiteX2" fmla="*/ 0 w 1331651"/>
              <a:gd name="connsiteY2" fmla="*/ 375822 h 375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1651" h="375822">
                <a:moveTo>
                  <a:pt x="1331651" y="145002"/>
                </a:moveTo>
                <a:cubicBezTo>
                  <a:pt x="994299" y="72501"/>
                  <a:pt x="656948" y="0"/>
                  <a:pt x="435006" y="38470"/>
                </a:cubicBezTo>
                <a:cubicBezTo>
                  <a:pt x="213064" y="76940"/>
                  <a:pt x="106532" y="226381"/>
                  <a:pt x="0" y="375822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5539666" y="2539014"/>
            <a:ext cx="603682" cy="452761"/>
          </a:xfrm>
          <a:custGeom>
            <a:avLst/>
            <a:gdLst>
              <a:gd name="connsiteX0" fmla="*/ 603682 w 603682"/>
              <a:gd name="connsiteY0" fmla="*/ 0 h 452761"/>
              <a:gd name="connsiteX1" fmla="*/ 168676 w 603682"/>
              <a:gd name="connsiteY1" fmla="*/ 150920 h 452761"/>
              <a:gd name="connsiteX2" fmla="*/ 0 w 603682"/>
              <a:gd name="connsiteY2" fmla="*/ 452761 h 452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3682" h="452761">
                <a:moveTo>
                  <a:pt x="603682" y="0"/>
                </a:moveTo>
                <a:cubicBezTo>
                  <a:pt x="436486" y="37730"/>
                  <a:pt x="269290" y="75460"/>
                  <a:pt x="168676" y="150920"/>
                </a:cubicBezTo>
                <a:cubicBezTo>
                  <a:pt x="68062" y="226380"/>
                  <a:pt x="34031" y="339570"/>
                  <a:pt x="0" y="452761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28600" y="5867400"/>
            <a:ext cx="168886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Manually-developed</a:t>
            </a:r>
          </a:p>
          <a:p>
            <a:r>
              <a:rPr lang="en-US" sz="1400" dirty="0" smtClean="0"/>
              <a:t>relations (70 unique)</a:t>
            </a:r>
            <a:endParaRPr lang="en-US" sz="1400" dirty="0"/>
          </a:p>
        </p:txBody>
      </p:sp>
      <p:sp>
        <p:nvSpPr>
          <p:cNvPr id="11" name="Freeform 10"/>
          <p:cNvSpPr/>
          <p:nvPr/>
        </p:nvSpPr>
        <p:spPr>
          <a:xfrm>
            <a:off x="664346" y="4918229"/>
            <a:ext cx="614038" cy="870012"/>
          </a:xfrm>
          <a:custGeom>
            <a:avLst/>
            <a:gdLst>
              <a:gd name="connsiteX0" fmla="*/ 72501 w 614038"/>
              <a:gd name="connsiteY0" fmla="*/ 870012 h 870012"/>
              <a:gd name="connsiteX1" fmla="*/ 90256 w 614038"/>
              <a:gd name="connsiteY1" fmla="*/ 275208 h 870012"/>
              <a:gd name="connsiteX2" fmla="*/ 614038 w 614038"/>
              <a:gd name="connsiteY2" fmla="*/ 0 h 870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4038" h="870012">
                <a:moveTo>
                  <a:pt x="72501" y="870012"/>
                </a:moveTo>
                <a:cubicBezTo>
                  <a:pt x="36250" y="645111"/>
                  <a:pt x="0" y="420210"/>
                  <a:pt x="90256" y="275208"/>
                </a:cubicBezTo>
                <a:cubicBezTo>
                  <a:pt x="180512" y="130206"/>
                  <a:pt x="397275" y="65103"/>
                  <a:pt x="614038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797511" y="5220070"/>
            <a:ext cx="471996" cy="594804"/>
          </a:xfrm>
          <a:custGeom>
            <a:avLst/>
            <a:gdLst>
              <a:gd name="connsiteX0" fmla="*/ 90256 w 471996"/>
              <a:gd name="connsiteY0" fmla="*/ 594804 h 594804"/>
              <a:gd name="connsiteX1" fmla="*/ 63623 w 471996"/>
              <a:gd name="connsiteY1" fmla="*/ 257452 h 594804"/>
              <a:gd name="connsiteX2" fmla="*/ 471996 w 471996"/>
              <a:gd name="connsiteY2" fmla="*/ 0 h 594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1996" h="594804">
                <a:moveTo>
                  <a:pt x="90256" y="594804"/>
                </a:moveTo>
                <a:cubicBezTo>
                  <a:pt x="45128" y="475695"/>
                  <a:pt x="0" y="356586"/>
                  <a:pt x="63623" y="257452"/>
                </a:cubicBezTo>
                <a:cubicBezTo>
                  <a:pt x="127246" y="158318"/>
                  <a:pt x="299621" y="79159"/>
                  <a:pt x="471996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927717" y="5526350"/>
            <a:ext cx="1691196" cy="815266"/>
          </a:xfrm>
          <a:custGeom>
            <a:avLst/>
            <a:gdLst>
              <a:gd name="connsiteX0" fmla="*/ 155359 w 1691196"/>
              <a:gd name="connsiteY0" fmla="*/ 306279 h 815266"/>
              <a:gd name="connsiteX1" fmla="*/ 181992 w 1691196"/>
              <a:gd name="connsiteY1" fmla="*/ 84337 h 815266"/>
              <a:gd name="connsiteX2" fmla="*/ 1247312 w 1691196"/>
              <a:gd name="connsiteY2" fmla="*/ 102093 h 815266"/>
              <a:gd name="connsiteX3" fmla="*/ 1344966 w 1691196"/>
              <a:gd name="connsiteY3" fmla="*/ 696897 h 815266"/>
              <a:gd name="connsiteX4" fmla="*/ 1691196 w 1691196"/>
              <a:gd name="connsiteY4" fmla="*/ 812306 h 815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1196" h="815266">
                <a:moveTo>
                  <a:pt x="155359" y="306279"/>
                </a:moveTo>
                <a:cubicBezTo>
                  <a:pt x="77679" y="212323"/>
                  <a:pt x="0" y="118368"/>
                  <a:pt x="181992" y="84337"/>
                </a:cubicBezTo>
                <a:cubicBezTo>
                  <a:pt x="363984" y="50306"/>
                  <a:pt x="1053483" y="0"/>
                  <a:pt x="1247312" y="102093"/>
                </a:cubicBezTo>
                <a:cubicBezTo>
                  <a:pt x="1441141" y="204186"/>
                  <a:pt x="1270985" y="578528"/>
                  <a:pt x="1344966" y="696897"/>
                </a:cubicBezTo>
                <a:cubicBezTo>
                  <a:pt x="1418947" y="815266"/>
                  <a:pt x="1691196" y="812306"/>
                  <a:pt x="1691196" y="812306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781800" y="4724400"/>
            <a:ext cx="192757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Standard “</a:t>
            </a:r>
            <a:r>
              <a:rPr lang="en-US" sz="1400" dirty="0" err="1" smtClean="0"/>
              <a:t>Davidsonian</a:t>
            </a:r>
            <a:r>
              <a:rPr lang="en-US" sz="1400" dirty="0" smtClean="0"/>
              <a:t>”</a:t>
            </a:r>
          </a:p>
          <a:p>
            <a:r>
              <a:rPr lang="en-US" sz="1400" dirty="0" smtClean="0"/>
              <a:t>semantics.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6781800" y="5410200"/>
            <a:ext cx="165910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Labeled directed </a:t>
            </a:r>
          </a:p>
          <a:p>
            <a:r>
              <a:rPr lang="en-US" sz="1400" dirty="0" smtClean="0"/>
              <a:t>acyclic graph (DAG).</a:t>
            </a:r>
            <a:endParaRPr lang="en-US" sz="1400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Natural Language Understanding</a:t>
            </a:r>
            <a:endParaRPr lang="en-US" dirty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5626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;;----------------------------------------------------------------- 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;; I know people who can approach the president. </a:t>
            </a:r>
          </a:p>
          <a:p>
            <a:pPr>
              <a:buNone/>
            </a:pPr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(h / |know| 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:agent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:patient (s / PERSON 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       :quant plural 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       :agent-of (c / |draw near| 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                   :destination (p / |president&lt;head of state|) 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                   :domain-of (p2 / |possible&lt;latent|))))</a:t>
            </a:r>
          </a:p>
          <a:p>
            <a:pPr>
              <a:buNone/>
            </a:pPr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;;----------------------------------------------------------------- 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;; She accused him of stealing the car. </a:t>
            </a:r>
          </a:p>
          <a:p>
            <a:pPr>
              <a:buNone/>
            </a:pPr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(A / |accuse| 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:agent she 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:patient (S / |glom| 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        :agent he 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        :patient (C / |auto|)))</a:t>
            </a:r>
          </a:p>
          <a:p>
            <a:pPr>
              <a:buNone/>
            </a:pPr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;;----------------------------------------------------------------- 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;; I cannot abuse their trust. </a:t>
            </a:r>
          </a:p>
          <a:p>
            <a:pPr>
              <a:buNone/>
            </a:pPr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(A / |possible&gt;workable| 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:domain (A2 / |sell&lt;cozen| 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      :agent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      :patient (T / |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reliance,trust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| 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                 :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gpi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they)) 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:polarity negative)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00600" y="5181600"/>
            <a:ext cx="132696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Some concepts </a:t>
            </a:r>
          </a:p>
          <a:p>
            <a:r>
              <a:rPr lang="en-US" sz="1400" dirty="0" smtClean="0"/>
              <a:t>trigger special</a:t>
            </a:r>
          </a:p>
          <a:p>
            <a:r>
              <a:rPr lang="en-US" sz="1400" dirty="0" smtClean="0"/>
              <a:t>grammatical</a:t>
            </a:r>
          </a:p>
          <a:p>
            <a:r>
              <a:rPr lang="en-US" sz="1400" dirty="0" smtClean="0"/>
              <a:t>constructions</a:t>
            </a:r>
            <a:endParaRPr lang="en-US" sz="1400" dirty="0"/>
          </a:p>
        </p:txBody>
      </p:sp>
      <p:sp>
        <p:nvSpPr>
          <p:cNvPr id="7" name="Freeform 6"/>
          <p:cNvSpPr/>
          <p:nvPr/>
        </p:nvSpPr>
        <p:spPr>
          <a:xfrm>
            <a:off x="2618913" y="5369510"/>
            <a:ext cx="2148396" cy="396536"/>
          </a:xfrm>
          <a:custGeom>
            <a:avLst/>
            <a:gdLst>
              <a:gd name="connsiteX0" fmla="*/ 2148396 w 2148396"/>
              <a:gd name="connsiteY0" fmla="*/ 294443 h 396536"/>
              <a:gd name="connsiteX1" fmla="*/ 923277 w 2148396"/>
              <a:gd name="connsiteY1" fmla="*/ 356587 h 396536"/>
              <a:gd name="connsiteX2" fmla="*/ 612559 w 2148396"/>
              <a:gd name="connsiteY2" fmla="*/ 54746 h 396536"/>
              <a:gd name="connsiteX3" fmla="*/ 0 w 2148396"/>
              <a:gd name="connsiteY3" fmla="*/ 28113 h 396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396" h="396536">
                <a:moveTo>
                  <a:pt x="2148396" y="294443"/>
                </a:moveTo>
                <a:cubicBezTo>
                  <a:pt x="1663823" y="345489"/>
                  <a:pt x="1179250" y="396536"/>
                  <a:pt x="923277" y="356587"/>
                </a:cubicBezTo>
                <a:cubicBezTo>
                  <a:pt x="667304" y="316638"/>
                  <a:pt x="766439" y="109492"/>
                  <a:pt x="612559" y="54746"/>
                </a:cubicBezTo>
                <a:cubicBezTo>
                  <a:pt x="458679" y="0"/>
                  <a:pt x="229339" y="14056"/>
                  <a:pt x="0" y="28113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5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Natural Language Understanding</a:t>
            </a:r>
            <a:endParaRPr lang="en-US" dirty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19600" y="152400"/>
            <a:ext cx="3552825" cy="6410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6172200" y="2057400"/>
            <a:ext cx="1295400" cy="188650"/>
          </a:xfrm>
          <a:prstGeom prst="rect">
            <a:avLst/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0" y="5410200"/>
            <a:ext cx="2362200" cy="152400"/>
          </a:xfrm>
          <a:prstGeom prst="rect">
            <a:avLst/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2000" y="4572000"/>
            <a:ext cx="3276600" cy="381000"/>
          </a:xfrm>
          <a:prstGeom prst="rect">
            <a:avLst/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90600" y="23622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Semantic representation</a:t>
            </a:r>
          </a:p>
        </p:txBody>
      </p:sp>
      <p:sp>
        <p:nvSpPr>
          <p:cNvPr id="10" name="Title 15"/>
          <p:cNvSpPr>
            <a:spLocks noGrp="1"/>
          </p:cNvSpPr>
          <p:nvPr>
            <p:ph type="title"/>
          </p:nvPr>
        </p:nvSpPr>
        <p:spPr>
          <a:xfrm>
            <a:off x="152400" y="304800"/>
            <a:ext cx="39624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Natural Language </a:t>
            </a:r>
            <a:br>
              <a:rPr lang="en-US" dirty="0" smtClean="0"/>
            </a:br>
            <a:r>
              <a:rPr lang="en-US" dirty="0" smtClean="0"/>
              <a:t>Generation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3150200"/>
            <a:ext cx="2514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Transformation system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19200" y="3938200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Lattice/Forest of </a:t>
            </a:r>
          </a:p>
          <a:p>
            <a:pPr algn="ctr"/>
            <a:r>
              <a:rPr lang="en-US" dirty="0" smtClean="0"/>
              <a:t>English realizations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19200" y="5003199"/>
            <a:ext cx="2057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Language model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66800" y="57912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Best English sentence</a:t>
            </a:r>
          </a:p>
        </p:txBody>
      </p:sp>
      <p:cxnSp>
        <p:nvCxnSpPr>
          <p:cNvPr id="18" name="Straight Arrow Connector 17"/>
          <p:cNvCxnSpPr>
            <a:stCxn id="9" idx="2"/>
            <a:endCxn id="11" idx="0"/>
          </p:cNvCxnSpPr>
          <p:nvPr/>
        </p:nvCxnSpPr>
        <p:spPr>
          <a:xfrm rot="5400000">
            <a:off x="2038566" y="2940866"/>
            <a:ext cx="418668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2"/>
            <a:endCxn id="12" idx="0"/>
          </p:cNvCxnSpPr>
          <p:nvPr/>
        </p:nvCxnSpPr>
        <p:spPr>
          <a:xfrm rot="5400000">
            <a:off x="2038566" y="3728866"/>
            <a:ext cx="418668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2" idx="2"/>
            <a:endCxn id="15" idx="0"/>
          </p:cNvCxnSpPr>
          <p:nvPr/>
        </p:nvCxnSpPr>
        <p:spPr>
          <a:xfrm rot="5400000">
            <a:off x="2038566" y="4793865"/>
            <a:ext cx="418668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5" idx="2"/>
            <a:endCxn id="16" idx="0"/>
          </p:cNvCxnSpPr>
          <p:nvPr/>
        </p:nvCxnSpPr>
        <p:spPr>
          <a:xfrm rot="5400000">
            <a:off x="2038566" y="5581865"/>
            <a:ext cx="418669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52400" y="1534180"/>
            <a:ext cx="18745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[Knight &amp; </a:t>
            </a:r>
            <a:r>
              <a:rPr lang="en-US" sz="1400" dirty="0" err="1" smtClean="0"/>
              <a:t>Hatzi</a:t>
            </a:r>
            <a:r>
              <a:rPr lang="en-US" sz="1400" dirty="0" smtClean="0"/>
              <a:t> 05]</a:t>
            </a:r>
          </a:p>
          <a:p>
            <a:r>
              <a:rPr lang="en-US" sz="1400" dirty="0" smtClean="0"/>
              <a:t>[</a:t>
            </a:r>
            <a:r>
              <a:rPr lang="en-US" sz="1400" dirty="0" err="1" smtClean="0"/>
              <a:t>Langkilde</a:t>
            </a:r>
            <a:r>
              <a:rPr lang="en-US" sz="1400" dirty="0" smtClean="0"/>
              <a:t> &amp; Knight 98]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9200"/>
            <a:ext cx="8229600" cy="1143000"/>
          </a:xfrm>
        </p:spPr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82963"/>
            <a:ext cx="8229600" cy="12954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and many thanks to the organizers of this workshop!</a:t>
            </a:r>
            <a:endParaRPr lang="en-US" dirty="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048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The Beautiful World of Composable Transducers</a:t>
            </a:r>
          </a:p>
        </p:txBody>
      </p:sp>
      <p:sp>
        <p:nvSpPr>
          <p:cNvPr id="101379" name="Text Box 4"/>
          <p:cNvSpPr txBox="1">
            <a:spLocks noChangeArrowheads="1"/>
          </p:cNvSpPr>
          <p:nvPr/>
        </p:nvSpPr>
        <p:spPr bwMode="auto">
          <a:xfrm>
            <a:off x="411163" y="3511550"/>
            <a:ext cx="628650" cy="3794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</a:rPr>
              <a:t>P(e)</a:t>
            </a:r>
          </a:p>
        </p:txBody>
      </p:sp>
      <p:sp>
        <p:nvSpPr>
          <p:cNvPr id="101380" name="Text Box 5"/>
          <p:cNvSpPr txBox="1">
            <a:spLocks noChangeArrowheads="1"/>
          </p:cNvSpPr>
          <p:nvPr/>
        </p:nvSpPr>
        <p:spPr bwMode="auto">
          <a:xfrm>
            <a:off x="3635375" y="3511550"/>
            <a:ext cx="750888" cy="3794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</a:rPr>
              <a:t>P(f|e)</a:t>
            </a:r>
          </a:p>
        </p:txBody>
      </p:sp>
      <p:sp>
        <p:nvSpPr>
          <p:cNvPr id="101381" name="Text Box 6"/>
          <p:cNvSpPr txBox="1">
            <a:spLocks noChangeArrowheads="1"/>
          </p:cNvSpPr>
          <p:nvPr/>
        </p:nvSpPr>
        <p:spPr bwMode="auto">
          <a:xfrm>
            <a:off x="6296025" y="3511550"/>
            <a:ext cx="750888" cy="3794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</a:rPr>
              <a:t>P(e|f)</a:t>
            </a:r>
          </a:p>
        </p:txBody>
      </p:sp>
      <p:sp>
        <p:nvSpPr>
          <p:cNvPr id="101382" name="Text Box 7"/>
          <p:cNvSpPr txBox="1">
            <a:spLocks noChangeArrowheads="1"/>
          </p:cNvSpPr>
          <p:nvPr/>
        </p:nvSpPr>
        <p:spPr bwMode="auto">
          <a:xfrm>
            <a:off x="7862888" y="4286250"/>
            <a:ext cx="814387" cy="3794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</a:rPr>
              <a:t>P(p|e)</a:t>
            </a:r>
          </a:p>
        </p:txBody>
      </p:sp>
      <p:sp>
        <p:nvSpPr>
          <p:cNvPr id="101383" name="Text Box 8"/>
          <p:cNvSpPr txBox="1">
            <a:spLocks noChangeArrowheads="1"/>
          </p:cNvSpPr>
          <p:nvPr/>
        </p:nvSpPr>
        <p:spPr bwMode="auto">
          <a:xfrm>
            <a:off x="7848600" y="5562600"/>
            <a:ext cx="814388" cy="3794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</a:rPr>
              <a:t>P(e|p)</a:t>
            </a:r>
          </a:p>
        </p:txBody>
      </p:sp>
      <p:sp>
        <p:nvSpPr>
          <p:cNvPr id="101384" name="Text Box 9"/>
          <p:cNvSpPr txBox="1">
            <a:spLocks noChangeArrowheads="1"/>
          </p:cNvSpPr>
          <p:nvPr/>
        </p:nvSpPr>
        <p:spPr bwMode="auto">
          <a:xfrm>
            <a:off x="1819275" y="2738438"/>
            <a:ext cx="814388" cy="3794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</a:rPr>
              <a:t>P(p|e)</a:t>
            </a:r>
          </a:p>
        </p:txBody>
      </p:sp>
      <p:sp>
        <p:nvSpPr>
          <p:cNvPr id="101385" name="Text Box 10"/>
          <p:cNvSpPr txBox="1">
            <a:spLocks noChangeArrowheads="1"/>
          </p:cNvSpPr>
          <p:nvPr/>
        </p:nvSpPr>
        <p:spPr bwMode="auto">
          <a:xfrm>
            <a:off x="3657600" y="2052638"/>
            <a:ext cx="763588" cy="3794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</a:rPr>
              <a:t>P(r|e)</a:t>
            </a:r>
          </a:p>
        </p:txBody>
      </p:sp>
      <p:sp>
        <p:nvSpPr>
          <p:cNvPr id="101386" name="Text Box 11"/>
          <p:cNvSpPr txBox="1">
            <a:spLocks noChangeArrowheads="1"/>
          </p:cNvSpPr>
          <p:nvPr/>
        </p:nvSpPr>
        <p:spPr bwMode="auto">
          <a:xfrm>
            <a:off x="4876800" y="2743200"/>
            <a:ext cx="700088" cy="3794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</a:rPr>
              <a:t>P(f|r)</a:t>
            </a:r>
          </a:p>
        </p:txBody>
      </p:sp>
      <p:sp>
        <p:nvSpPr>
          <p:cNvPr id="101387" name="Text Box 12"/>
          <p:cNvSpPr txBox="1">
            <a:spLocks noChangeArrowheads="1"/>
          </p:cNvSpPr>
          <p:nvPr/>
        </p:nvSpPr>
        <p:spPr bwMode="auto">
          <a:xfrm>
            <a:off x="6867525" y="2052638"/>
            <a:ext cx="577850" cy="3794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</a:rPr>
              <a:t>P(r)</a:t>
            </a:r>
          </a:p>
        </p:txBody>
      </p:sp>
      <p:sp>
        <p:nvSpPr>
          <p:cNvPr id="101388" name="Text Box 13"/>
          <p:cNvSpPr txBox="1">
            <a:spLocks noChangeArrowheads="1"/>
          </p:cNvSpPr>
          <p:nvPr/>
        </p:nvSpPr>
        <p:spPr bwMode="auto">
          <a:xfrm>
            <a:off x="1695450" y="3409950"/>
            <a:ext cx="134461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charset="0"/>
              </a:rPr>
              <a:t>English word</a:t>
            </a:r>
          </a:p>
          <a:p>
            <a:r>
              <a:rPr lang="en-US" sz="1600">
                <a:latin typeface="Arial" charset="0"/>
              </a:rPr>
              <a:t>sequence</a:t>
            </a:r>
          </a:p>
        </p:txBody>
      </p:sp>
      <p:sp>
        <p:nvSpPr>
          <p:cNvPr id="101389" name="Text Box 14"/>
          <p:cNvSpPr txBox="1">
            <a:spLocks noChangeArrowheads="1"/>
          </p:cNvSpPr>
          <p:nvPr/>
        </p:nvSpPr>
        <p:spPr bwMode="auto">
          <a:xfrm>
            <a:off x="4695825" y="3409950"/>
            <a:ext cx="13684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charset="0"/>
              </a:rPr>
              <a:t>Foreign word</a:t>
            </a:r>
          </a:p>
          <a:p>
            <a:r>
              <a:rPr lang="en-US" sz="1600">
                <a:latin typeface="Arial" charset="0"/>
              </a:rPr>
              <a:t>sequence</a:t>
            </a:r>
          </a:p>
        </p:txBody>
      </p:sp>
      <p:sp>
        <p:nvSpPr>
          <p:cNvPr id="101390" name="Text Box 15"/>
          <p:cNvSpPr txBox="1">
            <a:spLocks noChangeArrowheads="1"/>
          </p:cNvSpPr>
          <p:nvPr/>
        </p:nvSpPr>
        <p:spPr bwMode="auto">
          <a:xfrm>
            <a:off x="7597775" y="3429000"/>
            <a:ext cx="134461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charset="0"/>
              </a:rPr>
              <a:t>English word</a:t>
            </a:r>
          </a:p>
          <a:p>
            <a:r>
              <a:rPr lang="en-US" sz="1600">
                <a:latin typeface="Arial" charset="0"/>
              </a:rPr>
              <a:t>sequence</a:t>
            </a:r>
          </a:p>
        </p:txBody>
      </p:sp>
      <p:sp>
        <p:nvSpPr>
          <p:cNvPr id="101391" name="Text Box 16"/>
          <p:cNvSpPr txBox="1">
            <a:spLocks noChangeArrowheads="1"/>
          </p:cNvSpPr>
          <p:nvPr/>
        </p:nvSpPr>
        <p:spPr bwMode="auto">
          <a:xfrm>
            <a:off x="7392988" y="4852988"/>
            <a:ext cx="1751012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charset="0"/>
              </a:rPr>
              <a:t>English phoneme</a:t>
            </a:r>
          </a:p>
          <a:p>
            <a:r>
              <a:rPr lang="en-US" sz="1600">
                <a:latin typeface="Arial" charset="0"/>
              </a:rPr>
              <a:t>sequence</a:t>
            </a:r>
          </a:p>
        </p:txBody>
      </p:sp>
      <p:sp>
        <p:nvSpPr>
          <p:cNvPr id="101392" name="Text Box 17"/>
          <p:cNvSpPr txBox="1">
            <a:spLocks noChangeArrowheads="1"/>
          </p:cNvSpPr>
          <p:nvPr/>
        </p:nvSpPr>
        <p:spPr bwMode="auto">
          <a:xfrm>
            <a:off x="7531100" y="6127750"/>
            <a:ext cx="140176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charset="0"/>
              </a:rPr>
              <a:t>English word </a:t>
            </a:r>
          </a:p>
          <a:p>
            <a:r>
              <a:rPr lang="en-US" sz="1600">
                <a:latin typeface="Arial" charset="0"/>
              </a:rPr>
              <a:t>sequence</a:t>
            </a:r>
          </a:p>
        </p:txBody>
      </p:sp>
      <p:sp>
        <p:nvSpPr>
          <p:cNvPr id="101393" name="Text Box 18"/>
          <p:cNvSpPr txBox="1">
            <a:spLocks noChangeArrowheads="1"/>
          </p:cNvSpPr>
          <p:nvPr/>
        </p:nvSpPr>
        <p:spPr bwMode="auto">
          <a:xfrm>
            <a:off x="1724025" y="1824038"/>
            <a:ext cx="175101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charset="0"/>
              </a:rPr>
              <a:t>English phoneme</a:t>
            </a:r>
          </a:p>
          <a:p>
            <a:r>
              <a:rPr lang="en-US" sz="1600">
                <a:latin typeface="Arial" charset="0"/>
              </a:rPr>
              <a:t>sequence</a:t>
            </a:r>
          </a:p>
        </p:txBody>
      </p:sp>
      <p:sp>
        <p:nvSpPr>
          <p:cNvPr id="101394" name="Text Box 19"/>
          <p:cNvSpPr txBox="1">
            <a:spLocks noChangeArrowheads="1"/>
          </p:cNvSpPr>
          <p:nvPr/>
        </p:nvSpPr>
        <p:spPr bwMode="auto">
          <a:xfrm>
            <a:off x="4724400" y="1828800"/>
            <a:ext cx="17748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charset="0"/>
              </a:rPr>
              <a:t>Foreign phoneme</a:t>
            </a:r>
          </a:p>
          <a:p>
            <a:r>
              <a:rPr lang="en-US" sz="1600">
                <a:latin typeface="Arial" charset="0"/>
              </a:rPr>
              <a:t>sequence</a:t>
            </a:r>
          </a:p>
        </p:txBody>
      </p:sp>
      <p:sp>
        <p:nvSpPr>
          <p:cNvPr id="101395" name="Text Box 20"/>
          <p:cNvSpPr txBox="1">
            <a:spLocks noChangeArrowheads="1"/>
          </p:cNvSpPr>
          <p:nvPr/>
        </p:nvSpPr>
        <p:spPr bwMode="auto">
          <a:xfrm>
            <a:off x="1800225" y="4262438"/>
            <a:ext cx="738188" cy="3794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</a:rPr>
              <a:t>P(l|e)</a:t>
            </a:r>
          </a:p>
        </p:txBody>
      </p:sp>
      <p:sp>
        <p:nvSpPr>
          <p:cNvPr id="101396" name="Text Box 21"/>
          <p:cNvSpPr txBox="1">
            <a:spLocks noChangeArrowheads="1"/>
          </p:cNvSpPr>
          <p:nvPr/>
        </p:nvSpPr>
        <p:spPr bwMode="auto">
          <a:xfrm>
            <a:off x="1676400" y="4953000"/>
            <a:ext cx="156051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charset="0"/>
              </a:rPr>
              <a:t>Long English</a:t>
            </a:r>
          </a:p>
          <a:p>
            <a:r>
              <a:rPr lang="en-US" sz="1600">
                <a:latin typeface="Arial" charset="0"/>
              </a:rPr>
              <a:t>word sequence</a:t>
            </a:r>
          </a:p>
        </p:txBody>
      </p:sp>
      <p:sp>
        <p:nvSpPr>
          <p:cNvPr id="101397" name="Line 22"/>
          <p:cNvSpPr>
            <a:spLocks noChangeShapeType="1"/>
          </p:cNvSpPr>
          <p:nvPr/>
        </p:nvSpPr>
        <p:spPr bwMode="auto">
          <a:xfrm>
            <a:off x="1085850" y="3705225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1398" name="Line 23"/>
          <p:cNvSpPr>
            <a:spLocks noChangeShapeType="1"/>
          </p:cNvSpPr>
          <p:nvPr/>
        </p:nvSpPr>
        <p:spPr bwMode="auto">
          <a:xfrm>
            <a:off x="2998788" y="3679825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1399" name="Line 24"/>
          <p:cNvSpPr>
            <a:spLocks noChangeShapeType="1"/>
          </p:cNvSpPr>
          <p:nvPr/>
        </p:nvSpPr>
        <p:spPr bwMode="auto">
          <a:xfrm>
            <a:off x="4433888" y="3695700"/>
            <a:ext cx="2905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1400" name="Line 25"/>
          <p:cNvSpPr>
            <a:spLocks noChangeShapeType="1"/>
          </p:cNvSpPr>
          <p:nvPr/>
        </p:nvSpPr>
        <p:spPr bwMode="auto">
          <a:xfrm>
            <a:off x="6019800" y="3684588"/>
            <a:ext cx="290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1401" name="Line 26"/>
          <p:cNvSpPr>
            <a:spLocks noChangeShapeType="1"/>
          </p:cNvSpPr>
          <p:nvPr/>
        </p:nvSpPr>
        <p:spPr bwMode="auto">
          <a:xfrm>
            <a:off x="3352800" y="2209800"/>
            <a:ext cx="290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1402" name="Line 27"/>
          <p:cNvSpPr>
            <a:spLocks noChangeShapeType="1"/>
          </p:cNvSpPr>
          <p:nvPr/>
        </p:nvSpPr>
        <p:spPr bwMode="auto">
          <a:xfrm>
            <a:off x="4495800" y="2209800"/>
            <a:ext cx="290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1403" name="Line 28"/>
          <p:cNvSpPr>
            <a:spLocks noChangeShapeType="1"/>
          </p:cNvSpPr>
          <p:nvPr/>
        </p:nvSpPr>
        <p:spPr bwMode="auto">
          <a:xfrm>
            <a:off x="6477000" y="2209800"/>
            <a:ext cx="290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1404" name="Line 29"/>
          <p:cNvSpPr>
            <a:spLocks noChangeShapeType="1"/>
          </p:cNvSpPr>
          <p:nvPr/>
        </p:nvSpPr>
        <p:spPr bwMode="auto">
          <a:xfrm>
            <a:off x="7239000" y="3657600"/>
            <a:ext cx="290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1405" name="Line 30"/>
          <p:cNvSpPr>
            <a:spLocks noChangeShapeType="1"/>
          </p:cNvSpPr>
          <p:nvPr/>
        </p:nvSpPr>
        <p:spPr bwMode="auto">
          <a:xfrm flipV="1">
            <a:off x="2209800" y="39624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1406" name="Line 31"/>
          <p:cNvSpPr>
            <a:spLocks noChangeShapeType="1"/>
          </p:cNvSpPr>
          <p:nvPr/>
        </p:nvSpPr>
        <p:spPr bwMode="auto">
          <a:xfrm flipV="1">
            <a:off x="2209800" y="47244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1407" name="Line 32"/>
          <p:cNvSpPr>
            <a:spLocks noChangeShapeType="1"/>
          </p:cNvSpPr>
          <p:nvPr/>
        </p:nvSpPr>
        <p:spPr bwMode="auto">
          <a:xfrm flipV="1">
            <a:off x="2209800" y="32004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1408" name="Line 33"/>
          <p:cNvSpPr>
            <a:spLocks noChangeShapeType="1"/>
          </p:cNvSpPr>
          <p:nvPr/>
        </p:nvSpPr>
        <p:spPr bwMode="auto">
          <a:xfrm flipV="1">
            <a:off x="2209800" y="24384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1409" name="Line 34"/>
          <p:cNvSpPr>
            <a:spLocks noChangeShapeType="1"/>
          </p:cNvSpPr>
          <p:nvPr/>
        </p:nvSpPr>
        <p:spPr bwMode="auto">
          <a:xfrm flipV="1">
            <a:off x="5257800" y="32004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1410" name="Line 35"/>
          <p:cNvSpPr>
            <a:spLocks noChangeShapeType="1"/>
          </p:cNvSpPr>
          <p:nvPr/>
        </p:nvSpPr>
        <p:spPr bwMode="auto">
          <a:xfrm flipV="1">
            <a:off x="5257800" y="24384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1411" name="Line 36"/>
          <p:cNvSpPr>
            <a:spLocks noChangeShapeType="1"/>
          </p:cNvSpPr>
          <p:nvPr/>
        </p:nvSpPr>
        <p:spPr bwMode="auto">
          <a:xfrm flipV="1">
            <a:off x="8153400" y="39624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1412" name="Line 37"/>
          <p:cNvSpPr>
            <a:spLocks noChangeShapeType="1"/>
          </p:cNvSpPr>
          <p:nvPr/>
        </p:nvSpPr>
        <p:spPr bwMode="auto">
          <a:xfrm flipV="1">
            <a:off x="8153400" y="46482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1413" name="Line 38"/>
          <p:cNvSpPr>
            <a:spLocks noChangeShapeType="1"/>
          </p:cNvSpPr>
          <p:nvPr/>
        </p:nvSpPr>
        <p:spPr bwMode="auto">
          <a:xfrm flipV="1">
            <a:off x="8153400" y="54102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1414" name="Line 39"/>
          <p:cNvSpPr>
            <a:spLocks noChangeShapeType="1"/>
          </p:cNvSpPr>
          <p:nvPr/>
        </p:nvSpPr>
        <p:spPr bwMode="auto">
          <a:xfrm flipV="1">
            <a:off x="8153400" y="59436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ChangeArrowheads="1"/>
          </p:cNvSpPr>
          <p:nvPr/>
        </p:nvSpPr>
        <p:spPr bwMode="auto">
          <a:xfrm>
            <a:off x="1600200" y="1828800"/>
            <a:ext cx="1752600" cy="21336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048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The Beautiful World of Composable Transducers</a:t>
            </a:r>
          </a:p>
        </p:txBody>
      </p:sp>
      <p:sp>
        <p:nvSpPr>
          <p:cNvPr id="102404" name="Text Box 4"/>
          <p:cNvSpPr txBox="1">
            <a:spLocks noChangeArrowheads="1"/>
          </p:cNvSpPr>
          <p:nvPr/>
        </p:nvSpPr>
        <p:spPr bwMode="auto">
          <a:xfrm>
            <a:off x="411163" y="3511550"/>
            <a:ext cx="628650" cy="3794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</a:rPr>
              <a:t>P(e)</a:t>
            </a:r>
          </a:p>
        </p:txBody>
      </p:sp>
      <p:sp>
        <p:nvSpPr>
          <p:cNvPr id="102405" name="Text Box 5"/>
          <p:cNvSpPr txBox="1">
            <a:spLocks noChangeArrowheads="1"/>
          </p:cNvSpPr>
          <p:nvPr/>
        </p:nvSpPr>
        <p:spPr bwMode="auto">
          <a:xfrm>
            <a:off x="3635375" y="3511550"/>
            <a:ext cx="750888" cy="3794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</a:rPr>
              <a:t>P(f|e)</a:t>
            </a:r>
          </a:p>
        </p:txBody>
      </p:sp>
      <p:sp>
        <p:nvSpPr>
          <p:cNvPr id="102406" name="Text Box 6"/>
          <p:cNvSpPr txBox="1">
            <a:spLocks noChangeArrowheads="1"/>
          </p:cNvSpPr>
          <p:nvPr/>
        </p:nvSpPr>
        <p:spPr bwMode="auto">
          <a:xfrm>
            <a:off x="6296025" y="3511550"/>
            <a:ext cx="750888" cy="3794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</a:rPr>
              <a:t>P(e|f)</a:t>
            </a:r>
          </a:p>
        </p:txBody>
      </p:sp>
      <p:sp>
        <p:nvSpPr>
          <p:cNvPr id="102407" name="Text Box 7"/>
          <p:cNvSpPr txBox="1">
            <a:spLocks noChangeArrowheads="1"/>
          </p:cNvSpPr>
          <p:nvPr/>
        </p:nvSpPr>
        <p:spPr bwMode="auto">
          <a:xfrm>
            <a:off x="7862888" y="4286250"/>
            <a:ext cx="814387" cy="3794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</a:rPr>
              <a:t>P(p|e)</a:t>
            </a:r>
          </a:p>
        </p:txBody>
      </p:sp>
      <p:sp>
        <p:nvSpPr>
          <p:cNvPr id="102408" name="Text Box 8"/>
          <p:cNvSpPr txBox="1">
            <a:spLocks noChangeArrowheads="1"/>
          </p:cNvSpPr>
          <p:nvPr/>
        </p:nvSpPr>
        <p:spPr bwMode="auto">
          <a:xfrm>
            <a:off x="7848600" y="5562600"/>
            <a:ext cx="814388" cy="3794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</a:rPr>
              <a:t>P(e|p)</a:t>
            </a:r>
          </a:p>
        </p:txBody>
      </p:sp>
      <p:sp>
        <p:nvSpPr>
          <p:cNvPr id="102409" name="Text Box 9"/>
          <p:cNvSpPr txBox="1">
            <a:spLocks noChangeArrowheads="1"/>
          </p:cNvSpPr>
          <p:nvPr/>
        </p:nvSpPr>
        <p:spPr bwMode="auto">
          <a:xfrm>
            <a:off x="1819275" y="2738438"/>
            <a:ext cx="814388" cy="3794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</a:rPr>
              <a:t>P(p|e)</a:t>
            </a:r>
          </a:p>
        </p:txBody>
      </p:sp>
      <p:sp>
        <p:nvSpPr>
          <p:cNvPr id="102410" name="Text Box 10"/>
          <p:cNvSpPr txBox="1">
            <a:spLocks noChangeArrowheads="1"/>
          </p:cNvSpPr>
          <p:nvPr/>
        </p:nvSpPr>
        <p:spPr bwMode="auto">
          <a:xfrm>
            <a:off x="3657600" y="2052638"/>
            <a:ext cx="763588" cy="3794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</a:rPr>
              <a:t>P(r|e)</a:t>
            </a:r>
          </a:p>
        </p:txBody>
      </p:sp>
      <p:sp>
        <p:nvSpPr>
          <p:cNvPr id="102411" name="Text Box 11"/>
          <p:cNvSpPr txBox="1">
            <a:spLocks noChangeArrowheads="1"/>
          </p:cNvSpPr>
          <p:nvPr/>
        </p:nvSpPr>
        <p:spPr bwMode="auto">
          <a:xfrm>
            <a:off x="4876800" y="2743200"/>
            <a:ext cx="700088" cy="3794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</a:rPr>
              <a:t>P(f|r)</a:t>
            </a:r>
          </a:p>
        </p:txBody>
      </p:sp>
      <p:sp>
        <p:nvSpPr>
          <p:cNvPr id="102412" name="Text Box 12"/>
          <p:cNvSpPr txBox="1">
            <a:spLocks noChangeArrowheads="1"/>
          </p:cNvSpPr>
          <p:nvPr/>
        </p:nvSpPr>
        <p:spPr bwMode="auto">
          <a:xfrm>
            <a:off x="6867525" y="2052638"/>
            <a:ext cx="577850" cy="3794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</a:rPr>
              <a:t>P(r)</a:t>
            </a:r>
          </a:p>
        </p:txBody>
      </p:sp>
      <p:sp>
        <p:nvSpPr>
          <p:cNvPr id="102413" name="Text Box 13"/>
          <p:cNvSpPr txBox="1">
            <a:spLocks noChangeArrowheads="1"/>
          </p:cNvSpPr>
          <p:nvPr/>
        </p:nvSpPr>
        <p:spPr bwMode="auto">
          <a:xfrm>
            <a:off x="1695450" y="3409950"/>
            <a:ext cx="134461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charset="0"/>
              </a:rPr>
              <a:t>English word</a:t>
            </a:r>
          </a:p>
          <a:p>
            <a:r>
              <a:rPr lang="en-US" sz="1600">
                <a:latin typeface="Arial" charset="0"/>
              </a:rPr>
              <a:t>sequence</a:t>
            </a:r>
          </a:p>
        </p:txBody>
      </p:sp>
      <p:sp>
        <p:nvSpPr>
          <p:cNvPr id="102414" name="Text Box 14"/>
          <p:cNvSpPr txBox="1">
            <a:spLocks noChangeArrowheads="1"/>
          </p:cNvSpPr>
          <p:nvPr/>
        </p:nvSpPr>
        <p:spPr bwMode="auto">
          <a:xfrm>
            <a:off x="4695825" y="3409950"/>
            <a:ext cx="13684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charset="0"/>
              </a:rPr>
              <a:t>Foreign word</a:t>
            </a:r>
          </a:p>
          <a:p>
            <a:r>
              <a:rPr lang="en-US" sz="1600">
                <a:latin typeface="Arial" charset="0"/>
              </a:rPr>
              <a:t>sequence</a:t>
            </a:r>
          </a:p>
        </p:txBody>
      </p:sp>
      <p:sp>
        <p:nvSpPr>
          <p:cNvPr id="102415" name="Text Box 15"/>
          <p:cNvSpPr txBox="1">
            <a:spLocks noChangeArrowheads="1"/>
          </p:cNvSpPr>
          <p:nvPr/>
        </p:nvSpPr>
        <p:spPr bwMode="auto">
          <a:xfrm>
            <a:off x="7597775" y="3429000"/>
            <a:ext cx="134461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charset="0"/>
              </a:rPr>
              <a:t>English word</a:t>
            </a:r>
          </a:p>
          <a:p>
            <a:r>
              <a:rPr lang="en-US" sz="1600">
                <a:latin typeface="Arial" charset="0"/>
              </a:rPr>
              <a:t>sequence</a:t>
            </a:r>
          </a:p>
        </p:txBody>
      </p:sp>
      <p:sp>
        <p:nvSpPr>
          <p:cNvPr id="102416" name="Text Box 16"/>
          <p:cNvSpPr txBox="1">
            <a:spLocks noChangeArrowheads="1"/>
          </p:cNvSpPr>
          <p:nvPr/>
        </p:nvSpPr>
        <p:spPr bwMode="auto">
          <a:xfrm>
            <a:off x="7392988" y="4852988"/>
            <a:ext cx="1751012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charset="0"/>
              </a:rPr>
              <a:t>English phoneme</a:t>
            </a:r>
          </a:p>
          <a:p>
            <a:r>
              <a:rPr lang="en-US" sz="1600">
                <a:latin typeface="Arial" charset="0"/>
              </a:rPr>
              <a:t>sequence</a:t>
            </a:r>
          </a:p>
        </p:txBody>
      </p:sp>
      <p:sp>
        <p:nvSpPr>
          <p:cNvPr id="102417" name="Text Box 17"/>
          <p:cNvSpPr txBox="1">
            <a:spLocks noChangeArrowheads="1"/>
          </p:cNvSpPr>
          <p:nvPr/>
        </p:nvSpPr>
        <p:spPr bwMode="auto">
          <a:xfrm>
            <a:off x="7531100" y="6127750"/>
            <a:ext cx="140176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charset="0"/>
              </a:rPr>
              <a:t>English word </a:t>
            </a:r>
          </a:p>
          <a:p>
            <a:r>
              <a:rPr lang="en-US" sz="1600">
                <a:latin typeface="Arial" charset="0"/>
              </a:rPr>
              <a:t>sequence</a:t>
            </a:r>
          </a:p>
        </p:txBody>
      </p:sp>
      <p:sp>
        <p:nvSpPr>
          <p:cNvPr id="102418" name="Text Box 18"/>
          <p:cNvSpPr txBox="1">
            <a:spLocks noChangeArrowheads="1"/>
          </p:cNvSpPr>
          <p:nvPr/>
        </p:nvSpPr>
        <p:spPr bwMode="auto">
          <a:xfrm>
            <a:off x="1724025" y="1824038"/>
            <a:ext cx="175101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charset="0"/>
              </a:rPr>
              <a:t>English phoneme</a:t>
            </a:r>
          </a:p>
          <a:p>
            <a:r>
              <a:rPr lang="en-US" sz="1600">
                <a:latin typeface="Arial" charset="0"/>
              </a:rPr>
              <a:t>sequence</a:t>
            </a:r>
          </a:p>
        </p:txBody>
      </p:sp>
      <p:sp>
        <p:nvSpPr>
          <p:cNvPr id="102419" name="Text Box 19"/>
          <p:cNvSpPr txBox="1">
            <a:spLocks noChangeArrowheads="1"/>
          </p:cNvSpPr>
          <p:nvPr/>
        </p:nvSpPr>
        <p:spPr bwMode="auto">
          <a:xfrm>
            <a:off x="4724400" y="1828800"/>
            <a:ext cx="17748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charset="0"/>
              </a:rPr>
              <a:t>Foreign phoneme</a:t>
            </a:r>
          </a:p>
          <a:p>
            <a:r>
              <a:rPr lang="en-US" sz="1600">
                <a:latin typeface="Arial" charset="0"/>
              </a:rPr>
              <a:t>sequence</a:t>
            </a:r>
          </a:p>
        </p:txBody>
      </p:sp>
      <p:sp>
        <p:nvSpPr>
          <p:cNvPr id="102420" name="Text Box 20"/>
          <p:cNvSpPr txBox="1">
            <a:spLocks noChangeArrowheads="1"/>
          </p:cNvSpPr>
          <p:nvPr/>
        </p:nvSpPr>
        <p:spPr bwMode="auto">
          <a:xfrm>
            <a:off x="1800225" y="4262438"/>
            <a:ext cx="738188" cy="3794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</a:rPr>
              <a:t>P(l|e)</a:t>
            </a:r>
          </a:p>
        </p:txBody>
      </p:sp>
      <p:sp>
        <p:nvSpPr>
          <p:cNvPr id="102421" name="Text Box 21"/>
          <p:cNvSpPr txBox="1">
            <a:spLocks noChangeArrowheads="1"/>
          </p:cNvSpPr>
          <p:nvPr/>
        </p:nvSpPr>
        <p:spPr bwMode="auto">
          <a:xfrm>
            <a:off x="1676400" y="4953000"/>
            <a:ext cx="156051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charset="0"/>
              </a:rPr>
              <a:t>Long English</a:t>
            </a:r>
          </a:p>
          <a:p>
            <a:r>
              <a:rPr lang="en-US" sz="1600">
                <a:latin typeface="Arial" charset="0"/>
              </a:rPr>
              <a:t>word sequence</a:t>
            </a:r>
          </a:p>
        </p:txBody>
      </p:sp>
      <p:sp>
        <p:nvSpPr>
          <p:cNvPr id="102422" name="Line 22"/>
          <p:cNvSpPr>
            <a:spLocks noChangeShapeType="1"/>
          </p:cNvSpPr>
          <p:nvPr/>
        </p:nvSpPr>
        <p:spPr bwMode="auto">
          <a:xfrm>
            <a:off x="1085850" y="3705225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2423" name="Line 23"/>
          <p:cNvSpPr>
            <a:spLocks noChangeShapeType="1"/>
          </p:cNvSpPr>
          <p:nvPr/>
        </p:nvSpPr>
        <p:spPr bwMode="auto">
          <a:xfrm>
            <a:off x="2998788" y="3679825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2424" name="Line 24"/>
          <p:cNvSpPr>
            <a:spLocks noChangeShapeType="1"/>
          </p:cNvSpPr>
          <p:nvPr/>
        </p:nvSpPr>
        <p:spPr bwMode="auto">
          <a:xfrm>
            <a:off x="4433888" y="3695700"/>
            <a:ext cx="2905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2425" name="Line 25"/>
          <p:cNvSpPr>
            <a:spLocks noChangeShapeType="1"/>
          </p:cNvSpPr>
          <p:nvPr/>
        </p:nvSpPr>
        <p:spPr bwMode="auto">
          <a:xfrm>
            <a:off x="6019800" y="3684588"/>
            <a:ext cx="290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2426" name="Line 26"/>
          <p:cNvSpPr>
            <a:spLocks noChangeShapeType="1"/>
          </p:cNvSpPr>
          <p:nvPr/>
        </p:nvSpPr>
        <p:spPr bwMode="auto">
          <a:xfrm>
            <a:off x="3352800" y="2209800"/>
            <a:ext cx="290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2427" name="Line 27"/>
          <p:cNvSpPr>
            <a:spLocks noChangeShapeType="1"/>
          </p:cNvSpPr>
          <p:nvPr/>
        </p:nvSpPr>
        <p:spPr bwMode="auto">
          <a:xfrm>
            <a:off x="4495800" y="2209800"/>
            <a:ext cx="290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2428" name="Line 28"/>
          <p:cNvSpPr>
            <a:spLocks noChangeShapeType="1"/>
          </p:cNvSpPr>
          <p:nvPr/>
        </p:nvSpPr>
        <p:spPr bwMode="auto">
          <a:xfrm>
            <a:off x="6477000" y="2209800"/>
            <a:ext cx="290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2429" name="Line 29"/>
          <p:cNvSpPr>
            <a:spLocks noChangeShapeType="1"/>
          </p:cNvSpPr>
          <p:nvPr/>
        </p:nvSpPr>
        <p:spPr bwMode="auto">
          <a:xfrm>
            <a:off x="7239000" y="3657600"/>
            <a:ext cx="290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2430" name="Line 30"/>
          <p:cNvSpPr>
            <a:spLocks noChangeShapeType="1"/>
          </p:cNvSpPr>
          <p:nvPr/>
        </p:nvSpPr>
        <p:spPr bwMode="auto">
          <a:xfrm flipV="1">
            <a:off x="2209800" y="39624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2431" name="Line 31"/>
          <p:cNvSpPr>
            <a:spLocks noChangeShapeType="1"/>
          </p:cNvSpPr>
          <p:nvPr/>
        </p:nvSpPr>
        <p:spPr bwMode="auto">
          <a:xfrm flipV="1">
            <a:off x="2209800" y="47244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2432" name="Line 32"/>
          <p:cNvSpPr>
            <a:spLocks noChangeShapeType="1"/>
          </p:cNvSpPr>
          <p:nvPr/>
        </p:nvSpPr>
        <p:spPr bwMode="auto">
          <a:xfrm flipV="1">
            <a:off x="2209800" y="32004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2433" name="Line 33"/>
          <p:cNvSpPr>
            <a:spLocks noChangeShapeType="1"/>
          </p:cNvSpPr>
          <p:nvPr/>
        </p:nvSpPr>
        <p:spPr bwMode="auto">
          <a:xfrm flipV="1">
            <a:off x="2209800" y="24384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2434" name="Line 34"/>
          <p:cNvSpPr>
            <a:spLocks noChangeShapeType="1"/>
          </p:cNvSpPr>
          <p:nvPr/>
        </p:nvSpPr>
        <p:spPr bwMode="auto">
          <a:xfrm flipV="1">
            <a:off x="5257800" y="32004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2435" name="Line 35"/>
          <p:cNvSpPr>
            <a:spLocks noChangeShapeType="1"/>
          </p:cNvSpPr>
          <p:nvPr/>
        </p:nvSpPr>
        <p:spPr bwMode="auto">
          <a:xfrm flipV="1">
            <a:off x="5257800" y="24384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2436" name="Line 36"/>
          <p:cNvSpPr>
            <a:spLocks noChangeShapeType="1"/>
          </p:cNvSpPr>
          <p:nvPr/>
        </p:nvSpPr>
        <p:spPr bwMode="auto">
          <a:xfrm flipV="1">
            <a:off x="8153400" y="39624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2437" name="Line 37"/>
          <p:cNvSpPr>
            <a:spLocks noChangeShapeType="1"/>
          </p:cNvSpPr>
          <p:nvPr/>
        </p:nvSpPr>
        <p:spPr bwMode="auto">
          <a:xfrm flipV="1">
            <a:off x="8153400" y="46482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2438" name="Line 38"/>
          <p:cNvSpPr>
            <a:spLocks noChangeShapeType="1"/>
          </p:cNvSpPr>
          <p:nvPr/>
        </p:nvSpPr>
        <p:spPr bwMode="auto">
          <a:xfrm flipV="1">
            <a:off x="8153400" y="54102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2439" name="Line 39"/>
          <p:cNvSpPr>
            <a:spLocks noChangeShapeType="1"/>
          </p:cNvSpPr>
          <p:nvPr/>
        </p:nvSpPr>
        <p:spPr bwMode="auto">
          <a:xfrm flipV="1">
            <a:off x="8153400" y="59436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ChangeArrowheads="1"/>
          </p:cNvSpPr>
          <p:nvPr/>
        </p:nvSpPr>
        <p:spPr bwMode="auto">
          <a:xfrm>
            <a:off x="4724400" y="2514600"/>
            <a:ext cx="1752600" cy="1600200"/>
          </a:xfrm>
          <a:prstGeom prst="rect">
            <a:avLst/>
          </a:prstGeom>
          <a:solidFill>
            <a:srgbClr val="FFFF00"/>
          </a:solidFill>
          <a:ln w="381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427" name="Rectangle 3"/>
          <p:cNvSpPr>
            <a:spLocks noChangeArrowheads="1"/>
          </p:cNvSpPr>
          <p:nvPr/>
        </p:nvSpPr>
        <p:spPr bwMode="auto">
          <a:xfrm>
            <a:off x="1600200" y="2514600"/>
            <a:ext cx="1524000" cy="838200"/>
          </a:xfrm>
          <a:prstGeom prst="rect">
            <a:avLst/>
          </a:prstGeom>
          <a:solidFill>
            <a:srgbClr val="FFFF00"/>
          </a:solidFill>
          <a:ln w="381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428" name="Rectangle 4"/>
          <p:cNvSpPr>
            <a:spLocks noChangeArrowheads="1"/>
          </p:cNvSpPr>
          <p:nvPr/>
        </p:nvSpPr>
        <p:spPr bwMode="auto">
          <a:xfrm>
            <a:off x="1600200" y="1752600"/>
            <a:ext cx="4876800" cy="762000"/>
          </a:xfrm>
          <a:prstGeom prst="rect">
            <a:avLst/>
          </a:prstGeom>
          <a:solidFill>
            <a:srgbClr val="FFFF00"/>
          </a:solidFill>
          <a:ln w="381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429" name="Rectangle 5"/>
          <p:cNvSpPr>
            <a:spLocks noChangeArrowheads="1"/>
          </p:cNvSpPr>
          <p:nvPr/>
        </p:nvSpPr>
        <p:spPr bwMode="auto">
          <a:xfrm>
            <a:off x="228600" y="3352800"/>
            <a:ext cx="2895600" cy="762000"/>
          </a:xfrm>
          <a:prstGeom prst="rect">
            <a:avLst/>
          </a:prstGeom>
          <a:solidFill>
            <a:srgbClr val="FFFF00"/>
          </a:solidFill>
          <a:ln w="381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430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048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The Beautiful World of Composable Transducers</a:t>
            </a:r>
          </a:p>
        </p:txBody>
      </p:sp>
      <p:sp>
        <p:nvSpPr>
          <p:cNvPr id="103431" name="Text Box 7"/>
          <p:cNvSpPr txBox="1">
            <a:spLocks noChangeArrowheads="1"/>
          </p:cNvSpPr>
          <p:nvPr/>
        </p:nvSpPr>
        <p:spPr bwMode="auto">
          <a:xfrm>
            <a:off x="411163" y="3511550"/>
            <a:ext cx="628650" cy="3794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</a:rPr>
              <a:t>P(e)</a:t>
            </a:r>
          </a:p>
        </p:txBody>
      </p:sp>
      <p:sp>
        <p:nvSpPr>
          <p:cNvPr id="103432" name="Text Box 8"/>
          <p:cNvSpPr txBox="1">
            <a:spLocks noChangeArrowheads="1"/>
          </p:cNvSpPr>
          <p:nvPr/>
        </p:nvSpPr>
        <p:spPr bwMode="auto">
          <a:xfrm>
            <a:off x="3635375" y="3511550"/>
            <a:ext cx="750888" cy="3794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</a:rPr>
              <a:t>P(f|e)</a:t>
            </a:r>
          </a:p>
        </p:txBody>
      </p:sp>
      <p:sp>
        <p:nvSpPr>
          <p:cNvPr id="103433" name="Text Box 9"/>
          <p:cNvSpPr txBox="1">
            <a:spLocks noChangeArrowheads="1"/>
          </p:cNvSpPr>
          <p:nvPr/>
        </p:nvSpPr>
        <p:spPr bwMode="auto">
          <a:xfrm>
            <a:off x="6296025" y="3511550"/>
            <a:ext cx="750888" cy="3794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</a:rPr>
              <a:t>P(e|f)</a:t>
            </a:r>
          </a:p>
        </p:txBody>
      </p:sp>
      <p:sp>
        <p:nvSpPr>
          <p:cNvPr id="103434" name="Text Box 10"/>
          <p:cNvSpPr txBox="1">
            <a:spLocks noChangeArrowheads="1"/>
          </p:cNvSpPr>
          <p:nvPr/>
        </p:nvSpPr>
        <p:spPr bwMode="auto">
          <a:xfrm>
            <a:off x="7862888" y="4286250"/>
            <a:ext cx="814387" cy="3794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</a:rPr>
              <a:t>P(p|e)</a:t>
            </a:r>
          </a:p>
        </p:txBody>
      </p:sp>
      <p:sp>
        <p:nvSpPr>
          <p:cNvPr id="103435" name="Text Box 11"/>
          <p:cNvSpPr txBox="1">
            <a:spLocks noChangeArrowheads="1"/>
          </p:cNvSpPr>
          <p:nvPr/>
        </p:nvSpPr>
        <p:spPr bwMode="auto">
          <a:xfrm>
            <a:off x="7848600" y="5562600"/>
            <a:ext cx="814388" cy="3794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</a:rPr>
              <a:t>P(e|p)</a:t>
            </a:r>
          </a:p>
        </p:txBody>
      </p:sp>
      <p:sp>
        <p:nvSpPr>
          <p:cNvPr id="103436" name="Text Box 12"/>
          <p:cNvSpPr txBox="1">
            <a:spLocks noChangeArrowheads="1"/>
          </p:cNvSpPr>
          <p:nvPr/>
        </p:nvSpPr>
        <p:spPr bwMode="auto">
          <a:xfrm>
            <a:off x="1819275" y="2738438"/>
            <a:ext cx="814388" cy="3794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</a:rPr>
              <a:t>P(p|e)</a:t>
            </a:r>
          </a:p>
        </p:txBody>
      </p:sp>
      <p:sp>
        <p:nvSpPr>
          <p:cNvPr id="103437" name="Text Box 13"/>
          <p:cNvSpPr txBox="1">
            <a:spLocks noChangeArrowheads="1"/>
          </p:cNvSpPr>
          <p:nvPr/>
        </p:nvSpPr>
        <p:spPr bwMode="auto">
          <a:xfrm>
            <a:off x="3657600" y="2052638"/>
            <a:ext cx="763588" cy="3794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</a:rPr>
              <a:t>P(r|e)</a:t>
            </a:r>
          </a:p>
        </p:txBody>
      </p:sp>
      <p:sp>
        <p:nvSpPr>
          <p:cNvPr id="103438" name="Text Box 14"/>
          <p:cNvSpPr txBox="1">
            <a:spLocks noChangeArrowheads="1"/>
          </p:cNvSpPr>
          <p:nvPr/>
        </p:nvSpPr>
        <p:spPr bwMode="auto">
          <a:xfrm>
            <a:off x="4876800" y="2743200"/>
            <a:ext cx="700088" cy="3794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</a:rPr>
              <a:t>P(f|r)</a:t>
            </a:r>
          </a:p>
        </p:txBody>
      </p:sp>
      <p:sp>
        <p:nvSpPr>
          <p:cNvPr id="103439" name="Text Box 15"/>
          <p:cNvSpPr txBox="1">
            <a:spLocks noChangeArrowheads="1"/>
          </p:cNvSpPr>
          <p:nvPr/>
        </p:nvSpPr>
        <p:spPr bwMode="auto">
          <a:xfrm>
            <a:off x="6867525" y="2052638"/>
            <a:ext cx="577850" cy="3794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</a:rPr>
              <a:t>P(r)</a:t>
            </a:r>
          </a:p>
        </p:txBody>
      </p:sp>
      <p:sp>
        <p:nvSpPr>
          <p:cNvPr id="103440" name="Text Box 16"/>
          <p:cNvSpPr txBox="1">
            <a:spLocks noChangeArrowheads="1"/>
          </p:cNvSpPr>
          <p:nvPr/>
        </p:nvSpPr>
        <p:spPr bwMode="auto">
          <a:xfrm>
            <a:off x="1695450" y="3409950"/>
            <a:ext cx="134461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charset="0"/>
              </a:rPr>
              <a:t>English word</a:t>
            </a:r>
          </a:p>
          <a:p>
            <a:r>
              <a:rPr lang="en-US" sz="1600">
                <a:latin typeface="Arial" charset="0"/>
              </a:rPr>
              <a:t>sequence</a:t>
            </a:r>
          </a:p>
        </p:txBody>
      </p:sp>
      <p:sp>
        <p:nvSpPr>
          <p:cNvPr id="103441" name="Text Box 17"/>
          <p:cNvSpPr txBox="1">
            <a:spLocks noChangeArrowheads="1"/>
          </p:cNvSpPr>
          <p:nvPr/>
        </p:nvSpPr>
        <p:spPr bwMode="auto">
          <a:xfrm>
            <a:off x="4695825" y="3409950"/>
            <a:ext cx="13684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charset="0"/>
              </a:rPr>
              <a:t>Foreign word</a:t>
            </a:r>
          </a:p>
          <a:p>
            <a:r>
              <a:rPr lang="en-US" sz="1600">
                <a:latin typeface="Arial" charset="0"/>
              </a:rPr>
              <a:t>sequence</a:t>
            </a:r>
          </a:p>
        </p:txBody>
      </p:sp>
      <p:sp>
        <p:nvSpPr>
          <p:cNvPr id="103442" name="Text Box 18"/>
          <p:cNvSpPr txBox="1">
            <a:spLocks noChangeArrowheads="1"/>
          </p:cNvSpPr>
          <p:nvPr/>
        </p:nvSpPr>
        <p:spPr bwMode="auto">
          <a:xfrm>
            <a:off x="7597775" y="3429000"/>
            <a:ext cx="134461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charset="0"/>
              </a:rPr>
              <a:t>English word</a:t>
            </a:r>
          </a:p>
          <a:p>
            <a:r>
              <a:rPr lang="en-US" sz="1600">
                <a:latin typeface="Arial" charset="0"/>
              </a:rPr>
              <a:t>sequence</a:t>
            </a:r>
          </a:p>
        </p:txBody>
      </p:sp>
      <p:sp>
        <p:nvSpPr>
          <p:cNvPr id="103443" name="Text Box 19"/>
          <p:cNvSpPr txBox="1">
            <a:spLocks noChangeArrowheads="1"/>
          </p:cNvSpPr>
          <p:nvPr/>
        </p:nvSpPr>
        <p:spPr bwMode="auto">
          <a:xfrm>
            <a:off x="7392988" y="4852988"/>
            <a:ext cx="1751012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charset="0"/>
              </a:rPr>
              <a:t>English phoneme</a:t>
            </a:r>
          </a:p>
          <a:p>
            <a:r>
              <a:rPr lang="en-US" sz="1600">
                <a:latin typeface="Arial" charset="0"/>
              </a:rPr>
              <a:t>sequence</a:t>
            </a:r>
          </a:p>
        </p:txBody>
      </p:sp>
      <p:sp>
        <p:nvSpPr>
          <p:cNvPr id="103444" name="Text Box 20"/>
          <p:cNvSpPr txBox="1">
            <a:spLocks noChangeArrowheads="1"/>
          </p:cNvSpPr>
          <p:nvPr/>
        </p:nvSpPr>
        <p:spPr bwMode="auto">
          <a:xfrm>
            <a:off x="7531100" y="6127750"/>
            <a:ext cx="140176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charset="0"/>
              </a:rPr>
              <a:t>English word </a:t>
            </a:r>
          </a:p>
          <a:p>
            <a:r>
              <a:rPr lang="en-US" sz="1600">
                <a:latin typeface="Arial" charset="0"/>
              </a:rPr>
              <a:t>sequence</a:t>
            </a:r>
          </a:p>
        </p:txBody>
      </p:sp>
      <p:sp>
        <p:nvSpPr>
          <p:cNvPr id="103445" name="Text Box 21"/>
          <p:cNvSpPr txBox="1">
            <a:spLocks noChangeArrowheads="1"/>
          </p:cNvSpPr>
          <p:nvPr/>
        </p:nvSpPr>
        <p:spPr bwMode="auto">
          <a:xfrm>
            <a:off x="1724025" y="1824038"/>
            <a:ext cx="175101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charset="0"/>
              </a:rPr>
              <a:t>English phoneme</a:t>
            </a:r>
          </a:p>
          <a:p>
            <a:r>
              <a:rPr lang="en-US" sz="1600">
                <a:latin typeface="Arial" charset="0"/>
              </a:rPr>
              <a:t>sequence</a:t>
            </a:r>
          </a:p>
        </p:txBody>
      </p:sp>
      <p:sp>
        <p:nvSpPr>
          <p:cNvPr id="103446" name="Text Box 22"/>
          <p:cNvSpPr txBox="1">
            <a:spLocks noChangeArrowheads="1"/>
          </p:cNvSpPr>
          <p:nvPr/>
        </p:nvSpPr>
        <p:spPr bwMode="auto">
          <a:xfrm>
            <a:off x="4724400" y="1828800"/>
            <a:ext cx="17748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charset="0"/>
              </a:rPr>
              <a:t>Foreign phoneme</a:t>
            </a:r>
          </a:p>
          <a:p>
            <a:r>
              <a:rPr lang="en-US" sz="1600">
                <a:latin typeface="Arial" charset="0"/>
              </a:rPr>
              <a:t>sequence</a:t>
            </a:r>
          </a:p>
        </p:txBody>
      </p:sp>
      <p:sp>
        <p:nvSpPr>
          <p:cNvPr id="103447" name="Text Box 23"/>
          <p:cNvSpPr txBox="1">
            <a:spLocks noChangeArrowheads="1"/>
          </p:cNvSpPr>
          <p:nvPr/>
        </p:nvSpPr>
        <p:spPr bwMode="auto">
          <a:xfrm>
            <a:off x="1800225" y="4262438"/>
            <a:ext cx="738188" cy="3794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</a:rPr>
              <a:t>P(l|e)</a:t>
            </a:r>
          </a:p>
        </p:txBody>
      </p:sp>
      <p:sp>
        <p:nvSpPr>
          <p:cNvPr id="103448" name="Text Box 24"/>
          <p:cNvSpPr txBox="1">
            <a:spLocks noChangeArrowheads="1"/>
          </p:cNvSpPr>
          <p:nvPr/>
        </p:nvSpPr>
        <p:spPr bwMode="auto">
          <a:xfrm>
            <a:off x="1676400" y="4953000"/>
            <a:ext cx="156051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charset="0"/>
              </a:rPr>
              <a:t>Long English</a:t>
            </a:r>
          </a:p>
          <a:p>
            <a:r>
              <a:rPr lang="en-US" sz="1600">
                <a:latin typeface="Arial" charset="0"/>
              </a:rPr>
              <a:t>word sequence</a:t>
            </a:r>
          </a:p>
        </p:txBody>
      </p:sp>
      <p:sp>
        <p:nvSpPr>
          <p:cNvPr id="103449" name="Line 25"/>
          <p:cNvSpPr>
            <a:spLocks noChangeShapeType="1"/>
          </p:cNvSpPr>
          <p:nvPr/>
        </p:nvSpPr>
        <p:spPr bwMode="auto">
          <a:xfrm>
            <a:off x="1085850" y="3705225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3450" name="Line 26"/>
          <p:cNvSpPr>
            <a:spLocks noChangeShapeType="1"/>
          </p:cNvSpPr>
          <p:nvPr/>
        </p:nvSpPr>
        <p:spPr bwMode="auto">
          <a:xfrm>
            <a:off x="2998788" y="3679825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3451" name="Line 27"/>
          <p:cNvSpPr>
            <a:spLocks noChangeShapeType="1"/>
          </p:cNvSpPr>
          <p:nvPr/>
        </p:nvSpPr>
        <p:spPr bwMode="auto">
          <a:xfrm>
            <a:off x="4433888" y="3695700"/>
            <a:ext cx="2905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3452" name="Line 28"/>
          <p:cNvSpPr>
            <a:spLocks noChangeShapeType="1"/>
          </p:cNvSpPr>
          <p:nvPr/>
        </p:nvSpPr>
        <p:spPr bwMode="auto">
          <a:xfrm>
            <a:off x="6019800" y="3684588"/>
            <a:ext cx="290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3453" name="Line 29"/>
          <p:cNvSpPr>
            <a:spLocks noChangeShapeType="1"/>
          </p:cNvSpPr>
          <p:nvPr/>
        </p:nvSpPr>
        <p:spPr bwMode="auto">
          <a:xfrm>
            <a:off x="3352800" y="2209800"/>
            <a:ext cx="290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3454" name="Line 30"/>
          <p:cNvSpPr>
            <a:spLocks noChangeShapeType="1"/>
          </p:cNvSpPr>
          <p:nvPr/>
        </p:nvSpPr>
        <p:spPr bwMode="auto">
          <a:xfrm>
            <a:off x="4495800" y="2209800"/>
            <a:ext cx="290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3455" name="Line 31"/>
          <p:cNvSpPr>
            <a:spLocks noChangeShapeType="1"/>
          </p:cNvSpPr>
          <p:nvPr/>
        </p:nvSpPr>
        <p:spPr bwMode="auto">
          <a:xfrm>
            <a:off x="6477000" y="2209800"/>
            <a:ext cx="290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3456" name="Line 32"/>
          <p:cNvSpPr>
            <a:spLocks noChangeShapeType="1"/>
          </p:cNvSpPr>
          <p:nvPr/>
        </p:nvSpPr>
        <p:spPr bwMode="auto">
          <a:xfrm>
            <a:off x="7239000" y="3657600"/>
            <a:ext cx="290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3457" name="Line 33"/>
          <p:cNvSpPr>
            <a:spLocks noChangeShapeType="1"/>
          </p:cNvSpPr>
          <p:nvPr/>
        </p:nvSpPr>
        <p:spPr bwMode="auto">
          <a:xfrm flipV="1">
            <a:off x="2209800" y="39624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3458" name="Line 34"/>
          <p:cNvSpPr>
            <a:spLocks noChangeShapeType="1"/>
          </p:cNvSpPr>
          <p:nvPr/>
        </p:nvSpPr>
        <p:spPr bwMode="auto">
          <a:xfrm flipV="1">
            <a:off x="2209800" y="47244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3459" name="Line 35"/>
          <p:cNvSpPr>
            <a:spLocks noChangeShapeType="1"/>
          </p:cNvSpPr>
          <p:nvPr/>
        </p:nvSpPr>
        <p:spPr bwMode="auto">
          <a:xfrm flipV="1">
            <a:off x="2209800" y="32004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3460" name="Line 36"/>
          <p:cNvSpPr>
            <a:spLocks noChangeShapeType="1"/>
          </p:cNvSpPr>
          <p:nvPr/>
        </p:nvSpPr>
        <p:spPr bwMode="auto">
          <a:xfrm flipV="1">
            <a:off x="2209800" y="24384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3461" name="Line 37"/>
          <p:cNvSpPr>
            <a:spLocks noChangeShapeType="1"/>
          </p:cNvSpPr>
          <p:nvPr/>
        </p:nvSpPr>
        <p:spPr bwMode="auto">
          <a:xfrm flipV="1">
            <a:off x="5257800" y="32004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3462" name="Line 38"/>
          <p:cNvSpPr>
            <a:spLocks noChangeShapeType="1"/>
          </p:cNvSpPr>
          <p:nvPr/>
        </p:nvSpPr>
        <p:spPr bwMode="auto">
          <a:xfrm flipV="1">
            <a:off x="5257800" y="24384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3463" name="Line 39"/>
          <p:cNvSpPr>
            <a:spLocks noChangeShapeType="1"/>
          </p:cNvSpPr>
          <p:nvPr/>
        </p:nvSpPr>
        <p:spPr bwMode="auto">
          <a:xfrm flipV="1">
            <a:off x="8153400" y="39624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3464" name="Line 40"/>
          <p:cNvSpPr>
            <a:spLocks noChangeShapeType="1"/>
          </p:cNvSpPr>
          <p:nvPr/>
        </p:nvSpPr>
        <p:spPr bwMode="auto">
          <a:xfrm flipV="1">
            <a:off x="8153400" y="46482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3465" name="Line 41"/>
          <p:cNvSpPr>
            <a:spLocks noChangeShapeType="1"/>
          </p:cNvSpPr>
          <p:nvPr/>
        </p:nvSpPr>
        <p:spPr bwMode="auto">
          <a:xfrm flipV="1">
            <a:off x="8153400" y="54102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3466" name="Line 42"/>
          <p:cNvSpPr>
            <a:spLocks noChangeShapeType="1"/>
          </p:cNvSpPr>
          <p:nvPr/>
        </p:nvSpPr>
        <p:spPr bwMode="auto">
          <a:xfrm flipV="1">
            <a:off x="8153400" y="59436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ChangeArrowheads="1"/>
          </p:cNvSpPr>
          <p:nvPr/>
        </p:nvSpPr>
        <p:spPr bwMode="auto">
          <a:xfrm>
            <a:off x="1600200" y="1828800"/>
            <a:ext cx="533400" cy="533400"/>
          </a:xfrm>
          <a:prstGeom prst="rect">
            <a:avLst/>
          </a:prstGeom>
          <a:solidFill>
            <a:srgbClr val="EAEF1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043" name="Rectangle 3"/>
          <p:cNvSpPr>
            <a:spLocks noChangeArrowheads="1"/>
          </p:cNvSpPr>
          <p:nvPr/>
        </p:nvSpPr>
        <p:spPr bwMode="auto">
          <a:xfrm>
            <a:off x="2133600" y="2286000"/>
            <a:ext cx="609600" cy="533400"/>
          </a:xfrm>
          <a:prstGeom prst="rect">
            <a:avLst/>
          </a:prstGeom>
          <a:solidFill>
            <a:srgbClr val="EAEF1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044" name="Rectangle 4"/>
          <p:cNvSpPr>
            <a:spLocks noChangeArrowheads="1"/>
          </p:cNvSpPr>
          <p:nvPr/>
        </p:nvSpPr>
        <p:spPr bwMode="auto">
          <a:xfrm>
            <a:off x="1371600" y="2743200"/>
            <a:ext cx="609600" cy="533400"/>
          </a:xfrm>
          <a:prstGeom prst="rect">
            <a:avLst/>
          </a:prstGeom>
          <a:solidFill>
            <a:srgbClr val="EAEF1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045" name="Rectangle 5"/>
          <p:cNvSpPr>
            <a:spLocks noChangeArrowheads="1"/>
          </p:cNvSpPr>
          <p:nvPr/>
        </p:nvSpPr>
        <p:spPr bwMode="auto">
          <a:xfrm>
            <a:off x="1371600" y="3200400"/>
            <a:ext cx="609600" cy="533400"/>
          </a:xfrm>
          <a:prstGeom prst="rect">
            <a:avLst/>
          </a:prstGeom>
          <a:solidFill>
            <a:srgbClr val="EAEF1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046" name="Rectangle 6"/>
          <p:cNvSpPr>
            <a:spLocks noChangeArrowheads="1"/>
          </p:cNvSpPr>
          <p:nvPr/>
        </p:nvSpPr>
        <p:spPr bwMode="auto">
          <a:xfrm>
            <a:off x="2057400" y="3657600"/>
            <a:ext cx="609600" cy="533400"/>
          </a:xfrm>
          <a:prstGeom prst="rect">
            <a:avLst/>
          </a:prstGeom>
          <a:solidFill>
            <a:srgbClr val="EAEF1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047" name="Rectangle 7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Machine Translation is Hard!</a:t>
            </a:r>
            <a:endParaRPr lang="en-US" dirty="0"/>
          </a:p>
        </p:txBody>
      </p:sp>
      <p:sp>
        <p:nvSpPr>
          <p:cNvPr id="215048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876800"/>
          </a:xfrm>
        </p:spPr>
        <p:txBody>
          <a:bodyPr/>
          <a:lstStyle/>
          <a:p>
            <a:r>
              <a:rPr lang="en-US" sz="2800" dirty="0"/>
              <a:t>Each word has tons of meanings</a:t>
            </a:r>
          </a:p>
          <a:p>
            <a:pPr lvl="1"/>
            <a:r>
              <a:rPr lang="en-US" sz="2400" dirty="0"/>
              <a:t>I’ll </a:t>
            </a:r>
            <a:r>
              <a:rPr lang="en-US" sz="2400" b="1" dirty="0"/>
              <a:t>get</a:t>
            </a:r>
            <a:r>
              <a:rPr lang="en-US" sz="2400" dirty="0"/>
              <a:t> a cup of coffee                   		?</a:t>
            </a:r>
          </a:p>
          <a:p>
            <a:pPr lvl="1"/>
            <a:r>
              <a:rPr lang="en-US" sz="2400" dirty="0"/>
              <a:t>I didn’t </a:t>
            </a:r>
            <a:r>
              <a:rPr lang="en-US" sz="2400" b="1" dirty="0"/>
              <a:t>get</a:t>
            </a:r>
            <a:r>
              <a:rPr lang="en-US" sz="2400" dirty="0"/>
              <a:t> that joke                     		?</a:t>
            </a:r>
          </a:p>
          <a:p>
            <a:pPr lvl="1"/>
            <a:r>
              <a:rPr lang="en-US" sz="2400" dirty="0"/>
              <a:t>I </a:t>
            </a:r>
            <a:r>
              <a:rPr lang="en-US" sz="2400" b="1" dirty="0"/>
              <a:t>get</a:t>
            </a:r>
            <a:r>
              <a:rPr lang="en-US" sz="2400" dirty="0"/>
              <a:t> up at 8am                              		?</a:t>
            </a:r>
          </a:p>
          <a:p>
            <a:pPr lvl="1"/>
            <a:r>
              <a:rPr lang="en-US" sz="2400" dirty="0"/>
              <a:t>I </a:t>
            </a:r>
            <a:r>
              <a:rPr lang="en-US" sz="2400" b="1" dirty="0"/>
              <a:t>get</a:t>
            </a:r>
            <a:r>
              <a:rPr lang="en-US" sz="2400" dirty="0"/>
              <a:t> nervous                                 		?</a:t>
            </a:r>
          </a:p>
          <a:p>
            <a:pPr lvl="1"/>
            <a:r>
              <a:rPr lang="en-US" sz="2400" dirty="0"/>
              <a:t>Yeah, I </a:t>
            </a:r>
            <a:r>
              <a:rPr lang="en-US" sz="2400" b="1" dirty="0"/>
              <a:t>get</a:t>
            </a:r>
            <a:r>
              <a:rPr lang="en-US" sz="2400" dirty="0"/>
              <a:t> around …    </a:t>
            </a:r>
            <a:r>
              <a:rPr lang="en-US" sz="2400" dirty="0" smtClean="0"/>
              <a:t>		                  </a:t>
            </a:r>
            <a:r>
              <a:rPr lang="en-US" sz="2400" dirty="0"/>
              <a:t>	?</a:t>
            </a:r>
          </a:p>
          <a:p>
            <a:r>
              <a:rPr lang="en-US" sz="2800" dirty="0"/>
              <a:t>Each word has zillions of contexts</a:t>
            </a:r>
          </a:p>
          <a:p>
            <a:r>
              <a:rPr lang="en-US" sz="2800" dirty="0"/>
              <a:t>Word order is very different</a:t>
            </a:r>
          </a:p>
          <a:p>
            <a:r>
              <a:rPr lang="en-US" sz="2800" dirty="0"/>
              <a:t>Machine must produce good </a:t>
            </a:r>
            <a:r>
              <a:rPr lang="en-US" sz="2800" dirty="0" smtClean="0"/>
              <a:t>sentences, not just consume </a:t>
            </a:r>
            <a:r>
              <a:rPr lang="en-US" sz="2800" dirty="0"/>
              <a:t>them</a:t>
            </a:r>
          </a:p>
        </p:txBody>
      </p:sp>
      <p:sp>
        <p:nvSpPr>
          <p:cNvPr id="215049" name="Line 9"/>
          <p:cNvSpPr>
            <a:spLocks noChangeShapeType="1"/>
          </p:cNvSpPr>
          <p:nvPr/>
        </p:nvSpPr>
        <p:spPr bwMode="auto">
          <a:xfrm>
            <a:off x="5105400" y="20574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050" name="Line 10"/>
          <p:cNvSpPr>
            <a:spLocks noChangeShapeType="1"/>
          </p:cNvSpPr>
          <p:nvPr/>
        </p:nvSpPr>
        <p:spPr bwMode="auto">
          <a:xfrm>
            <a:off x="5105400" y="25146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051" name="Line 11"/>
          <p:cNvSpPr>
            <a:spLocks noChangeShapeType="1"/>
          </p:cNvSpPr>
          <p:nvPr/>
        </p:nvSpPr>
        <p:spPr bwMode="auto">
          <a:xfrm>
            <a:off x="5105400" y="2971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052" name="Line 12"/>
          <p:cNvSpPr>
            <a:spLocks noChangeShapeType="1"/>
          </p:cNvSpPr>
          <p:nvPr/>
        </p:nvSpPr>
        <p:spPr bwMode="auto">
          <a:xfrm>
            <a:off x="5105400" y="34290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053" name="Line 13"/>
          <p:cNvSpPr>
            <a:spLocks noChangeShapeType="1"/>
          </p:cNvSpPr>
          <p:nvPr/>
        </p:nvSpPr>
        <p:spPr bwMode="auto">
          <a:xfrm>
            <a:off x="5105400" y="38862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228600" y="3352800"/>
            <a:ext cx="5867400" cy="762000"/>
          </a:xfrm>
          <a:prstGeom prst="rect">
            <a:avLst/>
          </a:prstGeom>
          <a:solidFill>
            <a:srgbClr val="FFFF00"/>
          </a:solidFill>
          <a:ln w="381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048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The Beautiful World of Composable Transducers</a:t>
            </a:r>
          </a:p>
        </p:txBody>
      </p:sp>
      <p:sp>
        <p:nvSpPr>
          <p:cNvPr id="104452" name="Text Box 4"/>
          <p:cNvSpPr txBox="1">
            <a:spLocks noChangeArrowheads="1"/>
          </p:cNvSpPr>
          <p:nvPr/>
        </p:nvSpPr>
        <p:spPr bwMode="auto">
          <a:xfrm>
            <a:off x="411163" y="3511550"/>
            <a:ext cx="628650" cy="3794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</a:rPr>
              <a:t>P(e)</a:t>
            </a:r>
          </a:p>
        </p:txBody>
      </p:sp>
      <p:sp>
        <p:nvSpPr>
          <p:cNvPr id="104453" name="Text Box 5"/>
          <p:cNvSpPr txBox="1">
            <a:spLocks noChangeArrowheads="1"/>
          </p:cNvSpPr>
          <p:nvPr/>
        </p:nvSpPr>
        <p:spPr bwMode="auto">
          <a:xfrm>
            <a:off x="3635375" y="3511550"/>
            <a:ext cx="750888" cy="3794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</a:rPr>
              <a:t>P(f|e)</a:t>
            </a:r>
          </a:p>
        </p:txBody>
      </p:sp>
      <p:sp>
        <p:nvSpPr>
          <p:cNvPr id="104454" name="Text Box 6"/>
          <p:cNvSpPr txBox="1">
            <a:spLocks noChangeArrowheads="1"/>
          </p:cNvSpPr>
          <p:nvPr/>
        </p:nvSpPr>
        <p:spPr bwMode="auto">
          <a:xfrm>
            <a:off x="6296025" y="3511550"/>
            <a:ext cx="750888" cy="3794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</a:rPr>
              <a:t>P(e|f)</a:t>
            </a:r>
          </a:p>
        </p:txBody>
      </p:sp>
      <p:sp>
        <p:nvSpPr>
          <p:cNvPr id="104455" name="Text Box 7"/>
          <p:cNvSpPr txBox="1">
            <a:spLocks noChangeArrowheads="1"/>
          </p:cNvSpPr>
          <p:nvPr/>
        </p:nvSpPr>
        <p:spPr bwMode="auto">
          <a:xfrm>
            <a:off x="7862888" y="4286250"/>
            <a:ext cx="814387" cy="3794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</a:rPr>
              <a:t>P(p|e)</a:t>
            </a:r>
          </a:p>
        </p:txBody>
      </p:sp>
      <p:sp>
        <p:nvSpPr>
          <p:cNvPr id="104456" name="Text Box 8"/>
          <p:cNvSpPr txBox="1">
            <a:spLocks noChangeArrowheads="1"/>
          </p:cNvSpPr>
          <p:nvPr/>
        </p:nvSpPr>
        <p:spPr bwMode="auto">
          <a:xfrm>
            <a:off x="7848600" y="5562600"/>
            <a:ext cx="814388" cy="3794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</a:rPr>
              <a:t>P(e|p)</a:t>
            </a:r>
          </a:p>
        </p:txBody>
      </p:sp>
      <p:sp>
        <p:nvSpPr>
          <p:cNvPr id="104457" name="Text Box 9"/>
          <p:cNvSpPr txBox="1">
            <a:spLocks noChangeArrowheads="1"/>
          </p:cNvSpPr>
          <p:nvPr/>
        </p:nvSpPr>
        <p:spPr bwMode="auto">
          <a:xfrm>
            <a:off x="1819275" y="2738438"/>
            <a:ext cx="814388" cy="3794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</a:rPr>
              <a:t>P(p|e)</a:t>
            </a:r>
          </a:p>
        </p:txBody>
      </p:sp>
      <p:sp>
        <p:nvSpPr>
          <p:cNvPr id="104458" name="Text Box 10"/>
          <p:cNvSpPr txBox="1">
            <a:spLocks noChangeArrowheads="1"/>
          </p:cNvSpPr>
          <p:nvPr/>
        </p:nvSpPr>
        <p:spPr bwMode="auto">
          <a:xfrm>
            <a:off x="3657600" y="2052638"/>
            <a:ext cx="763588" cy="3794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</a:rPr>
              <a:t>P(r|e)</a:t>
            </a:r>
          </a:p>
        </p:txBody>
      </p:sp>
      <p:sp>
        <p:nvSpPr>
          <p:cNvPr id="104459" name="Text Box 11"/>
          <p:cNvSpPr txBox="1">
            <a:spLocks noChangeArrowheads="1"/>
          </p:cNvSpPr>
          <p:nvPr/>
        </p:nvSpPr>
        <p:spPr bwMode="auto">
          <a:xfrm>
            <a:off x="4876800" y="2743200"/>
            <a:ext cx="700088" cy="3794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</a:rPr>
              <a:t>P(f|r)</a:t>
            </a:r>
          </a:p>
        </p:txBody>
      </p:sp>
      <p:sp>
        <p:nvSpPr>
          <p:cNvPr id="104460" name="Text Box 12"/>
          <p:cNvSpPr txBox="1">
            <a:spLocks noChangeArrowheads="1"/>
          </p:cNvSpPr>
          <p:nvPr/>
        </p:nvSpPr>
        <p:spPr bwMode="auto">
          <a:xfrm>
            <a:off x="6867525" y="2052638"/>
            <a:ext cx="577850" cy="3794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</a:rPr>
              <a:t>P(r)</a:t>
            </a:r>
          </a:p>
        </p:txBody>
      </p:sp>
      <p:sp>
        <p:nvSpPr>
          <p:cNvPr id="104461" name="Text Box 13"/>
          <p:cNvSpPr txBox="1">
            <a:spLocks noChangeArrowheads="1"/>
          </p:cNvSpPr>
          <p:nvPr/>
        </p:nvSpPr>
        <p:spPr bwMode="auto">
          <a:xfrm>
            <a:off x="1695450" y="3409950"/>
            <a:ext cx="134461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charset="0"/>
              </a:rPr>
              <a:t>English word</a:t>
            </a:r>
          </a:p>
          <a:p>
            <a:r>
              <a:rPr lang="en-US" sz="1600">
                <a:latin typeface="Arial" charset="0"/>
              </a:rPr>
              <a:t>sequence</a:t>
            </a:r>
          </a:p>
        </p:txBody>
      </p:sp>
      <p:sp>
        <p:nvSpPr>
          <p:cNvPr id="104462" name="Text Box 14"/>
          <p:cNvSpPr txBox="1">
            <a:spLocks noChangeArrowheads="1"/>
          </p:cNvSpPr>
          <p:nvPr/>
        </p:nvSpPr>
        <p:spPr bwMode="auto">
          <a:xfrm>
            <a:off x="4695825" y="3409950"/>
            <a:ext cx="13684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charset="0"/>
              </a:rPr>
              <a:t>Foreign word</a:t>
            </a:r>
          </a:p>
          <a:p>
            <a:r>
              <a:rPr lang="en-US" sz="1600">
                <a:latin typeface="Arial" charset="0"/>
              </a:rPr>
              <a:t>sequence</a:t>
            </a:r>
          </a:p>
        </p:txBody>
      </p:sp>
      <p:sp>
        <p:nvSpPr>
          <p:cNvPr id="104463" name="Text Box 15"/>
          <p:cNvSpPr txBox="1">
            <a:spLocks noChangeArrowheads="1"/>
          </p:cNvSpPr>
          <p:nvPr/>
        </p:nvSpPr>
        <p:spPr bwMode="auto">
          <a:xfrm>
            <a:off x="7597775" y="3429000"/>
            <a:ext cx="134461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charset="0"/>
              </a:rPr>
              <a:t>English word</a:t>
            </a:r>
          </a:p>
          <a:p>
            <a:r>
              <a:rPr lang="en-US" sz="1600">
                <a:latin typeface="Arial" charset="0"/>
              </a:rPr>
              <a:t>sequence</a:t>
            </a:r>
          </a:p>
        </p:txBody>
      </p:sp>
      <p:sp>
        <p:nvSpPr>
          <p:cNvPr id="104464" name="Text Box 16"/>
          <p:cNvSpPr txBox="1">
            <a:spLocks noChangeArrowheads="1"/>
          </p:cNvSpPr>
          <p:nvPr/>
        </p:nvSpPr>
        <p:spPr bwMode="auto">
          <a:xfrm>
            <a:off x="7392988" y="4852988"/>
            <a:ext cx="1751012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charset="0"/>
              </a:rPr>
              <a:t>English phoneme</a:t>
            </a:r>
          </a:p>
          <a:p>
            <a:r>
              <a:rPr lang="en-US" sz="1600">
                <a:latin typeface="Arial" charset="0"/>
              </a:rPr>
              <a:t>sequence</a:t>
            </a:r>
          </a:p>
        </p:txBody>
      </p:sp>
      <p:sp>
        <p:nvSpPr>
          <p:cNvPr id="104465" name="Text Box 17"/>
          <p:cNvSpPr txBox="1">
            <a:spLocks noChangeArrowheads="1"/>
          </p:cNvSpPr>
          <p:nvPr/>
        </p:nvSpPr>
        <p:spPr bwMode="auto">
          <a:xfrm>
            <a:off x="7531100" y="6127750"/>
            <a:ext cx="140176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charset="0"/>
              </a:rPr>
              <a:t>English word </a:t>
            </a:r>
          </a:p>
          <a:p>
            <a:r>
              <a:rPr lang="en-US" sz="1600">
                <a:latin typeface="Arial" charset="0"/>
              </a:rPr>
              <a:t>sequence</a:t>
            </a:r>
          </a:p>
        </p:txBody>
      </p:sp>
      <p:sp>
        <p:nvSpPr>
          <p:cNvPr id="104466" name="Text Box 18"/>
          <p:cNvSpPr txBox="1">
            <a:spLocks noChangeArrowheads="1"/>
          </p:cNvSpPr>
          <p:nvPr/>
        </p:nvSpPr>
        <p:spPr bwMode="auto">
          <a:xfrm>
            <a:off x="1724025" y="1824038"/>
            <a:ext cx="175101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charset="0"/>
              </a:rPr>
              <a:t>English phoneme</a:t>
            </a:r>
          </a:p>
          <a:p>
            <a:r>
              <a:rPr lang="en-US" sz="1600">
                <a:latin typeface="Arial" charset="0"/>
              </a:rPr>
              <a:t>sequence</a:t>
            </a:r>
          </a:p>
        </p:txBody>
      </p:sp>
      <p:sp>
        <p:nvSpPr>
          <p:cNvPr id="104467" name="Text Box 19"/>
          <p:cNvSpPr txBox="1">
            <a:spLocks noChangeArrowheads="1"/>
          </p:cNvSpPr>
          <p:nvPr/>
        </p:nvSpPr>
        <p:spPr bwMode="auto">
          <a:xfrm>
            <a:off x="4724400" y="1828800"/>
            <a:ext cx="17748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charset="0"/>
              </a:rPr>
              <a:t>Foreign phoneme</a:t>
            </a:r>
          </a:p>
          <a:p>
            <a:r>
              <a:rPr lang="en-US" sz="1600">
                <a:latin typeface="Arial" charset="0"/>
              </a:rPr>
              <a:t>sequence</a:t>
            </a:r>
          </a:p>
        </p:txBody>
      </p:sp>
      <p:sp>
        <p:nvSpPr>
          <p:cNvPr id="104468" name="Text Box 20"/>
          <p:cNvSpPr txBox="1">
            <a:spLocks noChangeArrowheads="1"/>
          </p:cNvSpPr>
          <p:nvPr/>
        </p:nvSpPr>
        <p:spPr bwMode="auto">
          <a:xfrm>
            <a:off x="1800225" y="4262438"/>
            <a:ext cx="738188" cy="3794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</a:rPr>
              <a:t>P(l|e)</a:t>
            </a:r>
          </a:p>
        </p:txBody>
      </p:sp>
      <p:sp>
        <p:nvSpPr>
          <p:cNvPr id="104469" name="Text Box 21"/>
          <p:cNvSpPr txBox="1">
            <a:spLocks noChangeArrowheads="1"/>
          </p:cNvSpPr>
          <p:nvPr/>
        </p:nvSpPr>
        <p:spPr bwMode="auto">
          <a:xfrm>
            <a:off x="1676400" y="4953000"/>
            <a:ext cx="156051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charset="0"/>
              </a:rPr>
              <a:t>Long English</a:t>
            </a:r>
          </a:p>
          <a:p>
            <a:r>
              <a:rPr lang="en-US" sz="1600">
                <a:latin typeface="Arial" charset="0"/>
              </a:rPr>
              <a:t>word sequence</a:t>
            </a:r>
          </a:p>
        </p:txBody>
      </p:sp>
      <p:sp>
        <p:nvSpPr>
          <p:cNvPr id="104470" name="Line 22"/>
          <p:cNvSpPr>
            <a:spLocks noChangeShapeType="1"/>
          </p:cNvSpPr>
          <p:nvPr/>
        </p:nvSpPr>
        <p:spPr bwMode="auto">
          <a:xfrm>
            <a:off x="1085850" y="3705225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4471" name="Line 23"/>
          <p:cNvSpPr>
            <a:spLocks noChangeShapeType="1"/>
          </p:cNvSpPr>
          <p:nvPr/>
        </p:nvSpPr>
        <p:spPr bwMode="auto">
          <a:xfrm>
            <a:off x="2998788" y="3679825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4472" name="Line 24"/>
          <p:cNvSpPr>
            <a:spLocks noChangeShapeType="1"/>
          </p:cNvSpPr>
          <p:nvPr/>
        </p:nvSpPr>
        <p:spPr bwMode="auto">
          <a:xfrm>
            <a:off x="4433888" y="3695700"/>
            <a:ext cx="2905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4473" name="Line 25"/>
          <p:cNvSpPr>
            <a:spLocks noChangeShapeType="1"/>
          </p:cNvSpPr>
          <p:nvPr/>
        </p:nvSpPr>
        <p:spPr bwMode="auto">
          <a:xfrm>
            <a:off x="6019800" y="3684588"/>
            <a:ext cx="290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4474" name="Line 26"/>
          <p:cNvSpPr>
            <a:spLocks noChangeShapeType="1"/>
          </p:cNvSpPr>
          <p:nvPr/>
        </p:nvSpPr>
        <p:spPr bwMode="auto">
          <a:xfrm>
            <a:off x="3352800" y="2209800"/>
            <a:ext cx="290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4475" name="Line 27"/>
          <p:cNvSpPr>
            <a:spLocks noChangeShapeType="1"/>
          </p:cNvSpPr>
          <p:nvPr/>
        </p:nvSpPr>
        <p:spPr bwMode="auto">
          <a:xfrm>
            <a:off x="4495800" y="2209800"/>
            <a:ext cx="290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4476" name="Line 28"/>
          <p:cNvSpPr>
            <a:spLocks noChangeShapeType="1"/>
          </p:cNvSpPr>
          <p:nvPr/>
        </p:nvSpPr>
        <p:spPr bwMode="auto">
          <a:xfrm>
            <a:off x="6477000" y="2209800"/>
            <a:ext cx="290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4477" name="Line 29"/>
          <p:cNvSpPr>
            <a:spLocks noChangeShapeType="1"/>
          </p:cNvSpPr>
          <p:nvPr/>
        </p:nvSpPr>
        <p:spPr bwMode="auto">
          <a:xfrm>
            <a:off x="7239000" y="3657600"/>
            <a:ext cx="290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4478" name="Line 30"/>
          <p:cNvSpPr>
            <a:spLocks noChangeShapeType="1"/>
          </p:cNvSpPr>
          <p:nvPr/>
        </p:nvSpPr>
        <p:spPr bwMode="auto">
          <a:xfrm flipV="1">
            <a:off x="2209800" y="39624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4479" name="Line 31"/>
          <p:cNvSpPr>
            <a:spLocks noChangeShapeType="1"/>
          </p:cNvSpPr>
          <p:nvPr/>
        </p:nvSpPr>
        <p:spPr bwMode="auto">
          <a:xfrm flipV="1">
            <a:off x="2209800" y="47244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4480" name="Line 32"/>
          <p:cNvSpPr>
            <a:spLocks noChangeShapeType="1"/>
          </p:cNvSpPr>
          <p:nvPr/>
        </p:nvSpPr>
        <p:spPr bwMode="auto">
          <a:xfrm flipV="1">
            <a:off x="2209800" y="32004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4481" name="Line 33"/>
          <p:cNvSpPr>
            <a:spLocks noChangeShapeType="1"/>
          </p:cNvSpPr>
          <p:nvPr/>
        </p:nvSpPr>
        <p:spPr bwMode="auto">
          <a:xfrm flipV="1">
            <a:off x="2209800" y="24384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4482" name="Line 34"/>
          <p:cNvSpPr>
            <a:spLocks noChangeShapeType="1"/>
          </p:cNvSpPr>
          <p:nvPr/>
        </p:nvSpPr>
        <p:spPr bwMode="auto">
          <a:xfrm flipV="1">
            <a:off x="5257800" y="32004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4483" name="Line 35"/>
          <p:cNvSpPr>
            <a:spLocks noChangeShapeType="1"/>
          </p:cNvSpPr>
          <p:nvPr/>
        </p:nvSpPr>
        <p:spPr bwMode="auto">
          <a:xfrm flipV="1">
            <a:off x="5257800" y="24384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4484" name="Line 36"/>
          <p:cNvSpPr>
            <a:spLocks noChangeShapeType="1"/>
          </p:cNvSpPr>
          <p:nvPr/>
        </p:nvSpPr>
        <p:spPr bwMode="auto">
          <a:xfrm flipV="1">
            <a:off x="8153400" y="39624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4485" name="Line 37"/>
          <p:cNvSpPr>
            <a:spLocks noChangeShapeType="1"/>
          </p:cNvSpPr>
          <p:nvPr/>
        </p:nvSpPr>
        <p:spPr bwMode="auto">
          <a:xfrm flipV="1">
            <a:off x="8153400" y="46482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4486" name="Line 38"/>
          <p:cNvSpPr>
            <a:spLocks noChangeShapeType="1"/>
          </p:cNvSpPr>
          <p:nvPr/>
        </p:nvSpPr>
        <p:spPr bwMode="auto">
          <a:xfrm flipV="1">
            <a:off x="8153400" y="54102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4487" name="Line 39"/>
          <p:cNvSpPr>
            <a:spLocks noChangeShapeType="1"/>
          </p:cNvSpPr>
          <p:nvPr/>
        </p:nvSpPr>
        <p:spPr bwMode="auto">
          <a:xfrm flipV="1">
            <a:off x="8153400" y="59436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ChangeArrowheads="1"/>
          </p:cNvSpPr>
          <p:nvPr/>
        </p:nvSpPr>
        <p:spPr bwMode="auto">
          <a:xfrm>
            <a:off x="4724400" y="2514600"/>
            <a:ext cx="1371600" cy="1600200"/>
          </a:xfrm>
          <a:prstGeom prst="rect">
            <a:avLst/>
          </a:prstGeom>
          <a:solidFill>
            <a:srgbClr val="FFFF00"/>
          </a:solidFill>
          <a:ln w="381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5475" name="Rectangle 3"/>
          <p:cNvSpPr>
            <a:spLocks noChangeArrowheads="1"/>
          </p:cNvSpPr>
          <p:nvPr/>
        </p:nvSpPr>
        <p:spPr bwMode="auto">
          <a:xfrm>
            <a:off x="4724400" y="1752600"/>
            <a:ext cx="2895600" cy="762000"/>
          </a:xfrm>
          <a:prstGeom prst="rect">
            <a:avLst/>
          </a:prstGeom>
          <a:solidFill>
            <a:srgbClr val="FFFF00"/>
          </a:solidFill>
          <a:ln w="381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547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048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The Beautiful World of Composable Transducers</a:t>
            </a:r>
          </a:p>
        </p:txBody>
      </p:sp>
      <p:sp>
        <p:nvSpPr>
          <p:cNvPr id="105477" name="Text Box 5"/>
          <p:cNvSpPr txBox="1">
            <a:spLocks noChangeArrowheads="1"/>
          </p:cNvSpPr>
          <p:nvPr/>
        </p:nvSpPr>
        <p:spPr bwMode="auto">
          <a:xfrm>
            <a:off x="411163" y="3511550"/>
            <a:ext cx="628650" cy="3794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</a:rPr>
              <a:t>P(e)</a:t>
            </a:r>
          </a:p>
        </p:txBody>
      </p:sp>
      <p:sp>
        <p:nvSpPr>
          <p:cNvPr id="105478" name="Text Box 6"/>
          <p:cNvSpPr txBox="1">
            <a:spLocks noChangeArrowheads="1"/>
          </p:cNvSpPr>
          <p:nvPr/>
        </p:nvSpPr>
        <p:spPr bwMode="auto">
          <a:xfrm>
            <a:off x="3635375" y="3511550"/>
            <a:ext cx="750888" cy="3794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</a:rPr>
              <a:t>P(f|e)</a:t>
            </a:r>
          </a:p>
        </p:txBody>
      </p:sp>
      <p:sp>
        <p:nvSpPr>
          <p:cNvPr id="105479" name="Text Box 7"/>
          <p:cNvSpPr txBox="1">
            <a:spLocks noChangeArrowheads="1"/>
          </p:cNvSpPr>
          <p:nvPr/>
        </p:nvSpPr>
        <p:spPr bwMode="auto">
          <a:xfrm>
            <a:off x="6296025" y="3511550"/>
            <a:ext cx="750888" cy="3794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</a:rPr>
              <a:t>P(e|f)</a:t>
            </a:r>
          </a:p>
        </p:txBody>
      </p:sp>
      <p:sp>
        <p:nvSpPr>
          <p:cNvPr id="105480" name="Text Box 8"/>
          <p:cNvSpPr txBox="1">
            <a:spLocks noChangeArrowheads="1"/>
          </p:cNvSpPr>
          <p:nvPr/>
        </p:nvSpPr>
        <p:spPr bwMode="auto">
          <a:xfrm>
            <a:off x="7862888" y="4286250"/>
            <a:ext cx="814387" cy="3794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</a:rPr>
              <a:t>P(p|e)</a:t>
            </a:r>
          </a:p>
        </p:txBody>
      </p:sp>
      <p:sp>
        <p:nvSpPr>
          <p:cNvPr id="105481" name="Text Box 9"/>
          <p:cNvSpPr txBox="1">
            <a:spLocks noChangeArrowheads="1"/>
          </p:cNvSpPr>
          <p:nvPr/>
        </p:nvSpPr>
        <p:spPr bwMode="auto">
          <a:xfrm>
            <a:off x="7848600" y="5562600"/>
            <a:ext cx="814388" cy="3794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</a:rPr>
              <a:t>P(e|p)</a:t>
            </a:r>
          </a:p>
        </p:txBody>
      </p:sp>
      <p:sp>
        <p:nvSpPr>
          <p:cNvPr id="105482" name="Text Box 10"/>
          <p:cNvSpPr txBox="1">
            <a:spLocks noChangeArrowheads="1"/>
          </p:cNvSpPr>
          <p:nvPr/>
        </p:nvSpPr>
        <p:spPr bwMode="auto">
          <a:xfrm>
            <a:off x="1819275" y="2738438"/>
            <a:ext cx="814388" cy="3794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</a:rPr>
              <a:t>P(p|e)</a:t>
            </a:r>
          </a:p>
        </p:txBody>
      </p:sp>
      <p:sp>
        <p:nvSpPr>
          <p:cNvPr id="105483" name="Text Box 11"/>
          <p:cNvSpPr txBox="1">
            <a:spLocks noChangeArrowheads="1"/>
          </p:cNvSpPr>
          <p:nvPr/>
        </p:nvSpPr>
        <p:spPr bwMode="auto">
          <a:xfrm>
            <a:off x="3657600" y="2052638"/>
            <a:ext cx="763588" cy="3794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</a:rPr>
              <a:t>P(r|e)</a:t>
            </a:r>
          </a:p>
        </p:txBody>
      </p:sp>
      <p:sp>
        <p:nvSpPr>
          <p:cNvPr id="105484" name="Text Box 12"/>
          <p:cNvSpPr txBox="1">
            <a:spLocks noChangeArrowheads="1"/>
          </p:cNvSpPr>
          <p:nvPr/>
        </p:nvSpPr>
        <p:spPr bwMode="auto">
          <a:xfrm>
            <a:off x="4876800" y="2743200"/>
            <a:ext cx="700088" cy="3794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</a:rPr>
              <a:t>P(f|r)</a:t>
            </a:r>
          </a:p>
        </p:txBody>
      </p:sp>
      <p:sp>
        <p:nvSpPr>
          <p:cNvPr id="105485" name="Text Box 13"/>
          <p:cNvSpPr txBox="1">
            <a:spLocks noChangeArrowheads="1"/>
          </p:cNvSpPr>
          <p:nvPr/>
        </p:nvSpPr>
        <p:spPr bwMode="auto">
          <a:xfrm>
            <a:off x="6867525" y="2052638"/>
            <a:ext cx="577850" cy="3794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</a:rPr>
              <a:t>P(r)</a:t>
            </a:r>
          </a:p>
        </p:txBody>
      </p:sp>
      <p:sp>
        <p:nvSpPr>
          <p:cNvPr id="105486" name="Text Box 14"/>
          <p:cNvSpPr txBox="1">
            <a:spLocks noChangeArrowheads="1"/>
          </p:cNvSpPr>
          <p:nvPr/>
        </p:nvSpPr>
        <p:spPr bwMode="auto">
          <a:xfrm>
            <a:off x="1695450" y="3409950"/>
            <a:ext cx="134461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charset="0"/>
              </a:rPr>
              <a:t>English word</a:t>
            </a:r>
          </a:p>
          <a:p>
            <a:r>
              <a:rPr lang="en-US" sz="1600">
                <a:latin typeface="Arial" charset="0"/>
              </a:rPr>
              <a:t>sequence</a:t>
            </a:r>
          </a:p>
        </p:txBody>
      </p:sp>
      <p:sp>
        <p:nvSpPr>
          <p:cNvPr id="105487" name="Text Box 15"/>
          <p:cNvSpPr txBox="1">
            <a:spLocks noChangeArrowheads="1"/>
          </p:cNvSpPr>
          <p:nvPr/>
        </p:nvSpPr>
        <p:spPr bwMode="auto">
          <a:xfrm>
            <a:off x="4695825" y="3409950"/>
            <a:ext cx="13684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charset="0"/>
              </a:rPr>
              <a:t>Foreign word</a:t>
            </a:r>
          </a:p>
          <a:p>
            <a:r>
              <a:rPr lang="en-US" sz="1600">
                <a:latin typeface="Arial" charset="0"/>
              </a:rPr>
              <a:t>sequence</a:t>
            </a:r>
          </a:p>
        </p:txBody>
      </p:sp>
      <p:sp>
        <p:nvSpPr>
          <p:cNvPr id="105488" name="Text Box 16"/>
          <p:cNvSpPr txBox="1">
            <a:spLocks noChangeArrowheads="1"/>
          </p:cNvSpPr>
          <p:nvPr/>
        </p:nvSpPr>
        <p:spPr bwMode="auto">
          <a:xfrm>
            <a:off x="7597775" y="3429000"/>
            <a:ext cx="134461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charset="0"/>
              </a:rPr>
              <a:t>English word</a:t>
            </a:r>
          </a:p>
          <a:p>
            <a:r>
              <a:rPr lang="en-US" sz="1600">
                <a:latin typeface="Arial" charset="0"/>
              </a:rPr>
              <a:t>sequence</a:t>
            </a:r>
          </a:p>
        </p:txBody>
      </p:sp>
      <p:sp>
        <p:nvSpPr>
          <p:cNvPr id="105489" name="Text Box 17"/>
          <p:cNvSpPr txBox="1">
            <a:spLocks noChangeArrowheads="1"/>
          </p:cNvSpPr>
          <p:nvPr/>
        </p:nvSpPr>
        <p:spPr bwMode="auto">
          <a:xfrm>
            <a:off x="7392988" y="4852988"/>
            <a:ext cx="1751012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charset="0"/>
              </a:rPr>
              <a:t>English phoneme</a:t>
            </a:r>
          </a:p>
          <a:p>
            <a:r>
              <a:rPr lang="en-US" sz="1600">
                <a:latin typeface="Arial" charset="0"/>
              </a:rPr>
              <a:t>sequence</a:t>
            </a:r>
          </a:p>
        </p:txBody>
      </p:sp>
      <p:sp>
        <p:nvSpPr>
          <p:cNvPr id="105490" name="Text Box 18"/>
          <p:cNvSpPr txBox="1">
            <a:spLocks noChangeArrowheads="1"/>
          </p:cNvSpPr>
          <p:nvPr/>
        </p:nvSpPr>
        <p:spPr bwMode="auto">
          <a:xfrm>
            <a:off x="7531100" y="6127750"/>
            <a:ext cx="140176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charset="0"/>
              </a:rPr>
              <a:t>English word </a:t>
            </a:r>
          </a:p>
          <a:p>
            <a:r>
              <a:rPr lang="en-US" sz="1600">
                <a:latin typeface="Arial" charset="0"/>
              </a:rPr>
              <a:t>sequence</a:t>
            </a:r>
          </a:p>
        </p:txBody>
      </p:sp>
      <p:sp>
        <p:nvSpPr>
          <p:cNvPr id="105491" name="Text Box 19"/>
          <p:cNvSpPr txBox="1">
            <a:spLocks noChangeArrowheads="1"/>
          </p:cNvSpPr>
          <p:nvPr/>
        </p:nvSpPr>
        <p:spPr bwMode="auto">
          <a:xfrm>
            <a:off x="1724025" y="1824038"/>
            <a:ext cx="175101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charset="0"/>
              </a:rPr>
              <a:t>English phoneme</a:t>
            </a:r>
          </a:p>
          <a:p>
            <a:r>
              <a:rPr lang="en-US" sz="1600">
                <a:latin typeface="Arial" charset="0"/>
              </a:rPr>
              <a:t>sequence</a:t>
            </a:r>
          </a:p>
        </p:txBody>
      </p:sp>
      <p:sp>
        <p:nvSpPr>
          <p:cNvPr id="105492" name="Text Box 20"/>
          <p:cNvSpPr txBox="1">
            <a:spLocks noChangeArrowheads="1"/>
          </p:cNvSpPr>
          <p:nvPr/>
        </p:nvSpPr>
        <p:spPr bwMode="auto">
          <a:xfrm>
            <a:off x="4724400" y="1828800"/>
            <a:ext cx="17748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charset="0"/>
              </a:rPr>
              <a:t>Foreign phoneme</a:t>
            </a:r>
          </a:p>
          <a:p>
            <a:r>
              <a:rPr lang="en-US" sz="1600">
                <a:latin typeface="Arial" charset="0"/>
              </a:rPr>
              <a:t>sequence</a:t>
            </a:r>
          </a:p>
        </p:txBody>
      </p:sp>
      <p:sp>
        <p:nvSpPr>
          <p:cNvPr id="105493" name="Text Box 21"/>
          <p:cNvSpPr txBox="1">
            <a:spLocks noChangeArrowheads="1"/>
          </p:cNvSpPr>
          <p:nvPr/>
        </p:nvSpPr>
        <p:spPr bwMode="auto">
          <a:xfrm>
            <a:off x="1800225" y="4262438"/>
            <a:ext cx="738188" cy="3794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</a:rPr>
              <a:t>P(l|e)</a:t>
            </a:r>
          </a:p>
        </p:txBody>
      </p:sp>
      <p:sp>
        <p:nvSpPr>
          <p:cNvPr id="105494" name="Text Box 22"/>
          <p:cNvSpPr txBox="1">
            <a:spLocks noChangeArrowheads="1"/>
          </p:cNvSpPr>
          <p:nvPr/>
        </p:nvSpPr>
        <p:spPr bwMode="auto">
          <a:xfrm>
            <a:off x="1676400" y="4953000"/>
            <a:ext cx="156051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charset="0"/>
              </a:rPr>
              <a:t>Long English</a:t>
            </a:r>
          </a:p>
          <a:p>
            <a:r>
              <a:rPr lang="en-US" sz="1600">
                <a:latin typeface="Arial" charset="0"/>
              </a:rPr>
              <a:t>word sequence</a:t>
            </a:r>
          </a:p>
        </p:txBody>
      </p:sp>
      <p:sp>
        <p:nvSpPr>
          <p:cNvPr id="105495" name="Line 23"/>
          <p:cNvSpPr>
            <a:spLocks noChangeShapeType="1"/>
          </p:cNvSpPr>
          <p:nvPr/>
        </p:nvSpPr>
        <p:spPr bwMode="auto">
          <a:xfrm>
            <a:off x="1085850" y="3705225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5496" name="Line 24"/>
          <p:cNvSpPr>
            <a:spLocks noChangeShapeType="1"/>
          </p:cNvSpPr>
          <p:nvPr/>
        </p:nvSpPr>
        <p:spPr bwMode="auto">
          <a:xfrm>
            <a:off x="2998788" y="3679825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5497" name="Line 25"/>
          <p:cNvSpPr>
            <a:spLocks noChangeShapeType="1"/>
          </p:cNvSpPr>
          <p:nvPr/>
        </p:nvSpPr>
        <p:spPr bwMode="auto">
          <a:xfrm>
            <a:off x="4433888" y="3695700"/>
            <a:ext cx="2905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5498" name="Line 26"/>
          <p:cNvSpPr>
            <a:spLocks noChangeShapeType="1"/>
          </p:cNvSpPr>
          <p:nvPr/>
        </p:nvSpPr>
        <p:spPr bwMode="auto">
          <a:xfrm>
            <a:off x="6019800" y="3684588"/>
            <a:ext cx="290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5499" name="Line 27"/>
          <p:cNvSpPr>
            <a:spLocks noChangeShapeType="1"/>
          </p:cNvSpPr>
          <p:nvPr/>
        </p:nvSpPr>
        <p:spPr bwMode="auto">
          <a:xfrm>
            <a:off x="3352800" y="2209800"/>
            <a:ext cx="290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5500" name="Line 28"/>
          <p:cNvSpPr>
            <a:spLocks noChangeShapeType="1"/>
          </p:cNvSpPr>
          <p:nvPr/>
        </p:nvSpPr>
        <p:spPr bwMode="auto">
          <a:xfrm>
            <a:off x="4495800" y="2209800"/>
            <a:ext cx="290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5501" name="Line 29"/>
          <p:cNvSpPr>
            <a:spLocks noChangeShapeType="1"/>
          </p:cNvSpPr>
          <p:nvPr/>
        </p:nvSpPr>
        <p:spPr bwMode="auto">
          <a:xfrm>
            <a:off x="6477000" y="2209800"/>
            <a:ext cx="290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5502" name="Line 30"/>
          <p:cNvSpPr>
            <a:spLocks noChangeShapeType="1"/>
          </p:cNvSpPr>
          <p:nvPr/>
        </p:nvSpPr>
        <p:spPr bwMode="auto">
          <a:xfrm>
            <a:off x="7239000" y="3657600"/>
            <a:ext cx="290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5503" name="Line 31"/>
          <p:cNvSpPr>
            <a:spLocks noChangeShapeType="1"/>
          </p:cNvSpPr>
          <p:nvPr/>
        </p:nvSpPr>
        <p:spPr bwMode="auto">
          <a:xfrm flipV="1">
            <a:off x="2209800" y="39624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5504" name="Line 32"/>
          <p:cNvSpPr>
            <a:spLocks noChangeShapeType="1"/>
          </p:cNvSpPr>
          <p:nvPr/>
        </p:nvSpPr>
        <p:spPr bwMode="auto">
          <a:xfrm flipV="1">
            <a:off x="2209800" y="47244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5505" name="Line 33"/>
          <p:cNvSpPr>
            <a:spLocks noChangeShapeType="1"/>
          </p:cNvSpPr>
          <p:nvPr/>
        </p:nvSpPr>
        <p:spPr bwMode="auto">
          <a:xfrm flipV="1">
            <a:off x="2209800" y="32004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5506" name="Line 34"/>
          <p:cNvSpPr>
            <a:spLocks noChangeShapeType="1"/>
          </p:cNvSpPr>
          <p:nvPr/>
        </p:nvSpPr>
        <p:spPr bwMode="auto">
          <a:xfrm flipV="1">
            <a:off x="2209800" y="24384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5507" name="Line 35"/>
          <p:cNvSpPr>
            <a:spLocks noChangeShapeType="1"/>
          </p:cNvSpPr>
          <p:nvPr/>
        </p:nvSpPr>
        <p:spPr bwMode="auto">
          <a:xfrm flipV="1">
            <a:off x="5257800" y="32004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5508" name="Line 36"/>
          <p:cNvSpPr>
            <a:spLocks noChangeShapeType="1"/>
          </p:cNvSpPr>
          <p:nvPr/>
        </p:nvSpPr>
        <p:spPr bwMode="auto">
          <a:xfrm flipV="1">
            <a:off x="5257800" y="24384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5509" name="Line 37"/>
          <p:cNvSpPr>
            <a:spLocks noChangeShapeType="1"/>
          </p:cNvSpPr>
          <p:nvPr/>
        </p:nvSpPr>
        <p:spPr bwMode="auto">
          <a:xfrm flipV="1">
            <a:off x="8153400" y="39624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5510" name="Line 38"/>
          <p:cNvSpPr>
            <a:spLocks noChangeShapeType="1"/>
          </p:cNvSpPr>
          <p:nvPr/>
        </p:nvSpPr>
        <p:spPr bwMode="auto">
          <a:xfrm flipV="1">
            <a:off x="8153400" y="46482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5511" name="Line 39"/>
          <p:cNvSpPr>
            <a:spLocks noChangeShapeType="1"/>
          </p:cNvSpPr>
          <p:nvPr/>
        </p:nvSpPr>
        <p:spPr bwMode="auto">
          <a:xfrm flipV="1">
            <a:off x="8153400" y="54102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5512" name="Line 40"/>
          <p:cNvSpPr>
            <a:spLocks noChangeShapeType="1"/>
          </p:cNvSpPr>
          <p:nvPr/>
        </p:nvSpPr>
        <p:spPr bwMode="auto">
          <a:xfrm flipV="1">
            <a:off x="8153400" y="59436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ChangeArrowheads="1"/>
          </p:cNvSpPr>
          <p:nvPr/>
        </p:nvSpPr>
        <p:spPr bwMode="auto">
          <a:xfrm>
            <a:off x="7239000" y="4114800"/>
            <a:ext cx="1905000" cy="2743200"/>
          </a:xfrm>
          <a:prstGeom prst="rect">
            <a:avLst/>
          </a:prstGeom>
          <a:solidFill>
            <a:srgbClr val="FFFF00"/>
          </a:solidFill>
          <a:ln w="381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6499" name="Rectangle 3"/>
          <p:cNvSpPr>
            <a:spLocks noChangeArrowheads="1"/>
          </p:cNvSpPr>
          <p:nvPr/>
        </p:nvSpPr>
        <p:spPr bwMode="auto">
          <a:xfrm>
            <a:off x="228600" y="3276600"/>
            <a:ext cx="8915400" cy="838200"/>
          </a:xfrm>
          <a:prstGeom prst="rect">
            <a:avLst/>
          </a:prstGeom>
          <a:solidFill>
            <a:srgbClr val="FFFF00"/>
          </a:solidFill>
          <a:ln w="381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048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The Beautiful World of Composable Transducers</a:t>
            </a:r>
          </a:p>
        </p:txBody>
      </p:sp>
      <p:sp>
        <p:nvSpPr>
          <p:cNvPr id="106501" name="Text Box 5"/>
          <p:cNvSpPr txBox="1">
            <a:spLocks noChangeArrowheads="1"/>
          </p:cNvSpPr>
          <p:nvPr/>
        </p:nvSpPr>
        <p:spPr bwMode="auto">
          <a:xfrm>
            <a:off x="411163" y="3511550"/>
            <a:ext cx="628650" cy="3794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</a:rPr>
              <a:t>P(e)</a:t>
            </a:r>
          </a:p>
        </p:txBody>
      </p:sp>
      <p:sp>
        <p:nvSpPr>
          <p:cNvPr id="106502" name="Text Box 6"/>
          <p:cNvSpPr txBox="1">
            <a:spLocks noChangeArrowheads="1"/>
          </p:cNvSpPr>
          <p:nvPr/>
        </p:nvSpPr>
        <p:spPr bwMode="auto">
          <a:xfrm>
            <a:off x="3635375" y="3511550"/>
            <a:ext cx="750888" cy="3794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</a:rPr>
              <a:t>P(f|e)</a:t>
            </a:r>
          </a:p>
        </p:txBody>
      </p:sp>
      <p:sp>
        <p:nvSpPr>
          <p:cNvPr id="106503" name="Text Box 7"/>
          <p:cNvSpPr txBox="1">
            <a:spLocks noChangeArrowheads="1"/>
          </p:cNvSpPr>
          <p:nvPr/>
        </p:nvSpPr>
        <p:spPr bwMode="auto">
          <a:xfrm>
            <a:off x="6296025" y="3511550"/>
            <a:ext cx="750888" cy="3794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</a:rPr>
              <a:t>P(e|f)</a:t>
            </a:r>
          </a:p>
        </p:txBody>
      </p:sp>
      <p:sp>
        <p:nvSpPr>
          <p:cNvPr id="106504" name="Text Box 8"/>
          <p:cNvSpPr txBox="1">
            <a:spLocks noChangeArrowheads="1"/>
          </p:cNvSpPr>
          <p:nvPr/>
        </p:nvSpPr>
        <p:spPr bwMode="auto">
          <a:xfrm>
            <a:off x="7862888" y="4286250"/>
            <a:ext cx="814387" cy="3794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</a:rPr>
              <a:t>P(p|e)</a:t>
            </a:r>
          </a:p>
        </p:txBody>
      </p:sp>
      <p:sp>
        <p:nvSpPr>
          <p:cNvPr id="106505" name="Text Box 9"/>
          <p:cNvSpPr txBox="1">
            <a:spLocks noChangeArrowheads="1"/>
          </p:cNvSpPr>
          <p:nvPr/>
        </p:nvSpPr>
        <p:spPr bwMode="auto">
          <a:xfrm>
            <a:off x="7848600" y="5562600"/>
            <a:ext cx="814388" cy="3794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</a:rPr>
              <a:t>P(e|p)</a:t>
            </a:r>
          </a:p>
        </p:txBody>
      </p:sp>
      <p:sp>
        <p:nvSpPr>
          <p:cNvPr id="106506" name="Text Box 10"/>
          <p:cNvSpPr txBox="1">
            <a:spLocks noChangeArrowheads="1"/>
          </p:cNvSpPr>
          <p:nvPr/>
        </p:nvSpPr>
        <p:spPr bwMode="auto">
          <a:xfrm>
            <a:off x="1819275" y="2738438"/>
            <a:ext cx="814388" cy="3794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</a:rPr>
              <a:t>P(p|e)</a:t>
            </a:r>
          </a:p>
        </p:txBody>
      </p:sp>
      <p:sp>
        <p:nvSpPr>
          <p:cNvPr id="106507" name="Text Box 11"/>
          <p:cNvSpPr txBox="1">
            <a:spLocks noChangeArrowheads="1"/>
          </p:cNvSpPr>
          <p:nvPr/>
        </p:nvSpPr>
        <p:spPr bwMode="auto">
          <a:xfrm>
            <a:off x="3657600" y="2052638"/>
            <a:ext cx="763588" cy="3794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</a:rPr>
              <a:t>P(r|e)</a:t>
            </a:r>
          </a:p>
        </p:txBody>
      </p:sp>
      <p:sp>
        <p:nvSpPr>
          <p:cNvPr id="106508" name="Text Box 12"/>
          <p:cNvSpPr txBox="1">
            <a:spLocks noChangeArrowheads="1"/>
          </p:cNvSpPr>
          <p:nvPr/>
        </p:nvSpPr>
        <p:spPr bwMode="auto">
          <a:xfrm>
            <a:off x="4876800" y="2743200"/>
            <a:ext cx="700088" cy="3794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</a:rPr>
              <a:t>P(f|r)</a:t>
            </a:r>
          </a:p>
        </p:txBody>
      </p:sp>
      <p:sp>
        <p:nvSpPr>
          <p:cNvPr id="106509" name="Text Box 13"/>
          <p:cNvSpPr txBox="1">
            <a:spLocks noChangeArrowheads="1"/>
          </p:cNvSpPr>
          <p:nvPr/>
        </p:nvSpPr>
        <p:spPr bwMode="auto">
          <a:xfrm>
            <a:off x="6867525" y="2052638"/>
            <a:ext cx="577850" cy="3794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</a:rPr>
              <a:t>P(r)</a:t>
            </a:r>
          </a:p>
        </p:txBody>
      </p:sp>
      <p:sp>
        <p:nvSpPr>
          <p:cNvPr id="106510" name="Text Box 14"/>
          <p:cNvSpPr txBox="1">
            <a:spLocks noChangeArrowheads="1"/>
          </p:cNvSpPr>
          <p:nvPr/>
        </p:nvSpPr>
        <p:spPr bwMode="auto">
          <a:xfrm>
            <a:off x="1695450" y="3409950"/>
            <a:ext cx="134461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charset="0"/>
              </a:rPr>
              <a:t>English word</a:t>
            </a:r>
          </a:p>
          <a:p>
            <a:r>
              <a:rPr lang="en-US" sz="1600">
                <a:latin typeface="Arial" charset="0"/>
              </a:rPr>
              <a:t>sequence</a:t>
            </a:r>
          </a:p>
        </p:txBody>
      </p:sp>
      <p:sp>
        <p:nvSpPr>
          <p:cNvPr id="106511" name="Text Box 15"/>
          <p:cNvSpPr txBox="1">
            <a:spLocks noChangeArrowheads="1"/>
          </p:cNvSpPr>
          <p:nvPr/>
        </p:nvSpPr>
        <p:spPr bwMode="auto">
          <a:xfrm>
            <a:off x="4695825" y="3409950"/>
            <a:ext cx="13684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charset="0"/>
              </a:rPr>
              <a:t>Foreign word</a:t>
            </a:r>
          </a:p>
          <a:p>
            <a:r>
              <a:rPr lang="en-US" sz="1600">
                <a:latin typeface="Arial" charset="0"/>
              </a:rPr>
              <a:t>sequence</a:t>
            </a:r>
          </a:p>
        </p:txBody>
      </p:sp>
      <p:sp>
        <p:nvSpPr>
          <p:cNvPr id="106512" name="Text Box 16"/>
          <p:cNvSpPr txBox="1">
            <a:spLocks noChangeArrowheads="1"/>
          </p:cNvSpPr>
          <p:nvPr/>
        </p:nvSpPr>
        <p:spPr bwMode="auto">
          <a:xfrm>
            <a:off x="7597775" y="3429000"/>
            <a:ext cx="134461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charset="0"/>
              </a:rPr>
              <a:t>English word</a:t>
            </a:r>
          </a:p>
          <a:p>
            <a:r>
              <a:rPr lang="en-US" sz="1600">
                <a:latin typeface="Arial" charset="0"/>
              </a:rPr>
              <a:t>sequence</a:t>
            </a:r>
          </a:p>
        </p:txBody>
      </p:sp>
      <p:sp>
        <p:nvSpPr>
          <p:cNvPr id="106513" name="Text Box 17"/>
          <p:cNvSpPr txBox="1">
            <a:spLocks noChangeArrowheads="1"/>
          </p:cNvSpPr>
          <p:nvPr/>
        </p:nvSpPr>
        <p:spPr bwMode="auto">
          <a:xfrm>
            <a:off x="7392988" y="4852988"/>
            <a:ext cx="1751012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charset="0"/>
              </a:rPr>
              <a:t>English phoneme</a:t>
            </a:r>
          </a:p>
          <a:p>
            <a:r>
              <a:rPr lang="en-US" sz="1600">
                <a:latin typeface="Arial" charset="0"/>
              </a:rPr>
              <a:t>sequence</a:t>
            </a:r>
          </a:p>
        </p:txBody>
      </p:sp>
      <p:sp>
        <p:nvSpPr>
          <p:cNvPr id="106514" name="Text Box 18"/>
          <p:cNvSpPr txBox="1">
            <a:spLocks noChangeArrowheads="1"/>
          </p:cNvSpPr>
          <p:nvPr/>
        </p:nvSpPr>
        <p:spPr bwMode="auto">
          <a:xfrm>
            <a:off x="7531100" y="6127750"/>
            <a:ext cx="140176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charset="0"/>
              </a:rPr>
              <a:t>English word </a:t>
            </a:r>
          </a:p>
          <a:p>
            <a:r>
              <a:rPr lang="en-US" sz="1600">
                <a:latin typeface="Arial" charset="0"/>
              </a:rPr>
              <a:t>sequence</a:t>
            </a:r>
          </a:p>
        </p:txBody>
      </p:sp>
      <p:sp>
        <p:nvSpPr>
          <p:cNvPr id="106515" name="Text Box 19"/>
          <p:cNvSpPr txBox="1">
            <a:spLocks noChangeArrowheads="1"/>
          </p:cNvSpPr>
          <p:nvPr/>
        </p:nvSpPr>
        <p:spPr bwMode="auto">
          <a:xfrm>
            <a:off x="1724025" y="1824038"/>
            <a:ext cx="175101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charset="0"/>
              </a:rPr>
              <a:t>English phoneme</a:t>
            </a:r>
          </a:p>
          <a:p>
            <a:r>
              <a:rPr lang="en-US" sz="1600">
                <a:latin typeface="Arial" charset="0"/>
              </a:rPr>
              <a:t>sequence</a:t>
            </a:r>
          </a:p>
        </p:txBody>
      </p:sp>
      <p:sp>
        <p:nvSpPr>
          <p:cNvPr id="106516" name="Text Box 20"/>
          <p:cNvSpPr txBox="1">
            <a:spLocks noChangeArrowheads="1"/>
          </p:cNvSpPr>
          <p:nvPr/>
        </p:nvSpPr>
        <p:spPr bwMode="auto">
          <a:xfrm>
            <a:off x="4724400" y="1828800"/>
            <a:ext cx="17748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charset="0"/>
              </a:rPr>
              <a:t>Foreign phoneme</a:t>
            </a:r>
          </a:p>
          <a:p>
            <a:r>
              <a:rPr lang="en-US" sz="1600">
                <a:latin typeface="Arial" charset="0"/>
              </a:rPr>
              <a:t>sequence</a:t>
            </a:r>
          </a:p>
        </p:txBody>
      </p:sp>
      <p:sp>
        <p:nvSpPr>
          <p:cNvPr id="106517" name="Text Box 21"/>
          <p:cNvSpPr txBox="1">
            <a:spLocks noChangeArrowheads="1"/>
          </p:cNvSpPr>
          <p:nvPr/>
        </p:nvSpPr>
        <p:spPr bwMode="auto">
          <a:xfrm>
            <a:off x="1800225" y="4262438"/>
            <a:ext cx="738188" cy="3794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</a:rPr>
              <a:t>P(l|e)</a:t>
            </a:r>
          </a:p>
        </p:txBody>
      </p:sp>
      <p:sp>
        <p:nvSpPr>
          <p:cNvPr id="106518" name="Text Box 22"/>
          <p:cNvSpPr txBox="1">
            <a:spLocks noChangeArrowheads="1"/>
          </p:cNvSpPr>
          <p:nvPr/>
        </p:nvSpPr>
        <p:spPr bwMode="auto">
          <a:xfrm>
            <a:off x="1676400" y="4953000"/>
            <a:ext cx="156051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charset="0"/>
              </a:rPr>
              <a:t>Long English</a:t>
            </a:r>
          </a:p>
          <a:p>
            <a:r>
              <a:rPr lang="en-US" sz="1600">
                <a:latin typeface="Arial" charset="0"/>
              </a:rPr>
              <a:t>word sequence</a:t>
            </a:r>
          </a:p>
        </p:txBody>
      </p:sp>
      <p:sp>
        <p:nvSpPr>
          <p:cNvPr id="106519" name="Line 23"/>
          <p:cNvSpPr>
            <a:spLocks noChangeShapeType="1"/>
          </p:cNvSpPr>
          <p:nvPr/>
        </p:nvSpPr>
        <p:spPr bwMode="auto">
          <a:xfrm>
            <a:off x="1085850" y="3705225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6520" name="Line 24"/>
          <p:cNvSpPr>
            <a:spLocks noChangeShapeType="1"/>
          </p:cNvSpPr>
          <p:nvPr/>
        </p:nvSpPr>
        <p:spPr bwMode="auto">
          <a:xfrm>
            <a:off x="2998788" y="3679825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6521" name="Line 25"/>
          <p:cNvSpPr>
            <a:spLocks noChangeShapeType="1"/>
          </p:cNvSpPr>
          <p:nvPr/>
        </p:nvSpPr>
        <p:spPr bwMode="auto">
          <a:xfrm>
            <a:off x="4433888" y="3695700"/>
            <a:ext cx="2905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6522" name="Line 26"/>
          <p:cNvSpPr>
            <a:spLocks noChangeShapeType="1"/>
          </p:cNvSpPr>
          <p:nvPr/>
        </p:nvSpPr>
        <p:spPr bwMode="auto">
          <a:xfrm>
            <a:off x="6019800" y="3684588"/>
            <a:ext cx="290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6523" name="Line 27"/>
          <p:cNvSpPr>
            <a:spLocks noChangeShapeType="1"/>
          </p:cNvSpPr>
          <p:nvPr/>
        </p:nvSpPr>
        <p:spPr bwMode="auto">
          <a:xfrm>
            <a:off x="3352800" y="2209800"/>
            <a:ext cx="290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6524" name="Line 28"/>
          <p:cNvSpPr>
            <a:spLocks noChangeShapeType="1"/>
          </p:cNvSpPr>
          <p:nvPr/>
        </p:nvSpPr>
        <p:spPr bwMode="auto">
          <a:xfrm>
            <a:off x="4495800" y="2209800"/>
            <a:ext cx="290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6525" name="Line 29"/>
          <p:cNvSpPr>
            <a:spLocks noChangeShapeType="1"/>
          </p:cNvSpPr>
          <p:nvPr/>
        </p:nvSpPr>
        <p:spPr bwMode="auto">
          <a:xfrm>
            <a:off x="6477000" y="2209800"/>
            <a:ext cx="290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6526" name="Line 30"/>
          <p:cNvSpPr>
            <a:spLocks noChangeShapeType="1"/>
          </p:cNvSpPr>
          <p:nvPr/>
        </p:nvSpPr>
        <p:spPr bwMode="auto">
          <a:xfrm>
            <a:off x="7239000" y="3657600"/>
            <a:ext cx="290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6527" name="Line 31"/>
          <p:cNvSpPr>
            <a:spLocks noChangeShapeType="1"/>
          </p:cNvSpPr>
          <p:nvPr/>
        </p:nvSpPr>
        <p:spPr bwMode="auto">
          <a:xfrm flipV="1">
            <a:off x="2209800" y="39624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6528" name="Line 32"/>
          <p:cNvSpPr>
            <a:spLocks noChangeShapeType="1"/>
          </p:cNvSpPr>
          <p:nvPr/>
        </p:nvSpPr>
        <p:spPr bwMode="auto">
          <a:xfrm flipV="1">
            <a:off x="2209800" y="47244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6529" name="Line 33"/>
          <p:cNvSpPr>
            <a:spLocks noChangeShapeType="1"/>
          </p:cNvSpPr>
          <p:nvPr/>
        </p:nvSpPr>
        <p:spPr bwMode="auto">
          <a:xfrm flipV="1">
            <a:off x="2209800" y="32004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6530" name="Line 34"/>
          <p:cNvSpPr>
            <a:spLocks noChangeShapeType="1"/>
          </p:cNvSpPr>
          <p:nvPr/>
        </p:nvSpPr>
        <p:spPr bwMode="auto">
          <a:xfrm flipV="1">
            <a:off x="2209800" y="24384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6531" name="Line 35"/>
          <p:cNvSpPr>
            <a:spLocks noChangeShapeType="1"/>
          </p:cNvSpPr>
          <p:nvPr/>
        </p:nvSpPr>
        <p:spPr bwMode="auto">
          <a:xfrm flipV="1">
            <a:off x="5257800" y="32004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6532" name="Line 36"/>
          <p:cNvSpPr>
            <a:spLocks noChangeShapeType="1"/>
          </p:cNvSpPr>
          <p:nvPr/>
        </p:nvSpPr>
        <p:spPr bwMode="auto">
          <a:xfrm flipV="1">
            <a:off x="5257800" y="24384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6533" name="Line 37"/>
          <p:cNvSpPr>
            <a:spLocks noChangeShapeType="1"/>
          </p:cNvSpPr>
          <p:nvPr/>
        </p:nvSpPr>
        <p:spPr bwMode="auto">
          <a:xfrm flipV="1">
            <a:off x="8153400" y="39624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6534" name="Line 38"/>
          <p:cNvSpPr>
            <a:spLocks noChangeShapeType="1"/>
          </p:cNvSpPr>
          <p:nvPr/>
        </p:nvSpPr>
        <p:spPr bwMode="auto">
          <a:xfrm flipV="1">
            <a:off x="8153400" y="46482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6535" name="Line 39"/>
          <p:cNvSpPr>
            <a:spLocks noChangeShapeType="1"/>
          </p:cNvSpPr>
          <p:nvPr/>
        </p:nvSpPr>
        <p:spPr bwMode="auto">
          <a:xfrm flipV="1">
            <a:off x="8153400" y="54102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6536" name="Line 40"/>
          <p:cNvSpPr>
            <a:spLocks noChangeShapeType="1"/>
          </p:cNvSpPr>
          <p:nvPr/>
        </p:nvSpPr>
        <p:spPr bwMode="auto">
          <a:xfrm flipV="1">
            <a:off x="8153400" y="59436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800" y="76200"/>
          <a:ext cx="8458200" cy="6431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723900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sz="44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Machine Translation is Hard!</a:t>
                      </a:r>
                    </a:p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English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plane is faster than the train.</a:t>
                      </a:r>
                      <a:endParaRPr lang="en-US" sz="2400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Chinese</a:t>
                      </a:r>
                      <a:endParaRPr lang="en-US" sz="2400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飞机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zh-CN" alt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比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zh-CN" alt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火车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zh-CN" alt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快</a:t>
                      </a:r>
                      <a:endParaRPr lang="en-US" sz="2400" dirty="0" smtClean="0"/>
                    </a:p>
                    <a:p>
                      <a:r>
                        <a:rPr lang="en-US" sz="2400" dirty="0" smtClean="0"/>
                        <a:t>(plane) (compared-to) (train) (fast)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English</a:t>
                      </a:r>
                      <a:endParaRPr lang="en-US" sz="2400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When did you arrive?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Chinese</a:t>
                      </a:r>
                      <a:endParaRPr lang="en-US" sz="2400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你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zh-CN" alt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是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zh-CN" alt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什么时候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zh-CN" alt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到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zh-CN" alt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的 ？ </a:t>
                      </a:r>
                      <a:endParaRPr lang="en-US" sz="2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(you)  </a:t>
                      </a:r>
                      <a:r>
                        <a:rPr lang="zh-CN" alt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是  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(when) (arrive)  </a:t>
                      </a:r>
                      <a:r>
                        <a:rPr lang="zh-CN" alt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的</a:t>
                      </a:r>
                      <a:endParaRPr lang="en-US" sz="2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English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Where is the train?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Chinese</a:t>
                      </a:r>
                      <a:endParaRPr lang="en-US" sz="2400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火车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zh-CN" alt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在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zh-CN" alt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那儿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zh-CN" alt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？</a:t>
                      </a:r>
                      <a:endParaRPr lang="en-US" sz="2400" dirty="0" smtClean="0"/>
                    </a:p>
                    <a:p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(train) (at) (where)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English</a:t>
                      </a:r>
                      <a:endParaRPr lang="en-US" sz="2400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Who wrote this letter?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Chinese</a:t>
                      </a:r>
                      <a:endParaRPr lang="en-US" sz="2400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这封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zh-CN" alt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信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zh-CN" alt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是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zh-CN" alt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谁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zh-CN" alt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写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zh-CN" alt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来  的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zh-CN" alt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？</a:t>
                      </a:r>
                      <a:endParaRPr lang="en-US" sz="2400" dirty="0" smtClean="0"/>
                    </a:p>
                    <a:p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(this) (letter)  </a:t>
                      </a:r>
                      <a:r>
                        <a:rPr lang="zh-CN" alt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是  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(who) (write) (come)  </a:t>
                      </a:r>
                      <a:r>
                        <a:rPr lang="zh-CN" alt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的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650</TotalTime>
  <Words>3040</Words>
  <Application>Microsoft Office PowerPoint</Application>
  <PresentationFormat>On-screen Show (4:3)</PresentationFormat>
  <Paragraphs>1230</Paragraphs>
  <Slides>82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82</vt:i4>
      </vt:variant>
    </vt:vector>
  </HeadingPairs>
  <TitlesOfParts>
    <vt:vector size="83" baseType="lpstr">
      <vt:lpstr>Office Theme</vt:lpstr>
      <vt:lpstr>“Discussions of the Theory and Practice of Translation reach back into antiquity and show remarkable continuities.”</vt:lpstr>
      <vt:lpstr>History of the World</vt:lpstr>
      <vt:lpstr>Transformational Grammar (hypothesized movement)</vt:lpstr>
      <vt:lpstr>History of the World</vt:lpstr>
      <vt:lpstr>History of the World</vt:lpstr>
      <vt:lpstr>Natural Language Translation (real movement!)</vt:lpstr>
      <vt:lpstr>History of the World</vt:lpstr>
      <vt:lpstr>Machine Translation is Hard!</vt:lpstr>
      <vt:lpstr>Slide 9</vt:lpstr>
      <vt:lpstr>History of the World</vt:lpstr>
      <vt:lpstr>Natural Language Processing</vt:lpstr>
      <vt:lpstr>Natural Language Processing</vt:lpstr>
      <vt:lpstr>Linguistic Data</vt:lpstr>
      <vt:lpstr>Slide 14</vt:lpstr>
      <vt:lpstr>Slide 15</vt:lpstr>
      <vt:lpstr>Slide 16</vt:lpstr>
      <vt:lpstr>Slide 17</vt:lpstr>
      <vt:lpstr>Slide 18</vt:lpstr>
      <vt:lpstr>Fit to Data</vt:lpstr>
      <vt:lpstr>Fit to Data #1: Theory Approach</vt:lpstr>
      <vt:lpstr>Desirable Properties for a  Transducer Formalism for NLP [Knight 07]</vt:lpstr>
      <vt:lpstr>Expressiveness</vt:lpstr>
      <vt:lpstr>Local Rotation</vt:lpstr>
      <vt:lpstr>Desirable Formal Properties  [Knight 07]</vt:lpstr>
      <vt:lpstr>Top-down Tree Transducers</vt:lpstr>
      <vt:lpstr>Slide 26</vt:lpstr>
      <vt:lpstr>Slide 27</vt:lpstr>
      <vt:lpstr>Slide 28</vt:lpstr>
      <vt:lpstr>Slide 29</vt:lpstr>
      <vt:lpstr>Slide 30</vt:lpstr>
      <vt:lpstr>Slide 31</vt:lpstr>
      <vt:lpstr>Extended (x-) Transducers</vt:lpstr>
      <vt:lpstr>Slide 33</vt:lpstr>
      <vt:lpstr>Slide 34</vt:lpstr>
      <vt:lpstr>Slide 35</vt:lpstr>
      <vt:lpstr>Slide 36</vt:lpstr>
      <vt:lpstr>Slide 37</vt:lpstr>
      <vt:lpstr>Slide 38</vt:lpstr>
      <vt:lpstr>Fit to Data #2: Linguistics Approach</vt:lpstr>
      <vt:lpstr>Fit to Data #2: Linguistics Approach</vt:lpstr>
      <vt:lpstr>Fit to Data #2: Linguistics Approach</vt:lpstr>
      <vt:lpstr>Fit to Data #3: Statistical Approach</vt:lpstr>
      <vt:lpstr>Shannon Hangman</vt:lpstr>
      <vt:lpstr>Shannon Hangman</vt:lpstr>
      <vt:lpstr>Shannon Hangman</vt:lpstr>
      <vt:lpstr>Shannon Hangman</vt:lpstr>
      <vt:lpstr>Shannon Hangman</vt:lpstr>
      <vt:lpstr>Shannon Hangman</vt:lpstr>
      <vt:lpstr>Shannon Hangman</vt:lpstr>
      <vt:lpstr>Shannon Hangman</vt:lpstr>
      <vt:lpstr>Shannon Hangman</vt:lpstr>
      <vt:lpstr>Shannon Hangman</vt:lpstr>
      <vt:lpstr>Shannon Hangman</vt:lpstr>
      <vt:lpstr>Shannon Hangman</vt:lpstr>
      <vt:lpstr>Shannon Hangman</vt:lpstr>
      <vt:lpstr>Shannon Hangman</vt:lpstr>
      <vt:lpstr>Shannon Hangman</vt:lpstr>
      <vt:lpstr>Shannon Hangman for Translation</vt:lpstr>
      <vt:lpstr>Statistical Approach to MT</vt:lpstr>
      <vt:lpstr>Fit to Data #4: Heroic Approach (aka Engineering Approach)</vt:lpstr>
      <vt:lpstr>Slide 61</vt:lpstr>
      <vt:lpstr>Slide 62</vt:lpstr>
      <vt:lpstr>Slide 63</vt:lpstr>
      <vt:lpstr>Rest of This Talk</vt:lpstr>
      <vt:lpstr>Open Issues from [Knight &amp; Graehl 05]</vt:lpstr>
      <vt:lpstr>Open Issues from [Knight &amp; Graehl 05]</vt:lpstr>
      <vt:lpstr>Open Issues from [Knight &amp; Graehl 05]</vt:lpstr>
      <vt:lpstr>Open Issues from [Knight &amp; Graehl 05]</vt:lpstr>
      <vt:lpstr>New Open Issues</vt:lpstr>
      <vt:lpstr>Closure under Composition:  Is it Necessary?</vt:lpstr>
      <vt:lpstr>New Desirable Properties?</vt:lpstr>
      <vt:lpstr>Other NLP Areas</vt:lpstr>
      <vt:lpstr>Natural Language Understanding</vt:lpstr>
      <vt:lpstr>Natural Language Understanding</vt:lpstr>
      <vt:lpstr>Natural Language  Generation</vt:lpstr>
      <vt:lpstr>thanks</vt:lpstr>
      <vt:lpstr>The Beautiful World of Composable Transducers</vt:lpstr>
      <vt:lpstr>The Beautiful World of Composable Transducers</vt:lpstr>
      <vt:lpstr>The Beautiful World of Composable Transducers</vt:lpstr>
      <vt:lpstr>The Beautiful World of Composable Transducers</vt:lpstr>
      <vt:lpstr>The Beautiful World of Composable Transducers</vt:lpstr>
      <vt:lpstr>The Beautiful World of Composable Transducers</vt:lpstr>
    </vt:vector>
  </TitlesOfParts>
  <Company>USC/ISI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knight</dc:creator>
  <cp:lastModifiedBy>knight</cp:lastModifiedBy>
  <cp:revision>65</cp:revision>
  <dcterms:created xsi:type="dcterms:W3CDTF">2010-07-07T00:25:49Z</dcterms:created>
  <dcterms:modified xsi:type="dcterms:W3CDTF">2010-07-08T17:13:03Z</dcterms:modified>
</cp:coreProperties>
</file>