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85" r:id="rId4"/>
    <p:sldId id="286" r:id="rId5"/>
    <p:sldId id="287" r:id="rId6"/>
    <p:sldId id="288" r:id="rId7"/>
    <p:sldId id="289" r:id="rId8"/>
    <p:sldId id="290" r:id="rId9"/>
    <p:sldId id="291" r:id="rId10"/>
    <p:sldId id="292" r:id="rId11"/>
    <p:sldId id="293" r:id="rId12"/>
    <p:sldId id="294" r:id="rId13"/>
    <p:sldId id="295" r:id="rId14"/>
    <p:sldId id="296"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showGuides="1">
      <p:cViewPr varScale="1">
        <p:scale>
          <a:sx n="116" d="100"/>
          <a:sy n="116" d="100"/>
        </p:scale>
        <p:origin x="684" y="10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2019/2/20</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am.harvard.edu/resources/cas-integration"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javaroots.com/2013/05/configure-cas-server-and-client-in-java.html" TargetMode="External"/><Relationship Id="rId2" Type="http://schemas.openxmlformats.org/officeDocument/2006/relationships/hyperlink" Target="https://iam.harvard.edu/resources/cas-integration"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oder-huang/sso-shiro-ca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oder-huang/sso-shiro-ca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blog.csdn.net/catoop/article/details/50534006"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aike.baidu.com/item/%E5%8D%95%E7%82%B9%E7%99%BB%E5%BD%95"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apereo.github.io/cas/5.2.x/protocol/CAS-Protocol.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cas.server:8080/"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rot="18810572">
            <a:off x="-48074" y="383689"/>
            <a:ext cx="1005403" cy="338554"/>
          </a:xfrm>
          <a:prstGeom prst="rect">
            <a:avLst/>
          </a:prstGeom>
          <a:noFill/>
        </p:spPr>
        <p:txBody>
          <a:bodyPr wrap="none">
            <a:spAutoFit/>
          </a:bodyPr>
          <a:lstStyle/>
          <a:p>
            <a:pPr lvl="0"/>
            <a:r>
              <a:rPr lang="zh-CN" altLang="en-US" sz="1600" dirty="0" smtClean="0">
                <a:solidFill>
                  <a:prstClr val="white"/>
                </a:solidFill>
                <a:latin typeface="微软雅黑" panose="020B0503020204020204" pitchFamily="34" charset="-122"/>
                <a:ea typeface="微软雅黑" panose="020B0503020204020204" pitchFamily="34" charset="-122"/>
              </a:rPr>
              <a:t>技术分享</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218721" y="2680788"/>
            <a:ext cx="3754554" cy="769441"/>
          </a:xfrm>
          <a:prstGeom prst="rect">
            <a:avLst/>
          </a:prstGeom>
          <a:noFill/>
        </p:spPr>
        <p:txBody>
          <a:bodyPr wrap="none" rtlCol="0">
            <a:spAutoFit/>
          </a:bodyPr>
          <a:lstStyle/>
          <a:p>
            <a:pPr algn="ctr"/>
            <a:r>
              <a:rPr lang="en-US" altLang="zh-CN" sz="4400" b="1" dirty="0" smtClean="0">
                <a:solidFill>
                  <a:schemeClr val="bg1"/>
                </a:solidFill>
                <a:latin typeface="微软雅黑" panose="020B0503020204020204" pitchFamily="34" charset="-122"/>
                <a:ea typeface="微软雅黑" panose="020B0503020204020204" pitchFamily="34" charset="-122"/>
              </a:rPr>
              <a:t>CAS </a:t>
            </a:r>
            <a:r>
              <a:rPr lang="zh-CN" altLang="en-US" sz="4400" b="1" dirty="0" smtClean="0">
                <a:solidFill>
                  <a:schemeClr val="bg1"/>
                </a:solidFill>
                <a:latin typeface="微软雅黑" panose="020B0503020204020204" pitchFamily="34" charset="-122"/>
                <a:ea typeface="微软雅黑" panose="020B0503020204020204" pitchFamily="34" charset="-122"/>
              </a:rPr>
              <a:t>单点登录</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11170" y="3377357"/>
            <a:ext cx="1569661" cy="369332"/>
          </a:xfrm>
          <a:prstGeom prst="rect">
            <a:avLst/>
          </a:prstGeom>
          <a:noFill/>
        </p:spPr>
        <p:txBody>
          <a:bodyPr wrap="non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一步一个脚印</a:t>
            </a:r>
          </a:p>
        </p:txBody>
      </p:sp>
      <p:sp>
        <p:nvSpPr>
          <p:cNvPr id="20" name="文本框 19"/>
          <p:cNvSpPr txBox="1"/>
          <p:nvPr/>
        </p:nvSpPr>
        <p:spPr>
          <a:xfrm>
            <a:off x="5105985" y="5574873"/>
            <a:ext cx="1980030" cy="400110"/>
          </a:xfrm>
          <a:prstGeom prst="rect">
            <a:avLst/>
          </a:prstGeom>
          <a:noFill/>
        </p:spPr>
        <p:txBody>
          <a:bodyPr wrap="non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分享者：刘少杰</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9047" y="192370"/>
            <a:ext cx="2225246" cy="518830"/>
          </a:xfrm>
          <a:prstGeom prst="rect">
            <a:avLst/>
          </a:prstGeom>
        </p:spPr>
      </p:pic>
    </p:spTree>
    <p:extLst>
      <p:ext uri="{BB962C8B-B14F-4D97-AF65-F5344CB8AC3E}">
        <p14:creationId xmlns:p14="http://schemas.microsoft.com/office/powerpoint/2010/main" val="227707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146836"/>
            <a:ext cx="1604034" cy="707886"/>
          </a:xfrm>
          <a:prstGeom prst="rect">
            <a:avLst/>
          </a:prstGeom>
        </p:spPr>
        <p:txBody>
          <a:bodyPr wrap="square" anchor="ctr">
            <a:spAutoFit/>
          </a:bodyPr>
          <a:lstStyle/>
          <a:p>
            <a:pPr lvl="0">
              <a:defRPr/>
            </a:pPr>
            <a:r>
              <a:rPr lang="zh-CN" altLang="en-US" sz="2000" b="1" kern="0" noProof="0" dirty="0" smtClean="0">
                <a:latin typeface="微软雅黑" panose="020B0503020204020204" pitchFamily="34" charset="-122"/>
                <a:ea typeface="微软雅黑" panose="020B0503020204020204" pitchFamily="34" charset="-122"/>
                <a:cs typeface="微软雅黑"/>
              </a:rPr>
              <a:t>搭建流程</a:t>
            </a:r>
            <a:r>
              <a:rPr lang="en-US" altLang="zh-CN" sz="2000" b="1" kern="0" noProof="0" dirty="0" smtClean="0">
                <a:latin typeface="微软雅黑" panose="020B0503020204020204" pitchFamily="34" charset="-122"/>
                <a:ea typeface="微软雅黑" panose="020B0503020204020204" pitchFamily="34" charset="-122"/>
                <a:cs typeface="微软雅黑"/>
              </a:rPr>
              <a:t>(</a:t>
            </a:r>
            <a:r>
              <a:rPr lang="en-US" altLang="zh-CN" sz="1600" dirty="0">
                <a:latin typeface="微软雅黑" panose="020B0503020204020204" pitchFamily="34" charset="-122"/>
                <a:ea typeface="微软雅黑" panose="020B0503020204020204" pitchFamily="34" charset="-122"/>
              </a:rPr>
              <a:t>CAS </a:t>
            </a:r>
            <a:r>
              <a:rPr lang="en-US" altLang="zh-CN" sz="1600" dirty="0" smtClean="0">
                <a:latin typeface="微软雅黑" panose="020B0503020204020204" pitchFamily="34" charset="-122"/>
                <a:ea typeface="微软雅黑" panose="020B0503020204020204" pitchFamily="34" charset="-122"/>
              </a:rPr>
              <a:t>Client</a:t>
            </a:r>
            <a:r>
              <a:rPr lang="en-US" altLang="zh-CN" sz="2000" b="1" kern="0" noProof="0" dirty="0" smtClean="0">
                <a:latin typeface="微软雅黑" panose="020B0503020204020204" pitchFamily="34" charset="-122"/>
                <a:ea typeface="微软雅黑" panose="020B0503020204020204" pitchFamily="34" charset="-122"/>
                <a:cs typeface="微软雅黑"/>
              </a:rPr>
              <a:t>)</a:t>
            </a: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557337" y="1606378"/>
            <a:ext cx="7781925" cy="1828800"/>
          </a:xfrm>
          <a:prstGeom prst="rect">
            <a:avLst/>
          </a:prstGeom>
          <a:noFill/>
          <a:ln>
            <a:noFill/>
          </a:ln>
        </p:spPr>
      </p:pic>
      <p:sp>
        <p:nvSpPr>
          <p:cNvPr id="3" name="文本框 2"/>
          <p:cNvSpPr txBox="1"/>
          <p:nvPr/>
        </p:nvSpPr>
        <p:spPr>
          <a:xfrm>
            <a:off x="1897380" y="3895261"/>
            <a:ext cx="7781925" cy="1200329"/>
          </a:xfrm>
          <a:prstGeom prst="rect">
            <a:avLst/>
          </a:prstGeom>
          <a:noFill/>
        </p:spPr>
        <p:txBody>
          <a:bodyPr wrap="square" rtlCol="0">
            <a:spAutoFit/>
          </a:bodyPr>
          <a:lstStyle/>
          <a:p>
            <a:r>
              <a:rPr lang="en-US" altLang="zh-CN" u="sng" dirty="0" err="1" smtClean="0">
                <a:latin typeface="微软雅黑" panose="020B0503020204020204" pitchFamily="34" charset="-122"/>
                <a:ea typeface="微软雅黑" panose="020B0503020204020204" pitchFamily="34" charset="-122"/>
                <a:hlinkClick r:id="rId3"/>
              </a:rPr>
              <a:t>CasClient</a:t>
            </a:r>
            <a:r>
              <a:rPr lang="zh-CN" altLang="en-US" u="sng" dirty="0" smtClean="0">
                <a:latin typeface="微软雅黑" panose="020B0503020204020204" pitchFamily="34" charset="-122"/>
                <a:ea typeface="微软雅黑" panose="020B0503020204020204" pitchFamily="34" charset="-122"/>
                <a:hlinkClick r:id="rId3"/>
              </a:rPr>
              <a:t>配置</a:t>
            </a:r>
            <a:endParaRPr lang="en-US" altLang="zh-CN" u="sng" dirty="0" smtClean="0">
              <a:latin typeface="微软雅黑" panose="020B0503020204020204" pitchFamily="34" charset="-122"/>
              <a:ea typeface="微软雅黑" panose="020B0503020204020204" pitchFamily="34" charset="-122"/>
              <a:hlinkClick r:id="rId3"/>
            </a:endParaRPr>
          </a:p>
          <a:p>
            <a:r>
              <a:rPr lang="en-US" altLang="zh-CN" dirty="0" smtClean="0">
                <a:hlinkClick r:id="rId3"/>
              </a:rPr>
              <a:t>https</a:t>
            </a:r>
            <a:r>
              <a:rPr lang="en-US" altLang="zh-CN" dirty="0">
                <a:hlinkClick r:id="rId3"/>
              </a:rPr>
              <a:t>://</a:t>
            </a:r>
            <a:r>
              <a:rPr lang="en-US" altLang="zh-CN" dirty="0" smtClean="0">
                <a:hlinkClick r:id="rId3"/>
              </a:rPr>
              <a:t>iam.harvard.edu/resources/cas-integration</a:t>
            </a:r>
            <a:endParaRPr lang="en-US" altLang="zh-CN" dirty="0" smtClean="0"/>
          </a:p>
          <a:p>
            <a:r>
              <a:rPr lang="zh-CN" altLang="en-US" dirty="0" smtClean="0">
                <a:latin typeface="微软雅黑" panose="020B0503020204020204" pitchFamily="34" charset="-122"/>
                <a:ea typeface="微软雅黑" panose="020B0503020204020204" pitchFamily="34" charset="-122"/>
              </a:rPr>
              <a:t>过滤器相关博文</a:t>
            </a:r>
            <a:endParaRPr lang="en-US" altLang="zh-CN" dirty="0" smtClean="0">
              <a:latin typeface="微软雅黑" panose="020B0503020204020204" pitchFamily="34" charset="-122"/>
              <a:ea typeface="微软雅黑" panose="020B0503020204020204" pitchFamily="34" charset="-122"/>
            </a:endParaRPr>
          </a:p>
          <a:p>
            <a:r>
              <a:rPr lang="en-US" altLang="zh-CN" dirty="0" smtClean="0"/>
              <a:t>http</a:t>
            </a:r>
            <a:r>
              <a:rPr lang="en-US" altLang="zh-CN" dirty="0"/>
              <a:t>://blog.csdn.net/yuwenruli/article/details/6612010</a:t>
            </a:r>
          </a:p>
        </p:txBody>
      </p:sp>
    </p:spTree>
    <p:extLst>
      <p:ext uri="{BB962C8B-B14F-4D97-AF65-F5344CB8AC3E}">
        <p14:creationId xmlns:p14="http://schemas.microsoft.com/office/powerpoint/2010/main" val="1992278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146836"/>
            <a:ext cx="1604034" cy="707886"/>
          </a:xfrm>
          <a:prstGeom prst="rect">
            <a:avLst/>
          </a:prstGeom>
        </p:spPr>
        <p:txBody>
          <a:bodyPr wrap="square" anchor="ctr">
            <a:spAutoFit/>
          </a:bodyPr>
          <a:lstStyle/>
          <a:p>
            <a:pPr lvl="0">
              <a:defRPr/>
            </a:pPr>
            <a:r>
              <a:rPr lang="zh-CN" altLang="en-US" sz="2000" b="1" kern="0" noProof="0" dirty="0" smtClean="0">
                <a:latin typeface="微软雅黑" panose="020B0503020204020204" pitchFamily="34" charset="-122"/>
                <a:ea typeface="微软雅黑" panose="020B0503020204020204" pitchFamily="34" charset="-122"/>
                <a:cs typeface="微软雅黑"/>
              </a:rPr>
              <a:t>搭建流程</a:t>
            </a:r>
            <a:r>
              <a:rPr lang="en-US" altLang="zh-CN" sz="2000" b="1" kern="0" noProof="0" dirty="0" smtClean="0">
                <a:latin typeface="微软雅黑" panose="020B0503020204020204" pitchFamily="34" charset="-122"/>
                <a:ea typeface="微软雅黑" panose="020B0503020204020204" pitchFamily="34" charset="-122"/>
                <a:cs typeface="微软雅黑"/>
              </a:rPr>
              <a:t>(</a:t>
            </a:r>
            <a:r>
              <a:rPr lang="en-US" altLang="zh-CN" sz="1600" dirty="0">
                <a:latin typeface="微软雅黑" panose="020B0503020204020204" pitchFamily="34" charset="-122"/>
                <a:ea typeface="微软雅黑" panose="020B0503020204020204" pitchFamily="34" charset="-122"/>
              </a:rPr>
              <a:t>CAS </a:t>
            </a:r>
            <a:r>
              <a:rPr lang="en-US" altLang="zh-CN" sz="1600" dirty="0" smtClean="0">
                <a:latin typeface="微软雅黑" panose="020B0503020204020204" pitchFamily="34" charset="-122"/>
                <a:ea typeface="微软雅黑" panose="020B0503020204020204" pitchFamily="34" charset="-122"/>
              </a:rPr>
              <a:t>Client</a:t>
            </a:r>
            <a:r>
              <a:rPr lang="en-US" altLang="zh-CN" sz="2000" b="1" kern="0" noProof="0" dirty="0" smtClean="0">
                <a:latin typeface="微软雅黑" panose="020B0503020204020204" pitchFamily="34" charset="-122"/>
                <a:ea typeface="微软雅黑" panose="020B0503020204020204" pitchFamily="34" charset="-122"/>
                <a:cs typeface="微软雅黑"/>
              </a:rPr>
              <a:t>)</a:t>
            </a: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3" name="文本框 2"/>
          <p:cNvSpPr txBox="1"/>
          <p:nvPr/>
        </p:nvSpPr>
        <p:spPr>
          <a:xfrm>
            <a:off x="1522353" y="4697872"/>
            <a:ext cx="7743723" cy="1200329"/>
          </a:xfrm>
          <a:prstGeom prst="rect">
            <a:avLst/>
          </a:prstGeom>
          <a:noFill/>
        </p:spPr>
        <p:txBody>
          <a:bodyPr wrap="none" rtlCol="0">
            <a:spAutoFit/>
          </a:bodyPr>
          <a:lstStyle/>
          <a:p>
            <a:r>
              <a:rPr lang="en-US" altLang="zh-CN" dirty="0">
                <a:hlinkClick r:id="rId2"/>
              </a:rPr>
              <a:t>https://</a:t>
            </a:r>
            <a:r>
              <a:rPr lang="en-US" altLang="zh-CN" dirty="0" smtClean="0">
                <a:hlinkClick r:id="rId2"/>
              </a:rPr>
              <a:t>iam.harvard.edu/resources/cas-integration</a:t>
            </a:r>
            <a:endParaRPr lang="en-US" altLang="zh-CN" dirty="0" smtClean="0"/>
          </a:p>
          <a:p>
            <a:endParaRPr lang="en-US" altLang="zh-CN" dirty="0"/>
          </a:p>
          <a:p>
            <a:r>
              <a:rPr lang="en-US" altLang="zh-CN" dirty="0">
                <a:hlinkClick r:id="rId3"/>
              </a:rPr>
              <a:t>http://</a:t>
            </a:r>
            <a:r>
              <a:rPr lang="en-US" altLang="zh-CN" dirty="0" smtClean="0">
                <a:hlinkClick r:id="rId3"/>
              </a:rPr>
              <a:t>www.javaroots.com/2013/05/configure-cas-server-and-client-in-java.html</a:t>
            </a:r>
            <a:endParaRPr lang="en-US" altLang="zh-CN" dirty="0" smtClean="0"/>
          </a:p>
          <a:p>
            <a:endParaRPr lang="zh-CN" altLang="en-US" dirty="0"/>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1645920" y="1411414"/>
            <a:ext cx="9136380" cy="2960132"/>
          </a:xfrm>
          <a:prstGeom prst="rect">
            <a:avLst/>
          </a:prstGeom>
          <a:noFill/>
          <a:ln>
            <a:noFill/>
          </a:ln>
        </p:spPr>
      </p:pic>
    </p:spTree>
    <p:extLst>
      <p:ext uri="{BB962C8B-B14F-4D97-AF65-F5344CB8AC3E}">
        <p14:creationId xmlns:p14="http://schemas.microsoft.com/office/powerpoint/2010/main" val="762954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146836"/>
            <a:ext cx="2236494" cy="707886"/>
          </a:xfrm>
          <a:prstGeom prst="rect">
            <a:avLst/>
          </a:prstGeom>
        </p:spPr>
        <p:txBody>
          <a:bodyPr wrap="square" anchor="ctr">
            <a:spAutoFit/>
          </a:bodyPr>
          <a:lstStyle/>
          <a:p>
            <a:pPr lvl="0">
              <a:defRPr/>
            </a:pPr>
            <a:r>
              <a:rPr lang="zh-CN" altLang="en-US" sz="2000" b="1" kern="0" noProof="0" dirty="0" smtClean="0">
                <a:latin typeface="微软雅黑" panose="020B0503020204020204" pitchFamily="34" charset="-122"/>
                <a:ea typeface="微软雅黑" panose="020B0503020204020204" pitchFamily="34" charset="-122"/>
                <a:cs typeface="微软雅黑"/>
              </a:rPr>
              <a:t>搭建流程</a:t>
            </a:r>
            <a:endParaRPr lang="en-US" altLang="zh-CN" sz="2000" b="1" kern="0" noProof="0" dirty="0" smtClean="0">
              <a:latin typeface="微软雅黑" panose="020B0503020204020204" pitchFamily="34" charset="-122"/>
              <a:ea typeface="微软雅黑" panose="020B0503020204020204" pitchFamily="34" charset="-122"/>
              <a:cs typeface="微软雅黑"/>
            </a:endParaRPr>
          </a:p>
          <a:p>
            <a:pPr lvl="0">
              <a:defRPr/>
            </a:pPr>
            <a:r>
              <a:rPr lang="en-US" altLang="zh-CN" sz="2000" b="1" kern="0" noProof="0" dirty="0" smtClean="0">
                <a:latin typeface="微软雅黑" panose="020B0503020204020204" pitchFamily="34" charset="-122"/>
                <a:ea typeface="微软雅黑" panose="020B0503020204020204" pitchFamily="34" charset="-122"/>
                <a:cs typeface="微软雅黑"/>
              </a:rPr>
              <a:t>(</a:t>
            </a:r>
            <a:r>
              <a:rPr lang="en-US" altLang="zh-CN" sz="1600" noProof="0" dirty="0" smtClean="0">
                <a:latin typeface="微软雅黑" panose="020B0503020204020204" pitchFamily="34" charset="-122"/>
                <a:ea typeface="微软雅黑" panose="020B0503020204020204" pitchFamily="34" charset="-122"/>
              </a:rPr>
              <a:t>CAS </a:t>
            </a:r>
            <a:r>
              <a:rPr lang="zh-CN" altLang="en-US" sz="1600" noProof="0" dirty="0" smtClean="0">
                <a:latin typeface="微软雅黑" panose="020B0503020204020204" pitchFamily="34" charset="-122"/>
                <a:ea typeface="微软雅黑" panose="020B0503020204020204" pitchFamily="34" charset="-122"/>
              </a:rPr>
              <a:t>单点登录示例</a:t>
            </a:r>
            <a:r>
              <a:rPr lang="en-US" altLang="zh-CN" sz="2000" b="1" kern="0" noProof="0" dirty="0" smtClean="0">
                <a:latin typeface="微软雅黑" panose="020B0503020204020204" pitchFamily="34" charset="-122"/>
                <a:ea typeface="微软雅黑" panose="020B0503020204020204" pitchFamily="34" charset="-122"/>
                <a:cs typeface="微软雅黑"/>
              </a:rPr>
              <a:t>)</a:t>
            </a: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3" name="文本框 2"/>
          <p:cNvSpPr txBox="1"/>
          <p:nvPr/>
        </p:nvSpPr>
        <p:spPr>
          <a:xfrm>
            <a:off x="1754344" y="1965471"/>
            <a:ext cx="4538871" cy="646331"/>
          </a:xfrm>
          <a:prstGeom prst="rect">
            <a:avLst/>
          </a:prstGeom>
          <a:noFill/>
        </p:spPr>
        <p:txBody>
          <a:bodyPr wrap="none" rtlCol="0">
            <a:spAutoFit/>
          </a:bodyPr>
          <a:lstStyle/>
          <a:p>
            <a:r>
              <a:rPr lang="en-US" altLang="zh-CN" dirty="0">
                <a:hlinkClick r:id="rId2"/>
              </a:rPr>
              <a:t>https://</a:t>
            </a:r>
            <a:r>
              <a:rPr lang="en-US" altLang="zh-CN" dirty="0" smtClean="0">
                <a:hlinkClick r:id="rId2"/>
              </a:rPr>
              <a:t>github.com/coder-huang/sso-shiro-cas</a:t>
            </a:r>
            <a:endParaRPr lang="en-US" altLang="zh-CN" dirty="0" smtClean="0"/>
          </a:p>
          <a:p>
            <a:endParaRPr lang="zh-CN" altLang="en-US" dirty="0"/>
          </a:p>
        </p:txBody>
      </p:sp>
    </p:spTree>
    <p:extLst>
      <p:ext uri="{BB962C8B-B14F-4D97-AF65-F5344CB8AC3E}">
        <p14:creationId xmlns:p14="http://schemas.microsoft.com/office/powerpoint/2010/main" val="2048805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146836"/>
            <a:ext cx="2236494" cy="707886"/>
          </a:xfrm>
          <a:prstGeom prst="rect">
            <a:avLst/>
          </a:prstGeom>
        </p:spPr>
        <p:txBody>
          <a:bodyPr wrap="square" anchor="ctr">
            <a:spAutoFit/>
          </a:bodyPr>
          <a:lstStyle/>
          <a:p>
            <a:pPr lvl="0">
              <a:defRPr/>
            </a:pPr>
            <a:r>
              <a:rPr lang="zh-CN" altLang="en-US" sz="2000" b="1" kern="0" noProof="0" dirty="0" smtClean="0">
                <a:latin typeface="微软雅黑" panose="020B0503020204020204" pitchFamily="34" charset="-122"/>
                <a:ea typeface="微软雅黑" panose="020B0503020204020204" pitchFamily="34" charset="-122"/>
                <a:cs typeface="微软雅黑"/>
              </a:rPr>
              <a:t>搭建流程</a:t>
            </a:r>
            <a:endParaRPr lang="en-US" altLang="zh-CN" sz="2000" b="1" kern="0" noProof="0" dirty="0" smtClean="0">
              <a:latin typeface="微软雅黑" panose="020B0503020204020204" pitchFamily="34" charset="-122"/>
              <a:ea typeface="微软雅黑" panose="020B0503020204020204" pitchFamily="34" charset="-122"/>
              <a:cs typeface="微软雅黑"/>
            </a:endParaRPr>
          </a:p>
          <a:p>
            <a:pPr lvl="0">
              <a:defRPr/>
            </a:pPr>
            <a:r>
              <a:rPr lang="en-US" altLang="zh-CN" sz="2000" b="1" kern="0" noProof="0" dirty="0" smtClean="0">
                <a:latin typeface="微软雅黑" panose="020B0503020204020204" pitchFamily="34" charset="-122"/>
                <a:ea typeface="微软雅黑" panose="020B0503020204020204" pitchFamily="34" charset="-122"/>
                <a:cs typeface="微软雅黑"/>
              </a:rPr>
              <a:t>(</a:t>
            </a:r>
            <a:r>
              <a:rPr lang="en-US" altLang="zh-CN" sz="1600" noProof="0" dirty="0" smtClean="0">
                <a:latin typeface="微软雅黑" panose="020B0503020204020204" pitchFamily="34" charset="-122"/>
                <a:ea typeface="微软雅黑" panose="020B0503020204020204" pitchFamily="34" charset="-122"/>
              </a:rPr>
              <a:t>CAS </a:t>
            </a:r>
            <a:r>
              <a:rPr lang="zh-CN" altLang="en-US" sz="1600" noProof="0" dirty="0" smtClean="0">
                <a:latin typeface="微软雅黑" panose="020B0503020204020204" pitchFamily="34" charset="-122"/>
                <a:ea typeface="微软雅黑" panose="020B0503020204020204" pitchFamily="34" charset="-122"/>
              </a:rPr>
              <a:t>单点登录示例</a:t>
            </a:r>
            <a:r>
              <a:rPr lang="en-US" altLang="zh-CN" sz="2000" b="1" kern="0" noProof="0" dirty="0" smtClean="0">
                <a:latin typeface="微软雅黑" panose="020B0503020204020204" pitchFamily="34" charset="-122"/>
                <a:ea typeface="微软雅黑" panose="020B0503020204020204" pitchFamily="34" charset="-122"/>
                <a:cs typeface="微软雅黑"/>
              </a:rPr>
              <a:t>)</a:t>
            </a: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3" name="文本框 2"/>
          <p:cNvSpPr txBox="1"/>
          <p:nvPr/>
        </p:nvSpPr>
        <p:spPr>
          <a:xfrm>
            <a:off x="1754344" y="1965471"/>
            <a:ext cx="4538871" cy="646331"/>
          </a:xfrm>
          <a:prstGeom prst="rect">
            <a:avLst/>
          </a:prstGeom>
          <a:noFill/>
        </p:spPr>
        <p:txBody>
          <a:bodyPr wrap="none" rtlCol="0">
            <a:spAutoFit/>
          </a:bodyPr>
          <a:lstStyle/>
          <a:p>
            <a:r>
              <a:rPr lang="en-US" altLang="zh-CN" dirty="0">
                <a:hlinkClick r:id="rId2"/>
              </a:rPr>
              <a:t>https://</a:t>
            </a:r>
            <a:r>
              <a:rPr lang="en-US" altLang="zh-CN" dirty="0" smtClean="0">
                <a:hlinkClick r:id="rId2"/>
              </a:rPr>
              <a:t>github.com/coder-huang/sso-shiro-cas</a:t>
            </a:r>
            <a:endParaRPr lang="en-US" altLang="zh-CN" dirty="0" smtClean="0"/>
          </a:p>
          <a:p>
            <a:endParaRPr lang="zh-CN" altLang="en-US" dirty="0"/>
          </a:p>
        </p:txBody>
      </p:sp>
    </p:spTree>
    <p:extLst>
      <p:ext uri="{BB962C8B-B14F-4D97-AF65-F5344CB8AC3E}">
        <p14:creationId xmlns:p14="http://schemas.microsoft.com/office/powerpoint/2010/main" val="3262164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146836"/>
            <a:ext cx="2236494" cy="707886"/>
          </a:xfrm>
          <a:prstGeom prst="rect">
            <a:avLst/>
          </a:prstGeom>
        </p:spPr>
        <p:txBody>
          <a:bodyPr wrap="square" anchor="ctr">
            <a:spAutoFit/>
          </a:bodyPr>
          <a:lstStyle/>
          <a:p>
            <a:pPr lvl="0">
              <a:defRPr/>
            </a:pPr>
            <a:r>
              <a:rPr lang="en-US" altLang="zh-CN" sz="2000" b="1" kern="0" noProof="0" dirty="0" err="1" smtClean="0">
                <a:latin typeface="微软雅黑" panose="020B0503020204020204" pitchFamily="34" charset="-122"/>
                <a:ea typeface="微软雅黑" panose="020B0503020204020204" pitchFamily="34" charset="-122"/>
                <a:cs typeface="微软雅黑"/>
              </a:rPr>
              <a:t>Springboot-shiro-cas</a:t>
            </a:r>
            <a:endParaRPr lang="en-US" altLang="zh-CN" sz="2000" b="1" kern="0" noProof="0" dirty="0" smtClean="0">
              <a:latin typeface="微软雅黑" panose="020B0503020204020204" pitchFamily="34" charset="-122"/>
              <a:ea typeface="微软雅黑" panose="020B0503020204020204" pitchFamily="34" charset="-122"/>
              <a:cs typeface="微软雅黑"/>
            </a:endParaRP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3" name="文本框 2"/>
          <p:cNvSpPr txBox="1"/>
          <p:nvPr/>
        </p:nvSpPr>
        <p:spPr>
          <a:xfrm>
            <a:off x="9792727" y="6534834"/>
            <a:ext cx="5218480" cy="646331"/>
          </a:xfrm>
          <a:prstGeom prst="rect">
            <a:avLst/>
          </a:prstGeom>
          <a:noFill/>
        </p:spPr>
        <p:txBody>
          <a:bodyPr wrap="none" rtlCol="0">
            <a:spAutoFit/>
          </a:bodyPr>
          <a:lstStyle/>
          <a:p>
            <a:r>
              <a:rPr lang="en-US" altLang="zh-CN" dirty="0">
                <a:hlinkClick r:id="rId2"/>
              </a:rPr>
              <a:t>http://</a:t>
            </a:r>
            <a:r>
              <a:rPr lang="en-US" altLang="zh-CN" dirty="0" smtClean="0">
                <a:hlinkClick r:id="rId2"/>
              </a:rPr>
              <a:t>blog.csdn.net/catoop/article/details/50534006</a:t>
            </a:r>
            <a:endParaRPr lang="en-US" altLang="zh-CN" dirty="0"/>
          </a:p>
          <a:p>
            <a:endParaRPr lang="en-US" altLang="zh-CN" dirty="0" smtClean="0"/>
          </a:p>
        </p:txBody>
      </p:sp>
      <p:pic>
        <p:nvPicPr>
          <p:cNvPr id="2" name="图片 1"/>
          <p:cNvPicPr>
            <a:picLocks noChangeAspect="1"/>
          </p:cNvPicPr>
          <p:nvPr/>
        </p:nvPicPr>
        <p:blipFill>
          <a:blip r:embed="rId3"/>
          <a:stretch>
            <a:fillRect/>
          </a:stretch>
        </p:blipFill>
        <p:spPr>
          <a:xfrm>
            <a:off x="2219479" y="421953"/>
            <a:ext cx="6530341" cy="6019313"/>
          </a:xfrm>
          <a:prstGeom prst="rect">
            <a:avLst/>
          </a:prstGeom>
        </p:spPr>
      </p:pic>
    </p:spTree>
    <p:extLst>
      <p:ext uri="{BB962C8B-B14F-4D97-AF65-F5344CB8AC3E}">
        <p14:creationId xmlns:p14="http://schemas.microsoft.com/office/powerpoint/2010/main" val="604625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83408" y="5559028"/>
            <a:ext cx="1620958"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zh-CN" altLang="en-US" sz="1600" dirty="0" smtClean="0">
                <a:solidFill>
                  <a:schemeClr val="bg1"/>
                </a:solidFill>
                <a:latin typeface="微软雅黑" panose="020B0503020204020204" pitchFamily="34" charset="-122"/>
                <a:ea typeface="微软雅黑" panose="020B0503020204020204" pitchFamily="34" charset="-122"/>
              </a:rPr>
              <a:t>：刘少杰</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4875153" y="2904723"/>
              <a:ext cx="2441694"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分享快乐</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40086" y="3668506"/>
              <a:ext cx="1511824" cy="276999"/>
            </a:xfrm>
            <a:prstGeom prst="rect">
              <a:avLst/>
            </a:prstGeom>
            <a:noFill/>
          </p:spPr>
          <p:txBody>
            <a:bodyPr wrap="none" rtlCol="0">
              <a:spAutoFit/>
            </a:bodyPr>
            <a:lstStyle/>
            <a:p>
              <a:pPr algn="ctr"/>
              <a:r>
                <a:rPr lang="en-US" altLang="zh-CN" sz="1200" b="1" dirty="0">
                  <a:solidFill>
                    <a:schemeClr val="bg1"/>
                  </a:solidFill>
                </a:rPr>
                <a:t>Share the happiness</a:t>
              </a:r>
              <a:r>
                <a:rPr lang="en-US" altLang="zh-CN" sz="1200" dirty="0" smtClean="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4394" y="1156854"/>
            <a:ext cx="1138984" cy="1138984"/>
          </a:xfrm>
          <a:prstGeom prst="rect">
            <a:avLst/>
          </a:prstGeom>
        </p:spPr>
      </p:pic>
      <p:sp>
        <p:nvSpPr>
          <p:cNvPr id="3" name="矩形 2"/>
          <p:cNvSpPr/>
          <p:nvPr/>
        </p:nvSpPr>
        <p:spPr>
          <a:xfrm>
            <a:off x="5309055" y="2061156"/>
            <a:ext cx="1569660" cy="369332"/>
          </a:xfrm>
          <a:prstGeom prst="rect">
            <a:avLst/>
          </a:prstGeom>
          <a:solidFill>
            <a:schemeClr val="accent2"/>
          </a:solidFill>
        </p:spPr>
        <p:txBody>
          <a:bodyPr wrap="none">
            <a:spAutoFit/>
          </a:bodyPr>
          <a:lstStyle/>
          <a:p>
            <a:pPr lvl="0" algn="ctr"/>
            <a:r>
              <a:rPr lang="zh-CN" altLang="en-US" b="1" dirty="0" smtClean="0">
                <a:solidFill>
                  <a:schemeClr val="bg1"/>
                </a:solidFill>
                <a:latin typeface="微软雅黑" panose="020B0503020204020204" pitchFamily="34" charset="-122"/>
                <a:ea typeface="微软雅黑" panose="020B0503020204020204" pitchFamily="34" charset="-122"/>
                <a:cs typeface="微软雅黑"/>
              </a:rPr>
              <a:t>一步一个脚印</a:t>
            </a:r>
            <a:endParaRPr lang="zh-CN" altLang="en-US" b="1" dirty="0">
              <a:solidFill>
                <a:schemeClr val="bg1"/>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997436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309579"/>
            <a:ext cx="179957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smtClean="0">
                <a:latin typeface="微软雅黑" panose="020B0503020204020204" pitchFamily="34" charset="-122"/>
                <a:ea typeface="微软雅黑" panose="020B0503020204020204" pitchFamily="34" charset="-122"/>
                <a:cs typeface="微软雅黑"/>
              </a:rPr>
              <a:t>单点登录概述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 name="文本框 1"/>
          <p:cNvSpPr txBox="1"/>
          <p:nvPr/>
        </p:nvSpPr>
        <p:spPr>
          <a:xfrm>
            <a:off x="1598141" y="1606378"/>
            <a:ext cx="8501446" cy="3139321"/>
          </a:xfrm>
          <a:prstGeom prst="rect">
            <a:avLst/>
          </a:prstGeom>
          <a:noFill/>
        </p:spPr>
        <p:txBody>
          <a:bodyPr wrap="square" rtlCol="0">
            <a:spAutoFit/>
          </a:bodyPr>
          <a:lstStyle/>
          <a:p>
            <a:r>
              <a:rPr lang="zh-CN" altLang="en-US" u="sng" dirty="0">
                <a:latin typeface="微软雅黑" panose="020B0503020204020204" pitchFamily="34" charset="-122"/>
                <a:ea typeface="微软雅黑" panose="020B0503020204020204" pitchFamily="34" charset="-122"/>
                <a:hlinkClick r:id="rId2"/>
              </a:rPr>
              <a:t>单点登录</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Single Sign On</a:t>
            </a:r>
            <a:r>
              <a:rPr lang="zh-CN" altLang="en-US" dirty="0">
                <a:latin typeface="微软雅黑" panose="020B0503020204020204" pitchFamily="34" charset="-122"/>
                <a:ea typeface="微软雅黑" panose="020B0503020204020204" pitchFamily="34" charset="-122"/>
              </a:rPr>
              <a:t>），简称为 </a:t>
            </a:r>
            <a:r>
              <a:rPr lang="en-US" altLang="zh-CN" dirty="0">
                <a:latin typeface="微软雅黑" panose="020B0503020204020204" pitchFamily="34" charset="-122"/>
                <a:ea typeface="微软雅黑" panose="020B0503020204020204" pitchFamily="34" charset="-122"/>
              </a:rPr>
              <a:t>SSO</a:t>
            </a:r>
            <a:r>
              <a:rPr lang="zh-CN" altLang="en-US" dirty="0">
                <a:latin typeface="微软雅黑" panose="020B0503020204020204" pitchFamily="34" charset="-122"/>
                <a:ea typeface="微软雅黑" panose="020B0503020204020204" pitchFamily="34" charset="-122"/>
              </a:rPr>
              <a:t>，是目前比较流行的企业业务整合的解决方案之一。</a:t>
            </a:r>
            <a:r>
              <a:rPr lang="en-US" altLang="zh-CN" dirty="0">
                <a:latin typeface="微软雅黑" panose="020B0503020204020204" pitchFamily="34" charset="-122"/>
                <a:ea typeface="微软雅黑" panose="020B0503020204020204" pitchFamily="34" charset="-122"/>
              </a:rPr>
              <a:t>SSO</a:t>
            </a:r>
            <a:r>
              <a:rPr lang="zh-CN" altLang="en-US" dirty="0">
                <a:latin typeface="微软雅黑" panose="020B0503020204020204" pitchFamily="34" charset="-122"/>
                <a:ea typeface="微软雅黑" panose="020B0503020204020204" pitchFamily="34" charset="-122"/>
              </a:rPr>
              <a:t>的定义是在多个应用系统中，用户只需要登录一次就可以访问所有相互信任的应用系统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现在主流的就是</a:t>
            </a:r>
            <a:r>
              <a:rPr lang="en-US" altLang="zh-CN" dirty="0">
                <a:latin typeface="微软雅黑" panose="020B0503020204020204" pitchFamily="34" charset="-122"/>
                <a:ea typeface="微软雅黑" panose="020B0503020204020204" pitchFamily="34" charset="-122"/>
              </a:rPr>
              <a:t>CAS</a:t>
            </a:r>
            <a:r>
              <a:rPr lang="zh-CN" altLang="en-US" dirty="0">
                <a:latin typeface="微软雅黑" panose="020B0503020204020204" pitchFamily="34" charset="-122"/>
                <a:ea typeface="微软雅黑" panose="020B0503020204020204" pitchFamily="34" charset="-122"/>
              </a:rPr>
              <a:t>这种基于</a:t>
            </a:r>
            <a:r>
              <a:rPr lang="en-US" altLang="zh-CN" dirty="0">
                <a:latin typeface="微软雅黑" panose="020B0503020204020204" pitchFamily="34" charset="-122"/>
                <a:ea typeface="微软雅黑" panose="020B0503020204020204" pitchFamily="34" charset="-122"/>
              </a:rPr>
              <a:t>session</a:t>
            </a:r>
            <a:r>
              <a:rPr lang="zh-CN" altLang="en-US" dirty="0">
                <a:latin typeface="微软雅黑" panose="020B0503020204020204" pitchFamily="34" charset="-122"/>
                <a:ea typeface="微软雅黑" panose="020B0503020204020204" pitchFamily="34" charset="-122"/>
              </a:rPr>
              <a:t>的单点登录</a:t>
            </a:r>
            <a:r>
              <a:rPr lang="zh-CN" altLang="en-US" dirty="0" smtClean="0">
                <a:latin typeface="微软雅黑" panose="020B0503020204020204" pitchFamily="34" charset="-122"/>
                <a:ea typeface="微软雅黑" panose="020B0503020204020204" pitchFamily="34" charset="-122"/>
              </a:rPr>
              <a:t>形式。</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举</a:t>
            </a:r>
            <a:r>
              <a:rPr lang="zh-CN" altLang="en-US" dirty="0" smtClean="0">
                <a:latin typeface="微软雅黑" panose="020B0503020204020204" pitchFamily="34" charset="-122"/>
                <a:ea typeface="微软雅黑" panose="020B0503020204020204" pitchFamily="34" charset="-122"/>
              </a:rPr>
              <a:t>个例子：你在三茗首页登录一下，下一次访问三茗考啦考试系统或车辆管理系统的时候就可以免去登录。</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Cookie Session</a:t>
            </a:r>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117121" y="526111"/>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84258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300724"/>
            <a:ext cx="1230654"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CAS</a:t>
            </a: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结构</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 name="文本框 1"/>
          <p:cNvSpPr txBox="1"/>
          <p:nvPr/>
        </p:nvSpPr>
        <p:spPr>
          <a:xfrm>
            <a:off x="1622851" y="1606378"/>
            <a:ext cx="7990703" cy="23083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CAS</a:t>
            </a:r>
            <a:r>
              <a:rPr lang="zh-CN" altLang="en-US" dirty="0">
                <a:latin typeface="微软雅黑" panose="020B0503020204020204" pitchFamily="34" charset="-122"/>
                <a:ea typeface="微软雅黑" panose="020B0503020204020204" pitchFamily="34" charset="-122"/>
              </a:rPr>
              <a:t>分为两部分，</a:t>
            </a:r>
            <a:r>
              <a:rPr lang="en-US" altLang="zh-CN" dirty="0">
                <a:latin typeface="微软雅黑" panose="020B0503020204020204" pitchFamily="34" charset="-122"/>
                <a:ea typeface="微软雅黑" panose="020B0503020204020204" pitchFamily="34" charset="-122"/>
              </a:rPr>
              <a:t>CAS Server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CAS </a:t>
            </a:r>
            <a:r>
              <a:rPr lang="en-US" altLang="zh-CN" dirty="0" smtClean="0">
                <a:latin typeface="微软雅黑" panose="020B0503020204020204" pitchFamily="34" charset="-122"/>
                <a:ea typeface="微软雅黑" panose="020B0503020204020204" pitchFamily="34" charset="-122"/>
              </a:rPr>
              <a:t>Client</a:t>
            </a: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CAS Server</a:t>
            </a:r>
            <a:r>
              <a:rPr lang="zh-CN" altLang="en-US" dirty="0">
                <a:latin typeface="微软雅黑" panose="020B0503020204020204" pitchFamily="34" charset="-122"/>
                <a:ea typeface="微软雅黑" panose="020B0503020204020204" pitchFamily="34" charset="-122"/>
              </a:rPr>
              <a:t>用来负责用户的认证工作，就像是把第一次登录用户的一个标识存在这里，以便此用户在其他系统登录时验证其需不需要再次登录。</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CAS Client</a:t>
            </a:r>
            <a:r>
              <a:rPr lang="zh-CN" altLang="en-US" dirty="0">
                <a:latin typeface="微软雅黑" panose="020B0503020204020204" pitchFamily="34" charset="-122"/>
                <a:ea typeface="微软雅黑" panose="020B0503020204020204" pitchFamily="34" charset="-122"/>
              </a:rPr>
              <a:t>就是我们自己的应用，需要接入</a:t>
            </a:r>
            <a:r>
              <a:rPr lang="en-US" altLang="zh-CN" dirty="0">
                <a:latin typeface="微软雅黑" panose="020B0503020204020204" pitchFamily="34" charset="-122"/>
                <a:ea typeface="微软雅黑" panose="020B0503020204020204" pitchFamily="34" charset="-122"/>
              </a:rPr>
              <a:t>CAS Server</a:t>
            </a:r>
            <a:r>
              <a:rPr lang="zh-CN" altLang="en-US" dirty="0">
                <a:latin typeface="微软雅黑" panose="020B0503020204020204" pitchFamily="34" charset="-122"/>
                <a:ea typeface="微软雅黑" panose="020B0503020204020204" pitchFamily="34" charset="-122"/>
              </a:rPr>
              <a:t>端。当用户访问我们的应用时，首先需要重定向到</a:t>
            </a:r>
            <a:r>
              <a:rPr lang="en-US" altLang="zh-CN" dirty="0">
                <a:latin typeface="微软雅黑" panose="020B0503020204020204" pitchFamily="34" charset="-122"/>
                <a:ea typeface="微软雅黑" panose="020B0503020204020204" pitchFamily="34" charset="-122"/>
              </a:rPr>
              <a:t>CAS Server</a:t>
            </a:r>
            <a:r>
              <a:rPr lang="zh-CN" altLang="en-US" dirty="0">
                <a:latin typeface="微软雅黑" panose="020B0503020204020204" pitchFamily="34" charset="-122"/>
                <a:ea typeface="微软雅黑" panose="020B0503020204020204" pitchFamily="34" charset="-122"/>
              </a:rPr>
              <a:t>端进行验证，要是原来登陆过，就免去登录，重定向到下游系统，否则进行用户名密码登陆操作。</a:t>
            </a: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374626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300724"/>
            <a:ext cx="1230654"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前期铺垫</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 name="文本框 1"/>
          <p:cNvSpPr txBox="1"/>
          <p:nvPr/>
        </p:nvSpPr>
        <p:spPr>
          <a:xfrm>
            <a:off x="1622851" y="1606378"/>
            <a:ext cx="7990703"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Ticket Granting ticket (TGT) </a:t>
            </a:r>
            <a:r>
              <a:rPr lang="zh-CN" altLang="en-US" dirty="0">
                <a:latin typeface="微软雅黑" panose="020B0503020204020204" pitchFamily="34" charset="-122"/>
                <a:ea typeface="微软雅黑" panose="020B0503020204020204" pitchFamily="34" charset="-122"/>
              </a:rPr>
              <a:t>：可以认为是</a:t>
            </a:r>
            <a:r>
              <a:rPr lang="en-US" altLang="zh-CN" dirty="0">
                <a:latin typeface="微软雅黑" panose="020B0503020204020204" pitchFamily="34" charset="-122"/>
                <a:ea typeface="微软雅黑" panose="020B0503020204020204" pitchFamily="34" charset="-122"/>
              </a:rPr>
              <a:t>CAS Server</a:t>
            </a:r>
            <a:r>
              <a:rPr lang="zh-CN" altLang="en-US" dirty="0">
                <a:latin typeface="微软雅黑" panose="020B0503020204020204" pitchFamily="34" charset="-122"/>
                <a:ea typeface="微软雅黑" panose="020B0503020204020204" pitchFamily="34" charset="-122"/>
              </a:rPr>
              <a:t>根据用户名密码生成的一张票，存在</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端</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Ticket-granting cookie (TGC) </a:t>
            </a:r>
            <a:r>
              <a:rPr lang="zh-CN" altLang="en-US" dirty="0">
                <a:latin typeface="微软雅黑" panose="020B0503020204020204" pitchFamily="34" charset="-122"/>
                <a:ea typeface="微软雅黑" panose="020B0503020204020204" pitchFamily="34" charset="-122"/>
              </a:rPr>
              <a:t>：其实就是一个</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，存放用户身份信息，由</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发给</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端</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Service ticket (ST) </a:t>
            </a: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TGT</a:t>
            </a:r>
            <a:r>
              <a:rPr lang="zh-CN" altLang="en-US" dirty="0">
                <a:latin typeface="微软雅黑" panose="020B0503020204020204" pitchFamily="34" charset="-122"/>
                <a:ea typeface="微软雅黑" panose="020B0503020204020204" pitchFamily="34" charset="-122"/>
              </a:rPr>
              <a:t>生成的一次性票据，用于验证，只能用一次。相当于</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发给</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一张票，然后</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拿着这是个票再来找</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验证，看看是不是</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签发的。就像是我给了你一张我的照片，然后你拿照片再来问我，这个照片是不是你。。。没错，就是这么无聊。</a:t>
            </a: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3478472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300724"/>
            <a:ext cx="1230654"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CAS</a:t>
            </a: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a:rPr>
              <a:t>流程</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718" y="1267467"/>
            <a:ext cx="4897860" cy="3576382"/>
          </a:xfrm>
          <a:prstGeom prst="rect">
            <a:avLst/>
          </a:prstGeom>
        </p:spPr>
      </p:pic>
    </p:spTree>
    <p:extLst>
      <p:ext uri="{BB962C8B-B14F-4D97-AF65-F5344CB8AC3E}">
        <p14:creationId xmlns:p14="http://schemas.microsoft.com/office/powerpoint/2010/main" val="1853695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300724"/>
            <a:ext cx="1230654"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b="1" kern="0" dirty="0" smtClean="0">
                <a:latin typeface="微软雅黑" panose="020B0503020204020204" pitchFamily="34" charset="-122"/>
                <a:ea typeface="微软雅黑" panose="020B0503020204020204" pitchFamily="34" charset="-122"/>
                <a:cs typeface="微软雅黑"/>
              </a:rPr>
              <a:t>CAS</a:t>
            </a:r>
            <a:r>
              <a:rPr lang="zh-CN" altLang="en-US" sz="2000" b="1" kern="0" dirty="0" smtClean="0">
                <a:latin typeface="微软雅黑" panose="020B0503020204020204" pitchFamily="34" charset="-122"/>
                <a:ea typeface="微软雅黑" panose="020B0503020204020204" pitchFamily="34" charset="-122"/>
                <a:cs typeface="微软雅黑"/>
              </a:rPr>
              <a:t>流程</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 name="文本框 1"/>
          <p:cNvSpPr txBox="1"/>
          <p:nvPr/>
        </p:nvSpPr>
        <p:spPr>
          <a:xfrm>
            <a:off x="1631089" y="1178010"/>
            <a:ext cx="7990703"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hlinkClick r:id="rId2"/>
              </a:rPr>
              <a:t>https://</a:t>
            </a:r>
            <a:r>
              <a:rPr lang="en-US" altLang="zh-CN" dirty="0" smtClean="0">
                <a:latin typeface="微软雅黑" panose="020B0503020204020204" pitchFamily="34" charset="-122"/>
                <a:ea typeface="微软雅黑" panose="020B0503020204020204" pitchFamily="34" charset="-122"/>
                <a:hlinkClick r:id="rId2"/>
              </a:rPr>
              <a:t>apereo.github.io/cas/5.2.x/protocol/CAS-Protocol.html</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JSESSIONID</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系统</a:t>
            </a:r>
            <a:r>
              <a:rPr lang="en-US" altLang="zh-CN" dirty="0"/>
              <a:t>A</a:t>
            </a:r>
            <a:r>
              <a:rPr lang="zh-CN" altLang="en-US" dirty="0"/>
              <a:t>是如何发现该请求需要登录重定向到认证中心的</a:t>
            </a:r>
            <a:r>
              <a:rPr lang="zh-CN" altLang="en-US" dirty="0" smtClean="0"/>
              <a:t>？</a:t>
            </a:r>
            <a:endParaRPr lang="en-US" altLang="zh-CN" dirty="0" smtClean="0"/>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系统</a:t>
            </a:r>
            <a:r>
              <a:rPr lang="en-US" altLang="zh-CN" dirty="0"/>
              <a:t>A</a:t>
            </a:r>
            <a:r>
              <a:rPr lang="zh-CN" altLang="en-US" dirty="0"/>
              <a:t>重定向到认证中心，发送了什么信息或者地址变成了什么？ </a:t>
            </a:r>
            <a:endParaRPr lang="en-US" altLang="zh-CN" dirty="0" smtClean="0"/>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登录成功后，认证中心重定向请求到系统</a:t>
            </a:r>
            <a:r>
              <a:rPr lang="en-US" altLang="zh-CN" dirty="0"/>
              <a:t>A</a:t>
            </a:r>
            <a:r>
              <a:rPr lang="zh-CN" altLang="en-US" dirty="0"/>
              <a:t>，认证通过令牌是如何附加发送给系统</a:t>
            </a:r>
            <a:r>
              <a:rPr lang="en-US" altLang="zh-CN" dirty="0"/>
              <a:t>A</a:t>
            </a:r>
            <a:r>
              <a:rPr lang="zh-CN" altLang="en-US" dirty="0"/>
              <a:t>的</a:t>
            </a:r>
            <a:r>
              <a:rPr lang="zh-CN" altLang="en-US" dirty="0" smtClean="0"/>
              <a:t>？</a:t>
            </a:r>
            <a:endParaRPr lang="en-US" altLang="zh-CN" dirty="0" smtClean="0"/>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系统</a:t>
            </a:r>
            <a:r>
              <a:rPr lang="en-US" altLang="zh-CN" dirty="0"/>
              <a:t>A</a:t>
            </a:r>
            <a:r>
              <a:rPr lang="zh-CN" altLang="en-US" dirty="0"/>
              <a:t>验证令牌，怎样操作证明用户登录的？ </a:t>
            </a:r>
            <a:endParaRPr lang="en-US" altLang="zh-CN" dirty="0" smtClean="0"/>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登录</a:t>
            </a:r>
            <a:r>
              <a:rPr lang="en-US" altLang="zh-CN" dirty="0"/>
              <a:t>B</a:t>
            </a:r>
            <a:r>
              <a:rPr lang="zh-CN" altLang="en-US" dirty="0"/>
              <a:t>系统，认证中心是如何判断用户已经登录的？ </a:t>
            </a:r>
            <a:endParaRPr lang="en-US" altLang="zh-CN" dirty="0" smtClean="0"/>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t>登出的过程，各个系统对当前用户都做了什么？ </a:t>
            </a:r>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638083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300724"/>
            <a:ext cx="1230654"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b="1" kern="0" dirty="0" smtClean="0">
                <a:latin typeface="微软雅黑" panose="020B0503020204020204" pitchFamily="34" charset="-122"/>
                <a:ea typeface="微软雅黑" panose="020B0503020204020204" pitchFamily="34" charset="-122"/>
                <a:cs typeface="微软雅黑"/>
              </a:rPr>
              <a:t>CAS</a:t>
            </a:r>
            <a:r>
              <a:rPr lang="zh-CN" altLang="en-US" sz="2000" b="1" kern="0" dirty="0" smtClean="0">
                <a:latin typeface="微软雅黑" panose="020B0503020204020204" pitchFamily="34" charset="-122"/>
                <a:ea typeface="微软雅黑" panose="020B0503020204020204" pitchFamily="34" charset="-122"/>
                <a:cs typeface="微软雅黑"/>
              </a:rPr>
              <a:t>流程</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 name="文本框 1"/>
          <p:cNvSpPr txBox="1"/>
          <p:nvPr/>
        </p:nvSpPr>
        <p:spPr>
          <a:xfrm>
            <a:off x="1631089" y="1178010"/>
            <a:ext cx="7990703" cy="369332"/>
          </a:xfrm>
          <a:prstGeom prst="rect">
            <a:avLst/>
          </a:prstGeom>
          <a:no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5" name="Rectangle 3"/>
          <p:cNvSpPr>
            <a:spLocks noChangeArrowheads="1"/>
          </p:cNvSpPr>
          <p:nvPr/>
        </p:nvSpPr>
        <p:spPr bwMode="auto">
          <a:xfrm>
            <a:off x="1713467" y="1453970"/>
            <a:ext cx="877003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1)、</a:t>
            </a:r>
            <a:r>
              <a:rPr kumimoji="0" lang="zh-CN" altLang="zh-CN" sz="900" b="0" i="0" u="none" strike="noStrike" cap="none" normalizeH="0" baseline="0" dirty="0" smtClean="0">
                <a:ln>
                  <a:noFill/>
                </a:ln>
                <a:solidFill>
                  <a:srgbClr val="FF0000"/>
                </a:solidFill>
                <a:effectLst/>
                <a:latin typeface="Arial" panose="020B0604020202020204" pitchFamily="34" charset="0"/>
                <a:ea typeface="-apple-system"/>
              </a:rPr>
              <a:t>问：</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系统A是如何发现该请求需要登录重定向到认证中心的？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008000"/>
                </a:solidFill>
                <a:effectLst/>
                <a:latin typeface="Arial" panose="020B0604020202020204" pitchFamily="34" charset="0"/>
                <a:ea typeface="-apple-system"/>
              </a:rPr>
              <a:t>答：</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用户通过浏览器地址栏访问系统A，系统A(也可以称为CAS客户端)去Cookie中拿JSESSION，</a:t>
            </a:r>
            <a:endParaRPr kumimoji="0" lang="en-US" altLang="zh-CN" sz="900" b="0" i="0" u="none" strike="noStrike" cap="none" normalizeH="0" baseline="0" dirty="0" smtClean="0">
              <a:ln>
                <a:noFill/>
              </a:ln>
              <a:solidFill>
                <a:srgbClr val="4F4F4F"/>
              </a:solidFill>
              <a:effectLst/>
              <a:latin typeface="Arial" panose="020B0604020202020204" pitchFamily="34" charset="0"/>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即在Cookie中维护的当前回话session的id，如果拿到了，说明用户已经登录，如果未拿到，说明用户未登录。</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2)、</a:t>
            </a:r>
            <a:r>
              <a:rPr kumimoji="0" lang="zh-CN" altLang="zh-CN" sz="900" b="0" i="0" u="none" strike="noStrike" cap="none" normalizeH="0" baseline="0" dirty="0" smtClean="0">
                <a:ln>
                  <a:noFill/>
                </a:ln>
                <a:solidFill>
                  <a:srgbClr val="FF0000"/>
                </a:solidFill>
                <a:effectLst/>
                <a:latin typeface="Arial" panose="020B0604020202020204" pitchFamily="34" charset="0"/>
                <a:ea typeface="-apple-system"/>
              </a:rPr>
              <a:t>问：</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系统A重定向到认证中心，发送了什么信息或者地址变成了什么？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008000"/>
                </a:solidFill>
                <a:effectLst/>
                <a:latin typeface="Arial" panose="020B0604020202020204" pitchFamily="34" charset="0"/>
                <a:ea typeface="-apple-system"/>
              </a:rPr>
              <a:t>答：</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假如系统A的地址为</a:t>
            </a:r>
            <a:r>
              <a:rPr kumimoji="0" lang="zh-CN" altLang="zh-CN" sz="700" b="0" i="0" u="none" strike="noStrike" cap="none" normalizeH="0" baseline="0" dirty="0" smtClean="0">
                <a:ln>
                  <a:noFill/>
                </a:ln>
                <a:solidFill>
                  <a:srgbClr val="C7254E"/>
                </a:solidFill>
                <a:effectLst/>
                <a:latin typeface="Consolas" panose="020B0609020204030204" pitchFamily="49" charset="0"/>
                <a:ea typeface="-apple-system"/>
                <a:cs typeface="Consolas" panose="020B0609020204030204" pitchFamily="49" charset="0"/>
              </a:rPr>
              <a:t>http://a:8080/</a:t>
            </a:r>
            <a:r>
              <a:rPr kumimoji="0" lang="zh-CN" altLang="zh-CN" sz="900" b="0" i="0" u="none" strike="noStrike" cap="none" normalizeH="0" baseline="0" dirty="0" smtClean="0">
                <a:ln>
                  <a:noFill/>
                </a:ln>
                <a:solidFill>
                  <a:srgbClr val="4F4F4F"/>
                </a:solidFill>
                <a:effectLst/>
                <a:ea typeface="-apple-system"/>
              </a:rPr>
              <a:t>，CAS认证中心的服务地址为</a:t>
            </a:r>
            <a:r>
              <a:rPr kumimoji="0" lang="zh-CN" altLang="zh-CN" sz="700" b="0" i="0" u="none" strike="noStrike" cap="none" normalizeH="0" baseline="0" dirty="0" smtClean="0">
                <a:ln>
                  <a:noFill/>
                </a:ln>
                <a:solidFill>
                  <a:srgbClr val="C7254E"/>
                </a:solidFill>
                <a:effectLst/>
                <a:latin typeface="Consolas" panose="020B0609020204030204" pitchFamily="49" charset="0"/>
                <a:ea typeface="-apple-system"/>
                <a:cs typeface="Consolas" panose="020B0609020204030204" pitchFamily="49" charset="0"/>
                <a:hlinkClick r:id="rId2"/>
              </a:rPr>
              <a:t>http://cas.server:8080/</a:t>
            </a:r>
            <a:r>
              <a:rPr kumimoji="0" lang="zh-CN" altLang="zh-CN" sz="900" b="0" i="0" u="none" strike="noStrike" cap="none" normalizeH="0" baseline="0" dirty="0" smtClean="0">
                <a:ln>
                  <a:noFill/>
                </a:ln>
                <a:solidFill>
                  <a:srgbClr val="4F4F4F"/>
                </a:solidFill>
                <a:effectLst/>
                <a:ea typeface="-apple-system"/>
              </a:rPr>
              <a:t>，</a:t>
            </a:r>
            <a:endParaRPr kumimoji="0" lang="en-US" altLang="zh-CN" sz="900" b="0" i="0" u="none" strike="noStrike" cap="none" normalizeH="0" baseline="0" dirty="0" smtClean="0">
              <a:ln>
                <a:noFill/>
              </a:ln>
              <a:solidFill>
                <a:srgbClr val="4F4F4F"/>
              </a:solidFill>
              <a:effectLst/>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ea typeface="-apple-system"/>
              </a:rPr>
              <a:t>那么重点向前后地址变化为：</a:t>
            </a:r>
            <a:r>
              <a:rPr kumimoji="0" lang="zh-CN" altLang="zh-CN" sz="700" b="0" i="0" u="none" strike="noStrike" cap="none" normalizeH="0" baseline="0" dirty="0" smtClean="0">
                <a:ln>
                  <a:noFill/>
                </a:ln>
                <a:solidFill>
                  <a:srgbClr val="C7254E"/>
                </a:solidFill>
                <a:effectLst/>
                <a:latin typeface="Consolas" panose="020B0609020204030204" pitchFamily="49" charset="0"/>
                <a:ea typeface="-apple-system"/>
                <a:cs typeface="Consolas" panose="020B0609020204030204" pitchFamily="49" charset="0"/>
              </a:rPr>
              <a:t>http://a:8080/</a:t>
            </a:r>
            <a:r>
              <a:rPr kumimoji="0" lang="zh-CN" altLang="zh-CN" sz="900" b="0" i="0" u="none" strike="noStrike" cap="none" normalizeH="0" baseline="0" dirty="0" smtClean="0">
                <a:ln>
                  <a:noFill/>
                </a:ln>
                <a:solidFill>
                  <a:srgbClr val="4F4F4F"/>
                </a:solidFill>
                <a:effectLst/>
                <a:ea typeface="-apple-system"/>
              </a:rPr>
              <a:t>————&gt;</a:t>
            </a:r>
            <a:r>
              <a:rPr kumimoji="0" lang="zh-CN" altLang="zh-CN" sz="700" b="0" i="0" u="none" strike="noStrike" cap="none" normalizeH="0" baseline="0" dirty="0" smtClean="0">
                <a:ln>
                  <a:noFill/>
                </a:ln>
                <a:solidFill>
                  <a:srgbClr val="C7254E"/>
                </a:solidFill>
                <a:effectLst/>
                <a:latin typeface="Consolas" panose="020B0609020204030204" pitchFamily="49" charset="0"/>
                <a:ea typeface="-apple-system"/>
                <a:cs typeface="Consolas" panose="020B0609020204030204" pitchFamily="49" charset="0"/>
              </a:rPr>
              <a:t>ttp://cas.server:8080/?service=http://a:8080/</a:t>
            </a:r>
            <a:r>
              <a:rPr kumimoji="0" lang="zh-CN" altLang="zh-CN" sz="900" b="0" i="0" u="none" strike="noStrike" cap="none" normalizeH="0" baseline="0" dirty="0" smtClean="0">
                <a:ln>
                  <a:noFill/>
                </a:ln>
                <a:solidFill>
                  <a:srgbClr val="4F4F4F"/>
                </a:solidFill>
                <a:effectLst/>
                <a:ea typeface="-apple-system"/>
              </a:rPr>
              <a:t>，由此可知，重点向到认证中心，认证中心拿到了当前访问客户端的地址。</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3)、</a:t>
            </a:r>
            <a:r>
              <a:rPr kumimoji="0" lang="zh-CN" altLang="zh-CN" sz="900" b="0" i="0" u="none" strike="noStrike" cap="none" normalizeH="0" baseline="0" dirty="0" smtClean="0">
                <a:ln>
                  <a:noFill/>
                </a:ln>
                <a:solidFill>
                  <a:srgbClr val="FF0000"/>
                </a:solidFill>
                <a:effectLst/>
                <a:latin typeface="Arial" panose="020B0604020202020204" pitchFamily="34" charset="0"/>
                <a:ea typeface="-apple-system"/>
              </a:rPr>
              <a:t>问：</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登录成功后，认证中心重定向请求到系统A，认证通过令牌是如何附加发送给系统A的？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008000"/>
                </a:solidFill>
                <a:effectLst/>
                <a:latin typeface="Arial" panose="020B0604020202020204" pitchFamily="34" charset="0"/>
                <a:ea typeface="-apple-system"/>
              </a:rPr>
              <a:t>答：</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重定向之后的地址栏变成：</a:t>
            </a:r>
            <a:r>
              <a:rPr kumimoji="0" lang="zh-CN" altLang="zh-CN" sz="700" b="0" i="0" u="none" strike="noStrike" cap="none" normalizeH="0" baseline="0" dirty="0" smtClean="0">
                <a:ln>
                  <a:noFill/>
                </a:ln>
                <a:solidFill>
                  <a:srgbClr val="C7254E"/>
                </a:solidFill>
                <a:effectLst/>
                <a:latin typeface="Consolas" panose="020B0609020204030204" pitchFamily="49" charset="0"/>
                <a:ea typeface="-apple-system"/>
                <a:cs typeface="Consolas" panose="020B0609020204030204" pitchFamily="49" charset="0"/>
              </a:rPr>
              <a:t>http://a:8080/?ticket=ST-XXXX-XXX</a:t>
            </a:r>
            <a:r>
              <a:rPr kumimoji="0" lang="zh-CN" altLang="zh-CN" sz="900" b="0" i="0" u="none" strike="noStrike" cap="none" normalizeH="0" baseline="0" dirty="0" smtClean="0">
                <a:ln>
                  <a:noFill/>
                </a:ln>
                <a:solidFill>
                  <a:srgbClr val="4F4F4F"/>
                </a:solidFill>
                <a:effectLst/>
                <a:ea typeface="-apple-system"/>
              </a:rPr>
              <a:t>，将票据以ticket为参数名的方式通过地址栏发送给系统A</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4)、</a:t>
            </a:r>
            <a:r>
              <a:rPr kumimoji="0" lang="zh-CN" altLang="zh-CN" sz="900" b="0" i="0" u="none" strike="noStrike" cap="none" normalizeH="0" baseline="0" dirty="0" smtClean="0">
                <a:ln>
                  <a:noFill/>
                </a:ln>
                <a:solidFill>
                  <a:srgbClr val="FF0000"/>
                </a:solidFill>
                <a:effectLst/>
                <a:latin typeface="Arial" panose="020B0604020202020204" pitchFamily="34" charset="0"/>
                <a:ea typeface="-apple-system"/>
              </a:rPr>
              <a:t>问：</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系统A验证令牌，怎样操作证明用户登录的？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008000"/>
                </a:solidFill>
                <a:effectLst/>
                <a:latin typeface="Arial" panose="020B0604020202020204" pitchFamily="34" charset="0"/>
                <a:ea typeface="-apple-system"/>
              </a:rPr>
              <a:t>答：</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系统A通过地址栏获取ticket的参数值ST票据，然后从后台将ST发送给CAS server认证中心验证，验证ST有效后，</a:t>
            </a:r>
            <a:endParaRPr kumimoji="0" lang="en-US" altLang="zh-CN" sz="900" b="0" i="0" u="none" strike="noStrike" cap="none" normalizeH="0" baseline="0" dirty="0" smtClean="0">
              <a:ln>
                <a:noFill/>
              </a:ln>
              <a:solidFill>
                <a:srgbClr val="4F4F4F"/>
              </a:solidFill>
              <a:effectLst/>
              <a:latin typeface="Arial" panose="020B0604020202020204" pitchFamily="34" charset="0"/>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CAS server返回当前用户登录的相关信息，系统A接收到返回的用户信息，并为该用户创建session会话，会话id由cookie维护，来证明其已登录。</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5)、</a:t>
            </a:r>
            <a:r>
              <a:rPr kumimoji="0" lang="zh-CN" altLang="zh-CN" sz="900" b="0" i="0" u="none" strike="noStrike" cap="none" normalizeH="0" baseline="0" dirty="0" smtClean="0">
                <a:ln>
                  <a:noFill/>
                </a:ln>
                <a:solidFill>
                  <a:srgbClr val="FF0000"/>
                </a:solidFill>
                <a:effectLst/>
                <a:latin typeface="Arial" panose="020B0604020202020204" pitchFamily="34" charset="0"/>
                <a:ea typeface="-apple-system"/>
              </a:rPr>
              <a:t>问：</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登录B系统，认证中心是如何判断用户已经登录的？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008000"/>
                </a:solidFill>
                <a:effectLst/>
                <a:latin typeface="Arial" panose="020B0604020202020204" pitchFamily="34" charset="0"/>
                <a:ea typeface="-apple-system"/>
              </a:rPr>
              <a:t>答：</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在系统A登录成功后，用户和认证中心之间建立起了全局会话，这个全局会话就是TGT(Ticket Granting Ticket)，</a:t>
            </a:r>
            <a:endParaRPr kumimoji="0" lang="en-US" altLang="zh-CN" sz="900" b="0" i="0" u="none" strike="noStrike" cap="none" normalizeH="0" baseline="0" dirty="0" smtClean="0">
              <a:ln>
                <a:noFill/>
              </a:ln>
              <a:solidFill>
                <a:srgbClr val="4F4F4F"/>
              </a:solidFill>
              <a:effectLst/>
              <a:latin typeface="Arial" panose="020B0604020202020204" pitchFamily="34" charset="0"/>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TGT位于CAS服务器端，TGT并没有放在Session中，也就是说，CAS全局会话的实现并没有直接使用Session机制，而是利用了Cookie自己实现的，</a:t>
            </a:r>
            <a:endParaRPr kumimoji="0" lang="en-US" altLang="zh-CN" sz="900" b="0" i="0" u="none" strike="noStrike" cap="none" normalizeH="0" baseline="0" dirty="0" smtClean="0">
              <a:ln>
                <a:noFill/>
              </a:ln>
              <a:solidFill>
                <a:srgbClr val="4F4F4F"/>
              </a:solidFill>
              <a:effectLst/>
              <a:latin typeface="Arial" panose="020B0604020202020204" pitchFamily="34" charset="0"/>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这个Cookie叫做TGC(Ticket Granting Cookie)，它存放了TGT的id,保存在用户浏览器上。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相关内容分析可以查看：用户发送登录系统B的请求，首先会去Cookie中拿JSESSION，因为系统B并未登录过，session会话还未创建，</a:t>
            </a:r>
            <a:endParaRPr kumimoji="0" lang="en-US" altLang="zh-CN" sz="900" b="0" i="0" u="none" strike="noStrike" cap="none" normalizeH="0" baseline="0" dirty="0" smtClean="0">
              <a:ln>
                <a:noFill/>
              </a:ln>
              <a:solidFill>
                <a:srgbClr val="4F4F4F"/>
              </a:solidFill>
              <a:effectLst/>
              <a:latin typeface="Arial" panose="020B0604020202020204" pitchFamily="34" charset="0"/>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JSESSION的值是拿不到的，然后将请求重定向到CAS认证中心，CAS认证中心先去用户浏览器中拿TGC的值，</a:t>
            </a:r>
            <a:endParaRPr kumimoji="0" lang="en-US" altLang="zh-CN" sz="900" b="0" i="0" u="none" strike="noStrike" cap="none" normalizeH="0" baseline="0" dirty="0" smtClean="0">
              <a:ln>
                <a:noFill/>
              </a:ln>
              <a:solidFill>
                <a:srgbClr val="4F4F4F"/>
              </a:solidFill>
              <a:effectLst/>
              <a:latin typeface="Arial" panose="020B0604020202020204" pitchFamily="34" charset="0"/>
              <a:ea typeface="-apple-syste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也就是全局会话id，如果存在则代表用户在认证中心已经登录，附带上认证令牌重定向到系统B。</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上面登录状态判断也是这个逻辑。</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6)、</a:t>
            </a:r>
            <a:r>
              <a:rPr kumimoji="0" lang="zh-CN" altLang="zh-CN" sz="900" b="0" i="0" u="none" strike="noStrike" cap="none" normalizeH="0" baseline="0" dirty="0" smtClean="0">
                <a:ln>
                  <a:noFill/>
                </a:ln>
                <a:solidFill>
                  <a:srgbClr val="FF0000"/>
                </a:solidFill>
                <a:effectLst/>
                <a:latin typeface="Arial" panose="020B0604020202020204" pitchFamily="34" charset="0"/>
                <a:ea typeface="-apple-system"/>
              </a:rPr>
              <a:t>问：</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登出的过程，各个系统对当前用户都做了什么？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008000"/>
                </a:solidFill>
                <a:effectLst/>
                <a:latin typeface="Arial" panose="020B0604020202020204" pitchFamily="34" charset="0"/>
                <a:ea typeface="-apple-system"/>
              </a:rPr>
              <a:t>答：</a:t>
            </a: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认证中心清除当前用户的全局会话TGT，同时清掉cookie中TGT的id：TGC； </a:t>
            </a:r>
            <a:b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br>
            <a:r>
              <a:rPr kumimoji="0" lang="zh-CN" altLang="zh-CN" sz="900" b="0" i="0" u="none" strike="noStrike" cap="none" normalizeH="0" baseline="0" dirty="0" smtClean="0">
                <a:ln>
                  <a:noFill/>
                </a:ln>
                <a:solidFill>
                  <a:srgbClr val="4F4F4F"/>
                </a:solidFill>
                <a:effectLst/>
                <a:latin typeface="Arial" panose="020B0604020202020204" pitchFamily="34" charset="0"/>
                <a:ea typeface="-apple-system"/>
              </a:rPr>
              <a:t>然后是各个客户端系统，比如系统A、系统B，清除局部会话session，同时清掉cookie中session会话id：jsession</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86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146836"/>
            <a:ext cx="1604034" cy="707886"/>
          </a:xfrm>
          <a:prstGeom prst="rect">
            <a:avLst/>
          </a:prstGeom>
        </p:spPr>
        <p:txBody>
          <a:bodyPr wrap="square" anchor="ctr">
            <a:spAutoFit/>
          </a:bodyPr>
          <a:lstStyle/>
          <a:p>
            <a:pPr lvl="0">
              <a:defRPr/>
            </a:pPr>
            <a:r>
              <a:rPr lang="zh-CN" altLang="en-US" sz="2000" b="1" kern="0" noProof="0" dirty="0" smtClean="0">
                <a:latin typeface="微软雅黑" panose="020B0503020204020204" pitchFamily="34" charset="-122"/>
                <a:ea typeface="微软雅黑" panose="020B0503020204020204" pitchFamily="34" charset="-122"/>
                <a:cs typeface="微软雅黑"/>
              </a:rPr>
              <a:t>搭建流程</a:t>
            </a:r>
            <a:r>
              <a:rPr lang="en-US" altLang="zh-CN" sz="2000" b="1" kern="0" noProof="0" dirty="0" smtClean="0">
                <a:latin typeface="微软雅黑" panose="020B0503020204020204" pitchFamily="34" charset="-122"/>
                <a:ea typeface="微软雅黑" panose="020B0503020204020204" pitchFamily="34" charset="-122"/>
                <a:cs typeface="微软雅黑"/>
              </a:rPr>
              <a:t>(</a:t>
            </a:r>
            <a:r>
              <a:rPr lang="en-US" altLang="zh-CN" sz="1600" dirty="0">
                <a:latin typeface="微软雅黑" panose="020B0503020204020204" pitchFamily="34" charset="-122"/>
                <a:ea typeface="微软雅黑" panose="020B0503020204020204" pitchFamily="34" charset="-122"/>
              </a:rPr>
              <a:t>CAS Server</a:t>
            </a:r>
            <a:r>
              <a:rPr lang="en-US" altLang="zh-CN" sz="2000" b="1" kern="0" noProof="0" dirty="0" smtClean="0">
                <a:latin typeface="微软雅黑" panose="020B0503020204020204" pitchFamily="34" charset="-122"/>
                <a:ea typeface="微软雅黑" panose="020B0503020204020204" pitchFamily="34" charset="-122"/>
                <a:cs typeface="微软雅黑"/>
              </a:rPr>
              <a:t>)</a:t>
            </a:r>
          </a:p>
        </p:txBody>
      </p:sp>
      <p:sp>
        <p:nvSpPr>
          <p:cNvPr id="2" name="文本框 1"/>
          <p:cNvSpPr txBox="1"/>
          <p:nvPr/>
        </p:nvSpPr>
        <p:spPr>
          <a:xfrm>
            <a:off x="1631089" y="1178010"/>
            <a:ext cx="7990703" cy="393954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Tomcat</a:t>
            </a:r>
            <a:r>
              <a:rPr lang="zh-CN" altLang="en-US" dirty="0" smtClean="0">
                <a:latin typeface="微软雅黑" panose="020B0503020204020204" pitchFamily="34" charset="-122"/>
                <a:ea typeface="微软雅黑" panose="020B0503020204020204" pitchFamily="34" charset="-122"/>
              </a:rPr>
              <a:t>配置</a:t>
            </a:r>
            <a:r>
              <a:rPr lang="en-US" altLang="zh-CN" dirty="0" smtClean="0">
                <a:latin typeface="微软雅黑" panose="020B0503020204020204" pitchFamily="34" charset="-122"/>
                <a:ea typeface="微软雅黑" panose="020B0503020204020204" pitchFamily="34" charset="-122"/>
              </a:rPr>
              <a:t>SSL</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en-US" altLang="zh-CN" b="1"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生成</a:t>
            </a:r>
            <a:r>
              <a:rPr lang="zh-CN" altLang="en-US" dirty="0" smtClean="0">
                <a:latin typeface="微软雅黑" panose="020B0503020204020204" pitchFamily="34" charset="-122"/>
                <a:ea typeface="微软雅黑" panose="020B0503020204020204" pitchFamily="34" charset="-122"/>
              </a:rPr>
              <a:t>证书</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导出</a:t>
            </a:r>
            <a:r>
              <a:rPr lang="zh-CN" altLang="en-US" dirty="0" smtClean="0">
                <a:latin typeface="微软雅黑" panose="020B0503020204020204" pitchFamily="34" charset="-122"/>
                <a:ea typeface="微软雅黑" panose="020B0503020204020204" pitchFamily="34" charset="-122"/>
              </a:rPr>
              <a:t>证书</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将证书导入</a:t>
            </a:r>
            <a:r>
              <a:rPr lang="en-US" altLang="zh-CN" dirty="0">
                <a:latin typeface="微软雅黑" panose="020B0503020204020204" pitchFamily="34" charset="-122"/>
                <a:ea typeface="微软雅黑" panose="020B0503020204020204" pitchFamily="34" charset="-122"/>
              </a:rPr>
              <a:t>JDK</a:t>
            </a:r>
            <a:r>
              <a:rPr lang="zh-CN" altLang="en-US" dirty="0">
                <a:latin typeface="微软雅黑" panose="020B0503020204020204" pitchFamily="34" charset="-122"/>
                <a:ea typeface="微软雅黑" panose="020B0503020204020204" pitchFamily="34" charset="-122"/>
              </a:rPr>
              <a:t>信任库</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smtClean="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的配置文件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启动</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SSL</a:t>
            </a:r>
            <a:r>
              <a:rPr lang="zh-CN" altLang="en-US" dirty="0">
                <a:latin typeface="微软雅黑" panose="020B0503020204020204" pitchFamily="34" charset="-122"/>
                <a:ea typeface="微软雅黑" panose="020B0503020204020204" pitchFamily="34" charset="-122"/>
              </a:rPr>
              <a:t>，也就是</a:t>
            </a:r>
            <a:r>
              <a:rPr lang="en-US" altLang="zh-CN" dirty="0">
                <a:latin typeface="微软雅黑" panose="020B0503020204020204" pitchFamily="34" charset="-122"/>
                <a:ea typeface="微软雅黑" panose="020B0503020204020204" pitchFamily="34" charset="-122"/>
              </a:rPr>
              <a:t>HTTPS</a:t>
            </a:r>
            <a:r>
              <a:rPr lang="zh-CN" altLang="en-US" dirty="0">
                <a:latin typeface="微软雅黑" panose="020B0503020204020204" pitchFamily="34" charset="-122"/>
                <a:ea typeface="微软雅黑" panose="020B0503020204020204" pitchFamily="34" charset="-122"/>
              </a:rPr>
              <a:t>加密协议</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配置</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Server.xml</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en-US" altLang="zh-CN" sz="1400" dirty="0">
                <a:latin typeface="+mn-ea"/>
              </a:rPr>
              <a:t>&lt;Connector port="8443" protocol="org.apache.coyote.http11.Http11Protocol"</a:t>
            </a:r>
            <a:br>
              <a:rPr lang="en-US" altLang="zh-CN" sz="1400" dirty="0">
                <a:latin typeface="+mn-ea"/>
              </a:rPr>
            </a:br>
            <a:r>
              <a:rPr lang="en-US" altLang="zh-CN" sz="1400" dirty="0" err="1">
                <a:latin typeface="+mn-ea"/>
              </a:rPr>
              <a:t>maxThreads</a:t>
            </a:r>
            <a:r>
              <a:rPr lang="en-US" altLang="zh-CN" sz="1400" dirty="0">
                <a:latin typeface="+mn-ea"/>
              </a:rPr>
              <a:t>="150" </a:t>
            </a:r>
            <a:r>
              <a:rPr lang="en-US" altLang="zh-CN" sz="1400" dirty="0" err="1">
                <a:latin typeface="+mn-ea"/>
              </a:rPr>
              <a:t>SSLEnabled</a:t>
            </a:r>
            <a:r>
              <a:rPr lang="en-US" altLang="zh-CN" sz="1400" dirty="0">
                <a:latin typeface="+mn-ea"/>
              </a:rPr>
              <a:t>="true" scheme="https" secure="true"</a:t>
            </a:r>
            <a:br>
              <a:rPr lang="en-US" altLang="zh-CN" sz="1400" dirty="0">
                <a:latin typeface="+mn-ea"/>
              </a:rPr>
            </a:br>
            <a:r>
              <a:rPr lang="en-US" altLang="zh-CN" sz="1400" dirty="0" err="1">
                <a:latin typeface="+mn-ea"/>
              </a:rPr>
              <a:t>clientAuth</a:t>
            </a:r>
            <a:r>
              <a:rPr lang="en-US" altLang="zh-CN" sz="1400" dirty="0">
                <a:latin typeface="+mn-ea"/>
              </a:rPr>
              <a:t>="false" </a:t>
            </a:r>
            <a:r>
              <a:rPr lang="en-US" altLang="zh-CN" sz="1400" dirty="0" err="1">
                <a:latin typeface="+mn-ea"/>
              </a:rPr>
              <a:t>sslProtocol</a:t>
            </a:r>
            <a:r>
              <a:rPr lang="en-US" altLang="zh-CN" sz="1400" dirty="0">
                <a:latin typeface="+mn-ea"/>
              </a:rPr>
              <a:t>="TLS"</a:t>
            </a:r>
            <a:br>
              <a:rPr lang="en-US" altLang="zh-CN" sz="1400" dirty="0">
                <a:latin typeface="+mn-ea"/>
              </a:rPr>
            </a:br>
            <a:r>
              <a:rPr lang="en-US" altLang="zh-CN" sz="1400" dirty="0" err="1">
                <a:latin typeface="+mn-ea"/>
              </a:rPr>
              <a:t>keystoreFile</a:t>
            </a:r>
            <a:r>
              <a:rPr lang="en-US" altLang="zh-CN" sz="1400" dirty="0">
                <a:latin typeface="+mn-ea"/>
              </a:rPr>
              <a:t>="D:/keystore/tomcat"</a:t>
            </a:r>
            <a:br>
              <a:rPr lang="en-US" altLang="zh-CN" sz="1400" dirty="0">
                <a:latin typeface="+mn-ea"/>
              </a:rPr>
            </a:br>
            <a:r>
              <a:rPr lang="en-US" altLang="zh-CN" sz="1400" dirty="0" err="1">
                <a:latin typeface="+mn-ea"/>
              </a:rPr>
              <a:t>keystorePass</a:t>
            </a:r>
            <a:r>
              <a:rPr lang="en-US" altLang="zh-CN" sz="1400" dirty="0">
                <a:latin typeface="+mn-ea"/>
              </a:rPr>
              <a:t>="123456</a:t>
            </a:r>
            <a:r>
              <a:rPr lang="en-US" altLang="zh-CN" sz="1400" dirty="0" smtClean="0">
                <a:latin typeface="+mn-ea"/>
              </a:rPr>
              <a:t>"/&gt;</a:t>
            </a:r>
            <a:r>
              <a:rPr lang="zh-CN" altLang="en-US" sz="1400" dirty="0"/>
              <a:t>将证书导入</a:t>
            </a:r>
            <a:r>
              <a:rPr lang="en-US" altLang="zh-CN" sz="1400" dirty="0"/>
              <a:t>JDK</a:t>
            </a:r>
            <a:r>
              <a:rPr lang="zh-CN" altLang="en-US" sz="1400" dirty="0"/>
              <a:t>信任库</a:t>
            </a:r>
            <a:endParaRPr lang="en-US" altLang="zh-CN" sz="1400" dirty="0" smtClean="0">
              <a:latin typeface="+mn-ea"/>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部署</a:t>
            </a:r>
            <a:r>
              <a:rPr lang="en-US" altLang="zh-CN" dirty="0" err="1" smtClean="0">
                <a:latin typeface="微软雅黑" panose="020B0503020204020204" pitchFamily="34" charset="-122"/>
                <a:ea typeface="微软雅黑" panose="020B0503020204020204" pitchFamily="34" charset="-122"/>
              </a:rPr>
              <a:t>cas.war</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参考博文 </a:t>
            </a:r>
            <a:r>
              <a:rPr lang="en-US" altLang="zh-CN" dirty="0">
                <a:latin typeface="微软雅黑" panose="020B0503020204020204" pitchFamily="34" charset="-122"/>
                <a:ea typeface="微软雅黑" panose="020B0503020204020204" pitchFamily="34" charset="-122"/>
              </a:rPr>
              <a:t>https://</a:t>
            </a:r>
            <a:r>
              <a:rPr lang="en-US" altLang="zh-CN" dirty="0" smtClean="0">
                <a:latin typeface="微软雅黑" panose="020B0503020204020204" pitchFamily="34" charset="-122"/>
                <a:ea typeface="微软雅黑" panose="020B0503020204020204" pitchFamily="34" charset="-122"/>
              </a:rPr>
              <a:t>www.jianshu.com/p/71b0f56e4891</a:t>
            </a:r>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2013194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3346" y="-7052"/>
            <a:ext cx="1604034" cy="1015663"/>
          </a:xfrm>
          <a:prstGeom prst="rect">
            <a:avLst/>
          </a:prstGeom>
        </p:spPr>
        <p:txBody>
          <a:bodyPr wrap="square" anchor="ctr">
            <a:spAutoFit/>
          </a:bodyPr>
          <a:lstStyle/>
          <a:p>
            <a:pPr lvl="0">
              <a:defRPr/>
            </a:pPr>
            <a:r>
              <a:rPr lang="zh-CN" altLang="en-US" sz="2000" b="1" kern="0" noProof="0" dirty="0" smtClean="0">
                <a:latin typeface="微软雅黑" panose="020B0503020204020204" pitchFamily="34" charset="-122"/>
                <a:ea typeface="微软雅黑" panose="020B0503020204020204" pitchFamily="34" charset="-122"/>
                <a:cs typeface="微软雅黑"/>
              </a:rPr>
              <a:t>搭建流程</a:t>
            </a:r>
            <a:r>
              <a:rPr lang="en-US" altLang="zh-CN" sz="2000" b="1" kern="0" noProof="0" dirty="0" smtClean="0">
                <a:latin typeface="微软雅黑" panose="020B0503020204020204" pitchFamily="34" charset="-122"/>
                <a:ea typeface="微软雅黑" panose="020B0503020204020204" pitchFamily="34" charset="-122"/>
                <a:cs typeface="微软雅黑"/>
              </a:rPr>
              <a:t>(</a:t>
            </a:r>
            <a:r>
              <a:rPr lang="en-US" altLang="zh-CN" sz="1600" dirty="0">
                <a:latin typeface="微软雅黑" panose="020B0503020204020204" pitchFamily="34" charset="-122"/>
                <a:ea typeface="微软雅黑" panose="020B0503020204020204" pitchFamily="34" charset="-122"/>
              </a:rPr>
              <a:t>CAS Server</a:t>
            </a:r>
            <a:r>
              <a:rPr lang="en-US" altLang="zh-CN" sz="2000" b="1" kern="0" noProof="0" dirty="0" smtClean="0">
                <a:latin typeface="微软雅黑" panose="020B0503020204020204" pitchFamily="34" charset="-122"/>
                <a:ea typeface="微软雅黑" panose="020B0503020204020204" pitchFamily="34" charset="-122"/>
                <a:cs typeface="微软雅黑"/>
              </a:rPr>
              <a:t>)</a:t>
            </a:r>
          </a:p>
          <a:p>
            <a:pPr lvl="0">
              <a:defRPr/>
            </a:pPr>
            <a:r>
              <a:rPr lang="zh-CN" altLang="en-US" sz="2000" b="1" kern="0" dirty="0" smtClean="0">
                <a:latin typeface="微软雅黑" panose="020B0503020204020204" pitchFamily="34" charset="-122"/>
                <a:ea typeface="微软雅黑" panose="020B0503020204020204" pitchFamily="34" charset="-122"/>
                <a:cs typeface="微软雅黑"/>
              </a:rPr>
              <a:t>扩展</a:t>
            </a:r>
            <a:r>
              <a:rPr lang="en-US" altLang="zh-CN" sz="2000" b="1" kern="0" dirty="0" err="1" smtClean="0">
                <a:latin typeface="微软雅黑" panose="020B0503020204020204" pitchFamily="34" charset="-122"/>
                <a:ea typeface="微软雅黑" panose="020B0503020204020204" pitchFamily="34" charset="-122"/>
                <a:cs typeface="微软雅黑"/>
              </a:rPr>
              <a:t>jdbc</a:t>
            </a:r>
            <a:endParaRPr lang="en-US" altLang="zh-CN" sz="2000" b="1" kern="0" noProof="0" dirty="0" smtClean="0">
              <a:latin typeface="微软雅黑" panose="020B0503020204020204" pitchFamily="34" charset="-122"/>
              <a:ea typeface="微软雅黑" panose="020B0503020204020204" pitchFamily="34" charset="-122"/>
              <a:cs typeface="微软雅黑"/>
            </a:endParaRPr>
          </a:p>
        </p:txBody>
      </p:sp>
      <p:sp>
        <p:nvSpPr>
          <p:cNvPr id="2" name="文本框 1"/>
          <p:cNvSpPr txBox="1"/>
          <p:nvPr/>
        </p:nvSpPr>
        <p:spPr>
          <a:xfrm>
            <a:off x="1592989" y="1500585"/>
            <a:ext cx="7990703" cy="578619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JDBC</a:t>
            </a:r>
            <a:r>
              <a:rPr lang="zh-CN" altLang="en-US" dirty="0" smtClean="0">
                <a:latin typeface="微软雅黑" panose="020B0503020204020204" pitchFamily="34" charset="-122"/>
                <a:ea typeface="微软雅黑" panose="020B0503020204020204" pitchFamily="34" charset="-122"/>
              </a:rPr>
              <a:t>用户信息验证</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r>
              <a:rPr lang="zh-CN" altLang="en-US" dirty="0">
                <a:latin typeface="+mn-ea"/>
              </a:rPr>
              <a:t>修改</a:t>
            </a:r>
            <a:r>
              <a:rPr lang="en-US" altLang="zh-CN" dirty="0">
                <a:latin typeface="+mn-ea"/>
              </a:rPr>
              <a:t>D:\work\Tomcat\apache-tomcat-7.0.77 - </a:t>
            </a:r>
            <a:r>
              <a:rPr lang="en-US" altLang="zh-CN" dirty="0" err="1">
                <a:latin typeface="+mn-ea"/>
              </a:rPr>
              <a:t>sso</a:t>
            </a:r>
            <a:r>
              <a:rPr lang="en-US" altLang="zh-CN" dirty="0">
                <a:latin typeface="+mn-ea"/>
              </a:rPr>
              <a:t>\</a:t>
            </a:r>
            <a:r>
              <a:rPr lang="en-US" altLang="zh-CN" dirty="0" err="1">
                <a:latin typeface="+mn-ea"/>
              </a:rPr>
              <a:t>webapps</a:t>
            </a:r>
            <a:r>
              <a:rPr lang="en-US" altLang="zh-CN" dirty="0">
                <a:latin typeface="+mn-ea"/>
              </a:rPr>
              <a:t>\</a:t>
            </a:r>
            <a:r>
              <a:rPr lang="en-US" altLang="zh-CN" dirty="0" err="1">
                <a:latin typeface="+mn-ea"/>
              </a:rPr>
              <a:t>cas</a:t>
            </a:r>
            <a:r>
              <a:rPr lang="en-US" altLang="zh-CN" dirty="0">
                <a:latin typeface="+mn-ea"/>
              </a:rPr>
              <a:t>\WEB-INF</a:t>
            </a:r>
            <a:br>
              <a:rPr lang="en-US" altLang="zh-CN" dirty="0">
                <a:latin typeface="+mn-ea"/>
              </a:rPr>
            </a:br>
            <a:r>
              <a:rPr lang="zh-CN" altLang="en-US" dirty="0">
                <a:latin typeface="+mn-ea"/>
              </a:rPr>
              <a:t>下面的</a:t>
            </a:r>
            <a:r>
              <a:rPr lang="en-US" altLang="zh-CN" dirty="0">
                <a:latin typeface="+mn-ea"/>
              </a:rPr>
              <a:t>deployerConfigContext.xml</a:t>
            </a:r>
            <a:r>
              <a:rPr lang="zh-CN" altLang="en-US" dirty="0">
                <a:latin typeface="+mn-ea"/>
              </a:rPr>
              <a:t>，注释第</a:t>
            </a:r>
            <a:r>
              <a:rPr lang="en-US" altLang="zh-CN" dirty="0">
                <a:latin typeface="+mn-ea"/>
              </a:rPr>
              <a:t>92</a:t>
            </a:r>
            <a:r>
              <a:rPr lang="zh-CN" altLang="en-US" dirty="0">
                <a:latin typeface="+mn-ea"/>
              </a:rPr>
              <a:t>行，通过</a:t>
            </a:r>
            <a:r>
              <a:rPr lang="en-US" altLang="zh-CN" dirty="0" err="1">
                <a:latin typeface="+mn-ea"/>
              </a:rPr>
              <a:t>jdbc</a:t>
            </a:r>
            <a:r>
              <a:rPr lang="zh-CN" altLang="en-US" dirty="0">
                <a:latin typeface="+mn-ea"/>
              </a:rPr>
              <a:t>方式去验证用户，所以在</a:t>
            </a:r>
            <a:r>
              <a:rPr lang="en-US" altLang="zh-CN" dirty="0">
                <a:latin typeface="+mn-ea"/>
              </a:rPr>
              <a:t>\</a:t>
            </a:r>
            <a:r>
              <a:rPr lang="en-US" altLang="zh-CN" dirty="0" err="1">
                <a:latin typeface="+mn-ea"/>
              </a:rPr>
              <a:t>cas</a:t>
            </a:r>
            <a:r>
              <a:rPr lang="en-US" altLang="zh-CN" dirty="0">
                <a:latin typeface="+mn-ea"/>
              </a:rPr>
              <a:t>\WEB-INF\lib</a:t>
            </a:r>
            <a:r>
              <a:rPr lang="zh-CN" altLang="en-US" dirty="0">
                <a:latin typeface="+mn-ea"/>
              </a:rPr>
              <a:t>加入</a:t>
            </a:r>
            <a:r>
              <a:rPr lang="en-US" altLang="zh-CN" dirty="0">
                <a:latin typeface="+mn-ea"/>
              </a:rPr>
              <a:t>cas-server-support-jdbc-3.4.10.jar</a:t>
            </a:r>
            <a:r>
              <a:rPr lang="zh-CN" altLang="en-US" dirty="0">
                <a:latin typeface="+mn-ea"/>
              </a:rPr>
              <a:t>、</a:t>
            </a:r>
            <a:r>
              <a:rPr lang="en-US" altLang="zh-CN" dirty="0">
                <a:latin typeface="+mn-ea"/>
              </a:rPr>
              <a:t>mysql-connector-java-5.1.18.jar</a:t>
            </a:r>
            <a:r>
              <a:rPr lang="zh-CN" altLang="en-US" dirty="0">
                <a:latin typeface="+mn-ea"/>
              </a:rPr>
              <a:t>两个</a:t>
            </a:r>
            <a:r>
              <a:rPr lang="en-US" altLang="zh-CN" dirty="0">
                <a:latin typeface="+mn-ea"/>
              </a:rPr>
              <a:t>jar</a:t>
            </a:r>
            <a:r>
              <a:rPr lang="zh-CN" altLang="en-US" dirty="0">
                <a:latin typeface="+mn-ea"/>
              </a:rPr>
              <a:t>包，这里连接的</a:t>
            </a:r>
            <a:r>
              <a:rPr lang="en-US" altLang="zh-CN" dirty="0" err="1">
                <a:latin typeface="+mn-ea"/>
              </a:rPr>
              <a:t>mysql</a:t>
            </a:r>
            <a:r>
              <a:rPr lang="zh-CN" altLang="en-US" dirty="0">
                <a:latin typeface="+mn-ea"/>
              </a:rPr>
              <a:t>数据库，然后加上连接数据库</a:t>
            </a:r>
            <a:r>
              <a:rPr lang="zh-CN" altLang="en-US" dirty="0" smtClean="0">
                <a:latin typeface="+mn-ea"/>
              </a:rPr>
              <a:t>配置</a:t>
            </a:r>
            <a:endParaRPr lang="en-US" altLang="zh-CN" dirty="0" smtClean="0">
              <a:latin typeface="+mn-ea"/>
            </a:endParaRPr>
          </a:p>
          <a:p>
            <a:endParaRPr lang="zh-CN" altLang="en-US" dirty="0">
              <a:latin typeface="+mn-ea"/>
            </a:endParaRPr>
          </a:p>
          <a:p>
            <a:r>
              <a:rPr lang="en-US" altLang="zh-CN" sz="1600" dirty="0"/>
              <a:t>1</a:t>
            </a:r>
            <a:r>
              <a:rPr lang="zh-CN" altLang="en-US" sz="1600" dirty="0"/>
              <a:t>处配置：</a:t>
            </a:r>
            <a:br>
              <a:rPr lang="zh-CN" altLang="en-US" sz="1600" dirty="0"/>
            </a:br>
            <a:r>
              <a:rPr lang="en-US" altLang="zh-CN" sz="1600" dirty="0"/>
              <a:t>&lt;bean class="org.jasig.cas.adaptors.jdbc.QueryDatabaseAuthenticationHandler"&gt;</a:t>
            </a:r>
            <a:br>
              <a:rPr lang="en-US" altLang="zh-CN" sz="1600" dirty="0"/>
            </a:br>
            <a:r>
              <a:rPr lang="en-US" altLang="zh-CN" sz="1600" dirty="0"/>
              <a:t>&lt;property name="</a:t>
            </a:r>
            <a:r>
              <a:rPr lang="en-US" altLang="zh-CN" sz="1600" dirty="0" err="1"/>
              <a:t>dataSource</a:t>
            </a:r>
            <a:r>
              <a:rPr lang="en-US" altLang="zh-CN" sz="1600" dirty="0"/>
              <a:t>" ref="</a:t>
            </a:r>
            <a:r>
              <a:rPr lang="en-US" altLang="zh-CN" sz="1600" dirty="0" err="1"/>
              <a:t>dataSource</a:t>
            </a:r>
            <a:r>
              <a:rPr lang="en-US" altLang="zh-CN" sz="1600" dirty="0"/>
              <a:t>" /&gt;</a:t>
            </a:r>
            <a:br>
              <a:rPr lang="en-US" altLang="zh-CN" sz="1600" dirty="0"/>
            </a:br>
            <a:r>
              <a:rPr lang="en-US" altLang="zh-CN" sz="1600" dirty="0"/>
              <a:t>&lt;property name="</a:t>
            </a:r>
            <a:r>
              <a:rPr lang="en-US" altLang="zh-CN" sz="1600" dirty="0" err="1"/>
              <a:t>sql</a:t>
            </a:r>
            <a:r>
              <a:rPr lang="en-US" altLang="zh-CN" sz="1600" dirty="0"/>
              <a:t>" value="select password from SYS_USER where </a:t>
            </a:r>
            <a:r>
              <a:rPr lang="en-US" altLang="zh-CN" sz="1600" dirty="0" err="1"/>
              <a:t>userName</a:t>
            </a:r>
            <a:r>
              <a:rPr lang="en-US" altLang="zh-CN" sz="1600" dirty="0"/>
              <a:t>=?" /&gt;</a:t>
            </a:r>
            <a:br>
              <a:rPr lang="en-US" altLang="zh-CN" sz="1600" dirty="0"/>
            </a:br>
            <a:r>
              <a:rPr lang="en-US" altLang="zh-CN" sz="1600" dirty="0"/>
              <a:t>&lt;/bean&gt;</a:t>
            </a:r>
            <a:br>
              <a:rPr lang="en-US" altLang="zh-CN" sz="1600" dirty="0"/>
            </a:br>
            <a:r>
              <a:rPr lang="en-US" altLang="zh-CN" sz="1600" dirty="0"/>
              <a:t>2</a:t>
            </a:r>
            <a:r>
              <a:rPr lang="zh-CN" altLang="en-US" sz="1600" dirty="0"/>
              <a:t>处配置：</a:t>
            </a:r>
            <a:br>
              <a:rPr lang="zh-CN" altLang="en-US" sz="1600" dirty="0"/>
            </a:br>
            <a:r>
              <a:rPr lang="en-US" altLang="zh-CN" sz="1600" dirty="0"/>
              <a:t>&lt;bean id="</a:t>
            </a:r>
            <a:r>
              <a:rPr lang="en-US" altLang="zh-CN" sz="1600" dirty="0" err="1"/>
              <a:t>dataSource</a:t>
            </a:r>
            <a:r>
              <a:rPr lang="en-US" altLang="zh-CN" sz="1600" dirty="0"/>
              <a:t>" class="</a:t>
            </a:r>
            <a:r>
              <a:rPr lang="en-US" altLang="zh-CN" sz="1600" dirty="0" err="1"/>
              <a:t>org.springframework.jdbc.datasource.DriverManagerDataSource</a:t>
            </a:r>
            <a:r>
              <a:rPr lang="en-US" altLang="zh-CN" sz="1600" dirty="0"/>
              <a:t>"&gt;</a:t>
            </a:r>
            <a:br>
              <a:rPr lang="en-US" altLang="zh-CN" sz="1600" dirty="0"/>
            </a:br>
            <a:r>
              <a:rPr lang="en-US" altLang="zh-CN" sz="1600" dirty="0"/>
              <a:t>&lt;property name="</a:t>
            </a:r>
            <a:r>
              <a:rPr lang="en-US" altLang="zh-CN" sz="1600" dirty="0" err="1"/>
              <a:t>driverClassName</a:t>
            </a:r>
            <a:r>
              <a:rPr lang="en-US" altLang="zh-CN" sz="1600" dirty="0"/>
              <a:t>" value="</a:t>
            </a:r>
            <a:r>
              <a:rPr lang="en-US" altLang="zh-CN" sz="1600" dirty="0" err="1"/>
              <a:t>com.mysql.jdbc.Driver</a:t>
            </a:r>
            <a:r>
              <a:rPr lang="en-US" altLang="zh-CN" sz="1600" dirty="0"/>
              <a:t>"&gt;&lt;/property&gt;</a:t>
            </a:r>
            <a:br>
              <a:rPr lang="en-US" altLang="zh-CN" sz="1600" dirty="0"/>
            </a:br>
            <a:r>
              <a:rPr lang="en-US" altLang="zh-CN" sz="1600" dirty="0"/>
              <a:t>&lt;property name="</a:t>
            </a:r>
            <a:r>
              <a:rPr lang="en-US" altLang="zh-CN" sz="1600" dirty="0" err="1"/>
              <a:t>url</a:t>
            </a:r>
            <a:r>
              <a:rPr lang="en-US" altLang="zh-CN" sz="1600" dirty="0"/>
              <a:t>" value="</a:t>
            </a:r>
            <a:r>
              <a:rPr lang="en-US" altLang="zh-CN" sz="1600" dirty="0" err="1"/>
              <a:t>jdbc:mysql</a:t>
            </a:r>
            <a:r>
              <a:rPr lang="en-US" altLang="zh-CN" sz="1600" dirty="0"/>
              <a:t>://localhost:3306/</a:t>
            </a:r>
            <a:r>
              <a:rPr lang="en-US" altLang="zh-CN" sz="1600" dirty="0" err="1"/>
              <a:t>sso</a:t>
            </a:r>
            <a:r>
              <a:rPr lang="en-US" altLang="zh-CN" sz="1600" dirty="0"/>
              <a:t>"/&gt;</a:t>
            </a:r>
            <a:br>
              <a:rPr lang="en-US" altLang="zh-CN" sz="1600" dirty="0"/>
            </a:br>
            <a:r>
              <a:rPr lang="en-US" altLang="zh-CN" sz="1600" dirty="0"/>
              <a:t>&lt;property name="username" value="root"/&gt;</a:t>
            </a:r>
            <a:br>
              <a:rPr lang="en-US" altLang="zh-CN" sz="1600" dirty="0"/>
            </a:br>
            <a:r>
              <a:rPr lang="en-US" altLang="zh-CN" sz="1600" dirty="0"/>
              <a:t>&lt;property name="password" value="123456"/&gt;</a:t>
            </a:r>
            <a:br>
              <a:rPr lang="en-US" altLang="zh-CN" sz="1600" dirty="0"/>
            </a:br>
            <a:r>
              <a:rPr lang="en-US" altLang="zh-CN" sz="1600" dirty="0"/>
              <a:t>&lt;/bean</a:t>
            </a:r>
            <a:r>
              <a:rPr lang="en-US" altLang="zh-CN" sz="1600" dirty="0" smtClean="0"/>
              <a:t>&gt;</a:t>
            </a:r>
            <a:endParaRPr lang="en-US" altLang="zh-CN" sz="1600" dirty="0"/>
          </a:p>
        </p:txBody>
      </p:sp>
      <p:cxnSp>
        <p:nvCxnSpPr>
          <p:cNvPr id="12" name="直接连接符 11"/>
          <p:cNvCxnSpPr/>
          <p:nvPr/>
        </p:nvCxnSpPr>
        <p:spPr>
          <a:xfrm>
            <a:off x="1713467" y="484922"/>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75720" y="1606378"/>
            <a:ext cx="49426" cy="2570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2238612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900</TotalTime>
  <Words>379</Words>
  <Application>Microsoft Office PowerPoint</Application>
  <PresentationFormat>宽屏</PresentationFormat>
  <Paragraphs>94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宋体</vt:lpstr>
      <vt:lpstr>微软雅黑</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lsj</cp:lastModifiedBy>
  <cp:revision>120</cp:revision>
  <dcterms:created xsi:type="dcterms:W3CDTF">2016-04-16T23:42:38Z</dcterms:created>
  <dcterms:modified xsi:type="dcterms:W3CDTF">2019-02-20T03:02:56Z</dcterms:modified>
</cp:coreProperties>
</file>