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15" r:id="rId2"/>
    <p:sldId id="304" r:id="rId3"/>
    <p:sldId id="337" r:id="rId4"/>
    <p:sldId id="321" r:id="rId5"/>
    <p:sldId id="339" r:id="rId6"/>
    <p:sldId id="340" r:id="rId7"/>
    <p:sldId id="338" r:id="rId8"/>
    <p:sldId id="322" r:id="rId9"/>
    <p:sldId id="323" r:id="rId10"/>
    <p:sldId id="324" r:id="rId11"/>
    <p:sldId id="326" r:id="rId12"/>
    <p:sldId id="327" r:id="rId13"/>
    <p:sldId id="328" r:id="rId14"/>
    <p:sldId id="317" r:id="rId15"/>
    <p:sldId id="318" r:id="rId16"/>
    <p:sldId id="319" r:id="rId17"/>
    <p:sldId id="320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05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3300"/>
    <a:srgbClr val="009999"/>
    <a:srgbClr val="8BE1FF"/>
    <a:srgbClr val="6600FF"/>
    <a:srgbClr val="FF6633"/>
    <a:srgbClr val="F8F8F8"/>
    <a:srgbClr val="FFFF99"/>
    <a:srgbClr val="B1A9CF"/>
    <a:srgbClr val="9885C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5" autoAdjust="0"/>
    <p:restoredTop sz="94600" autoAdjust="0"/>
  </p:normalViewPr>
  <p:slideViewPr>
    <p:cSldViewPr>
      <p:cViewPr>
        <p:scale>
          <a:sx n="75" d="100"/>
          <a:sy n="75" d="100"/>
        </p:scale>
        <p:origin x="-124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굴림" charset="-127"/>
              </a:defRPr>
            </a:lvl1pPr>
          </a:lstStyle>
          <a:p>
            <a:fld id="{2CABACB9-0BF1-487E-A2B7-C200D65F0B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69468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charset="-127"/>
              </a:defRPr>
            </a:lvl1pPr>
          </a:lstStyle>
          <a:p>
            <a:fld id="{1DC9D36C-0567-4C8A-A7BE-FA30FD8C672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579789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915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grpSp>
          <p:nvGrpSpPr>
            <p:cNvPr id="4915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4915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5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  <a:p>
                <a:pPr eaLnBrk="1" hangingPunct="1"/>
                <a:endParaRPr kumimoji="1" lang="ko-KR" altLang="en-US" sz="2400">
                  <a:latin typeface="Times New Roman" pitchFamily="18" charset="0"/>
                  <a:ea typeface="굴림" charset="-127"/>
                </a:endParaRPr>
              </a:p>
            </p:txBody>
          </p:sp>
        </p:grpSp>
      </p:grpSp>
      <p:sp>
        <p:nvSpPr>
          <p:cNvPr id="4916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6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9170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BA83879-CF71-41EC-A610-7674A1158CA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9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49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F275E6-7B81-45C8-B7DB-BE2CA8E49452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691337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8D2E6-652D-47D0-8F16-65BAD75092C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734290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29C2E15-B38B-4828-A13C-3AF6D809D5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11200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1B3C1BF-E718-472D-83D7-797EC7D62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7360573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클립 아트 개체 틀 2"/>
          <p:cNvSpPr>
            <a:spLocks noGrp="1"/>
          </p:cNvSpPr>
          <p:nvPr>
            <p:ph type="clipArt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r>
              <a:rPr lang="ko-KR" altLang="en-US" smtClean="0"/>
              <a:t>클립 아트를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4F29FD9-6C66-476A-B2D2-1929A0452DD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818719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C501A8B-E813-4BF2-9761-F94E897D5E1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0483508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C8DC22-26B2-46FE-8F1F-15C88AB6E2A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196783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BC98EB-BBD8-4264-80D0-5989D035983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1287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F36866-5988-4D44-872E-2E1E4A2ED03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69279899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1F9429-F659-423A-9C03-BA2034BF7B8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7183880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3746EB-2AA3-4649-86B5-B117564BAE89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6855083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7DB191-7BE7-43E2-A70E-67CBA7878FA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3540500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42D85C-D6BC-4376-B51E-7D0B217A87E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189099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ea typeface="굴림" charset="-127"/>
              </a:defRPr>
            </a:lvl1pPr>
          </a:lstStyle>
          <a:p>
            <a:fld id="{04994427-589D-484D-A08F-83E2A47BC1FE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algn="ctr"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hlink"/>
                </a:solidFill>
                <a:ea typeface="굴림" charset="-127"/>
              </a:endParaRPr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  <a:p>
              <a:pPr eaLnBrk="1" hangingPunct="1"/>
              <a:endParaRPr kumimoji="1" lang="ko-KR" altLang="en-US" sz="2400">
                <a:latin typeface="Times New Roman" pitchFamily="18" charset="0"/>
                <a:ea typeface="굴림" charset="-127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  <p:sp>
          <p:nvSpPr>
            <p:cNvPr id="4814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en-US">
                <a:solidFill>
                  <a:schemeClr val="accent2"/>
                </a:solidFill>
                <a:ea typeface="굴림" charset="-127"/>
              </a:endParaRPr>
            </a:p>
          </p:txBody>
        </p:sp>
      </p:grpSp>
      <p:sp>
        <p:nvSpPr>
          <p:cNvPr id="48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8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8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19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D:\1000.%20&#49888;&#49888;&#51204;&#51088;\Mes%20&#54532;&#47196;&#51229;&#53944;\9999.%20HTML\HTML%203&#52264;\public_html_1216\i_stat_als\i_stat_als_7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1619672" y="2812137"/>
            <a:ext cx="5479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전체에 적용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3775315"/>
      </p:ext>
    </p:extLst>
  </p:cSld>
  <p:clrMapOvr>
    <a:masterClrMapping/>
  </p:clrMapOvr>
  <p:transition spd="med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i_stat_als_3.html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생산현황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공정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생산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년도별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작업자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Tab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빈칸 명칭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입니다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명칭 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생산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실적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년도별생산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현황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9834" y="1124744"/>
            <a:ext cx="835292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1262364" y="2345656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1256837" y="231843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978522" y="4221088"/>
            <a:ext cx="859907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순서도: 연결자 31"/>
          <p:cNvSpPr/>
          <p:nvPr/>
        </p:nvSpPr>
        <p:spPr bwMode="auto">
          <a:xfrm>
            <a:off x="972995" y="419386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927551" y="2566208"/>
            <a:ext cx="859907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순서도: 연결자 33"/>
          <p:cNvSpPr/>
          <p:nvPr/>
        </p:nvSpPr>
        <p:spPr bwMode="auto">
          <a:xfrm>
            <a:off x="922024" y="256669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121143" y="2736139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순서도: 연결자 36"/>
          <p:cNvSpPr/>
          <p:nvPr/>
        </p:nvSpPr>
        <p:spPr bwMode="auto">
          <a:xfrm>
            <a:off x="1115616" y="270892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45959" y="1916832"/>
            <a:ext cx="1018890" cy="28803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순서도: 연결자 38"/>
          <p:cNvSpPr/>
          <p:nvPr/>
        </p:nvSpPr>
        <p:spPr bwMode="auto">
          <a:xfrm>
            <a:off x="340432" y="188961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796136" y="1412776"/>
            <a:ext cx="4752528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200" smtClean="0"/>
              <a:t>완료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1971601"/>
      </p:ext>
    </p:extLst>
  </p:cSld>
  <p:clrMapOvr>
    <a:masterClrMapping/>
  </p:clrMapOvr>
  <p:transition spd="med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i_stat_als_4.html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/>
              <a:t>월별 공정 생산현황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마감월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~12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공정코드  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영업목표수량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916" y="1226342"/>
            <a:ext cx="8342110" cy="440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72861" y="2377603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순서도: 연결자 34"/>
          <p:cNvSpPr/>
          <p:nvPr/>
        </p:nvSpPr>
        <p:spPr bwMode="auto">
          <a:xfrm>
            <a:off x="1467334" y="235038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627784" y="2399933"/>
            <a:ext cx="792088" cy="1755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순서도: 연결자 40"/>
          <p:cNvSpPr/>
          <p:nvPr/>
        </p:nvSpPr>
        <p:spPr bwMode="auto">
          <a:xfrm>
            <a:off x="2622257" y="237271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999281" y="254405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순서도: 연결자 42"/>
          <p:cNvSpPr/>
          <p:nvPr/>
        </p:nvSpPr>
        <p:spPr bwMode="auto">
          <a:xfrm>
            <a:off x="993754" y="251683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046192" y="2894331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순서도: 연결자 44"/>
          <p:cNvSpPr/>
          <p:nvPr/>
        </p:nvSpPr>
        <p:spPr bwMode="auto">
          <a:xfrm>
            <a:off x="2040665" y="286711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301445"/>
      </p:ext>
    </p:extLst>
  </p:cSld>
  <p:clrMapOvr>
    <a:masterClrMapping/>
  </p:clrMapOvr>
  <p:transition spd="med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i_stat_als_5.html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/>
              <a:t>월별 작업자 생산현황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 정렬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~12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),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 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74440"/>
            <a:ext cx="8424936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328845" y="2377603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323318" y="235038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913230" y="2399933"/>
            <a:ext cx="1506641" cy="1755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1907704" y="237271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4283886"/>
      </p:ext>
    </p:extLst>
  </p:cSld>
  <p:clrMapOvr>
    <a:masterClrMapping/>
  </p:clrMapOvr>
  <p:transition spd="med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i_stat_als_6.html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/>
              <a:t>생산공정 이력현황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메뉴에 화면 빠져 있습니다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버튼오류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날짜버튼이어야 합니다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6544" y="1412776"/>
            <a:ext cx="609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5776" y="1412776"/>
            <a:ext cx="13335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7029634" y="2593074"/>
            <a:ext cx="1214774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순서도: 연결자 23"/>
          <p:cNvSpPr/>
          <p:nvPr/>
        </p:nvSpPr>
        <p:spPr bwMode="auto">
          <a:xfrm>
            <a:off x="7024107" y="254680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907704" y="2204864"/>
            <a:ext cx="36004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순서도: 연결자 27"/>
          <p:cNvSpPr/>
          <p:nvPr/>
        </p:nvSpPr>
        <p:spPr bwMode="auto">
          <a:xfrm>
            <a:off x="1902177" y="215859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771800" y="2204864"/>
            <a:ext cx="36004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3491880" y="2204863"/>
            <a:ext cx="36004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4749954"/>
      </p:ext>
    </p:extLst>
  </p:cSld>
  <p:clrMapOvr>
    <a:masterClrMapping/>
  </p:clrMapOvr>
  <p:transition spd="med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i_stat_als_7.html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이미지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당겨서 이미지 위치에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선택버튼처리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버튼 필요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68286"/>
            <a:ext cx="828092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682155" y="24735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115616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83518" y="3645024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6084168" y="3038517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순서도: 연결자 1"/>
          <p:cNvSpPr/>
          <p:nvPr/>
        </p:nvSpPr>
        <p:spPr bwMode="auto">
          <a:xfrm>
            <a:off x="1017503" y="234888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순서도: 연결자 25"/>
          <p:cNvSpPr/>
          <p:nvPr/>
        </p:nvSpPr>
        <p:spPr bwMode="auto">
          <a:xfrm>
            <a:off x="1691680" y="236176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737566" y="351225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순서도: 연결자 27"/>
          <p:cNvSpPr/>
          <p:nvPr/>
        </p:nvSpPr>
        <p:spPr bwMode="auto">
          <a:xfrm>
            <a:off x="5976156" y="292669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2426373"/>
      </p:ext>
    </p:extLst>
  </p:cSld>
  <p:clrMapOvr>
    <a:masterClrMapping/>
  </p:clrMapOvr>
  <p:transition spd="med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i_stat_als_8.html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실적현황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이미지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위치에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작년판매실적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 정렬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영업계획금액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영업계획수량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이것 모두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납기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처럼 중앙정렬하고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글씨는 조금 더 크게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168" y="1247378"/>
            <a:ext cx="8451304" cy="43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115616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682155" y="24735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979742" y="306896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1115616" y="4221088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순서도: 연결자 27"/>
          <p:cNvSpPr/>
          <p:nvPr/>
        </p:nvSpPr>
        <p:spPr bwMode="auto">
          <a:xfrm>
            <a:off x="1058856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연결자 28"/>
          <p:cNvSpPr/>
          <p:nvPr/>
        </p:nvSpPr>
        <p:spPr bwMode="auto">
          <a:xfrm>
            <a:off x="1996497" y="241327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1179736" y="295714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순서도: 연결자 30"/>
          <p:cNvSpPr/>
          <p:nvPr/>
        </p:nvSpPr>
        <p:spPr bwMode="auto">
          <a:xfrm>
            <a:off x="1035465" y="4109268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928231"/>
      </p:ext>
    </p:extLst>
  </p:cSld>
  <p:clrMapOvr>
    <a:masterClrMapping/>
  </p:clrMapOvr>
  <p:transition spd="med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i_stat_als_9.html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거래처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9278"/>
            <a:ext cx="8208912" cy="452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237564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058856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5750035"/>
      </p:ext>
    </p:extLst>
  </p:cSld>
  <p:clrMapOvr>
    <a:masterClrMapping/>
  </p:clrMapOvr>
  <p:transition spd="med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i_stat_als_10.html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영업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제품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당겨서 이미지 위치에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8972" y="1180594"/>
            <a:ext cx="8279492" cy="448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763687" y="24735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1197148" y="2489710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순서도: 연결자 23"/>
          <p:cNvSpPr/>
          <p:nvPr/>
        </p:nvSpPr>
        <p:spPr bwMode="auto">
          <a:xfrm>
            <a:off x="1058856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665119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5244554"/>
      </p:ext>
    </p:extLst>
  </p:cSld>
  <p:clrMapOvr>
    <a:masterClrMapping/>
  </p:clrMapOvr>
  <p:transition spd="med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i_stat_als_11.html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376592" cy="44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439733" y="2464310"/>
            <a:ext cx="82801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301441" y="237789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2892768"/>
      </p:ext>
    </p:extLst>
  </p:cSld>
  <p:clrMapOvr>
    <a:masterClrMapping/>
  </p:clrMapOvr>
  <p:transition spd="med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i_stat_als_12.html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납기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절감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이것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모두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중앙정렬하고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글씨는 조금 더 크게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74440"/>
            <a:ext cx="8208912" cy="45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11741" y="2363292"/>
            <a:ext cx="41400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373449" y="227687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452578" y="3068960"/>
            <a:ext cx="41400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314286" y="298254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518366"/>
      </p:ext>
    </p:extLst>
  </p:cSld>
  <p:clrMapOvr>
    <a:masterClrMapping/>
  </p:clrMapOvr>
  <p:transition spd="med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검색조건에서 위 공간이 있는 경우는 위로 최대한 이동해서 배치 </a:t>
            </a:r>
            <a:endParaRPr lang="en-US" altLang="ko-KR" sz="14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년도는 오른쪽 처럼 적용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항목은 오른쪽의 명칭으로 작업해주세요 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명칭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않맞음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874" y="1484784"/>
            <a:ext cx="8479598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2662" y="1822921"/>
            <a:ext cx="46386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 bwMode="auto">
          <a:xfrm>
            <a:off x="403728" y="2020094"/>
            <a:ext cx="3879394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2235274" y="1752438"/>
            <a:ext cx="485700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위로 구부러진 화살표 9"/>
          <p:cNvSpPr/>
          <p:nvPr/>
        </p:nvSpPr>
        <p:spPr bwMode="auto">
          <a:xfrm rot="20161254">
            <a:off x="4283122" y="2112478"/>
            <a:ext cx="877874" cy="267656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순서도: 연결자 21"/>
          <p:cNvSpPr/>
          <p:nvPr/>
        </p:nvSpPr>
        <p:spPr bwMode="auto">
          <a:xfrm>
            <a:off x="295716" y="197647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292" y="2780928"/>
            <a:ext cx="1876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6787" y="2804740"/>
            <a:ext cx="15525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372209" y="2759208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887466" y="2731588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2483768" y="2852936"/>
            <a:ext cx="288032" cy="131257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순서도: 연결자 32"/>
          <p:cNvSpPr/>
          <p:nvPr/>
        </p:nvSpPr>
        <p:spPr bwMode="auto">
          <a:xfrm>
            <a:off x="223644" y="2799788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728" y="3573016"/>
            <a:ext cx="25717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직사각형 33"/>
          <p:cNvSpPr/>
          <p:nvPr/>
        </p:nvSpPr>
        <p:spPr bwMode="auto">
          <a:xfrm>
            <a:off x="440544" y="3859721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순서도: 연결자 34"/>
          <p:cNvSpPr/>
          <p:nvPr/>
        </p:nvSpPr>
        <p:spPr bwMode="auto">
          <a:xfrm>
            <a:off x="291979" y="390030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8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70052"/>
            <a:ext cx="43148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5443984" y="3823394"/>
            <a:ext cx="1971216" cy="36004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오른쪽 화살표 37"/>
          <p:cNvSpPr/>
          <p:nvPr/>
        </p:nvSpPr>
        <p:spPr bwMode="auto">
          <a:xfrm>
            <a:off x="2483768" y="3933056"/>
            <a:ext cx="2885750" cy="106685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796136" y="1412776"/>
            <a:ext cx="4752528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r>
              <a:rPr kumimoji="0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번 제외 </a:t>
            </a:r>
            <a:r>
              <a:rPr lang="ko-KR" altLang="en-US" sz="3200" dirty="0" smtClean="0"/>
              <a:t>완</a:t>
            </a:r>
            <a:r>
              <a:rPr lang="ko-KR" altLang="en-US" sz="3200" dirty="0" smtClean="0"/>
              <a:t>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6599230"/>
      </p:ext>
    </p:extLst>
  </p:cSld>
  <p:clrMapOvr>
    <a:masterClrMapping/>
  </p:clrMapOvr>
  <p:transition spd="med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i_stat_als_13.html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거래처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err="1" smtClean="0"/>
              <a:t>년도별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거래처 </a:t>
            </a:r>
            <a:r>
              <a:rPr lang="ko-KR" altLang="en-US" sz="1200" b="1" dirty="0" smtClean="0"/>
              <a:t>실적</a:t>
            </a:r>
            <a:r>
              <a:rPr lang="en-US" altLang="ko-KR" sz="1200" b="1" dirty="0" smtClean="0"/>
              <a:t>, </a:t>
            </a:r>
            <a:r>
              <a:rPr lang="ko-KR" altLang="en-US" sz="1200" b="1" dirty="0"/>
              <a:t>월별 거래처 </a:t>
            </a:r>
            <a:r>
              <a:rPr lang="ko-KR" altLang="en-US" sz="1200" b="1" dirty="0" smtClean="0"/>
              <a:t>실적</a:t>
            </a:r>
            <a:r>
              <a:rPr lang="en-US" altLang="ko-KR" sz="1200" b="1" dirty="0" smtClean="0"/>
              <a:t>, </a:t>
            </a:r>
            <a:r>
              <a:rPr lang="ko-KR" altLang="en-US" sz="1200" b="1" dirty="0"/>
              <a:t>일별 거래처 </a:t>
            </a:r>
            <a:r>
              <a:rPr lang="ko-KR" altLang="en-US" sz="1200" b="1" dirty="0" smtClean="0"/>
              <a:t>실적 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 Tab </a:t>
            </a:r>
            <a:r>
              <a:rPr lang="ko-KR" altLang="en-US" sz="1200" b="1" dirty="0" smtClean="0">
                <a:sym typeface="Wingdings" panose="05000000000000000000" pitchFamily="2" charset="2"/>
              </a:rPr>
              <a:t>화면입니다</a:t>
            </a:r>
            <a:r>
              <a:rPr lang="en-US" altLang="ko-KR" sz="1200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3.3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월까지 작성됨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12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월까지 작성되어야 합니다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날짜 이미지 빠져 있음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발주일자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5.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업무 내용이 전체 틀림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엑셀보시고 다시 해야 합니다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200" b="1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115" y="1224558"/>
            <a:ext cx="8475307" cy="444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 bwMode="auto">
          <a:xfrm>
            <a:off x="1511741" y="2395853"/>
            <a:ext cx="41400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373449" y="230943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980918" y="2815928"/>
            <a:ext cx="73782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순서도: 연결자 28"/>
          <p:cNvSpPr/>
          <p:nvPr/>
        </p:nvSpPr>
        <p:spPr bwMode="auto">
          <a:xfrm>
            <a:off x="842626" y="2729508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907976" y="4449812"/>
            <a:ext cx="73782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092280" y="2953148"/>
            <a:ext cx="1008112" cy="149666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순서도: 연결자 31"/>
          <p:cNvSpPr/>
          <p:nvPr/>
        </p:nvSpPr>
        <p:spPr bwMode="auto">
          <a:xfrm>
            <a:off x="7039618" y="290728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2259" y="4574785"/>
            <a:ext cx="3009900" cy="7239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33" name="직사각형 32"/>
          <p:cNvSpPr/>
          <p:nvPr/>
        </p:nvSpPr>
        <p:spPr bwMode="auto">
          <a:xfrm>
            <a:off x="3131840" y="4845859"/>
            <a:ext cx="2376265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순서도: 연결자 33"/>
          <p:cNvSpPr/>
          <p:nvPr/>
        </p:nvSpPr>
        <p:spPr bwMode="auto">
          <a:xfrm>
            <a:off x="3671901" y="4734039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663788" y="2841328"/>
            <a:ext cx="4105753" cy="587672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순서도: 연결자 35"/>
          <p:cNvSpPr/>
          <p:nvPr/>
        </p:nvSpPr>
        <p:spPr bwMode="auto">
          <a:xfrm>
            <a:off x="2611127" y="279546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687591"/>
      </p:ext>
    </p:extLst>
  </p:cSld>
  <p:clrMapOvr>
    <a:masterClrMapping/>
  </p:clrMapOvr>
  <p:transition spd="med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i_stat_als_14.html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자재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부품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2017,2018,2019,2020),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이미지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위치에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/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용어틀림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부품코드</a:t>
            </a:r>
            <a:endParaRPr lang="ko-KR" altLang="en-US" sz="1200" b="1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17892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 bwMode="auto">
          <a:xfrm>
            <a:off x="1565707" y="2395853"/>
            <a:ext cx="869417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순서도: 연결자 37"/>
          <p:cNvSpPr/>
          <p:nvPr/>
        </p:nvSpPr>
        <p:spPr bwMode="auto">
          <a:xfrm>
            <a:off x="1427415" y="230943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064222" y="2533073"/>
            <a:ext cx="869417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순서도: 연결자 39"/>
          <p:cNvSpPr/>
          <p:nvPr/>
        </p:nvSpPr>
        <p:spPr bwMode="auto">
          <a:xfrm>
            <a:off x="925930" y="244665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629866"/>
      </p:ext>
    </p:extLst>
  </p:cSld>
  <p:clrMapOvr>
    <a:masterClrMapping/>
  </p:clrMapOvr>
  <p:transition spd="med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i_stat_als_15.html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아래까지 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꽉차게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화면 재 조정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486" y="1258094"/>
            <a:ext cx="8424936" cy="436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469933" y="2417061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331640" y="233064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099896" y="2751212"/>
            <a:ext cx="7072503" cy="2549996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079048" y="4019546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374698" y="2784462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236405" y="2698042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897207"/>
      </p:ext>
    </p:extLst>
  </p:cSld>
  <p:clrMapOvr>
    <a:masterClrMapping/>
  </p:clrMapOvr>
  <p:transition spd="med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i_stat_als_16.html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실적현황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30238"/>
            <a:ext cx="8424936" cy="44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 bwMode="auto">
          <a:xfrm>
            <a:off x="1469933" y="2417061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순서도: 연결자 28"/>
          <p:cNvSpPr/>
          <p:nvPr/>
        </p:nvSpPr>
        <p:spPr bwMode="auto">
          <a:xfrm>
            <a:off x="1331640" y="233064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2649962"/>
      </p:ext>
    </p:extLst>
  </p:cSld>
  <p:clrMapOvr>
    <a:masterClrMapping/>
  </p:clrMapOvr>
  <p:transition spd="med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i_stat_als_17.html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/>
              <a:t>월별 불량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공간 없애고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아래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List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위로 올려 주세요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9568" y="1255370"/>
            <a:ext cx="8480903" cy="440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469933" y="2417061"/>
            <a:ext cx="434708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331640" y="233064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964670" y="3422498"/>
            <a:ext cx="7279737" cy="65457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856875" y="352614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6524086"/>
      </p:ext>
    </p:extLst>
  </p:cSld>
  <p:clrMapOvr>
    <a:masterClrMapping/>
  </p:clrMapOvr>
  <p:transition spd="med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i_stat_als_18.html</a:t>
            </a:r>
            <a:r>
              <a:rPr lang="en-US" altLang="ko-KR" sz="1400" dirty="0"/>
              <a:t>  / (</a:t>
            </a:r>
            <a:r>
              <a:rPr lang="ko-KR" altLang="en-US" sz="1400" dirty="0"/>
              <a:t>품질</a:t>
            </a:r>
            <a:r>
              <a:rPr lang="en-US" altLang="ko-KR" sz="1400" dirty="0"/>
              <a:t>)</a:t>
            </a:r>
            <a:r>
              <a:rPr lang="ko-KR" altLang="en-US" sz="1400" dirty="0"/>
              <a:t>고객불만 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이미지 버튼 넣어주세요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.., 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접수일자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조치일자는 제품코드 옆으로 이동해서 검색조건 공간을 줄어주세요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179" y="1246448"/>
            <a:ext cx="8211277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 bwMode="auto">
          <a:xfrm>
            <a:off x="1547664" y="2554281"/>
            <a:ext cx="1368152" cy="298655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순서도: 연결자 22"/>
          <p:cNvSpPr/>
          <p:nvPr/>
        </p:nvSpPr>
        <p:spPr bwMode="auto">
          <a:xfrm>
            <a:off x="1439652" y="251260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6582217"/>
      </p:ext>
    </p:extLst>
  </p:cSld>
  <p:clrMapOvr>
    <a:masterClrMapping/>
  </p:clrMapOvr>
  <p:transition spd="med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i_stat_als_19.html</a:t>
            </a:r>
            <a:r>
              <a:rPr lang="en-US" altLang="ko-KR" sz="1400" dirty="0" smtClean="0"/>
              <a:t>  / </a:t>
            </a:r>
            <a:r>
              <a:rPr lang="ko-KR" altLang="en-US" sz="1400" dirty="0" err="1"/>
              <a:t>월마감</a:t>
            </a:r>
            <a:r>
              <a:rPr lang="ko-KR" altLang="en-US" sz="1400" dirty="0"/>
              <a:t> 통계분석 자료 생성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위와 동일한 용어이므로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삭제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마감월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(1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~12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월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566" y="1196752"/>
            <a:ext cx="7755227" cy="44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/>
          <p:cNvSpPr/>
          <p:nvPr/>
        </p:nvSpPr>
        <p:spPr bwMode="auto">
          <a:xfrm>
            <a:off x="971601" y="2242964"/>
            <a:ext cx="108012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331639" y="2395364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483768" y="243694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순서도: 연결자 35"/>
          <p:cNvSpPr/>
          <p:nvPr/>
        </p:nvSpPr>
        <p:spPr bwMode="auto">
          <a:xfrm>
            <a:off x="957688" y="2171724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순서도: 연결자 36"/>
          <p:cNvSpPr/>
          <p:nvPr/>
        </p:nvSpPr>
        <p:spPr bwMode="auto">
          <a:xfrm>
            <a:off x="1326112" y="236814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연결자 37"/>
          <p:cNvSpPr/>
          <p:nvPr/>
        </p:nvSpPr>
        <p:spPr bwMode="auto">
          <a:xfrm>
            <a:off x="2549847" y="241746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1323672"/>
      </p:ext>
    </p:extLst>
  </p:cSld>
  <p:clrMapOvr>
    <a:masterClrMapping/>
  </p:clrMapOvr>
  <p:transition spd="med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스크롤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되서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내려올수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있는 공간이 있는 경우는 화면에 맞춰 주세요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..</a:t>
            </a:r>
          </a:p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각각의 화면 마다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들쭉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날쭉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합니다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…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0556"/>
            <a:ext cx="8280920" cy="414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908584" y="3315056"/>
            <a:ext cx="7263816" cy="213016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800572" y="3271436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5758701"/>
      </p:ext>
    </p:extLst>
  </p:cSld>
  <p:clrMapOvr>
    <a:masterClrMapping/>
  </p:clrMapOvr>
  <p:transition spd="med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6084"/>
            <a:ext cx="7515200" cy="409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3355840" y="3789040"/>
            <a:ext cx="576065" cy="108012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통계화면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Grid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edit 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</a:t>
            </a:r>
            <a:r>
              <a:rPr lang="en-US" altLang="ko-KR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Dropdownlist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형식이 나타남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edit 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임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 bwMode="auto">
          <a:xfrm>
            <a:off x="3256275" y="378904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8567344"/>
      </p:ext>
    </p:extLst>
  </p:cSld>
  <p:clrMapOvr>
    <a:masterClrMapping/>
  </p:clrMapOvr>
  <p:transition spd="med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66084"/>
            <a:ext cx="7515200" cy="409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809702" y="3221980"/>
            <a:ext cx="1282010" cy="236860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505" y="5805264"/>
            <a:ext cx="7606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외에 다른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box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 있는 명칭은 모든 화면에서 삭제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 bwMode="auto">
          <a:xfrm>
            <a:off x="701690" y="320536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완</a:t>
            </a:r>
            <a:r>
              <a:rPr lang="ko-KR" altLang="en-US" sz="3600" dirty="0" smtClean="0"/>
              <a:t>료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5101492"/>
      </p:ext>
    </p:extLst>
  </p:cSld>
  <p:clrMapOvr>
    <a:masterClrMapping/>
  </p:clrMapOvr>
  <p:transition spd="med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827584" y="11967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통계분석 전체에 적용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전체적으로 업무 화면의 색상이 진해서 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좀더 부드러운 색으로 바꿔 주세요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….  </a:t>
            </a:r>
          </a:p>
          <a:p>
            <a:r>
              <a:rPr lang="en-US" altLang="ko-KR" sz="1200" b="1" dirty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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현업 담당자가 위 타이틀과 구분이 안되고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,,, 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한참 보고 있으면 눈이 아프다고 함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※ </a:t>
            </a:r>
            <a:r>
              <a:rPr lang="ko-KR" altLang="en-US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내용은 전체 화면 동일 합니다</a:t>
            </a:r>
            <a:r>
              <a:rPr lang="en-US" altLang="ko-KR" sz="1200" b="1" dirty="0" smtClean="0">
                <a:solidFill>
                  <a:srgbClr val="FF33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200" b="1" dirty="0">
              <a:solidFill>
                <a:srgbClr val="FF33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85595"/>
            <a:ext cx="6552728" cy="393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1510296" y="2930400"/>
            <a:ext cx="5581984" cy="2370808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순서도: 연결자 18"/>
          <p:cNvSpPr/>
          <p:nvPr/>
        </p:nvSpPr>
        <p:spPr bwMode="auto">
          <a:xfrm>
            <a:off x="1402284" y="2913780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580112" y="692696"/>
            <a:ext cx="4032448" cy="20882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 smtClean="0"/>
              <a:t>완</a:t>
            </a:r>
            <a:r>
              <a:rPr lang="ko-KR" altLang="en-US" sz="3600" dirty="0" smtClean="0"/>
              <a:t>료</a:t>
            </a:r>
            <a:endParaRPr kumimoji="0" lang="ko-KR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9351500"/>
      </p:ext>
    </p:extLst>
  </p:cSld>
  <p:clrMapOvr>
    <a:masterClrMapping/>
  </p:clrMapOvr>
  <p:transition spd="med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TextBox 9"/>
          <p:cNvSpPr txBox="1"/>
          <p:nvPr/>
        </p:nvSpPr>
        <p:spPr>
          <a:xfrm>
            <a:off x="1619672" y="2812137"/>
            <a:ext cx="501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분석 </a:t>
            </a:r>
            <a:r>
              <a:rPr lang="en-US" altLang="ko-KR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개별 화면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0711320"/>
      </p:ext>
    </p:extLst>
  </p:cSld>
  <p:clrMapOvr>
    <a:masterClrMapping/>
  </p:clrMapOvr>
  <p:transition spd="med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i_stat_als_1.html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목표등록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박스 위로 올려서 맞추어 주세요</a:t>
            </a:r>
            <a:endParaRPr lang="en-US" altLang="ko-KR" sz="1200" b="1" dirty="0" smtClean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초기화 버튼 필요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24936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932827" y="2440845"/>
            <a:ext cx="517550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순서도: 연결자 29"/>
          <p:cNvSpPr/>
          <p:nvPr/>
        </p:nvSpPr>
        <p:spPr bwMode="auto">
          <a:xfrm>
            <a:off x="884102" y="2309663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39552" y="3789040"/>
            <a:ext cx="8064896" cy="576064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순서도: 연결자 31"/>
          <p:cNvSpPr/>
          <p:nvPr/>
        </p:nvSpPr>
        <p:spPr bwMode="auto">
          <a:xfrm>
            <a:off x="539552" y="378882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6535556" y="2744946"/>
            <a:ext cx="467971" cy="18175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순서도: 연결자 33"/>
          <p:cNvSpPr/>
          <p:nvPr/>
        </p:nvSpPr>
        <p:spPr bwMode="auto">
          <a:xfrm>
            <a:off x="6427544" y="2633126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668344" y="4437112"/>
            <a:ext cx="4752528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r>
              <a:rPr kumimoji="0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번 제외 </a:t>
            </a:r>
            <a:r>
              <a:rPr lang="ko-KR" altLang="en-US" sz="3200" dirty="0" smtClean="0"/>
              <a:t>완</a:t>
            </a:r>
            <a:r>
              <a:rPr lang="ko-KR" altLang="en-US" sz="3200" dirty="0" smtClean="0"/>
              <a:t>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4783979"/>
      </p:ext>
    </p:extLst>
  </p:cSld>
  <p:clrMapOvr>
    <a:masterClrMapping/>
  </p:clrMapOvr>
  <p:transition spd="med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79512" y="692696"/>
            <a:ext cx="8784976" cy="5912652"/>
            <a:chOff x="179512" y="692696"/>
            <a:chExt cx="8784976" cy="5912652"/>
          </a:xfrm>
        </p:grpSpPr>
        <p:sp>
          <p:nvSpPr>
            <p:cNvPr id="3" name="직사각형 2"/>
            <p:cNvSpPr/>
            <p:nvPr/>
          </p:nvSpPr>
          <p:spPr bwMode="auto">
            <a:xfrm>
              <a:off x="179512" y="692696"/>
              <a:ext cx="8784976" cy="43204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79512" y="1124744"/>
              <a:ext cx="8784976" cy="46085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179512" y="5749636"/>
              <a:ext cx="8784976" cy="8557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1331640" y="5749636"/>
              <a:ext cx="0" cy="8557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33164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3419872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/>
            <p:cNvCxnSpPr>
              <a:stCxn id="3" idx="0"/>
              <a:endCxn id="3" idx="2"/>
            </p:cNvCxnSpPr>
            <p:nvPr/>
          </p:nvCxnSpPr>
          <p:spPr bwMode="auto">
            <a:xfrm>
              <a:off x="4572000" y="692696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/>
          <p:cNvSpPr txBox="1"/>
          <p:nvPr/>
        </p:nvSpPr>
        <p:spPr>
          <a:xfrm>
            <a:off x="223644" y="76358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일자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0377" y="763586"/>
            <a:ext cx="1969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2016 – 12 - 17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91880" y="7449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구분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18613" y="744959"/>
            <a:ext cx="4101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hlinkClick r:id="rId2"/>
              </a:rPr>
              <a:t>i_stat_als_2.html</a:t>
            </a:r>
            <a:r>
              <a:rPr lang="en-US" altLang="ko-KR" sz="1400" dirty="0"/>
              <a:t> / (</a:t>
            </a:r>
            <a:r>
              <a:rPr lang="ko-KR" altLang="en-US" sz="1400" dirty="0"/>
              <a:t>생산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년도별</a:t>
            </a:r>
            <a:r>
              <a:rPr lang="ko-KR" altLang="en-US" sz="1400" dirty="0"/>
              <a:t> 전체 실적현황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3644" y="5912986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57505" y="5805264"/>
            <a:ext cx="760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1.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년도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dropdownlist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(2015, 2016,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2017,2018,2019,2020)</a:t>
            </a: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작년생산실적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오른쪽 정렬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3.[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생산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불량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[</a:t>
            </a:r>
            <a:r>
              <a:rPr lang="ko-KR" altLang="en-US" sz="12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달성율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이것 </a:t>
            </a:r>
            <a:r>
              <a:rPr lang="ko-KR" altLang="en-US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모두 중앙정렬하고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글씨는 조금 더 크게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2472"/>
            <a:ext cx="8208912" cy="455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 bwMode="auto">
          <a:xfrm>
            <a:off x="1262364" y="2345656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순서도: 연결자 24"/>
          <p:cNvSpPr/>
          <p:nvPr/>
        </p:nvSpPr>
        <p:spPr bwMode="auto">
          <a:xfrm>
            <a:off x="1256837" y="2318437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262364" y="2924944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순서도: 연결자 26"/>
          <p:cNvSpPr/>
          <p:nvPr/>
        </p:nvSpPr>
        <p:spPr bwMode="auto">
          <a:xfrm>
            <a:off x="1256837" y="2897725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1250195" y="4149080"/>
            <a:ext cx="576065" cy="197881"/>
          </a:xfrm>
          <a:prstGeom prst="rect">
            <a:avLst/>
          </a:prstGeom>
          <a:noFill/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순서도: 연결자 34"/>
          <p:cNvSpPr/>
          <p:nvPr/>
        </p:nvSpPr>
        <p:spPr bwMode="auto">
          <a:xfrm>
            <a:off x="1244668" y="4121861"/>
            <a:ext cx="216024" cy="223640"/>
          </a:xfrm>
          <a:prstGeom prst="flowChartConnector">
            <a:avLst/>
          </a:prstGeom>
          <a:solidFill>
            <a:srgbClr val="FFFF00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0" lang="ko-KR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796136" y="1412776"/>
            <a:ext cx="4752528" cy="19442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2, 3</a:t>
            </a:r>
            <a:r>
              <a:rPr kumimoji="0" lang="ko-KR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번 제외 </a:t>
            </a:r>
            <a:r>
              <a:rPr lang="ko-KR" altLang="en-US" sz="3200" dirty="0" smtClean="0"/>
              <a:t>완</a:t>
            </a:r>
            <a:r>
              <a:rPr lang="ko-KR" altLang="en-US" sz="3200" dirty="0" smtClean="0"/>
              <a:t>료</a:t>
            </a:r>
            <a:endParaRPr kumimoji="0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8426242"/>
      </p:ext>
    </p:extLst>
  </p:cSld>
  <p:clrMapOvr>
    <a:masterClrMapping/>
  </p:clrMapOvr>
  <p:transition spd="med">
    <p:blinds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제안서">
  <a:themeElements>
    <a:clrScheme name="Office 테마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테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테마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제안서</Template>
  <TotalTime>18921</TotalTime>
  <Words>1227</Words>
  <Application>Microsoft Office PowerPoint</Application>
  <PresentationFormat>화면 슬라이드 쇼(4:3)</PresentationFormat>
  <Paragraphs>251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제안서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제안</dc:title>
  <dc:creator>SulgiHong</dc:creator>
  <cp:lastModifiedBy>ciycc</cp:lastModifiedBy>
  <cp:revision>215</cp:revision>
  <dcterms:created xsi:type="dcterms:W3CDTF">2016-10-21T08:22:37Z</dcterms:created>
  <dcterms:modified xsi:type="dcterms:W3CDTF">2016-12-18T05:23:06Z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TC060891601042</vt:lpwstr>
  </property>
</Properties>
</file>