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70" r:id="rId6"/>
    <p:sldId id="268" r:id="rId7"/>
    <p:sldId id="262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3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E6F12-560B-CF47-880A-BFF10F37A2D3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18A62-E39B-BC4F-8C2C-03662DB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8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5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SNS News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Progress Update</a:t>
            </a:r>
          </a:p>
          <a:p>
            <a:r>
              <a:rPr lang="en-US" dirty="0" smtClean="0"/>
              <a:t>May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2013</a:t>
            </a:r>
          </a:p>
          <a:p>
            <a:r>
              <a:rPr lang="ko-KR" altLang="en-US" dirty="0"/>
              <a:t>임베디드 시스템 연구실</a:t>
            </a:r>
            <a:endParaRPr lang="en-US" altLang="ko-KR" dirty="0"/>
          </a:p>
          <a:p>
            <a:r>
              <a:rPr lang="ko-KR" altLang="en-US" dirty="0"/>
              <a:t>김상모</a:t>
            </a:r>
            <a:r>
              <a:rPr lang="en-US" altLang="ko-KR" dirty="0"/>
              <a:t>,</a:t>
            </a:r>
            <a:r>
              <a:rPr lang="ko-KR" altLang="en-US" dirty="0"/>
              <a:t> 김형준</a:t>
            </a:r>
            <a:r>
              <a:rPr lang="en-US" altLang="ko-KR" dirty="0"/>
              <a:t>,</a:t>
            </a:r>
            <a:r>
              <a:rPr lang="ko-KR" altLang="en-US" dirty="0"/>
              <a:t> 한인규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5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Optimized CUDA Kernel for Reduction Handles One Dataset</a:t>
            </a:r>
          </a:p>
          <a:p>
            <a:r>
              <a:rPr lang="en-US" dirty="0" smtClean="0"/>
              <a:t>Launch Multiple Kernels for Multiple Datasets </a:t>
            </a:r>
            <a:r>
              <a:rPr lang="en-US" i="1" dirty="0" smtClean="0">
                <a:solidFill>
                  <a:srgbClr val="FF0000"/>
                </a:solidFill>
              </a:rPr>
              <a:t>Asynchronously</a:t>
            </a:r>
          </a:p>
          <a:p>
            <a:pPr lvl="1"/>
            <a:r>
              <a:rPr lang="en-US" dirty="0" smtClean="0"/>
              <a:t>A Kernel Launch is Asynchronous by Default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338" y="4493789"/>
            <a:ext cx="2728326" cy="1497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429807"/>
            <a:ext cx="32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Reduction: Tree-based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8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 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Work at NVIDIA</a:t>
            </a:r>
          </a:p>
          <a:p>
            <a:pPr lvl="1"/>
            <a:r>
              <a:rPr lang="en-US" dirty="0" smtClean="0"/>
              <a:t>Optimizing Parallel Reduction in CUDA, Mark Harris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developer.download.nvidia.com</a:t>
            </a:r>
            <a:r>
              <a:rPr lang="en-US" dirty="0"/>
              <a:t>/compute/</a:t>
            </a:r>
            <a:r>
              <a:rPr lang="en-US" dirty="0" err="1"/>
              <a:t>cuda</a:t>
            </a:r>
            <a:r>
              <a:rPr lang="en-US" dirty="0"/>
              <a:t>/1.1-Beta/x86_website/projects/reduction/doc/</a:t>
            </a:r>
            <a:r>
              <a:rPr lang="en-US" dirty="0" err="1"/>
              <a:t>reduction.pdf</a:t>
            </a:r>
            <a:endParaRPr lang="en-US" dirty="0"/>
          </a:p>
        </p:txBody>
      </p:sp>
      <p:pic>
        <p:nvPicPr>
          <p:cNvPr id="4" name="Picture 3" descr="스크린샷 2013-04-30 오후 7.50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3073362"/>
            <a:ext cx="5025570" cy="2898586"/>
          </a:xfrm>
          <a:prstGeom prst="rect">
            <a:avLst/>
          </a:prstGeom>
        </p:spPr>
      </p:pic>
      <p:sp>
        <p:nvSpPr>
          <p:cNvPr id="5" name="Round Same Side Corner Rectangle 4"/>
          <p:cNvSpPr/>
          <p:nvPr/>
        </p:nvSpPr>
        <p:spPr>
          <a:xfrm>
            <a:off x="457200" y="5374640"/>
            <a:ext cx="8229600" cy="914400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Thanks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674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23" name="Trapezoid 22"/>
          <p:cNvSpPr/>
          <p:nvPr/>
        </p:nvSpPr>
        <p:spPr>
          <a:xfrm>
            <a:off x="501787" y="5507182"/>
            <a:ext cx="4702296" cy="877454"/>
          </a:xfrm>
          <a:prstGeom prst="trapezoid">
            <a:avLst>
              <a:gd name="adj" fmla="val 490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90606" y="1948451"/>
            <a:ext cx="3524660" cy="2046276"/>
          </a:xfrm>
          <a:prstGeom prst="roundRect">
            <a:avLst>
              <a:gd name="adj" fmla="val 933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Recommendation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85" y="3396377"/>
            <a:ext cx="1002010" cy="461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672" y="3400180"/>
            <a:ext cx="808182" cy="48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Up Arrow Callout 26"/>
          <p:cNvSpPr/>
          <p:nvPr/>
        </p:nvSpPr>
        <p:spPr>
          <a:xfrm>
            <a:off x="1090605" y="4126345"/>
            <a:ext cx="914400" cy="914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8" name="Up Arrow Callout 27"/>
          <p:cNvSpPr/>
          <p:nvPr/>
        </p:nvSpPr>
        <p:spPr>
          <a:xfrm>
            <a:off x="2072462" y="4126345"/>
            <a:ext cx="914400" cy="914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29" name="Up Arrow Callout 28"/>
          <p:cNvSpPr/>
          <p:nvPr/>
        </p:nvSpPr>
        <p:spPr>
          <a:xfrm>
            <a:off x="3723462" y="4126345"/>
            <a:ext cx="914400" cy="914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  <a:r>
              <a:rPr lang="en-US" i="1" dirty="0" smtClean="0"/>
              <a:t>n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111060" y="4749800"/>
            <a:ext cx="459425" cy="0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08605" y="4565134"/>
            <a:ext cx="275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 News Subscriptions</a:t>
            </a:r>
            <a:endParaRPr lang="en-US" sz="2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685" y="5691391"/>
            <a:ext cx="1460500" cy="4826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408605" y="5773881"/>
            <a:ext cx="2109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News Link Sources</a:t>
            </a:r>
            <a:endParaRPr lang="en-US" sz="2000" dirty="0"/>
          </a:p>
        </p:txBody>
      </p:sp>
      <p:sp>
        <p:nvSpPr>
          <p:cNvPr id="34" name="Striped Right Arrow 33"/>
          <p:cNvSpPr/>
          <p:nvPr/>
        </p:nvSpPr>
        <p:spPr>
          <a:xfrm>
            <a:off x="5204083" y="1948451"/>
            <a:ext cx="1161996" cy="61212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178967" y="1917194"/>
            <a:ext cx="981363" cy="133045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086603" y="1746523"/>
            <a:ext cx="1186789" cy="1740199"/>
          </a:xfrm>
          <a:prstGeom prst="roundRect">
            <a:avLst>
              <a:gd name="adj" fmla="val 804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Striped Right Arrow 36"/>
          <p:cNvSpPr/>
          <p:nvPr/>
        </p:nvSpPr>
        <p:spPr>
          <a:xfrm flipH="1">
            <a:off x="5204083" y="2666781"/>
            <a:ext cx="1161996" cy="61212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17019" y="3247652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Liked News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6375" y="1345198"/>
            <a:ext cx="185256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News </a:t>
            </a:r>
          </a:p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0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5999" y="4900166"/>
            <a:ext cx="12700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4362" y="4676677"/>
            <a:ext cx="12700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39299" y="3107010"/>
            <a:ext cx="2096655" cy="1129145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Personalized </a:t>
            </a:r>
          </a:p>
          <a:p>
            <a:pPr algn="ctr"/>
            <a:r>
              <a:rPr lang="en-US" dirty="0" smtClean="0"/>
              <a:t>Document Vector List</a:t>
            </a:r>
          </a:p>
          <a:p>
            <a:pPr algn="ctr"/>
            <a:r>
              <a:rPr lang="en-US" dirty="0" smtClean="0"/>
              <a:t>(Per User)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47817" y="1869337"/>
            <a:ext cx="2096655" cy="94621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Trainer</a:t>
            </a:r>
          </a:p>
          <a:p>
            <a:pPr algn="ctr"/>
            <a:r>
              <a:rPr lang="en-US" b="1" dirty="0" smtClean="0"/>
              <a:t>Daemon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7816" y="4492723"/>
            <a:ext cx="2096655" cy="94621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</a:t>
            </a:r>
          </a:p>
          <a:p>
            <a:pPr algn="ctr"/>
            <a:r>
              <a:rPr lang="en-US" b="1" dirty="0" smtClean="0"/>
              <a:t>Daemon</a:t>
            </a:r>
          </a:p>
        </p:txBody>
      </p:sp>
      <p:sp>
        <p:nvSpPr>
          <p:cNvPr id="9" name="Right Arrow Callout 8"/>
          <p:cNvSpPr/>
          <p:nvPr/>
        </p:nvSpPr>
        <p:spPr>
          <a:xfrm>
            <a:off x="669637" y="1885242"/>
            <a:ext cx="2006600" cy="914400"/>
          </a:xfrm>
          <a:prstGeom prst="right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Liked News</a:t>
            </a:r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>
            <a:off x="669636" y="4524534"/>
            <a:ext cx="2006599" cy="914400"/>
          </a:xfrm>
          <a:prstGeom prst="right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 News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10892" y="2076404"/>
            <a:ext cx="1147472" cy="5320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Document Vector</a:t>
            </a:r>
            <a:endParaRPr lang="en-US" sz="1600" dirty="0"/>
          </a:p>
        </p:txBody>
      </p:sp>
      <p:cxnSp>
        <p:nvCxnSpPr>
          <p:cNvPr id="13" name="Elbow Connector 12"/>
          <p:cNvCxnSpPr>
            <a:stCxn id="11" idx="2"/>
            <a:endCxn id="6" idx="3"/>
          </p:cNvCxnSpPr>
          <p:nvPr/>
        </p:nvCxnSpPr>
        <p:spPr>
          <a:xfrm rot="5400000">
            <a:off x="6178740" y="2965694"/>
            <a:ext cx="1063103" cy="3486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44" y="5740377"/>
            <a:ext cx="1002010" cy="461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Elbow Connector 14"/>
          <p:cNvCxnSpPr>
            <a:stCxn id="6" idx="1"/>
            <a:endCxn id="8" idx="0"/>
          </p:cNvCxnSpPr>
          <p:nvPr/>
        </p:nvCxnSpPr>
        <p:spPr>
          <a:xfrm rot="10800000" flipV="1">
            <a:off x="3796145" y="3671583"/>
            <a:ext cx="643155" cy="8211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/>
          <p:cNvSpPr/>
          <p:nvPr/>
        </p:nvSpPr>
        <p:spPr>
          <a:xfrm>
            <a:off x="4403949" y="5361044"/>
            <a:ext cx="351868" cy="478259"/>
          </a:xfrm>
          <a:prstGeom prst="upDownArrow">
            <a:avLst>
              <a:gd name="adj1" fmla="val 49575"/>
              <a:gd name="adj2" fmla="val 267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310891" y="4718388"/>
            <a:ext cx="1147472" cy="5320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Similarity</a:t>
            </a:r>
          </a:p>
          <a:p>
            <a:pPr algn="ctr"/>
            <a:r>
              <a:rPr lang="en-US" sz="1600" dirty="0" smtClean="0"/>
              <a:t>Score</a:t>
            </a:r>
            <a:endParaRPr lang="en-US" sz="1600" dirty="0"/>
          </a:p>
        </p:txBody>
      </p:sp>
      <p:sp>
        <p:nvSpPr>
          <p:cNvPr id="19" name="Equal 18"/>
          <p:cNvSpPr/>
          <p:nvPr/>
        </p:nvSpPr>
        <p:spPr>
          <a:xfrm>
            <a:off x="6765636" y="5438934"/>
            <a:ext cx="476902" cy="485785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458364" y="5361044"/>
            <a:ext cx="1228436" cy="6098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85999" y="5916006"/>
            <a:ext cx="159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Bayesian</a:t>
            </a:r>
            <a:endParaRPr lang="en-US" dirty="0"/>
          </a:p>
        </p:txBody>
      </p:sp>
      <p:cxnSp>
        <p:nvCxnSpPr>
          <p:cNvPr id="24" name="Elbow Connector 23"/>
          <p:cNvCxnSpPr>
            <a:stCxn id="7" idx="3"/>
            <a:endCxn id="11" idx="1"/>
          </p:cNvCxnSpPr>
          <p:nvPr/>
        </p:nvCxnSpPr>
        <p:spPr>
          <a:xfrm flipV="1">
            <a:off x="4844472" y="2342442"/>
            <a:ext cx="1466420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8" idx="1"/>
          </p:cNvCxnSpPr>
          <p:nvPr/>
        </p:nvCxnSpPr>
        <p:spPr>
          <a:xfrm>
            <a:off x="4844471" y="4965829"/>
            <a:ext cx="1466420" cy="1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triped Right Arrow 28"/>
          <p:cNvSpPr/>
          <p:nvPr/>
        </p:nvSpPr>
        <p:spPr>
          <a:xfrm rot="9000000">
            <a:off x="4654735" y="1613927"/>
            <a:ext cx="691268" cy="484632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/>
          <p:cNvSpPr/>
          <p:nvPr/>
        </p:nvSpPr>
        <p:spPr>
          <a:xfrm rot="9000000">
            <a:off x="4514151" y="4322192"/>
            <a:ext cx="691269" cy="484632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ded Corner 10"/>
          <p:cNvSpPr/>
          <p:nvPr/>
        </p:nvSpPr>
        <p:spPr>
          <a:xfrm>
            <a:off x="784944" y="2338139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Daemon Design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25467" y="1886526"/>
            <a:ext cx="5253181" cy="2459182"/>
          </a:xfrm>
          <a:prstGeom prst="roundRect">
            <a:avLst>
              <a:gd name="adj" fmla="val 5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Trainer</a:t>
            </a:r>
          </a:p>
          <a:p>
            <a:r>
              <a:rPr lang="en-US" b="1" dirty="0" smtClean="0"/>
              <a:t>Daemon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49468" y="2165408"/>
            <a:ext cx="187036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D2V: Document to Vector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7983" y="4996670"/>
            <a:ext cx="1298039" cy="1129145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PDVL</a:t>
            </a:r>
          </a:p>
          <a:p>
            <a:pPr algn="ctr"/>
            <a:r>
              <a:rPr lang="en-US" sz="1400" dirty="0" smtClean="0"/>
              <a:t>(Personalized Document Vector List)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6319832" y="5003799"/>
            <a:ext cx="1078125" cy="1129145"/>
          </a:xfrm>
          <a:prstGeom prst="roundRect">
            <a:avLst>
              <a:gd name="adj" fmla="val 50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GTT</a:t>
            </a:r>
          </a:p>
          <a:p>
            <a:pPr algn="ctr"/>
            <a:r>
              <a:rPr lang="en-US" sz="1400" dirty="0" smtClean="0"/>
              <a:t>(Global Term ID Table)</a:t>
            </a:r>
            <a:endParaRPr lang="en-US" sz="1400" dirty="0"/>
          </a:p>
        </p:txBody>
      </p:sp>
      <p:sp>
        <p:nvSpPr>
          <p:cNvPr id="10" name="Folded Corner 9"/>
          <p:cNvSpPr/>
          <p:nvPr/>
        </p:nvSpPr>
        <p:spPr>
          <a:xfrm>
            <a:off x="684494" y="2221533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Plain Text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ID</a:t>
            </a:r>
            <a:endParaRPr lang="en-US" dirty="0"/>
          </a:p>
        </p:txBody>
      </p:sp>
      <p:cxnSp>
        <p:nvCxnSpPr>
          <p:cNvPr id="13" name="Elbow Connector 12"/>
          <p:cNvCxnSpPr>
            <a:stCxn id="10" idx="3"/>
            <a:endCxn id="6" idx="1"/>
          </p:cNvCxnSpPr>
          <p:nvPr/>
        </p:nvCxnSpPr>
        <p:spPr>
          <a:xfrm flipV="1">
            <a:off x="2186559" y="2622608"/>
            <a:ext cx="2262909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0"/>
            <a:endCxn id="6" idx="3"/>
          </p:cNvCxnSpPr>
          <p:nvPr/>
        </p:nvCxnSpPr>
        <p:spPr>
          <a:xfrm rot="16200000" flipV="1">
            <a:off x="5398769" y="3543672"/>
            <a:ext cx="2381191" cy="539063"/>
          </a:xfrm>
          <a:prstGeom prst="bentConnector2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7" idx="0"/>
          </p:cNvCxnSpPr>
          <p:nvPr/>
        </p:nvCxnSpPr>
        <p:spPr>
          <a:xfrm rot="5400000">
            <a:off x="3707396" y="3319416"/>
            <a:ext cx="1916862" cy="14376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699931" y="3391923"/>
            <a:ext cx="1132998" cy="51248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519748" y="3005576"/>
            <a:ext cx="1227252" cy="593302"/>
          </a:xfrm>
          <a:prstGeom prst="roundRect">
            <a:avLst/>
          </a:prstGeom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Reference and Update</a:t>
            </a:r>
            <a:endParaRPr lang="en-US" sz="1400" dirty="0"/>
          </a:p>
        </p:txBody>
      </p:sp>
      <p:sp>
        <p:nvSpPr>
          <p:cNvPr id="25" name="Up Arrow Callout 24"/>
          <p:cNvSpPr/>
          <p:nvPr/>
        </p:nvSpPr>
        <p:spPr>
          <a:xfrm>
            <a:off x="784944" y="3391923"/>
            <a:ext cx="1288470" cy="1611876"/>
          </a:xfrm>
          <a:prstGeom prst="upArrowCallout">
            <a:avLst>
              <a:gd name="adj1" fmla="val 21415"/>
              <a:gd name="adj2" fmla="val 25000"/>
              <a:gd name="adj3" fmla="val 19624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Whenever Users Like News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596022" y="3311105"/>
            <a:ext cx="1132998" cy="5124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Document Vector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3629697" y="3745564"/>
            <a:ext cx="819772" cy="5485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PDVL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519748" y="3745564"/>
            <a:ext cx="819772" cy="5485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1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Daemon Design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784944" y="2338139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25468" y="1886525"/>
            <a:ext cx="4570408" cy="2739903"/>
          </a:xfrm>
          <a:prstGeom prst="roundRect">
            <a:avLst>
              <a:gd name="adj" fmla="val 5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Evaluation</a:t>
            </a:r>
          </a:p>
          <a:p>
            <a:r>
              <a:rPr lang="en-US" b="1" dirty="0" smtClean="0"/>
              <a:t>Daemon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14633" y="2767979"/>
            <a:ext cx="1124124" cy="7446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D2V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5877" y="5129320"/>
            <a:ext cx="1216788" cy="835018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PDVL</a:t>
            </a:r>
          </a:p>
          <a:p>
            <a:pPr algn="ctr"/>
            <a:r>
              <a:rPr lang="en-US" sz="1400" dirty="0" smtClean="0"/>
              <a:t>(Personalized Document Vector List)</a:t>
            </a:r>
            <a:endParaRPr lang="en-US" sz="1400" dirty="0"/>
          </a:p>
        </p:txBody>
      </p:sp>
      <p:sp>
        <p:nvSpPr>
          <p:cNvPr id="11" name="Folded Corner 10"/>
          <p:cNvSpPr/>
          <p:nvPr/>
        </p:nvSpPr>
        <p:spPr>
          <a:xfrm>
            <a:off x="684494" y="2221533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Plain Text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ID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3"/>
            <a:endCxn id="8" idx="1"/>
          </p:cNvCxnSpPr>
          <p:nvPr/>
        </p:nvCxnSpPr>
        <p:spPr>
          <a:xfrm>
            <a:off x="2186559" y="2622609"/>
            <a:ext cx="1128074" cy="5176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42665" y="2169540"/>
            <a:ext cx="1075782" cy="4988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 Arrow Callout 16"/>
          <p:cNvSpPr/>
          <p:nvPr/>
        </p:nvSpPr>
        <p:spPr>
          <a:xfrm>
            <a:off x="784944" y="3391923"/>
            <a:ext cx="1288470" cy="1611876"/>
          </a:xfrm>
          <a:prstGeom prst="upArrowCallout">
            <a:avLst>
              <a:gd name="adj1" fmla="val 21415"/>
              <a:gd name="adj2" fmla="val 25000"/>
              <a:gd name="adj3" fmla="val 19624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from Subscriptions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438756" y="2088722"/>
            <a:ext cx="1075782" cy="4988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Document Vector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5722356" y="2984901"/>
            <a:ext cx="1603515" cy="7446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NVE</a:t>
            </a:r>
            <a:endParaRPr lang="en-US" dirty="0"/>
          </a:p>
        </p:txBody>
      </p:sp>
      <p:cxnSp>
        <p:nvCxnSpPr>
          <p:cNvPr id="35" name="Elbow Connector 34"/>
          <p:cNvCxnSpPr>
            <a:stCxn id="9" idx="0"/>
            <a:endCxn id="31" idx="2"/>
          </p:cNvCxnSpPr>
          <p:nvPr/>
        </p:nvCxnSpPr>
        <p:spPr>
          <a:xfrm rot="5400000" flipH="1" flipV="1">
            <a:off x="4529293" y="3134500"/>
            <a:ext cx="1399798" cy="25898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3"/>
            <a:endCxn id="18" idx="2"/>
          </p:cNvCxnSpPr>
          <p:nvPr/>
        </p:nvCxnSpPr>
        <p:spPr>
          <a:xfrm flipV="1">
            <a:off x="4438757" y="2587556"/>
            <a:ext cx="537890" cy="5527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3"/>
            <a:endCxn id="31" idx="1"/>
          </p:cNvCxnSpPr>
          <p:nvPr/>
        </p:nvCxnSpPr>
        <p:spPr>
          <a:xfrm>
            <a:off x="5514538" y="2338139"/>
            <a:ext cx="207818" cy="10190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371" y="2221533"/>
            <a:ext cx="1002010" cy="461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" name="Up-Down Arrow 47"/>
          <p:cNvSpPr/>
          <p:nvPr/>
        </p:nvSpPr>
        <p:spPr>
          <a:xfrm>
            <a:off x="6759922" y="2622609"/>
            <a:ext cx="484632" cy="6323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45015" y="1852201"/>
            <a:ext cx="159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Bayesian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134428" y="5153116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</a:t>
            </a:r>
          </a:p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cxnSp>
        <p:nvCxnSpPr>
          <p:cNvPr id="57" name="Elbow Connector 56"/>
          <p:cNvCxnSpPr>
            <a:stCxn id="31" idx="3"/>
            <a:endCxn id="51" idx="0"/>
          </p:cNvCxnSpPr>
          <p:nvPr/>
        </p:nvCxnSpPr>
        <p:spPr>
          <a:xfrm>
            <a:off x="7325871" y="3357212"/>
            <a:ext cx="493276" cy="17959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314633" y="3800659"/>
            <a:ext cx="1112879" cy="7446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PDVL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4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4823773" y="3897095"/>
            <a:ext cx="3721513" cy="2529355"/>
          </a:xfrm>
          <a:prstGeom prst="round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95844" y="3897095"/>
            <a:ext cx="3721513" cy="2529355"/>
          </a:xfrm>
          <a:prstGeom prst="round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923143" y="1578429"/>
            <a:ext cx="5324928" cy="2111046"/>
          </a:xfrm>
          <a:prstGeom prst="round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Progress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2714496" y="1265735"/>
            <a:ext cx="315384" cy="1372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2714496" y="1581119"/>
            <a:ext cx="315384" cy="1372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 rot="5400000">
            <a:off x="2714496" y="1913561"/>
            <a:ext cx="315384" cy="1372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i="1" dirty="0" smtClean="0"/>
              <a:t>Integration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2188308" y="2842557"/>
            <a:ext cx="1370000" cy="340929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GTT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438068" y="1265735"/>
            <a:ext cx="315384" cy="1372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5400000">
            <a:off x="4438068" y="1581119"/>
            <a:ext cx="315384" cy="1372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4438068" y="1913561"/>
            <a:ext cx="315384" cy="1372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i="1" dirty="0" smtClean="0"/>
              <a:t>Integration</a:t>
            </a:r>
            <a:endParaRPr lang="en-US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3911880" y="2842557"/>
            <a:ext cx="1370000" cy="340929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PDVL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6188853" y="1265735"/>
            <a:ext cx="315384" cy="1372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6188853" y="1581119"/>
            <a:ext cx="315384" cy="1372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6188853" y="1913561"/>
            <a:ext cx="315384" cy="1372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i="1" dirty="0" smtClean="0"/>
              <a:t>Integration</a:t>
            </a:r>
            <a:endParaRPr lang="en-US" sz="1400" i="1" dirty="0"/>
          </a:p>
        </p:txBody>
      </p:sp>
      <p:sp>
        <p:nvSpPr>
          <p:cNvPr id="15" name="Rectangle 14"/>
          <p:cNvSpPr/>
          <p:nvPr/>
        </p:nvSpPr>
        <p:spPr>
          <a:xfrm>
            <a:off x="5662665" y="2842557"/>
            <a:ext cx="1370000" cy="340929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D2V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1659971" y="3460981"/>
            <a:ext cx="315384" cy="1372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 rot="5400000">
            <a:off x="1659971" y="3776365"/>
            <a:ext cx="315384" cy="1372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1659971" y="4108807"/>
            <a:ext cx="315384" cy="1372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i="1" dirty="0" smtClean="0"/>
              <a:t>Integration</a:t>
            </a:r>
            <a:endParaRPr lang="en-US" sz="1400" i="1" dirty="0"/>
          </a:p>
        </p:txBody>
      </p:sp>
      <p:sp>
        <p:nvSpPr>
          <p:cNvPr id="19" name="Rectangle 18"/>
          <p:cNvSpPr/>
          <p:nvPr/>
        </p:nvSpPr>
        <p:spPr>
          <a:xfrm>
            <a:off x="1133783" y="5037803"/>
            <a:ext cx="1370000" cy="340929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NVE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363160" y="3465289"/>
            <a:ext cx="315384" cy="1372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3363160" y="3780673"/>
            <a:ext cx="315384" cy="1372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3363160" y="4113115"/>
            <a:ext cx="315384" cy="1372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i="1" dirty="0" smtClean="0"/>
              <a:t>Integration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2836972" y="5405946"/>
            <a:ext cx="1370000" cy="340929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NVE CUDA</a:t>
            </a:r>
            <a:endParaRPr lang="en-US" sz="1400" b="1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5571997" y="3460981"/>
            <a:ext cx="315384" cy="1372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 rot="5400000">
            <a:off x="5571997" y="3776365"/>
            <a:ext cx="315384" cy="1372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5571997" y="4108807"/>
            <a:ext cx="315384" cy="1372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i="1" dirty="0" smtClean="0"/>
              <a:t>Integration</a:t>
            </a:r>
            <a:endParaRPr lang="en-US" sz="1400" i="1" dirty="0"/>
          </a:p>
        </p:txBody>
      </p:sp>
      <p:sp>
        <p:nvSpPr>
          <p:cNvPr id="27" name="Rectangle 26"/>
          <p:cNvSpPr/>
          <p:nvPr/>
        </p:nvSpPr>
        <p:spPr>
          <a:xfrm>
            <a:off x="5045809" y="5037803"/>
            <a:ext cx="1370000" cy="340929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Trainer Daemon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 rot="5400000">
            <a:off x="7359068" y="3460981"/>
            <a:ext cx="315384" cy="1372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7359068" y="3776365"/>
            <a:ext cx="315384" cy="1372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 rot="5400000">
            <a:off x="7359068" y="4108807"/>
            <a:ext cx="315384" cy="1372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i="1" dirty="0" smtClean="0"/>
              <a:t>Integration</a:t>
            </a:r>
            <a:endParaRPr lang="en-US" sz="1400" i="1" dirty="0"/>
          </a:p>
        </p:txBody>
      </p:sp>
      <p:sp>
        <p:nvSpPr>
          <p:cNvPr id="31" name="Rectangle 30"/>
          <p:cNvSpPr/>
          <p:nvPr/>
        </p:nvSpPr>
        <p:spPr>
          <a:xfrm>
            <a:off x="6832880" y="5037803"/>
            <a:ext cx="1370000" cy="435951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Evaluation Daemon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3363160" y="4442578"/>
            <a:ext cx="315384" cy="1372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i="1" dirty="0" smtClean="0"/>
              <a:t>Optimization</a:t>
            </a:r>
            <a:endParaRPr lang="en-US" sz="1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09640" y="332014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70391" y="6057119"/>
            <a:ext cx="312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Document Similarity Evaluation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72699" y="6057119"/>
            <a:ext cx="179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Service Daemons</a:t>
            </a:r>
            <a:endParaRPr lang="en-US" dirty="0"/>
          </a:p>
        </p:txBody>
      </p:sp>
      <p:sp>
        <p:nvSpPr>
          <p:cNvPr id="39" name="Striped Right Arrow 38"/>
          <p:cNvSpPr/>
          <p:nvPr/>
        </p:nvSpPr>
        <p:spPr>
          <a:xfrm rot="2700000">
            <a:off x="2395950" y="3646734"/>
            <a:ext cx="691268" cy="484632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NVE CUDA Acceleration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ourier New"/>
                <a:cs typeface="Courier New"/>
              </a:rPr>
              <a:t>float </a:t>
            </a:r>
            <a:r>
              <a:rPr lang="en-US" sz="2800" b="1" dirty="0" err="1" smtClean="0">
                <a:latin typeface="Courier New"/>
                <a:cs typeface="Courier New"/>
              </a:rPr>
              <a:t>nvmuldiv</a:t>
            </a:r>
            <a:r>
              <a:rPr lang="en-US" sz="2800" dirty="0" smtClean="0">
                <a:latin typeface="Courier New"/>
                <a:cs typeface="Courier New"/>
              </a:rPr>
              <a:t>( float </a:t>
            </a:r>
            <a:r>
              <a:rPr lang="en-US" sz="2800" b="1" dirty="0" smtClean="0">
                <a:latin typeface="Courier New"/>
                <a:cs typeface="Courier New"/>
              </a:rPr>
              <a:t>d1</a:t>
            </a:r>
            <a:r>
              <a:rPr lang="en-US" sz="2800" dirty="0" smtClean="0">
                <a:latin typeface="Courier New"/>
                <a:cs typeface="Courier New"/>
              </a:rPr>
              <a:t>[], float </a:t>
            </a:r>
            <a:r>
              <a:rPr lang="en-US" sz="2800" b="1" dirty="0" smtClean="0">
                <a:latin typeface="Courier New"/>
                <a:cs typeface="Courier New"/>
              </a:rPr>
              <a:t>d2</a:t>
            </a:r>
            <a:r>
              <a:rPr lang="en-US" sz="2800" dirty="0" smtClean="0">
                <a:latin typeface="Courier New"/>
                <a:cs typeface="Courier New"/>
              </a:rPr>
              <a:t>[], </a:t>
            </a:r>
            <a:r>
              <a:rPr lang="en-US" sz="2800" dirty="0" err="1" smtClean="0">
                <a:latin typeface="Courier New"/>
                <a:cs typeface="Courier New"/>
              </a:rPr>
              <a:t>int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b="1" dirty="0" err="1" smtClean="0">
                <a:latin typeface="Courier New"/>
                <a:cs typeface="Courier New"/>
              </a:rPr>
              <a:t>len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/>
              <a:t>Performs the primitive Naive Bayesian Probability </a:t>
            </a:r>
            <a:r>
              <a:rPr lang="en-US" dirty="0" smtClean="0"/>
              <a:t>Calculation</a:t>
            </a:r>
          </a:p>
          <a:p>
            <a:pPr lvl="1"/>
            <a:r>
              <a:rPr lang="fr-FR" dirty="0" smtClean="0"/>
              <a:t>Return: </a:t>
            </a:r>
            <a:r>
              <a:rPr lang="fr-FR" i="1" dirty="0" smtClean="0"/>
              <a:t>(</a:t>
            </a:r>
            <a:r>
              <a:rPr lang="fr-FR" i="1" dirty="0"/>
              <a:t>d1[0] / d2[0]) x (d1[1] / d2[1]) x ... x (d1[len-1] x d2[len</a:t>
            </a:r>
            <a:r>
              <a:rPr lang="fr-FR" i="1" dirty="0" smtClean="0"/>
              <a:t>-1] </a:t>
            </a:r>
            <a:r>
              <a:rPr lang="fr-FR" i="1" dirty="0"/>
              <a:t>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70952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of Summation</a:t>
            </a:r>
          </a:p>
          <a:p>
            <a:pPr lvl="1"/>
            <a:r>
              <a:rPr lang="en-US" dirty="0" smtClean="0"/>
              <a:t>Excel: Sum(A1-A10)</a:t>
            </a:r>
          </a:p>
          <a:p>
            <a:r>
              <a:rPr lang="en-US" dirty="0" smtClean="0"/>
              <a:t>Thrust</a:t>
            </a:r>
          </a:p>
          <a:p>
            <a:pPr lvl="1"/>
            <a:r>
              <a:rPr lang="en-US" dirty="0" smtClean="0"/>
              <a:t>Open Source Parallel Algorithms Library</a:t>
            </a:r>
          </a:p>
          <a:p>
            <a:pPr lvl="1"/>
            <a:r>
              <a:rPr lang="en-US" dirty="0" smtClean="0"/>
              <a:t>Supports CUDA </a:t>
            </a:r>
          </a:p>
          <a:p>
            <a:pPr lvl="1"/>
            <a:r>
              <a:rPr lang="en-US" dirty="0" smtClean="0"/>
              <a:t>thrust::reduce( first, last, </a:t>
            </a:r>
            <a:r>
              <a:rPr lang="en-US" dirty="0" err="1" smtClean="0"/>
              <a:t>init</a:t>
            </a:r>
            <a:r>
              <a:rPr lang="en-US" dirty="0" smtClean="0"/>
              <a:t>, </a:t>
            </a:r>
            <a:r>
              <a:rPr lang="en-US" dirty="0" err="1" smtClean="0"/>
              <a:t>binary_op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46475"/>
              </p:ext>
            </p:extLst>
          </p:nvPr>
        </p:nvGraphicFramePr>
        <p:xfrm>
          <a:off x="1297214" y="4978399"/>
          <a:ext cx="6096000" cy="117710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qual 6"/>
          <p:cNvSpPr/>
          <p:nvPr/>
        </p:nvSpPr>
        <p:spPr>
          <a:xfrm>
            <a:off x="6368143" y="5437096"/>
            <a:ext cx="283030" cy="28303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 7"/>
          <p:cNvSpPr/>
          <p:nvPr/>
        </p:nvSpPr>
        <p:spPr>
          <a:xfrm>
            <a:off x="6368143" y="5843133"/>
            <a:ext cx="283030" cy="28303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1163404" y="1469276"/>
            <a:ext cx="6737810" cy="2848724"/>
          </a:xfrm>
          <a:prstGeom prst="foldedCorner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Implementation:</a:t>
            </a:r>
          </a:p>
          <a:p>
            <a:endParaRPr lang="en-US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float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reduce_mul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 </a:t>
            </a:r>
            <a:r>
              <a:rPr lang="en-US" sz="1600" dirty="0">
                <a:latin typeface="Courier New"/>
                <a:cs typeface="Courier New"/>
              </a:rPr>
              <a:t>thrust</a:t>
            </a:r>
            <a:r>
              <a:rPr lang="en-US" sz="1600" b="1" dirty="0">
                <a:latin typeface="Courier New"/>
                <a:cs typeface="Courier New"/>
              </a:rPr>
              <a:t>::</a:t>
            </a:r>
            <a:r>
              <a:rPr lang="en-US" sz="1600" dirty="0" err="1">
                <a:latin typeface="Courier New"/>
                <a:cs typeface="Courier New"/>
              </a:rPr>
              <a:t>device_vector</a:t>
            </a:r>
            <a:r>
              <a:rPr lang="en-US" sz="1600" b="1" dirty="0">
                <a:latin typeface="Courier New"/>
                <a:cs typeface="Courier New"/>
              </a:rPr>
              <a:t>&lt;float&gt;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&amp;</a:t>
            </a:r>
            <a:r>
              <a:rPr lang="en-US" sz="1600" dirty="0">
                <a:latin typeface="Courier New"/>
                <a:cs typeface="Courier New"/>
              </a:rPr>
              <a:t>d1 )</a:t>
            </a:r>
          </a:p>
          <a:p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b="1" dirty="0" smtClean="0">
                <a:latin typeface="Courier New"/>
                <a:cs typeface="Courier New"/>
              </a:rPr>
              <a:t>return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i="1" dirty="0">
                <a:solidFill>
                  <a:schemeClr val="accent2"/>
                </a:solidFill>
                <a:latin typeface="Courier New"/>
                <a:cs typeface="Courier New"/>
              </a:rPr>
              <a:t>thrust::reduce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d1</a:t>
            </a:r>
            <a:r>
              <a:rPr lang="en-US" sz="1600" dirty="0">
                <a:latin typeface="Courier New"/>
                <a:cs typeface="Courier New"/>
              </a:rPr>
              <a:t>.begin(),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d1</a:t>
            </a:r>
            <a:r>
              <a:rPr lang="en-US" sz="1600" dirty="0">
                <a:latin typeface="Courier New"/>
                <a:cs typeface="Courier New"/>
              </a:rPr>
              <a:t>.end(),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(</a:t>
            </a:r>
            <a:r>
              <a:rPr lang="en-US" sz="1600" b="1" dirty="0">
                <a:latin typeface="Courier New"/>
                <a:cs typeface="Courier New"/>
              </a:rPr>
              <a:t>float</a:t>
            </a:r>
            <a:r>
              <a:rPr lang="en-US" sz="1600" dirty="0">
                <a:latin typeface="Courier New"/>
                <a:cs typeface="Courier New"/>
              </a:rPr>
              <a:t>) 1,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</a:t>
            </a:r>
            <a:r>
              <a:rPr lang="en-US" sz="1600" b="1" i="1" dirty="0" smtClean="0">
                <a:solidFill>
                  <a:srgbClr val="C0504D"/>
                </a:solidFill>
                <a:latin typeface="Courier New"/>
                <a:cs typeface="Courier New"/>
              </a:rPr>
              <a:t>thrust</a:t>
            </a:r>
            <a:r>
              <a:rPr lang="en-US" sz="1600" b="1" i="1" dirty="0">
                <a:solidFill>
                  <a:srgbClr val="C0504D"/>
                </a:solidFill>
                <a:latin typeface="Courier New"/>
                <a:cs typeface="Courier New"/>
              </a:rPr>
              <a:t>::multiplies</a:t>
            </a:r>
            <a:r>
              <a:rPr lang="en-US" sz="1600" b="1" dirty="0">
                <a:latin typeface="Courier New"/>
                <a:cs typeface="Courier New"/>
              </a:rPr>
              <a:t>&lt;float&gt;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)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9844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Thrust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thrust::reduce() runs </a:t>
            </a:r>
            <a:r>
              <a:rPr lang="en-US" i="1" dirty="0" smtClean="0">
                <a:solidFill>
                  <a:srgbClr val="FF0000"/>
                </a:solidFill>
              </a:rPr>
              <a:t>Synchronously</a:t>
            </a:r>
          </a:p>
          <a:p>
            <a:r>
              <a:rPr lang="en-US" dirty="0" smtClean="0"/>
              <a:t>No Bulk Synchronous Data Parallel (Only on Roadmap)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7759" y="3456214"/>
            <a:ext cx="3338286" cy="462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1, 2, 3, 4, 5, 6, 7, 8, 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7759" y="4018642"/>
            <a:ext cx="3338286" cy="462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1, 2, 3, 4, 5, 6, 7, 8, 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7759" y="4599214"/>
            <a:ext cx="3338286" cy="462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1, 2, 3, 4, 5, 6, 7, 8, 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67759" y="5170714"/>
            <a:ext cx="3338286" cy="462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1, 2, 3, 4, 5, 6, 7, 8, 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37630" y="3428999"/>
            <a:ext cx="1164772" cy="462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Result: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37630" y="4018642"/>
            <a:ext cx="1164772" cy="462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Result: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37630" y="4608285"/>
            <a:ext cx="1164772" cy="462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Result: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37630" y="5170714"/>
            <a:ext cx="1164772" cy="462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Result: </a:t>
            </a:r>
            <a:endParaRPr lang="en-US" dirty="0"/>
          </a:p>
        </p:txBody>
      </p:sp>
      <p:sp>
        <p:nvSpPr>
          <p:cNvPr id="13" name="Curved Right Arrow 12"/>
          <p:cNvSpPr/>
          <p:nvPr/>
        </p:nvSpPr>
        <p:spPr>
          <a:xfrm>
            <a:off x="1478643" y="3633107"/>
            <a:ext cx="343759" cy="5715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748" y="4389273"/>
            <a:ext cx="126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by one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7148285" y="3428999"/>
            <a:ext cx="290285" cy="22043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16714" y="5864553"/>
            <a:ext cx="3564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do we parallelize?</a:t>
            </a:r>
            <a:endParaRPr lang="en-US" sz="2800" dirty="0"/>
          </a:p>
        </p:txBody>
      </p:sp>
      <p:sp>
        <p:nvSpPr>
          <p:cNvPr id="17" name="Curved Right Arrow 16"/>
          <p:cNvSpPr/>
          <p:nvPr/>
        </p:nvSpPr>
        <p:spPr>
          <a:xfrm>
            <a:off x="1474369" y="4288189"/>
            <a:ext cx="343759" cy="5715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>
            <a:off x="1474369" y="4884964"/>
            <a:ext cx="343759" cy="5715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1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531</Words>
  <Application>Microsoft Macintosh PowerPoint</Application>
  <PresentationFormat>On-screen Show (4:3)</PresentationFormat>
  <Paragraphs>158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SNS News Recommendation</vt:lpstr>
      <vt:lpstr>System Architecture</vt:lpstr>
      <vt:lpstr>Project Scope</vt:lpstr>
      <vt:lpstr>Trainer Daemon Design</vt:lpstr>
      <vt:lpstr>Evaluation Daemon Design</vt:lpstr>
      <vt:lpstr>Development Progress</vt:lpstr>
      <vt:lpstr>NVE CUDA Acceleration Module</vt:lpstr>
      <vt:lpstr>Reduction</vt:lpstr>
      <vt:lpstr>Limitation of Thrust</vt:lpstr>
      <vt:lpstr>Our Strategy</vt:lpstr>
      <vt:lpstr>How to optimize Reduce?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News Recommendation</dc:title>
  <dc:creator>Simon</dc:creator>
  <cp:lastModifiedBy>Simon</cp:lastModifiedBy>
  <cp:revision>16</cp:revision>
  <dcterms:created xsi:type="dcterms:W3CDTF">2013-04-30T00:11:57Z</dcterms:created>
  <dcterms:modified xsi:type="dcterms:W3CDTF">2013-04-30T11:21:41Z</dcterms:modified>
</cp:coreProperties>
</file>