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4"/>
    <p:sldMasterId id="2147483830" r:id="rId5"/>
  </p:sldMasterIdLst>
  <p:notesMasterIdLst>
    <p:notesMasterId r:id="rId25"/>
  </p:notesMasterIdLst>
  <p:handoutMasterIdLst>
    <p:handoutMasterId r:id="rId26"/>
  </p:handoutMasterIdLst>
  <p:sldIdLst>
    <p:sldId id="661" r:id="rId6"/>
    <p:sldId id="967" r:id="rId7"/>
    <p:sldId id="4471" r:id="rId8"/>
    <p:sldId id="4485" r:id="rId9"/>
    <p:sldId id="4472" r:id="rId10"/>
    <p:sldId id="4473" r:id="rId11"/>
    <p:sldId id="4486" r:id="rId12"/>
    <p:sldId id="4487" r:id="rId13"/>
    <p:sldId id="4474" r:id="rId14"/>
    <p:sldId id="4488" r:id="rId15"/>
    <p:sldId id="4489" r:id="rId16"/>
    <p:sldId id="4475" r:id="rId17"/>
    <p:sldId id="4476" r:id="rId18"/>
    <p:sldId id="4480" r:id="rId19"/>
    <p:sldId id="4479" r:id="rId20"/>
    <p:sldId id="4481" r:id="rId21"/>
    <p:sldId id="4483" r:id="rId22"/>
    <p:sldId id="4490" r:id="rId23"/>
    <p:sldId id="898" r:id="rId24"/>
  </p:sldIdLst>
  <p:sldSz cx="12192000" cy="6858000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1AB0"/>
    <a:srgbClr val="2818FC"/>
    <a:srgbClr val="15127C"/>
    <a:srgbClr val="0E02B0"/>
    <a:srgbClr val="1103C9"/>
    <a:srgbClr val="4920F8"/>
    <a:srgbClr val="FFFF00"/>
    <a:srgbClr val="FFFF99"/>
    <a:srgbClr val="7F7F7F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5758FB7-9AC5-4552-8A53-C91805E547FA}" styleName="테마 스타일 1 - 강조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ABFCF23-3B69-468F-B69F-88F6DE6A72F2}" styleName="보통 스타일 1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38" autoAdjust="0"/>
    <p:restoredTop sz="61512" autoAdjust="0"/>
  </p:normalViewPr>
  <p:slideViewPr>
    <p:cSldViewPr snapToGrid="0">
      <p:cViewPr>
        <p:scale>
          <a:sx n="51" d="100"/>
          <a:sy n="51" d="100"/>
        </p:scale>
        <p:origin x="366" y="-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6275" cy="49675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863" y="1"/>
            <a:ext cx="2946275" cy="49675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20860F-028A-4283-AF5A-F8B1DC8125AD}" type="datetimeFigureOut">
              <a:rPr lang="ko-KR" altLang="en-US" smtClean="0"/>
              <a:pPr/>
              <a:t>2025-01-14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29779"/>
            <a:ext cx="2946275" cy="4967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863" y="9429779"/>
            <a:ext cx="2946275" cy="4967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E82619-EE40-4E47-8ED1-6ED5EE3967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252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02T01:34:39.46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16457 760 5919 0 0,'5'-5'-1568'0'0,"11"-1"-512"0"0,13 4 1728 0 0,1 9 288 0 0,-9 2-64 0 0,-8 0 128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1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1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A634951-330F-4AD3-B740-BDDB3FC2B95C}" type="datetimeFigureOut">
              <a:rPr lang="ko-KR" altLang="en-US" smtClean="0"/>
              <a:pPr/>
              <a:t>2025-01-14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1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1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57EB60B-71C3-4909-85FD-B5E98959BFC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306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EB60B-71C3-4909-85FD-B5E98959BFC9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93322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앞서 소개한 방법으로 </a:t>
            </a:r>
            <a:r>
              <a:rPr lang="en-US" altLang="ko-KR" dirty="0"/>
              <a:t>ELBO</a:t>
            </a:r>
            <a:r>
              <a:rPr lang="ko-KR" altLang="en-US" dirty="0"/>
              <a:t>를 재정의한다</a:t>
            </a:r>
            <a:r>
              <a:rPr lang="en-US" altLang="ko-KR" dirty="0"/>
              <a:t>. </a:t>
            </a:r>
            <a:r>
              <a:rPr lang="ko-KR" altLang="en-US" dirty="0"/>
              <a:t>이건 모든 항을 샘플링 한 경우임 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5</a:t>
            </a:r>
            <a:r>
              <a:rPr lang="ko-KR" altLang="en-US" dirty="0"/>
              <a:t>번 식을 활용하여 재정의하면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6</a:t>
            </a:r>
            <a:r>
              <a:rPr lang="ko-KR" altLang="en-US" dirty="0"/>
              <a:t>번 식으로 바꿀 수 있음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7EB60B-71C3-4909-85FD-B5E98959BFC9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33248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근데</a:t>
            </a:r>
            <a:r>
              <a:rPr lang="en-US" altLang="ko-KR" dirty="0"/>
              <a:t>!!! KL Divergence </a:t>
            </a:r>
            <a:r>
              <a:rPr lang="ko-KR" altLang="en-US" dirty="0"/>
              <a:t>식은 샘플링 하지 않고 해석적으로 계산하고</a:t>
            </a:r>
            <a:r>
              <a:rPr lang="en-US" altLang="ko-KR" dirty="0"/>
              <a:t>, reconstruction error</a:t>
            </a:r>
            <a:r>
              <a:rPr lang="ko-KR" altLang="en-US" dirty="0"/>
              <a:t>는 그대로 샘플링 한 경우를 정의할 수 있음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KL)</a:t>
            </a:r>
            <a:r>
              <a:rPr lang="ko-KR" altLang="en-US" dirty="0"/>
              <a:t>왼쪽 항은 </a:t>
            </a:r>
            <a:r>
              <a:rPr lang="en-US" altLang="ko-KR" dirty="0" err="1"/>
              <a:t>regularizer</a:t>
            </a:r>
            <a:r>
              <a:rPr lang="ko-KR" altLang="en-US" dirty="0"/>
              <a:t>항 </a:t>
            </a:r>
            <a:r>
              <a:rPr lang="en-US" altLang="ko-KR" dirty="0"/>
              <a:t>: </a:t>
            </a:r>
            <a:r>
              <a:rPr lang="ko-KR" altLang="en-US" dirty="0"/>
              <a:t>근사 </a:t>
            </a:r>
            <a:r>
              <a:rPr lang="en-US" altLang="ko-KR" dirty="0"/>
              <a:t>posterior</a:t>
            </a:r>
            <a:r>
              <a:rPr lang="ko-KR" altLang="en-US" dirty="0"/>
              <a:t>과 </a:t>
            </a:r>
            <a:r>
              <a:rPr lang="en-US" altLang="ko-KR" dirty="0"/>
              <a:t>prior</a:t>
            </a:r>
            <a:r>
              <a:rPr lang="ko-KR" altLang="en-US" dirty="0"/>
              <a:t>간의 </a:t>
            </a:r>
            <a:r>
              <a:rPr lang="en-US" altLang="ko-KR" dirty="0"/>
              <a:t>KL Divergence </a:t>
            </a:r>
          </a:p>
          <a:p>
            <a:endParaRPr lang="en-US" altLang="ko-KR" dirty="0"/>
          </a:p>
          <a:p>
            <a:r>
              <a:rPr lang="ko-KR" altLang="en-US" dirty="0"/>
              <a:t>오른쪽 항은</a:t>
            </a:r>
            <a:r>
              <a:rPr lang="en-US" altLang="ko-KR" dirty="0"/>
              <a:t> </a:t>
            </a:r>
            <a:r>
              <a:rPr lang="ko-KR" altLang="en-US" dirty="0"/>
              <a:t>모델이 원래데이터를 얼마나 잘 재구성하는지</a:t>
            </a:r>
            <a:r>
              <a:rPr lang="en-US" altLang="ko-KR" dirty="0"/>
              <a:t>; </a:t>
            </a:r>
            <a:r>
              <a:rPr lang="ko-KR" altLang="en-US" dirty="0"/>
              <a:t>낮을수록 좋은 성능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7EB60B-71C3-4909-85FD-B5E98959BFC9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8710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</a:t>
            </a:r>
            <a:r>
              <a:rPr lang="en-US" altLang="ko-KR" dirty="0"/>
              <a:t>ELBO</a:t>
            </a:r>
            <a:r>
              <a:rPr lang="ko-KR" altLang="en-US" dirty="0"/>
              <a:t>를 전체 데이터포인트에 대하여 계산하면 </a:t>
            </a:r>
            <a:r>
              <a:rPr lang="ko-KR" altLang="en-US" dirty="0" err="1"/>
              <a:t>계산량이</a:t>
            </a:r>
            <a:r>
              <a:rPr lang="ko-KR" altLang="en-US" dirty="0"/>
              <a:t> 매우 많으므로</a:t>
            </a:r>
            <a:r>
              <a:rPr lang="en-US" altLang="ko-KR" dirty="0"/>
              <a:t>, </a:t>
            </a:r>
          </a:p>
          <a:p>
            <a:endParaRPr lang="en-US" altLang="ko-KR" dirty="0"/>
          </a:p>
          <a:p>
            <a:r>
              <a:rPr lang="ko-KR" altLang="en-US" dirty="0"/>
              <a:t>미니배치 개념 도입</a:t>
            </a:r>
            <a:r>
              <a:rPr lang="en-US" altLang="ko-KR" dirty="0"/>
              <a:t>. </a:t>
            </a:r>
            <a:r>
              <a:rPr lang="ko-KR" altLang="en-US" dirty="0"/>
              <a:t>이 값을 추정하여 사용한다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알고리즘 </a:t>
            </a:r>
            <a:r>
              <a:rPr lang="en-US" altLang="ko-KR" dirty="0"/>
              <a:t>1</a:t>
            </a:r>
            <a:r>
              <a:rPr lang="ko-KR" altLang="en-US" dirty="0"/>
              <a:t>은 </a:t>
            </a:r>
            <a:r>
              <a:rPr lang="en-US" altLang="ko-KR" dirty="0"/>
              <a:t>AEVB </a:t>
            </a:r>
            <a:r>
              <a:rPr lang="ko-KR" altLang="en-US" dirty="0"/>
              <a:t>알고리즘의 미니배치 버전임</a:t>
            </a:r>
            <a:r>
              <a:rPr lang="en-US" altLang="ko-KR" dirty="0"/>
              <a:t>. SGVB estimator </a:t>
            </a:r>
            <a:r>
              <a:rPr lang="ko-KR" altLang="en-US" dirty="0"/>
              <a:t>사용해서 </a:t>
            </a:r>
            <a:r>
              <a:rPr lang="en-US" altLang="ko-KR" dirty="0"/>
              <a:t>ELBO</a:t>
            </a:r>
            <a:r>
              <a:rPr lang="ko-KR" altLang="en-US" dirty="0"/>
              <a:t>를 샘플링으로 근사</a:t>
            </a:r>
            <a:r>
              <a:rPr lang="en-US" altLang="ko-KR" dirty="0"/>
              <a:t>, </a:t>
            </a:r>
            <a:r>
              <a:rPr lang="ko-KR" altLang="en-US" dirty="0"/>
              <a:t>그 값의 기울기를 계산하여 </a:t>
            </a:r>
            <a:r>
              <a:rPr lang="en-US" altLang="ko-KR" dirty="0"/>
              <a:t>variational </a:t>
            </a:r>
            <a:r>
              <a:rPr lang="en-US" altLang="ko-KR" dirty="0" err="1"/>
              <a:t>inferenc</a:t>
            </a:r>
            <a:r>
              <a:rPr lang="ko-KR" altLang="en-US" dirty="0"/>
              <a:t>하는 방법을 나타낸다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M</a:t>
            </a:r>
            <a:r>
              <a:rPr lang="ko-KR" altLang="en-US" dirty="0"/>
              <a:t>개의 데이터 </a:t>
            </a:r>
            <a:r>
              <a:rPr lang="ko-KR" altLang="en-US" dirty="0" err="1"/>
              <a:t>포인트씩</a:t>
            </a:r>
            <a:r>
              <a:rPr lang="ko-KR" altLang="en-US" dirty="0"/>
              <a:t> 미니 배치로 사용한다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g</a:t>
            </a:r>
            <a:r>
              <a:rPr lang="ko-KR" altLang="en-US" dirty="0"/>
              <a:t>에서 앞서 정의한 </a:t>
            </a:r>
            <a:r>
              <a:rPr lang="en-US" altLang="ko-KR" dirty="0"/>
              <a:t>8</a:t>
            </a:r>
            <a:r>
              <a:rPr lang="ko-KR" altLang="en-US" dirty="0"/>
              <a:t>번 식의 기울기를 구한다</a:t>
            </a:r>
            <a:r>
              <a:rPr lang="en-US" altLang="ko-KR" dirty="0"/>
              <a:t>. </a:t>
            </a:r>
            <a:r>
              <a:rPr lang="ko-KR" altLang="en-US" dirty="0"/>
              <a:t>이 기울기는 </a:t>
            </a:r>
            <a:r>
              <a:rPr lang="ko-KR" altLang="en-US" dirty="0" err="1"/>
              <a:t>모델파라미터</a:t>
            </a:r>
            <a:r>
              <a:rPr lang="ko-KR" altLang="en-US" dirty="0"/>
              <a:t> </a:t>
            </a:r>
            <a:r>
              <a:rPr lang="ko-KR" altLang="en-US" dirty="0" err="1"/>
              <a:t>세타와</a:t>
            </a:r>
            <a:r>
              <a:rPr lang="ko-KR" altLang="en-US" dirty="0"/>
              <a:t> 파이에 대한 것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variational </a:t>
            </a:r>
            <a:r>
              <a:rPr lang="ko-KR" altLang="en-US" dirty="0"/>
              <a:t>파라미터는 파이</a:t>
            </a:r>
            <a:r>
              <a:rPr lang="en-US" altLang="ko-KR" dirty="0"/>
              <a:t>, </a:t>
            </a:r>
            <a:r>
              <a:rPr lang="ko-KR" altLang="en-US" dirty="0"/>
              <a:t>생성모델 파라미터는 </a:t>
            </a:r>
            <a:r>
              <a:rPr lang="ko-KR" altLang="en-US" dirty="0" err="1"/>
              <a:t>세타</a:t>
            </a:r>
            <a:r>
              <a:rPr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7EB60B-71C3-4909-85FD-B5E98959BFC9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4217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샘플 생성에서도 질문이 있을 수 있음</a:t>
            </a:r>
            <a:r>
              <a:rPr lang="en-US" altLang="ko-KR" dirty="0"/>
              <a:t>; </a:t>
            </a:r>
            <a:r>
              <a:rPr lang="ko-KR" altLang="en-US" dirty="0"/>
              <a:t>어떤 미분 가능한 변환 </a:t>
            </a:r>
            <a:r>
              <a:rPr lang="en-US" altLang="ko-KR" dirty="0"/>
              <a:t>g_{\phi}(.)</a:t>
            </a:r>
            <a:r>
              <a:rPr lang="ko-KR" altLang="en-US" dirty="0"/>
              <a:t>과 </a:t>
            </a:r>
            <a:r>
              <a:rPr lang="en-US" altLang="ko-KR" dirty="0"/>
              <a:t>auxiliary variable \epsilon</a:t>
            </a:r>
            <a:r>
              <a:rPr lang="ko-KR" altLang="en-US" dirty="0"/>
              <a:t>을 선택할 수 있을까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역 </a:t>
            </a:r>
            <a:r>
              <a:rPr lang="en-US" altLang="ko-KR" dirty="0"/>
              <a:t>CDF(</a:t>
            </a:r>
            <a:r>
              <a:rPr lang="ko-KR" altLang="en-US" dirty="0"/>
              <a:t>누적분포함수</a:t>
            </a:r>
            <a:r>
              <a:rPr lang="en-US" altLang="ko-KR" dirty="0"/>
              <a:t>)</a:t>
            </a:r>
            <a:r>
              <a:rPr lang="ko-KR" altLang="en-US" dirty="0"/>
              <a:t>를 계산 가능한 경우</a:t>
            </a:r>
            <a:r>
              <a:rPr lang="en-US" altLang="ko-KR" dirty="0"/>
              <a:t>: </a:t>
            </a:r>
            <a:r>
              <a:rPr lang="ko-KR" altLang="en-US" dirty="0"/>
              <a:t>간단한 분포에서 샘플링해서 복잡한 분포로 변환할 수 있음 </a:t>
            </a:r>
            <a:endParaRPr lang="en-US" altLang="ko-KR" dirty="0"/>
          </a:p>
          <a:p>
            <a:pPr marL="228600" indent="-228600">
              <a:buAutoNum type="arabicPeriod"/>
            </a:pP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보조 변수를 </a:t>
            </a:r>
            <a:r>
              <a:rPr lang="en-US" altLang="ko-KR" dirty="0"/>
              <a:t>(location=0,</a:t>
            </a:r>
            <a:r>
              <a:rPr lang="ko-KR" altLang="en-US" dirty="0"/>
              <a:t> </a:t>
            </a:r>
            <a:r>
              <a:rPr lang="en-US" altLang="ko-KR" dirty="0"/>
              <a:t>scale=1)</a:t>
            </a:r>
            <a:r>
              <a:rPr lang="ko-KR" altLang="en-US" dirty="0"/>
              <a:t>인 표준 분포로 선택할 수 있음 </a:t>
            </a:r>
            <a:endParaRPr lang="en-US" altLang="ko-KR" dirty="0"/>
          </a:p>
          <a:p>
            <a:pPr marL="228600" indent="-228600">
              <a:buAutoNum type="arabicPeriod"/>
            </a:pP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랜덤 변수를 보조 변수의 다양한 변환으로 표현할 수 있음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7EB60B-71C3-4909-85FD-B5E98959BFC9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49551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생성 모델</a:t>
            </a:r>
            <a:r>
              <a:rPr lang="en-US" altLang="ko-KR" sz="1200" dirty="0"/>
              <a:t>(</a:t>
            </a:r>
            <a:r>
              <a:rPr lang="ko-KR" altLang="en-US" sz="1200" dirty="0" err="1"/>
              <a:t>디코더</a:t>
            </a:r>
            <a:r>
              <a:rPr lang="en-US" altLang="ko-KR" sz="1200" dirty="0"/>
              <a:t>)</a:t>
            </a:r>
            <a:r>
              <a:rPr lang="ko-KR" altLang="en-US" sz="1200" dirty="0"/>
              <a:t>과 </a:t>
            </a:r>
            <a:r>
              <a:rPr lang="ko-KR" altLang="en-US" sz="1200" dirty="0" err="1"/>
              <a:t>변분</a:t>
            </a:r>
            <a:r>
              <a:rPr lang="ko-KR" altLang="en-US" sz="1200" dirty="0"/>
              <a:t> 근사</a:t>
            </a:r>
            <a:r>
              <a:rPr lang="en-US" altLang="ko-KR" sz="1200" dirty="0"/>
              <a:t>(</a:t>
            </a:r>
            <a:r>
              <a:rPr lang="ko-KR" altLang="en-US" sz="1200" dirty="0"/>
              <a:t>인코더</a:t>
            </a:r>
            <a:r>
              <a:rPr lang="en-US" altLang="ko-KR" sz="1200" dirty="0"/>
              <a:t>)</a:t>
            </a:r>
            <a:r>
              <a:rPr lang="ko-KR" altLang="en-US" sz="1200" dirty="0"/>
              <a:t>는 동일한 구조를 가짐</a:t>
            </a:r>
            <a:r>
              <a:rPr lang="en-US" altLang="ko-KR" sz="1200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/>
              <a:t>Stochastic Gradient Ascent(</a:t>
            </a:r>
            <a:r>
              <a:rPr lang="ko-KR" altLang="en-US" sz="1200" dirty="0"/>
              <a:t>확률적 경사 </a:t>
            </a:r>
            <a:r>
              <a:rPr lang="ko-KR" altLang="en-US" sz="1200" dirty="0" err="1"/>
              <a:t>상승법</a:t>
            </a:r>
            <a:r>
              <a:rPr lang="en-US" altLang="ko-KR" sz="1200" dirty="0"/>
              <a:t>)**</a:t>
            </a:r>
            <a:r>
              <a:rPr lang="ko-KR" altLang="en-US" sz="1200" dirty="0"/>
              <a:t>를 사용해 모델 파라미터를 업데이트</a:t>
            </a:r>
            <a:r>
              <a:rPr lang="en-US" altLang="ko-KR" sz="1200" dirty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경사 계산은 알고리즘 </a:t>
            </a:r>
            <a:r>
              <a:rPr lang="en-US" altLang="ko-KR" sz="1200" dirty="0"/>
              <a:t>1</a:t>
            </a:r>
            <a:r>
              <a:rPr lang="ko-KR" altLang="en-US" sz="1200" dirty="0"/>
              <a:t>을 따른다</a:t>
            </a:r>
            <a:r>
              <a:rPr lang="en-US" altLang="ko-KR" sz="1200" dirty="0"/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이 알고리즘의 목적은 결론적으로</a:t>
            </a:r>
            <a:r>
              <a:rPr lang="en-US" altLang="ko-KR" sz="1200" dirty="0"/>
              <a:t>, lower bound</a:t>
            </a:r>
            <a:r>
              <a:rPr lang="ko-KR" altLang="en-US" sz="1200" dirty="0"/>
              <a:t>의 </a:t>
            </a:r>
            <a:r>
              <a:rPr lang="en-US" altLang="ko-KR" sz="1200" dirty="0"/>
              <a:t>gradient</a:t>
            </a:r>
            <a:r>
              <a:rPr lang="ko-KR" altLang="en-US" sz="1200" dirty="0"/>
              <a:t>를 사용해서 모델을 최적화 하는 것이 </a:t>
            </a:r>
            <a:r>
              <a:rPr lang="en-US" altLang="ko-KR" sz="1200" dirty="0"/>
              <a:t>likelihood</a:t>
            </a:r>
            <a:r>
              <a:rPr lang="ko-KR" altLang="en-US" sz="1200" dirty="0"/>
              <a:t>를 최대화하는 방향으로 동작하게끔 설계되었음</a:t>
            </a:r>
            <a:r>
              <a:rPr lang="en-US" altLang="ko-KR" sz="1200" dirty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7EB60B-71C3-4909-85FD-B5E98959BFC9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05267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ko-KR" altLang="en-US" dirty="0"/>
              <a:t>위 그래프 </a:t>
            </a:r>
            <a:r>
              <a:rPr lang="en-US" altLang="ko-KR" dirty="0"/>
              <a:t>: y</a:t>
            </a:r>
            <a:r>
              <a:rPr lang="ko-KR" altLang="en-US" dirty="0"/>
              <a:t>축이 평균 </a:t>
            </a:r>
            <a:r>
              <a:rPr lang="en-US" altLang="ko-KR" dirty="0"/>
              <a:t>variational lower bound </a:t>
            </a:r>
            <a:r>
              <a:rPr lang="ko-KR" altLang="en-US" dirty="0"/>
              <a:t>값</a:t>
            </a:r>
            <a:r>
              <a:rPr lang="en-US" altLang="ko-KR" dirty="0"/>
              <a:t>. </a:t>
            </a:r>
            <a:r>
              <a:rPr lang="ko-KR" altLang="en-US" dirty="0"/>
              <a:t>클 수록 모델이 데이터를 더 잘 설명하는 좋은 결과</a:t>
            </a:r>
            <a:r>
              <a:rPr lang="en-US" altLang="ko-KR" dirty="0"/>
              <a:t>. x</a:t>
            </a:r>
            <a:r>
              <a:rPr lang="ko-KR" altLang="en-US" dirty="0"/>
              <a:t>축은 학습 </a:t>
            </a:r>
            <a:r>
              <a:rPr lang="en-US" altLang="ko-KR" dirty="0"/>
              <a:t>data point</a:t>
            </a:r>
            <a:r>
              <a:rPr lang="ko-KR" altLang="en-US" dirty="0"/>
              <a:t>의 수</a:t>
            </a:r>
            <a:endParaRPr lang="en-US" altLang="ko-KR" dirty="0"/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en-US" altLang="ko-KR" dirty="0"/>
              <a:t>AEVB </a:t>
            </a:r>
            <a:r>
              <a:rPr lang="ko-KR" altLang="en-US" dirty="0"/>
              <a:t>성능이 </a:t>
            </a:r>
            <a:r>
              <a:rPr lang="en-US" altLang="ko-KR" dirty="0"/>
              <a:t>Wake-Sleep</a:t>
            </a:r>
            <a:r>
              <a:rPr lang="ko-KR" altLang="en-US" dirty="0"/>
              <a:t>보다 좋음을 알 수 있음</a:t>
            </a:r>
            <a:r>
              <a:rPr lang="en-US" altLang="ko-KR" dirty="0"/>
              <a:t>. </a:t>
            </a:r>
            <a:r>
              <a:rPr lang="ko-KR" altLang="en-US" dirty="0"/>
              <a:t>그리고 </a:t>
            </a:r>
            <a:r>
              <a:rPr lang="en-US" altLang="ko-KR" dirty="0"/>
              <a:t>latent variable</a:t>
            </a:r>
            <a:r>
              <a:rPr lang="ko-KR" altLang="en-US" dirty="0"/>
              <a:t>이 많아도 </a:t>
            </a:r>
            <a:r>
              <a:rPr lang="en-US" altLang="ko-KR" dirty="0"/>
              <a:t>overfitting</a:t>
            </a:r>
            <a:r>
              <a:rPr lang="ko-KR" altLang="en-US" dirty="0"/>
              <a:t>이 발생하지 않음을 알 수 있음 </a:t>
            </a:r>
            <a:r>
              <a:rPr lang="en-US" altLang="ko-KR" dirty="0"/>
              <a:t>-&gt; lower bound</a:t>
            </a:r>
            <a:r>
              <a:rPr lang="ko-KR" altLang="en-US" dirty="0"/>
              <a:t>를 정규화 했기 때문</a:t>
            </a:r>
            <a:endParaRPr lang="en-US" altLang="ko-KR" dirty="0"/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en-US" altLang="ko-KR" dirty="0"/>
              <a:t>- </a:t>
            </a:r>
            <a:r>
              <a:rPr lang="ko-KR" altLang="en-US" dirty="0"/>
              <a:t>아래 그래프 </a:t>
            </a:r>
            <a:r>
              <a:rPr lang="en-US" altLang="ko-KR" dirty="0"/>
              <a:t>: y</a:t>
            </a:r>
            <a:r>
              <a:rPr lang="ko-KR" altLang="en-US" dirty="0"/>
              <a:t>축은 주어진 데이터에 대한 전체 </a:t>
            </a:r>
            <a:r>
              <a:rPr lang="en-US" altLang="ko-KR" dirty="0"/>
              <a:t>likelihood,</a:t>
            </a:r>
          </a:p>
          <a:p>
            <a:pPr marL="628650" lvl="1" indent="-171450">
              <a:buFontTx/>
              <a:buChar char="-"/>
            </a:pPr>
            <a:r>
              <a:rPr lang="ko-KR" altLang="en-US" dirty="0"/>
              <a:t>온라인 </a:t>
            </a:r>
            <a:r>
              <a:rPr lang="en-US" altLang="ko-KR" dirty="0"/>
              <a:t>vs. </a:t>
            </a:r>
            <a:r>
              <a:rPr lang="ko-KR" altLang="en-US" dirty="0"/>
              <a:t>배치학습방식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en-US" altLang="ko-KR" dirty="0"/>
              <a:t>Wake-Sleep, AEVB</a:t>
            </a:r>
            <a:r>
              <a:rPr lang="ko-KR" altLang="en-US" dirty="0"/>
              <a:t>는 온라인 학습 방식인데 </a:t>
            </a:r>
            <a:r>
              <a:rPr lang="en-US" altLang="ko-KR" dirty="0"/>
              <a:t>MCEM</a:t>
            </a:r>
            <a:r>
              <a:rPr lang="ko-KR" altLang="en-US" dirty="0"/>
              <a:t>은 배치 학습 방식임</a:t>
            </a:r>
            <a:r>
              <a:rPr lang="en-US" altLang="ko-KR" dirty="0"/>
              <a:t>. 5</a:t>
            </a:r>
            <a:r>
              <a:rPr lang="ko-KR" altLang="en-US" dirty="0"/>
              <a:t>만개인 대규모 데이터셋에서 효율 떨어짐</a:t>
            </a:r>
            <a:r>
              <a:rPr lang="en-US" altLang="ko-KR" dirty="0"/>
              <a:t>. </a:t>
            </a:r>
          </a:p>
          <a:p>
            <a:pPr marL="628650" lvl="1" indent="-171450">
              <a:buFontTx/>
              <a:buChar char="-"/>
            </a:pPr>
            <a:r>
              <a:rPr lang="en-US" altLang="ko-KR" dirty="0"/>
              <a:t>- </a:t>
            </a:r>
            <a:r>
              <a:rPr lang="ko-KR" altLang="en-US" dirty="0"/>
              <a:t>수렴속도</a:t>
            </a:r>
            <a:endParaRPr lang="en-US" altLang="ko-KR" dirty="0"/>
          </a:p>
          <a:p>
            <a:pPr marL="457200" lvl="1" indent="0">
              <a:buFontTx/>
              <a:buNone/>
            </a:pPr>
            <a:r>
              <a:rPr lang="en-US" altLang="ko-KR" dirty="0"/>
              <a:t>- AEVB</a:t>
            </a:r>
            <a:r>
              <a:rPr lang="ko-KR" altLang="en-US" dirty="0"/>
              <a:t>가 빨리</a:t>
            </a:r>
            <a:r>
              <a:rPr lang="en-US" altLang="ko-KR" dirty="0"/>
              <a:t>, </a:t>
            </a:r>
            <a:r>
              <a:rPr lang="ko-KR" altLang="en-US" dirty="0"/>
              <a:t>좋은 성능으로 수렴함을 알 수 있음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7EB60B-71C3-4909-85FD-B5E98959BFC9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09195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262626"/>
                </a:solidFill>
                <a:effectLst/>
                <a:latin typeface="-apple-system"/>
              </a:rPr>
              <a:t>lower bound</a:t>
            </a:r>
            <a:r>
              <a:rPr lang="ko-KR" altLang="en-US" b="0" i="0" dirty="0">
                <a:solidFill>
                  <a:srgbClr val="262626"/>
                </a:solidFill>
                <a:effectLst/>
                <a:latin typeface="-apple-system"/>
              </a:rPr>
              <a:t>의 </a:t>
            </a:r>
            <a:r>
              <a:rPr lang="ko-KR" altLang="en-US" b="0" i="0" dirty="0" err="1">
                <a:solidFill>
                  <a:srgbClr val="262626"/>
                </a:solidFill>
                <a:effectLst/>
                <a:latin typeface="-apple-system"/>
              </a:rPr>
              <a:t>재파라미터화를</a:t>
            </a:r>
            <a:r>
              <a:rPr lang="ko-KR" altLang="en-US" b="0" i="0" dirty="0">
                <a:solidFill>
                  <a:srgbClr val="262626"/>
                </a:solidFill>
                <a:effectLst/>
                <a:latin typeface="-apple-system"/>
              </a:rPr>
              <a:t> 통해 간단한 확률적 경량 모델</a:t>
            </a:r>
            <a:r>
              <a:rPr lang="en-US" altLang="ko-KR" b="0" i="0" dirty="0">
                <a:solidFill>
                  <a:srgbClr val="262626"/>
                </a:solidFill>
                <a:effectLst/>
                <a:latin typeface="-apple-system"/>
              </a:rPr>
              <a:t>(SGD)</a:t>
            </a:r>
            <a:r>
              <a:rPr lang="ko-KR" altLang="en-US" b="0" i="0" dirty="0">
                <a:solidFill>
                  <a:srgbClr val="262626"/>
                </a:solidFill>
                <a:effectLst/>
                <a:latin typeface="-apple-system"/>
              </a:rPr>
              <a:t>로 최적화할 수 있는 </a:t>
            </a:r>
            <a:r>
              <a:rPr lang="en-US" altLang="ko-KR" b="0" i="0" dirty="0">
                <a:solidFill>
                  <a:srgbClr val="262626"/>
                </a:solidFill>
                <a:effectLst/>
                <a:latin typeface="-apple-system"/>
              </a:rPr>
              <a:t>lower bound estimation</a:t>
            </a:r>
            <a:r>
              <a:rPr lang="ko-KR" altLang="en-US" b="0" i="0" dirty="0">
                <a:solidFill>
                  <a:srgbClr val="262626"/>
                </a:solidFill>
                <a:effectLst/>
                <a:latin typeface="-apple-system"/>
              </a:rPr>
              <a:t>을 만들었음</a:t>
            </a:r>
            <a:r>
              <a:rPr lang="en-US" altLang="ko-KR" b="0" i="0" dirty="0">
                <a:solidFill>
                  <a:srgbClr val="262626"/>
                </a:solidFill>
                <a:effectLst/>
                <a:latin typeface="-apple-system"/>
              </a:rPr>
              <a:t>. </a:t>
            </a:r>
          </a:p>
          <a:p>
            <a:r>
              <a:rPr lang="ko-KR" altLang="en-US" b="0" i="0" dirty="0">
                <a:solidFill>
                  <a:srgbClr val="262626"/>
                </a:solidFill>
                <a:effectLst/>
                <a:latin typeface="-apple-system"/>
              </a:rPr>
              <a:t>이를 통해 근사 추론 모델이 제안된 </a:t>
            </a:r>
            <a:r>
              <a:rPr lang="en-US" altLang="ko-KR" b="0" i="0" dirty="0">
                <a:solidFill>
                  <a:srgbClr val="262626"/>
                </a:solidFill>
                <a:effectLst/>
                <a:latin typeface="-apple-system"/>
              </a:rPr>
              <a:t>lower bound estimator</a:t>
            </a:r>
            <a:r>
              <a:rPr lang="ko-KR" altLang="en-US" b="0" i="0" dirty="0">
                <a:solidFill>
                  <a:srgbClr val="262626"/>
                </a:solidFill>
                <a:effectLst/>
                <a:latin typeface="-apple-system"/>
              </a:rPr>
              <a:t>를 사용하여 계산이 불가능한 </a:t>
            </a:r>
            <a:r>
              <a:rPr lang="en-US" altLang="ko-KR" b="0" i="0" dirty="0">
                <a:solidFill>
                  <a:srgbClr val="262626"/>
                </a:solidFill>
                <a:effectLst/>
                <a:latin typeface="-apple-system"/>
              </a:rPr>
              <a:t>posterior distribution</a:t>
            </a:r>
            <a:r>
              <a:rPr lang="ko-KR" altLang="en-US" b="0" i="0" dirty="0">
                <a:solidFill>
                  <a:srgbClr val="262626"/>
                </a:solidFill>
                <a:effectLst/>
                <a:latin typeface="-apple-system"/>
              </a:rPr>
              <a:t>에 적합하게 되어</a:t>
            </a:r>
            <a:r>
              <a:rPr lang="en-US" altLang="ko-KR" b="0" i="0" dirty="0">
                <a:solidFill>
                  <a:srgbClr val="262626"/>
                </a:solidFill>
                <a:effectLst/>
                <a:latin typeface="-apple-system"/>
              </a:rPr>
              <a:t>, posterior inference</a:t>
            </a:r>
            <a:r>
              <a:rPr lang="ko-KR" altLang="en-US" b="0" i="0" dirty="0">
                <a:solidFill>
                  <a:srgbClr val="262626"/>
                </a:solidFill>
                <a:effectLst/>
                <a:latin typeface="-apple-system"/>
              </a:rPr>
              <a:t>가 효율적으로 수행될 수 있도록 합니다</a:t>
            </a:r>
            <a:r>
              <a:rPr lang="en-US" altLang="ko-KR" b="0" i="0" dirty="0">
                <a:solidFill>
                  <a:srgbClr val="262626"/>
                </a:solidFill>
                <a:effectLst/>
                <a:latin typeface="-apple-system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7EB60B-71C3-4909-85FD-B5E98959BFC9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23957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7EB60B-71C3-4909-85FD-B5E98959BFC9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92081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0314B1-2C85-6F68-E255-F9AB437897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A4F3F20-DB09-7713-4C15-FA79CA782B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D8024D5-8EBA-875D-1717-72A40BCA2E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reconstruction : </a:t>
            </a:r>
            <a:r>
              <a:rPr lang="ko-KR" altLang="en-US"/>
              <a:t>입력 데이터를 모델이 인코딩</a:t>
            </a:r>
            <a:r>
              <a:rPr lang="en-US" altLang="ko-KR"/>
              <a:t>(encoding)</a:t>
            </a:r>
            <a:r>
              <a:rPr lang="ko-KR" altLang="en-US"/>
              <a:t>하고</a:t>
            </a:r>
            <a:r>
              <a:rPr lang="en-US" altLang="ko-KR"/>
              <a:t>, </a:t>
            </a:r>
            <a:r>
              <a:rPr lang="ko-KR" altLang="en-US"/>
              <a:t>다시 디코딩</a:t>
            </a:r>
            <a:r>
              <a:rPr lang="en-US" altLang="ko-KR"/>
              <a:t>(decoding)</a:t>
            </a:r>
            <a:r>
              <a:rPr lang="ko-KR" altLang="en-US"/>
              <a:t>하여 </a:t>
            </a:r>
            <a:r>
              <a:rPr lang="ko-KR" altLang="en-US" b="1"/>
              <a:t>복원</a:t>
            </a:r>
            <a:r>
              <a:rPr lang="ko-KR" altLang="en-US"/>
              <a:t>한 결과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sample : </a:t>
            </a:r>
            <a:r>
              <a:rPr lang="ko-KR" altLang="en-US"/>
              <a:t>잠재 공간</a:t>
            </a:r>
            <a:r>
              <a:rPr lang="en-US" altLang="ko-KR"/>
              <a:t>(latent space)</a:t>
            </a:r>
            <a:r>
              <a:rPr lang="ko-KR" altLang="en-US"/>
              <a:t>에서 무작위로 생성한 </a:t>
            </a:r>
            <a:r>
              <a:rPr lang="en-US" altLang="ko-KR" b="1"/>
              <a:t>z</a:t>
            </a:r>
            <a:r>
              <a:rPr lang="ko-KR" altLang="en-US"/>
              <a:t>를 디코더</a:t>
            </a:r>
            <a:r>
              <a:rPr lang="en-US" altLang="ko-KR"/>
              <a:t>(decoder)</a:t>
            </a:r>
            <a:r>
              <a:rPr lang="ko-KR" altLang="en-US"/>
              <a:t>에 전달하여 생성된 이미지</a:t>
            </a:r>
            <a:r>
              <a:rPr lang="en-US" altLang="ko-KR"/>
              <a:t>(</a:t>
            </a:r>
            <a:r>
              <a:rPr lang="ko-KR" altLang="en-US" b="1"/>
              <a:t>새롭게 생성된 이미지</a:t>
            </a:r>
            <a:r>
              <a:rPr lang="en-US" altLang="ko-KR"/>
              <a:t>)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EFFA0E5-C242-FF61-1DA6-8D84C92271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7EB60B-71C3-4909-85FD-B5E98959BFC9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9880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EB60B-71C3-4909-85FD-B5E98959BFC9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9181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57EB60B-71C3-4909-85FD-B5E98959BFC9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391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ko-KR" altLang="en-US" dirty="0"/>
                  <a:t>생성모델</a:t>
                </a:r>
                <a:r>
                  <a:rPr lang="en-US" altLang="ko-KR" dirty="0"/>
                  <a:t>: </a:t>
                </a:r>
                <a:r>
                  <a:rPr lang="en-US" altLang="ko-KR" b="0" i="0" dirty="0">
                    <a:solidFill>
                      <a:srgbClr val="333333"/>
                    </a:solidFill>
                    <a:effectLst/>
                    <a:latin typeface="Noto Sans Demilight"/>
                  </a:rPr>
                  <a:t>Generative model</a:t>
                </a:r>
                <a:r>
                  <a:rPr lang="ko-KR" altLang="en-US" b="0" i="0" dirty="0">
                    <a:solidFill>
                      <a:srgbClr val="333333"/>
                    </a:solidFill>
                    <a:effectLst/>
                    <a:latin typeface="Noto Sans Demilight"/>
                  </a:rPr>
                  <a:t>은 데이터가 들어오면 해당</a:t>
                </a:r>
                <a:r>
                  <a:rPr lang="ko-KR" altLang="en-US" b="1" i="0" dirty="0">
                    <a:solidFill>
                      <a:srgbClr val="333333"/>
                    </a:solidFill>
                    <a:effectLst/>
                    <a:latin typeface="Noto Sans Demilight"/>
                  </a:rPr>
                  <a:t> 데이터에서 뽑아낸 주요한 특징들이 각각의 확률 변수가 되는 확률 분포</a:t>
                </a:r>
                <a:r>
                  <a:rPr lang="ko-KR" altLang="en-US" b="0" i="0" dirty="0">
                    <a:solidFill>
                      <a:srgbClr val="333333"/>
                    </a:solidFill>
                    <a:effectLst/>
                    <a:latin typeface="Noto Sans Demilight"/>
                  </a:rPr>
                  <a:t>를 생성</a:t>
                </a:r>
                <a:r>
                  <a:rPr lang="en-US" altLang="ko-KR" dirty="0"/>
                  <a:t> </a:t>
                </a:r>
              </a:p>
              <a:p>
                <a:r>
                  <a:rPr lang="en-US" altLang="ko-KR" dirty="0"/>
                  <a:t>2</a:t>
                </a:r>
                <a:r>
                  <a:rPr lang="ko-KR" altLang="en-US" dirty="0"/>
                  <a:t>개의 특징에 대하여 결합확률분포를 만들고 여기서 </a:t>
                </a:r>
                <a:r>
                  <a:rPr lang="ko-KR" altLang="en-US" b="1" dirty="0"/>
                  <a:t>샘플링이 잘 이루어지면 우리가 제공한 데이터와 유사한 데이터를 잘 생성해낼 수 있는 것</a:t>
                </a:r>
                <a:r>
                  <a:rPr lang="en-US" altLang="ko-KR" b="1" dirty="0"/>
                  <a:t>. </a:t>
                </a:r>
              </a:p>
              <a:p>
                <a:endParaRPr lang="en-US" altLang="ko-KR" b="1" dirty="0"/>
              </a:p>
              <a:p>
                <a:r>
                  <a:rPr lang="ko-KR" altLang="en-US" b="1" dirty="0"/>
                  <a:t>그래서 우리가 주목해야할 것은 </a:t>
                </a:r>
                <a:r>
                  <a:rPr lang="en-US" altLang="ko-KR" b="1" dirty="0"/>
                  <a:t>p(x)</a:t>
                </a:r>
                <a:endParaRPr lang="ko-KR" altLang="en-US" b="1" dirty="0"/>
              </a:p>
              <a:p>
                <a:endParaRPr lang="en-US" altLang="ko-K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ko-KR" altLang="en-US" sz="12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ko-KR" altLang="en-US" dirty="0"/>
                  <a:t> 설명 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데이터 </a:t>
                </a:r>
                <a:r>
                  <a:rPr lang="en-US" altLang="ko-KR" dirty="0"/>
                  <a:t>x</a:t>
                </a:r>
                <a:r>
                  <a:rPr lang="ko-KR" altLang="en-US" dirty="0"/>
                  <a:t>가 주어졌을 때 모델이 데이터를 생성할 확률</a:t>
                </a:r>
                <a:r>
                  <a:rPr lang="en-US" altLang="ko-KR" dirty="0"/>
                  <a:t>,</a:t>
                </a:r>
                <a:r>
                  <a:rPr lang="en-US" altLang="ko-KR" baseline="0" dirty="0"/>
                  <a:t> </a:t>
                </a:r>
                <a:r>
                  <a:rPr lang="ko-KR" altLang="en-US" dirty="0"/>
                  <a:t>모델 파라미터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/>
                      <m:sub>
                        <m:r>
                          <a:rPr lang="ko-KR" altLang="en-US" sz="12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ko-KR" altLang="en-US" sz="1200" b="0" i="1" smtClean="0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en-US" altLang="ko-KR" dirty="0"/>
                  <a:t> optimiz</a:t>
                </a:r>
                <a:r>
                  <a:rPr lang="ko-KR" altLang="en-US" dirty="0"/>
                  <a:t>하는 과정을 거치면서 이 확률을 가장 크게 만드는 것이다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이걸 데이터를 가장 잘 설명한다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혹은 학습</a:t>
                </a:r>
                <a:r>
                  <a:rPr lang="ko-KR" altLang="en-US" baseline="0" dirty="0"/>
                  <a:t> 데이터 </a:t>
                </a:r>
                <a:r>
                  <a:rPr lang="en-US" altLang="ko-KR" baseline="0" dirty="0"/>
                  <a:t>x</a:t>
                </a:r>
                <a:r>
                  <a:rPr lang="ko-KR" altLang="en-US" baseline="0" dirty="0"/>
                  <a:t>가 나올 </a:t>
                </a:r>
                <a:r>
                  <a:rPr lang="en-US" altLang="ko-KR" baseline="0" dirty="0"/>
                  <a:t>likelihood</a:t>
                </a:r>
                <a:r>
                  <a:rPr lang="ko-KR" altLang="en-US" baseline="0" dirty="0"/>
                  <a:t>를 </a:t>
                </a:r>
                <a:r>
                  <a:rPr lang="en-US" altLang="ko-KR" baseline="0" dirty="0"/>
                  <a:t>maximize</a:t>
                </a:r>
                <a:r>
                  <a:rPr lang="ko-KR" altLang="en-US" baseline="0" dirty="0"/>
                  <a:t>할 확률분포를 찾는 것이라고 말한다</a:t>
                </a:r>
                <a:r>
                  <a:rPr lang="en-US" altLang="ko-KR" baseline="0" dirty="0"/>
                  <a:t>.</a:t>
                </a:r>
              </a:p>
              <a:p>
                <a:endParaRPr lang="en-US" altLang="ko-KR" baseline="0" dirty="0"/>
              </a:p>
              <a:p>
                <a:endParaRPr lang="en-US" altLang="ko-KR" baseline="0" dirty="0"/>
              </a:p>
              <a:p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ko-KR" altLang="en-US" sz="12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2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𝑑𝑧</m:t>
                        </m:r>
                      </m:e>
                    </m:nary>
                    <m:r>
                      <a:rPr lang="en-US" altLang="ko-KR" sz="12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baseline="0" dirty="0"/>
                  <a:t> </a:t>
                </a:r>
                <a:r>
                  <a:rPr lang="ko-KR" altLang="en-US" baseline="0" dirty="0"/>
                  <a:t>여기서 </a:t>
                </a:r>
                <a:r>
                  <a:rPr lang="en-US" altLang="ko-KR" baseline="0" dirty="0"/>
                  <a:t>x</a:t>
                </a:r>
                <a:r>
                  <a:rPr lang="ko-KR" altLang="en-US" baseline="0" dirty="0"/>
                  <a:t>를 생성하기 위해서 </a:t>
                </a:r>
                <a:r>
                  <a:rPr lang="en-US" altLang="ko-KR" baseline="0" dirty="0"/>
                  <a:t>latent variable z</a:t>
                </a:r>
                <a:r>
                  <a:rPr lang="ko-KR" altLang="en-US" baseline="0" dirty="0"/>
                  <a:t>를 도입하게 된다</a:t>
                </a:r>
                <a:r>
                  <a:rPr lang="en-US" altLang="ko-KR" baseline="0" dirty="0"/>
                  <a:t>. X </a:t>
                </a:r>
                <a:r>
                  <a:rPr lang="ko-KR" altLang="en-US" baseline="0" dirty="0"/>
                  <a:t>자체를 직접 모델링 하는 것보다 </a:t>
                </a:r>
                <a:r>
                  <a:rPr lang="en-US" altLang="ko-KR" baseline="0" dirty="0"/>
                  <a:t>z</a:t>
                </a:r>
                <a:r>
                  <a:rPr lang="ko-KR" altLang="en-US" baseline="0" dirty="0"/>
                  <a:t>라는 우리가 관찰할 수 없는 데이터의 숨겨진 </a:t>
                </a:r>
                <a:r>
                  <a:rPr lang="en-US" altLang="ko-KR" baseline="0" dirty="0"/>
                  <a:t>feature space</a:t>
                </a:r>
                <a:r>
                  <a:rPr lang="ko-KR" altLang="en-US" baseline="0" dirty="0"/>
                  <a:t>를 도입해서 </a:t>
                </a:r>
                <a:r>
                  <a:rPr lang="en-US" altLang="ko-KR" baseline="0" dirty="0"/>
                  <a:t>x</a:t>
                </a:r>
                <a:r>
                  <a:rPr lang="ko-KR" altLang="en-US" baseline="0" dirty="0"/>
                  <a:t>를 효율적으로 설명하도록 돕는다</a:t>
                </a:r>
                <a:r>
                  <a:rPr lang="en-US" altLang="ko-KR" baseline="0" dirty="0"/>
                  <a:t>. </a:t>
                </a:r>
                <a:endParaRPr lang="en-US" altLang="ko-KR" dirty="0"/>
              </a:p>
              <a:p>
                <a:pPr marL="0" indent="0">
                  <a:buFontTx/>
                  <a:buNone/>
                </a:pPr>
                <a:endParaRPr lang="en-US" altLang="ko-KR" dirty="0"/>
              </a:p>
              <a:p>
                <a:pPr marL="0" indent="0">
                  <a:buFontTx/>
                  <a:buNone/>
                </a:pPr>
                <a:r>
                  <a:rPr lang="ko-KR" altLang="en-US" dirty="0"/>
                  <a:t>그리고 </a:t>
                </a:r>
                <a:r>
                  <a:rPr lang="en-US" altLang="ko-KR" dirty="0"/>
                  <a:t>z</a:t>
                </a:r>
                <a:r>
                  <a:rPr lang="ko-KR" altLang="en-US" dirty="0"/>
                  <a:t>를 고려한 전체 확률을 구하기 위하여 적분하여 </a:t>
                </a:r>
                <a:r>
                  <a:rPr lang="en-US" altLang="ko-KR" dirty="0"/>
                  <a:t>z</a:t>
                </a:r>
                <a:r>
                  <a:rPr lang="ko-KR" altLang="en-US" dirty="0"/>
                  <a:t>를 완전히 제거한다</a:t>
                </a:r>
                <a:r>
                  <a:rPr lang="en-US" altLang="ko-KR" dirty="0"/>
                  <a:t>. </a:t>
                </a:r>
              </a:p>
              <a:p>
                <a:pPr marL="0" indent="0">
                  <a:buFontTx/>
                  <a:buNone/>
                </a:pPr>
                <a:endParaRPr lang="en-US" altLang="ko-KR" dirty="0"/>
              </a:p>
              <a:p>
                <a:pPr marL="0" indent="0"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ko-KR" altLang="en-US" sz="12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ko-KR" altLang="en-US" sz="12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1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altLang="ko-KR" sz="1200" b="0" i="1" smtClean="0">
                              <a:latin typeface="Cambria Math" panose="02040503050406030204" pitchFamily="18" charset="0"/>
                            </a:rPr>
                            <m:t>𝑑𝑧</m:t>
                          </m:r>
                        </m:e>
                      </m:nary>
                    </m:oMath>
                  </m:oMathPara>
                </a14:m>
                <a:endParaRPr lang="en-US" altLang="ko-KR" sz="1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FontTx/>
                  <a:buNone/>
                </a:pPr>
                <a:endParaRPr lang="en-US" altLang="ko-KR" sz="1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FontTx/>
                  <a:buNone/>
                </a:pPr>
                <a:r>
                  <a:rPr lang="en-US" altLang="ko-KR" baseline="0" dirty="0"/>
                  <a:t> : (</a:t>
                </a:r>
                <a:r>
                  <a:rPr lang="en-US" altLang="ko-KR" baseline="0" dirty="0" err="1"/>
                  <a:t>x,z</a:t>
                </a:r>
                <a:r>
                  <a:rPr lang="en-US" altLang="ko-KR" baseline="0" dirty="0"/>
                  <a:t>)</a:t>
                </a:r>
                <a:r>
                  <a:rPr lang="ko-KR" altLang="en-US" baseline="0" dirty="0"/>
                  <a:t>라는 결합확률을 조건부 확률로 변환하면 마지막 항과 같다</a:t>
                </a:r>
                <a:r>
                  <a:rPr lang="en-US" altLang="ko-KR" baseline="0" dirty="0"/>
                  <a:t>. </a:t>
                </a:r>
                <a:r>
                  <a:rPr lang="ko-KR" altLang="en-US" dirty="0" err="1"/>
                  <a:t>좌항은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p(</a:t>
                </a:r>
                <a:r>
                  <a:rPr lang="en-US" altLang="ko-KR" dirty="0" err="1"/>
                  <a:t>x|z</a:t>
                </a:r>
                <a:r>
                  <a:rPr lang="en-US" altLang="ko-KR" dirty="0"/>
                  <a:t>)(latent variable z</a:t>
                </a:r>
                <a:r>
                  <a:rPr lang="ko-KR" altLang="en-US" dirty="0"/>
                  <a:t>를 가지고 데이터 </a:t>
                </a:r>
                <a:r>
                  <a:rPr lang="en-US" altLang="ko-KR" dirty="0"/>
                  <a:t>x</a:t>
                </a:r>
                <a:r>
                  <a:rPr lang="ko-KR" altLang="en-US" dirty="0"/>
                  <a:t>를 생성</a:t>
                </a:r>
                <a:r>
                  <a:rPr lang="en-US" altLang="ko-KR" dirty="0"/>
                  <a:t>), </a:t>
                </a:r>
                <a:r>
                  <a:rPr lang="ko-KR" altLang="en-US" dirty="0" err="1"/>
                  <a:t>우항</a:t>
                </a:r>
                <a:r>
                  <a:rPr lang="en-US" altLang="ko-KR" dirty="0"/>
                  <a:t>p(z)(</a:t>
                </a:r>
                <a:r>
                  <a:rPr lang="ko-KR" altLang="en-US" dirty="0"/>
                  <a:t>샘플링한 </a:t>
                </a:r>
                <a:r>
                  <a:rPr lang="en-US" altLang="ko-KR" dirty="0"/>
                  <a:t>z) &lt;- </a:t>
                </a:r>
                <a:r>
                  <a:rPr lang="ko-KR" altLang="en-US" dirty="0"/>
                  <a:t>이러한 의미를 가진다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그런데 </a:t>
                </a:r>
                <a:r>
                  <a:rPr lang="en-US" altLang="ko-KR" dirty="0"/>
                  <a:t>z</a:t>
                </a:r>
                <a:r>
                  <a:rPr lang="ko-KR" altLang="en-US" dirty="0"/>
                  <a:t>가 고차원 공간에서 정의되거나 연속적이라면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적분이 매우 복잡하다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이런 경우를 </a:t>
                </a:r>
                <a:r>
                  <a:rPr lang="en-US" altLang="ko-KR" dirty="0"/>
                  <a:t>intractable</a:t>
                </a:r>
                <a:r>
                  <a:rPr lang="ko-KR" altLang="en-US" dirty="0"/>
                  <a:t>하다고 한다</a:t>
                </a:r>
                <a:r>
                  <a:rPr lang="en-US" altLang="ko-KR" dirty="0"/>
                  <a:t>. </a:t>
                </a:r>
              </a:p>
              <a:p>
                <a:pPr marL="0" indent="0">
                  <a:buFontTx/>
                  <a:buNone/>
                </a:pPr>
                <a:endParaRPr lang="en-US" altLang="ko-KR" dirty="0"/>
              </a:p>
              <a:p>
                <a:pPr marL="0" indent="0">
                  <a:buFontTx/>
                  <a:buNone/>
                </a:pPr>
                <a:r>
                  <a:rPr lang="ko-KR" altLang="en-US" dirty="0"/>
                  <a:t>그래서</a:t>
                </a:r>
                <a:r>
                  <a:rPr lang="en-US" altLang="ko-KR" dirty="0"/>
                  <a:t>!!! </a:t>
                </a:r>
                <a:r>
                  <a:rPr lang="ko-KR" altLang="en-US" dirty="0"/>
                  <a:t>논문의 초반에 이런 질문이 나온다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앞으로 이 문제를 해결해 보겠음 </a:t>
                </a:r>
                <a:endParaRPr lang="en-US" altLang="ko-KR" dirty="0"/>
              </a:p>
              <a:p>
                <a:pPr marL="0" indent="0">
                  <a:buFontTx/>
                  <a:buNone/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ko-KR" altLang="en-US" dirty="0"/>
                  <a:t>생성모델</a:t>
                </a:r>
                <a:r>
                  <a:rPr lang="en-US" altLang="ko-KR" dirty="0"/>
                  <a:t>: </a:t>
                </a:r>
                <a:r>
                  <a:rPr lang="en-US" altLang="ko-KR" b="0" i="0" dirty="0">
                    <a:solidFill>
                      <a:srgbClr val="333333"/>
                    </a:solidFill>
                    <a:effectLst/>
                    <a:latin typeface="Noto Sans Demilight"/>
                  </a:rPr>
                  <a:t>Generative model</a:t>
                </a:r>
                <a:r>
                  <a:rPr lang="ko-KR" altLang="en-US" b="0" i="0" dirty="0">
                    <a:solidFill>
                      <a:srgbClr val="333333"/>
                    </a:solidFill>
                    <a:effectLst/>
                    <a:latin typeface="Noto Sans Demilight"/>
                  </a:rPr>
                  <a:t>은 데이터가 들어오면 해당</a:t>
                </a:r>
                <a:r>
                  <a:rPr lang="ko-KR" altLang="en-US" b="1" i="0" dirty="0">
                    <a:solidFill>
                      <a:srgbClr val="333333"/>
                    </a:solidFill>
                    <a:effectLst/>
                    <a:latin typeface="Noto Sans Demilight"/>
                  </a:rPr>
                  <a:t> 데이터에서 뽑아낸 주요한 특징들이 각각의 확률 변수가 되는 확률 분포</a:t>
                </a:r>
                <a:r>
                  <a:rPr lang="ko-KR" altLang="en-US" b="0" i="0" dirty="0">
                    <a:solidFill>
                      <a:srgbClr val="333333"/>
                    </a:solidFill>
                    <a:effectLst/>
                    <a:latin typeface="Noto Sans Demilight"/>
                  </a:rPr>
                  <a:t>를 생성</a:t>
                </a:r>
                <a:r>
                  <a:rPr lang="en-US" altLang="ko-KR" dirty="0"/>
                  <a:t> </a:t>
                </a:r>
              </a:p>
              <a:p>
                <a:r>
                  <a:rPr lang="en-US" altLang="ko-KR" dirty="0"/>
                  <a:t>2</a:t>
                </a:r>
                <a:r>
                  <a:rPr lang="ko-KR" altLang="en-US" dirty="0"/>
                  <a:t>개의 특징에 대하여 결합확률분포를 만들고 여기서 </a:t>
                </a:r>
                <a:r>
                  <a:rPr lang="ko-KR" altLang="en-US" b="1" dirty="0"/>
                  <a:t>샘플링이 잘 이루어지면 우리가 제공한 데이터와 유사한 데이터를 잘 생성해낼 수 있는 것</a:t>
                </a:r>
                <a:r>
                  <a:rPr lang="en-US" altLang="ko-KR" b="1" dirty="0"/>
                  <a:t>. </a:t>
                </a:r>
              </a:p>
              <a:p>
                <a:endParaRPr lang="en-US" altLang="ko-KR" b="1" dirty="0"/>
              </a:p>
              <a:p>
                <a:r>
                  <a:rPr lang="ko-KR" altLang="en-US" b="1" dirty="0"/>
                  <a:t>그래서 우리가 주목해야할 것은 </a:t>
                </a:r>
                <a:r>
                  <a:rPr lang="en-US" altLang="ko-KR" b="1" dirty="0"/>
                  <a:t>p(x)</a:t>
                </a:r>
                <a:endParaRPr lang="ko-KR" altLang="en-US" b="1" dirty="0"/>
              </a:p>
              <a:p>
                <a:endParaRPr lang="en-US" altLang="ko-KR" dirty="0"/>
              </a:p>
              <a:p>
                <a:r>
                  <a:rPr lang="en-US" altLang="ko-KR" sz="1200" b="0" i="0">
                    <a:latin typeface="Cambria Math" panose="02040503050406030204" pitchFamily="18" charset="0"/>
                  </a:rPr>
                  <a:t>𝑝_</a:t>
                </a:r>
                <a:r>
                  <a:rPr lang="ko-KR" altLang="en-US" sz="1200" b="0" i="0">
                    <a:latin typeface="Cambria Math" panose="02040503050406030204" pitchFamily="18" charset="0"/>
                  </a:rPr>
                  <a:t>𝜃</a:t>
                </a:r>
                <a:r>
                  <a:rPr lang="en-US" altLang="ko-KR" sz="1200" b="0" i="0">
                    <a:latin typeface="Cambria Math" panose="02040503050406030204" pitchFamily="18" charset="0"/>
                  </a:rPr>
                  <a:t> (𝑥)</a:t>
                </a:r>
                <a:r>
                  <a:rPr lang="ko-KR" altLang="en-US" dirty="0"/>
                  <a:t> 설명 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데이터 </a:t>
                </a:r>
                <a:r>
                  <a:rPr lang="en-US" altLang="ko-KR" dirty="0"/>
                  <a:t>x</a:t>
                </a:r>
                <a:r>
                  <a:rPr lang="ko-KR" altLang="en-US" dirty="0"/>
                  <a:t>가 주어졌을 때 모델이 데이터를 생성할 확률</a:t>
                </a:r>
                <a:r>
                  <a:rPr lang="en-US" altLang="ko-KR" dirty="0"/>
                  <a:t>,</a:t>
                </a:r>
                <a:r>
                  <a:rPr lang="en-US" altLang="ko-KR" baseline="0" dirty="0"/>
                  <a:t> </a:t>
                </a:r>
                <a:r>
                  <a:rPr lang="ko-KR" altLang="en-US" dirty="0"/>
                  <a:t>모델 파라미터 </a:t>
                </a:r>
                <a:r>
                  <a:rPr lang="en-US" altLang="ko-KR" sz="1200" b="0" i="0">
                    <a:latin typeface="Cambria Math" panose="02040503050406030204" pitchFamily="18" charset="0"/>
                  </a:rPr>
                  <a:t>〖_</a:t>
                </a:r>
                <a:r>
                  <a:rPr lang="ko-KR" altLang="en-US" sz="1200" b="0" i="0">
                    <a:latin typeface="Cambria Math" panose="02040503050406030204" pitchFamily="18" charset="0"/>
                  </a:rPr>
                  <a:t>𝜃〗를</a:t>
                </a:r>
                <a:r>
                  <a:rPr lang="en-US" altLang="ko-KR" dirty="0"/>
                  <a:t> optimiz</a:t>
                </a:r>
                <a:r>
                  <a:rPr lang="ko-KR" altLang="en-US" dirty="0"/>
                  <a:t>하는 과정을 거치면서 이 확률을 가장 크게 만드는 것이다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이걸 데이터를 가장 잘 설명한다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혹은 학습</a:t>
                </a:r>
                <a:r>
                  <a:rPr lang="ko-KR" altLang="en-US" baseline="0" dirty="0"/>
                  <a:t> 데이터 </a:t>
                </a:r>
                <a:r>
                  <a:rPr lang="en-US" altLang="ko-KR" baseline="0" dirty="0"/>
                  <a:t>x</a:t>
                </a:r>
                <a:r>
                  <a:rPr lang="ko-KR" altLang="en-US" baseline="0" dirty="0"/>
                  <a:t>가 나올 </a:t>
                </a:r>
                <a:r>
                  <a:rPr lang="en-US" altLang="ko-KR" baseline="0" dirty="0"/>
                  <a:t>likelihood</a:t>
                </a:r>
                <a:r>
                  <a:rPr lang="ko-KR" altLang="en-US" baseline="0" dirty="0"/>
                  <a:t>를 </a:t>
                </a:r>
                <a:r>
                  <a:rPr lang="en-US" altLang="ko-KR" baseline="0" dirty="0"/>
                  <a:t>maximize</a:t>
                </a:r>
                <a:r>
                  <a:rPr lang="ko-KR" altLang="en-US" baseline="0" dirty="0"/>
                  <a:t>할 확률분포를 찾는 것이라고 말한다</a:t>
                </a:r>
                <a:r>
                  <a:rPr lang="en-US" altLang="ko-KR" baseline="0" dirty="0"/>
                  <a:t>.</a:t>
                </a:r>
              </a:p>
              <a:p>
                <a:endParaRPr lang="en-US" altLang="ko-KR" baseline="0" dirty="0"/>
              </a:p>
              <a:p>
                <a:endParaRPr lang="en-US" altLang="ko-KR" baseline="0" dirty="0"/>
              </a:p>
              <a:p>
                <a:r>
                  <a:rPr lang="en-US" altLang="ko-KR" sz="1200" b="0" i="0">
                    <a:latin typeface="Cambria Math" panose="02040503050406030204" pitchFamily="18" charset="0"/>
                  </a:rPr>
                  <a:t>∫1▒〖𝑝_</a:t>
                </a:r>
                <a:r>
                  <a:rPr lang="ko-KR" altLang="en-US" sz="1200" b="0" i="0">
                    <a:latin typeface="Cambria Math" panose="02040503050406030204" pitchFamily="18" charset="0"/>
                  </a:rPr>
                  <a:t>𝜃</a:t>
                </a:r>
                <a:r>
                  <a:rPr lang="en-US" altLang="ko-KR" sz="1200" b="0" i="0">
                    <a:latin typeface="Cambria Math" panose="02040503050406030204" pitchFamily="18" charset="0"/>
                  </a:rPr>
                  <a:t> (𝑥,𝑧)𝑑𝑧〗=</a:t>
                </a:r>
                <a:r>
                  <a:rPr lang="en-US" altLang="ko-KR" baseline="0" dirty="0"/>
                  <a:t> </a:t>
                </a:r>
                <a:r>
                  <a:rPr lang="ko-KR" altLang="en-US" baseline="0" dirty="0"/>
                  <a:t>여기서 </a:t>
                </a:r>
                <a:r>
                  <a:rPr lang="en-US" altLang="ko-KR" baseline="0" dirty="0"/>
                  <a:t>x</a:t>
                </a:r>
                <a:r>
                  <a:rPr lang="ko-KR" altLang="en-US" baseline="0" dirty="0"/>
                  <a:t>를 생성하기 위해서 </a:t>
                </a:r>
                <a:r>
                  <a:rPr lang="en-US" altLang="ko-KR" baseline="0" dirty="0"/>
                  <a:t>latent variable z</a:t>
                </a:r>
                <a:r>
                  <a:rPr lang="ko-KR" altLang="en-US" baseline="0" dirty="0"/>
                  <a:t>를 도입하게 된다</a:t>
                </a:r>
                <a:r>
                  <a:rPr lang="en-US" altLang="ko-KR" baseline="0" dirty="0"/>
                  <a:t>. X </a:t>
                </a:r>
                <a:r>
                  <a:rPr lang="ko-KR" altLang="en-US" baseline="0" dirty="0"/>
                  <a:t>자체를 직접 모델링 하는 것보다 </a:t>
                </a:r>
                <a:r>
                  <a:rPr lang="en-US" altLang="ko-KR" baseline="0" dirty="0"/>
                  <a:t>z</a:t>
                </a:r>
                <a:r>
                  <a:rPr lang="ko-KR" altLang="en-US" baseline="0" dirty="0"/>
                  <a:t>라는 우리가 관찰할 수 없는 데이터의 숨겨진 </a:t>
                </a:r>
                <a:r>
                  <a:rPr lang="en-US" altLang="ko-KR" baseline="0" dirty="0"/>
                  <a:t>feature space</a:t>
                </a:r>
                <a:r>
                  <a:rPr lang="ko-KR" altLang="en-US" baseline="0" dirty="0"/>
                  <a:t>를 도입해서 </a:t>
                </a:r>
                <a:r>
                  <a:rPr lang="en-US" altLang="ko-KR" baseline="0" dirty="0"/>
                  <a:t>x</a:t>
                </a:r>
                <a:r>
                  <a:rPr lang="ko-KR" altLang="en-US" baseline="0" dirty="0"/>
                  <a:t>를 효율적으로 설명하도록 돕는다</a:t>
                </a:r>
                <a:r>
                  <a:rPr lang="en-US" altLang="ko-KR" baseline="0" dirty="0"/>
                  <a:t>. </a:t>
                </a:r>
                <a:endParaRPr lang="en-US" altLang="ko-KR" dirty="0"/>
              </a:p>
              <a:p>
                <a:pPr marL="0" indent="0">
                  <a:buFontTx/>
                  <a:buNone/>
                </a:pPr>
                <a:endParaRPr lang="en-US" altLang="ko-KR" dirty="0"/>
              </a:p>
              <a:p>
                <a:pPr marL="0" indent="0">
                  <a:buFontTx/>
                  <a:buNone/>
                </a:pPr>
                <a:r>
                  <a:rPr lang="ko-KR" altLang="en-US" dirty="0"/>
                  <a:t>그리고 </a:t>
                </a:r>
                <a:r>
                  <a:rPr lang="en-US" altLang="ko-KR" dirty="0"/>
                  <a:t>z</a:t>
                </a:r>
                <a:r>
                  <a:rPr lang="ko-KR" altLang="en-US" dirty="0"/>
                  <a:t>를 고려한 전체 확률을 구하기 위하여 적분하여 </a:t>
                </a:r>
                <a:r>
                  <a:rPr lang="en-US" altLang="ko-KR" dirty="0"/>
                  <a:t>z</a:t>
                </a:r>
                <a:r>
                  <a:rPr lang="ko-KR" altLang="en-US" dirty="0"/>
                  <a:t>를 완전히 제거한다</a:t>
                </a:r>
                <a:r>
                  <a:rPr lang="en-US" altLang="ko-KR" dirty="0"/>
                  <a:t>. </a:t>
                </a:r>
              </a:p>
              <a:p>
                <a:pPr marL="0" indent="0">
                  <a:buFontTx/>
                  <a:buNone/>
                </a:pPr>
                <a:endParaRPr lang="en-US" altLang="ko-KR" dirty="0"/>
              </a:p>
              <a:p>
                <a:pPr marL="0" indent="0">
                  <a:buFontTx/>
                  <a:buNone/>
                </a:pPr>
                <a:r>
                  <a:rPr lang="en-US" altLang="ko-KR" sz="1200" b="0" i="0">
                    <a:latin typeface="Cambria Math" panose="02040503050406030204" pitchFamily="18" charset="0"/>
                  </a:rPr>
                  <a:t>=∫1▒〖𝑝_</a:t>
                </a:r>
                <a:r>
                  <a:rPr lang="ko-KR" altLang="en-US" sz="1200" b="0" i="0">
                    <a:latin typeface="Cambria Math" panose="02040503050406030204" pitchFamily="18" charset="0"/>
                  </a:rPr>
                  <a:t>𝜃</a:t>
                </a:r>
                <a:r>
                  <a:rPr lang="en-US" altLang="ko-KR" sz="1200" b="0" i="0">
                    <a:latin typeface="Cambria Math" panose="02040503050406030204" pitchFamily="18" charset="0"/>
                  </a:rPr>
                  <a:t> (𝑥│𝑧) 𝑝_</a:t>
                </a:r>
                <a:r>
                  <a:rPr lang="ko-KR" altLang="en-US" sz="1200" b="0" i="0">
                    <a:latin typeface="Cambria Math" panose="02040503050406030204" pitchFamily="18" charset="0"/>
                  </a:rPr>
                  <a:t>𝜃</a:t>
                </a:r>
                <a:r>
                  <a:rPr lang="en-US" altLang="ko-KR" sz="1200" b="0" i="0">
                    <a:latin typeface="Cambria Math" panose="02040503050406030204" pitchFamily="18" charset="0"/>
                  </a:rPr>
                  <a:t> (𝑧)𝑑𝑧〗</a:t>
                </a:r>
                <a:endParaRPr lang="en-US" altLang="ko-KR" sz="1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FontTx/>
                  <a:buNone/>
                </a:pPr>
                <a:endParaRPr lang="en-US" altLang="ko-KR" sz="1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FontTx/>
                  <a:buNone/>
                </a:pPr>
                <a:r>
                  <a:rPr lang="en-US" altLang="ko-KR" baseline="0" dirty="0"/>
                  <a:t> : (</a:t>
                </a:r>
                <a:r>
                  <a:rPr lang="en-US" altLang="ko-KR" baseline="0" dirty="0" err="1"/>
                  <a:t>x,z</a:t>
                </a:r>
                <a:r>
                  <a:rPr lang="en-US" altLang="ko-KR" baseline="0" dirty="0"/>
                  <a:t>)</a:t>
                </a:r>
                <a:r>
                  <a:rPr lang="ko-KR" altLang="en-US" baseline="0" dirty="0"/>
                  <a:t>라는 결합확률을 조건부 확률로 변환하면 마지막 항과 같다</a:t>
                </a:r>
                <a:r>
                  <a:rPr lang="en-US" altLang="ko-KR" baseline="0" dirty="0"/>
                  <a:t>. </a:t>
                </a:r>
                <a:r>
                  <a:rPr lang="ko-KR" altLang="en-US" dirty="0" err="1"/>
                  <a:t>좌항은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p(</a:t>
                </a:r>
                <a:r>
                  <a:rPr lang="en-US" altLang="ko-KR" dirty="0" err="1"/>
                  <a:t>x|z</a:t>
                </a:r>
                <a:r>
                  <a:rPr lang="en-US" altLang="ko-KR" dirty="0"/>
                  <a:t>)(latent variable z</a:t>
                </a:r>
                <a:r>
                  <a:rPr lang="ko-KR" altLang="en-US" dirty="0"/>
                  <a:t>를 가지고 데이터 </a:t>
                </a:r>
                <a:r>
                  <a:rPr lang="en-US" altLang="ko-KR" dirty="0"/>
                  <a:t>x</a:t>
                </a:r>
                <a:r>
                  <a:rPr lang="ko-KR" altLang="en-US" dirty="0"/>
                  <a:t>를 생성</a:t>
                </a:r>
                <a:r>
                  <a:rPr lang="en-US" altLang="ko-KR" dirty="0"/>
                  <a:t>), </a:t>
                </a:r>
                <a:r>
                  <a:rPr lang="ko-KR" altLang="en-US" dirty="0" err="1"/>
                  <a:t>우항</a:t>
                </a:r>
                <a:r>
                  <a:rPr lang="en-US" altLang="ko-KR" dirty="0"/>
                  <a:t>p(z)(</a:t>
                </a:r>
                <a:r>
                  <a:rPr lang="ko-KR" altLang="en-US" dirty="0"/>
                  <a:t>샘플링한 </a:t>
                </a:r>
                <a:r>
                  <a:rPr lang="en-US" altLang="ko-KR" dirty="0"/>
                  <a:t>z) &lt;- </a:t>
                </a:r>
                <a:r>
                  <a:rPr lang="ko-KR" altLang="en-US" dirty="0"/>
                  <a:t>이러한 의미를 가진다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그런데 </a:t>
                </a:r>
                <a:r>
                  <a:rPr lang="en-US" altLang="ko-KR" dirty="0"/>
                  <a:t>z</a:t>
                </a:r>
                <a:r>
                  <a:rPr lang="ko-KR" altLang="en-US" dirty="0"/>
                  <a:t>가 고차원 공간에서 정의되거나 연속적이라면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적분이 매우 복잡하다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이런 경우를 </a:t>
                </a:r>
                <a:r>
                  <a:rPr lang="en-US" altLang="ko-KR" dirty="0"/>
                  <a:t>intractable</a:t>
                </a:r>
                <a:r>
                  <a:rPr lang="ko-KR" altLang="en-US" dirty="0"/>
                  <a:t>하다고 한다</a:t>
                </a:r>
                <a:r>
                  <a:rPr lang="en-US" altLang="ko-KR" dirty="0"/>
                  <a:t>. </a:t>
                </a:r>
              </a:p>
              <a:p>
                <a:pPr marL="0" indent="0">
                  <a:buFontTx/>
                  <a:buNone/>
                </a:pPr>
                <a:endParaRPr lang="en-US" altLang="ko-KR" dirty="0"/>
              </a:p>
              <a:p>
                <a:pPr marL="0" indent="0">
                  <a:buFontTx/>
                  <a:buNone/>
                </a:pPr>
                <a:r>
                  <a:rPr lang="ko-KR" altLang="en-US" dirty="0"/>
                  <a:t>그래서</a:t>
                </a:r>
                <a:r>
                  <a:rPr lang="en-US" altLang="ko-KR" dirty="0"/>
                  <a:t>!!! </a:t>
                </a:r>
                <a:r>
                  <a:rPr lang="ko-KR" altLang="en-US" dirty="0"/>
                  <a:t>논문의 초반에 이런 질문이 나온다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앞으로 이 문제를 해결해 보겠음 </a:t>
                </a:r>
                <a:endParaRPr lang="en-US" altLang="ko-KR" dirty="0"/>
              </a:p>
              <a:p>
                <a:pPr marL="0" indent="0">
                  <a:buFontTx/>
                  <a:buNone/>
                </a:pPr>
                <a:endParaRPr lang="ko-KR" altLang="en-US" dirty="0"/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7EB60B-71C3-4909-85FD-B5E98959BFC9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18794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앞서 언급한 </a:t>
            </a:r>
            <a:r>
              <a:rPr lang="en-US" altLang="ko-KR" dirty="0"/>
              <a:t>intractable</a:t>
            </a:r>
            <a:r>
              <a:rPr lang="ko-KR" altLang="en-US" dirty="0"/>
              <a:t>의 문제점을 해결하는 방법은 </a:t>
            </a:r>
            <a:r>
              <a:rPr lang="en-US" altLang="ko-KR" dirty="0"/>
              <a:t>variational Bayesian </a:t>
            </a:r>
            <a:r>
              <a:rPr lang="ko-KR" altLang="en-US" dirty="0"/>
              <a:t>접근법 </a:t>
            </a:r>
            <a:r>
              <a:rPr lang="en-US" altLang="ko-KR" dirty="0"/>
              <a:t>(VB)</a:t>
            </a:r>
            <a:r>
              <a:rPr lang="ko-KR" altLang="en-US" dirty="0"/>
              <a:t>이 있다</a:t>
            </a:r>
            <a:r>
              <a:rPr lang="en-US" altLang="ko-KR" dirty="0"/>
              <a:t>. </a:t>
            </a:r>
            <a:r>
              <a:rPr lang="ko-KR" altLang="en-US" dirty="0"/>
              <a:t>이건 복잡한 </a:t>
            </a:r>
            <a:r>
              <a:rPr lang="en-US" altLang="ko-KR" dirty="0"/>
              <a:t>posterior distribution</a:t>
            </a:r>
            <a:r>
              <a:rPr lang="ko-KR" altLang="en-US" dirty="0"/>
              <a:t>을 간단한 분포로 근사해서 계산을 쉽게 하는 접근법임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이 중에서 </a:t>
            </a:r>
            <a:r>
              <a:rPr lang="en-US" altLang="ko-KR" dirty="0"/>
              <a:t>mean-field </a:t>
            </a:r>
            <a:r>
              <a:rPr lang="ko-KR" altLang="en-US" dirty="0"/>
              <a:t>접근법이 있는데</a:t>
            </a:r>
            <a:r>
              <a:rPr lang="en-US" altLang="ko-KR" dirty="0"/>
              <a:t>, </a:t>
            </a:r>
            <a:r>
              <a:rPr lang="ko-KR" altLang="en-US" dirty="0"/>
              <a:t>각 </a:t>
            </a:r>
            <a:r>
              <a:rPr lang="en-US" altLang="ko-KR" dirty="0"/>
              <a:t>latent variable</a:t>
            </a:r>
            <a:r>
              <a:rPr lang="ko-KR" altLang="en-US" dirty="0"/>
              <a:t>을 독립적인 형태로 근사해서 </a:t>
            </a:r>
            <a:r>
              <a:rPr lang="ko-KR" altLang="en-US" dirty="0" err="1"/>
              <a:t>다변수</a:t>
            </a:r>
            <a:r>
              <a:rPr lang="ko-KR" altLang="en-US" dirty="0"/>
              <a:t> 분포를 </a:t>
            </a:r>
            <a:r>
              <a:rPr lang="ko-KR" altLang="en-US" dirty="0" err="1"/>
              <a:t>단변수</a:t>
            </a:r>
            <a:r>
              <a:rPr lang="ko-KR" altLang="en-US" dirty="0"/>
              <a:t> 분포의 곱으로 나타낸다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그런데 이 방법은 계산이 매우 복잡함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그래서 새롭게 제안하는 방법</a:t>
            </a:r>
            <a:r>
              <a:rPr lang="en-US" altLang="ko-KR" dirty="0"/>
              <a:t>, </a:t>
            </a:r>
            <a:r>
              <a:rPr lang="en-US" altLang="ko-KR" dirty="0" err="1"/>
              <a:t>i.i.d</a:t>
            </a:r>
            <a:r>
              <a:rPr lang="en-US" altLang="ko-KR" dirty="0"/>
              <a:t> dataset(</a:t>
            </a:r>
            <a:r>
              <a:rPr lang="ko-KR" altLang="en-US" dirty="0"/>
              <a:t>각 데이터포인트마다 독립</a:t>
            </a:r>
            <a:r>
              <a:rPr lang="en-US" altLang="ko-KR" dirty="0"/>
              <a:t>, </a:t>
            </a:r>
            <a:r>
              <a:rPr lang="ko-KR" altLang="en-US" dirty="0"/>
              <a:t>동일한 분포</a:t>
            </a:r>
            <a:r>
              <a:rPr lang="en-US" altLang="ko-KR" dirty="0"/>
              <a:t>)</a:t>
            </a:r>
            <a:r>
              <a:rPr lang="ko-KR" altLang="en-US" dirty="0"/>
              <a:t>에서 각 </a:t>
            </a:r>
            <a:r>
              <a:rPr lang="en-US" altLang="ko-KR" dirty="0"/>
              <a:t>data point(</a:t>
            </a:r>
            <a:r>
              <a:rPr lang="ko-KR" altLang="en-US" dirty="0"/>
              <a:t>데이터셋 내의 개별적인 관측치나 샘플</a:t>
            </a:r>
            <a:r>
              <a:rPr lang="en-US" altLang="ko-KR" dirty="0"/>
              <a:t>. ex</a:t>
            </a:r>
            <a:r>
              <a:rPr lang="ko-KR" altLang="en-US" dirty="0"/>
              <a:t>이미지 하나</a:t>
            </a:r>
            <a:r>
              <a:rPr lang="en-US" altLang="ko-KR" dirty="0"/>
              <a:t>)</a:t>
            </a:r>
            <a:r>
              <a:rPr lang="ko-KR" altLang="en-US" dirty="0"/>
              <a:t>마다 </a:t>
            </a:r>
            <a:r>
              <a:rPr lang="en-US" altLang="ko-KR" dirty="0"/>
              <a:t>continuous latent variable </a:t>
            </a:r>
            <a:r>
              <a:rPr lang="ko-KR" altLang="en-US" dirty="0"/>
              <a:t>있는 경우</a:t>
            </a:r>
            <a:r>
              <a:rPr lang="en-US" altLang="ko-KR" dirty="0"/>
              <a:t>, Auto-Encoding VB(variational Bayesian) </a:t>
            </a:r>
            <a:r>
              <a:rPr lang="ko-KR" altLang="en-US" dirty="0"/>
              <a:t>알고리즘을 제안함</a:t>
            </a:r>
            <a:r>
              <a:rPr lang="en-US" altLang="ko-KR" dirty="0"/>
              <a:t>. </a:t>
            </a:r>
            <a:r>
              <a:rPr lang="ko-KR" altLang="en-US" dirty="0"/>
              <a:t>확률 모델에 대해 </a:t>
            </a:r>
            <a:r>
              <a:rPr lang="en-US" altLang="ko-KR" dirty="0"/>
              <a:t>lower bound </a:t>
            </a:r>
            <a:r>
              <a:rPr lang="en-US" altLang="ko-KR" dirty="0" err="1"/>
              <a:t>estimatior</a:t>
            </a:r>
            <a:r>
              <a:rPr lang="ko-KR" altLang="en-US" dirty="0"/>
              <a:t>를 계산하여 근사적인 계산을 도출한다</a:t>
            </a:r>
            <a:r>
              <a:rPr lang="en-US" altLang="ko-KR" dirty="0"/>
              <a:t>. 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7EB60B-71C3-4909-85FD-B5E98959BFC9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62922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데이터셋 </a:t>
            </a:r>
            <a:r>
              <a:rPr lang="en-US" altLang="ko-KR" dirty="0"/>
              <a:t>X=\{ x^{(</a:t>
            </a:r>
            <a:r>
              <a:rPr lang="en-US" altLang="ko-KR" dirty="0" err="1"/>
              <a:t>i</a:t>
            </a:r>
            <a:r>
              <a:rPr lang="en-US" altLang="ko-KR" dirty="0"/>
              <a:t>)}\} ^N_{</a:t>
            </a:r>
            <a:r>
              <a:rPr lang="en-US" altLang="ko-KR" dirty="0" err="1"/>
              <a:t>i</a:t>
            </a:r>
            <a:r>
              <a:rPr lang="en-US" altLang="ko-KR" dirty="0"/>
              <a:t>=1} ; </a:t>
            </a:r>
            <a:r>
              <a:rPr lang="ko-KR" altLang="en-US" dirty="0"/>
              <a:t>연속형 혹은 이산형 변수 </a:t>
            </a:r>
            <a:r>
              <a:rPr lang="en-US" altLang="ko-KR" dirty="0"/>
              <a:t>x</a:t>
            </a:r>
            <a:r>
              <a:rPr lang="ko-KR" altLang="en-US" dirty="0"/>
              <a:t>의 샘플로 구성된 </a:t>
            </a:r>
            <a:r>
              <a:rPr lang="en-US" altLang="ko-KR" dirty="0" err="1"/>
              <a:t>i.i.d</a:t>
            </a:r>
            <a:r>
              <a:rPr lang="en-US" altLang="ko-KR" dirty="0"/>
              <a:t> </a:t>
            </a:r>
            <a:r>
              <a:rPr lang="ko-KR" altLang="en-US" dirty="0"/>
              <a:t>데이터셋 </a:t>
            </a:r>
            <a:r>
              <a:rPr lang="en-US" altLang="ko-KR" dirty="0"/>
              <a:t>N </a:t>
            </a:r>
          </a:p>
          <a:p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데이터 생성 프로세스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숨겨진 변수 </a:t>
            </a:r>
            <a:r>
              <a:rPr lang="en-US" altLang="ko-KR" dirty="0"/>
              <a:t>$z^{(</a:t>
            </a:r>
            <a:r>
              <a:rPr lang="en-US" altLang="ko-KR" dirty="0" err="1"/>
              <a:t>i</a:t>
            </a:r>
            <a:r>
              <a:rPr lang="en-US" altLang="ko-KR" dirty="0"/>
              <a:t>)}$ </a:t>
            </a:r>
            <a:r>
              <a:rPr lang="ko-KR" altLang="en-US" dirty="0"/>
              <a:t>생성 ← </a:t>
            </a:r>
            <a:r>
              <a:rPr lang="en-US" altLang="ko-KR" dirty="0"/>
              <a:t>prior distribution p/theta(z)</a:t>
            </a:r>
            <a:r>
              <a:rPr lang="ko-KR" altLang="en-US" dirty="0"/>
              <a:t>에서 생성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관측데이터 </a:t>
            </a:r>
            <a:r>
              <a:rPr lang="en-US" altLang="ko-KR" dirty="0"/>
              <a:t>$x^{(</a:t>
            </a:r>
            <a:r>
              <a:rPr lang="en-US" altLang="ko-KR" dirty="0" err="1"/>
              <a:t>i</a:t>
            </a:r>
            <a:r>
              <a:rPr lang="en-US" altLang="ko-KR" dirty="0"/>
              <a:t>)}$</a:t>
            </a:r>
            <a:r>
              <a:rPr lang="ko-KR" altLang="en-US" dirty="0"/>
              <a:t>생성 ← </a:t>
            </a:r>
            <a:r>
              <a:rPr lang="en-US" altLang="ko-KR" dirty="0"/>
              <a:t>conditional distribution p/theta(</a:t>
            </a:r>
            <a:r>
              <a:rPr lang="en-US" altLang="ko-KR" dirty="0" err="1"/>
              <a:t>x|z</a:t>
            </a:r>
            <a:r>
              <a:rPr lang="en-US" altLang="ko-KR" dirty="0"/>
              <a:t>)</a:t>
            </a:r>
            <a:r>
              <a:rPr lang="ko-KR" altLang="en-US" dirty="0"/>
              <a:t>에서 생성</a:t>
            </a:r>
          </a:p>
          <a:p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b="0" i="0" dirty="0">
                <a:solidFill>
                  <a:srgbClr val="262626"/>
                </a:solidFill>
                <a:effectLst/>
                <a:latin typeface="-apple-system"/>
              </a:rPr>
              <a:t>데이터 생성과정을 모델링 시 필요한 파라미터 </a:t>
            </a:r>
            <a:r>
              <a:rPr lang="en-US" altLang="ko-KR" b="0" i="0" dirty="0" err="1">
                <a:solidFill>
                  <a:srgbClr val="262626"/>
                </a:solidFill>
                <a:effectLst/>
                <a:latin typeface="KaTeX_Main"/>
              </a:rPr>
              <a:t>θ</a:t>
            </a:r>
            <a:r>
              <a:rPr lang="en-US" altLang="ko-KR" b="0" i="1" dirty="0" err="1">
                <a:solidFill>
                  <a:srgbClr val="262626"/>
                </a:solidFill>
                <a:effectLst/>
                <a:latin typeface="KaTeX_Math"/>
              </a:rPr>
              <a:t>θ</a:t>
            </a:r>
            <a:r>
              <a:rPr lang="ko-KR" altLang="en-US" b="0" i="0" dirty="0">
                <a:solidFill>
                  <a:srgbClr val="262626"/>
                </a:solidFill>
                <a:effectLst/>
                <a:latin typeface="-apple-system"/>
              </a:rPr>
              <a:t>가 존재한다</a:t>
            </a:r>
            <a:r>
              <a:rPr lang="en-US" altLang="ko-KR" b="0" i="0" dirty="0">
                <a:solidFill>
                  <a:srgbClr val="262626"/>
                </a:solidFill>
                <a:effectLst/>
                <a:latin typeface="-apple-system"/>
              </a:rPr>
              <a:t>.</a:t>
            </a:r>
            <a:br>
              <a:rPr lang="ko-KR" altLang="en-US" dirty="0"/>
            </a:br>
            <a:r>
              <a:rPr lang="en-US" altLang="ko-KR" b="0" i="0" dirty="0">
                <a:solidFill>
                  <a:srgbClr val="262626"/>
                </a:solidFill>
                <a:effectLst/>
                <a:latin typeface="-apple-system"/>
              </a:rPr>
              <a:t>- </a:t>
            </a:r>
            <a:r>
              <a:rPr lang="ko-KR" altLang="en-US" b="0" i="0" dirty="0">
                <a:solidFill>
                  <a:srgbClr val="262626"/>
                </a:solidFill>
                <a:effectLst/>
                <a:latin typeface="-apple-system"/>
              </a:rPr>
              <a:t>그러나</a:t>
            </a:r>
            <a:r>
              <a:rPr lang="en-US" altLang="ko-KR" b="0" i="0" dirty="0">
                <a:solidFill>
                  <a:srgbClr val="262626"/>
                </a:solidFill>
                <a:effectLst/>
                <a:latin typeface="-apple-system"/>
              </a:rPr>
              <a:t>! true parameters </a:t>
            </a:r>
            <a:r>
              <a:rPr lang="en-US" altLang="ko-KR" b="0" i="0" dirty="0" err="1">
                <a:solidFill>
                  <a:srgbClr val="262626"/>
                </a:solidFill>
                <a:effectLst/>
                <a:latin typeface="KaTeX_Main"/>
              </a:rPr>
              <a:t>θ∗</a:t>
            </a:r>
            <a:r>
              <a:rPr lang="en-US" altLang="ko-KR" b="0" i="1" dirty="0" err="1">
                <a:solidFill>
                  <a:srgbClr val="262626"/>
                </a:solidFill>
                <a:effectLst/>
                <a:latin typeface="KaTeX_Math"/>
              </a:rPr>
              <a:t>θ</a:t>
            </a:r>
            <a:r>
              <a:rPr lang="ko-KR" altLang="en-US" b="0" i="0" dirty="0">
                <a:solidFill>
                  <a:srgbClr val="262626"/>
                </a:solidFill>
                <a:effectLst/>
                <a:latin typeface="KaTeX_Main"/>
              </a:rPr>
              <a:t>∗</a:t>
            </a:r>
            <a:r>
              <a:rPr lang="ko-KR" altLang="en-US" b="0" i="0" dirty="0">
                <a:solidFill>
                  <a:srgbClr val="262626"/>
                </a:solidFill>
                <a:effectLst/>
                <a:latin typeface="-apple-system"/>
              </a:rPr>
              <a:t>과 잠재변수 </a:t>
            </a:r>
            <a:r>
              <a:rPr lang="en-US" altLang="ko-KR" b="0" i="0" dirty="0">
                <a:solidFill>
                  <a:srgbClr val="262626"/>
                </a:solidFill>
                <a:effectLst/>
                <a:latin typeface="-apple-system"/>
              </a:rPr>
              <a:t>(latent variables) </a:t>
            </a:r>
            <a:r>
              <a:rPr lang="en-US" altLang="ko-KR" b="0" i="0" dirty="0">
                <a:solidFill>
                  <a:srgbClr val="262626"/>
                </a:solidFill>
                <a:effectLst/>
                <a:latin typeface="KaTeX_Main"/>
              </a:rPr>
              <a:t>z(</a:t>
            </a:r>
            <a:r>
              <a:rPr lang="en-US" altLang="ko-KR" b="0" i="0" dirty="0" err="1">
                <a:solidFill>
                  <a:srgbClr val="262626"/>
                </a:solidFill>
                <a:effectLst/>
                <a:latin typeface="KaTeX_Main"/>
              </a:rPr>
              <a:t>i</a:t>
            </a:r>
            <a:r>
              <a:rPr lang="en-US" altLang="ko-KR" b="0" i="0" dirty="0">
                <a:solidFill>
                  <a:srgbClr val="262626"/>
                </a:solidFill>
                <a:effectLst/>
                <a:latin typeface="KaTeX_Main"/>
              </a:rPr>
              <a:t>)</a:t>
            </a:r>
            <a:r>
              <a:rPr lang="en-US" altLang="ko-KR" b="0" i="1" dirty="0">
                <a:solidFill>
                  <a:srgbClr val="262626"/>
                </a:solidFill>
                <a:effectLst/>
                <a:latin typeface="KaTeX_Math"/>
              </a:rPr>
              <a:t>z</a:t>
            </a:r>
            <a:r>
              <a:rPr lang="en-US" altLang="ko-KR" b="0" i="0" dirty="0">
                <a:solidFill>
                  <a:srgbClr val="262626"/>
                </a:solidFill>
                <a:effectLst/>
                <a:latin typeface="KaTeX_Main"/>
              </a:rPr>
              <a:t>(</a:t>
            </a:r>
            <a:r>
              <a:rPr lang="en-US" altLang="ko-KR" b="0" i="1" dirty="0" err="1">
                <a:solidFill>
                  <a:srgbClr val="262626"/>
                </a:solidFill>
                <a:effectLst/>
                <a:latin typeface="KaTeX_Math"/>
              </a:rPr>
              <a:t>i</a:t>
            </a:r>
            <a:r>
              <a:rPr lang="en-US" altLang="ko-KR" b="0" i="0" dirty="0">
                <a:solidFill>
                  <a:srgbClr val="262626"/>
                </a:solidFill>
                <a:effectLst/>
                <a:latin typeface="KaTeX_Main"/>
              </a:rPr>
              <a:t>)</a:t>
            </a:r>
            <a:r>
              <a:rPr lang="ko-KR" altLang="en-US" b="0" i="0" dirty="0">
                <a:solidFill>
                  <a:srgbClr val="262626"/>
                </a:solidFill>
                <a:effectLst/>
                <a:latin typeface="-apple-system"/>
              </a:rPr>
              <a:t> 값을 모른다</a:t>
            </a:r>
            <a:r>
              <a:rPr lang="en-US" altLang="ko-KR" b="0" i="0" dirty="0">
                <a:solidFill>
                  <a:srgbClr val="262626"/>
                </a:solidFill>
                <a:effectLst/>
                <a:latin typeface="-apple-system"/>
              </a:rPr>
              <a:t>.“</a:t>
            </a:r>
          </a:p>
          <a:p>
            <a:pPr marL="171450" indent="-171450">
              <a:buFontTx/>
              <a:buChar char="-"/>
            </a:pPr>
            <a:endParaRPr lang="en-US" altLang="ko-KR" b="0" i="0" dirty="0">
              <a:solidFill>
                <a:srgbClr val="262626"/>
              </a:solidFill>
              <a:effectLst/>
              <a:latin typeface="-apple-system"/>
            </a:endParaRPr>
          </a:p>
          <a:p>
            <a:pPr marL="171450" indent="-171450">
              <a:buFontTx/>
              <a:buChar char="-"/>
            </a:pPr>
            <a:r>
              <a:rPr lang="ko-KR" altLang="en-US" b="0" i="0" dirty="0">
                <a:solidFill>
                  <a:srgbClr val="262626"/>
                </a:solidFill>
                <a:effectLst/>
                <a:latin typeface="-apple-system"/>
              </a:rPr>
              <a:t>이런 </a:t>
            </a:r>
            <a:r>
              <a:rPr lang="en-US" altLang="ko-KR" b="0" i="0" dirty="0">
                <a:solidFill>
                  <a:srgbClr val="262626"/>
                </a:solidFill>
                <a:effectLst/>
                <a:latin typeface="-apple-system"/>
              </a:rPr>
              <a:t>marginal or posterior probabilities</a:t>
            </a:r>
            <a:r>
              <a:rPr lang="ko-KR" altLang="en-US" b="0" i="0" dirty="0">
                <a:solidFill>
                  <a:srgbClr val="262626"/>
                </a:solidFill>
                <a:effectLst/>
                <a:latin typeface="-apple-system"/>
              </a:rPr>
              <a:t>에 대해 단순화 가정 하지 않고 </a:t>
            </a:r>
            <a:r>
              <a:rPr lang="en-US" altLang="ko-KR" b="0" i="0" dirty="0">
                <a:solidFill>
                  <a:srgbClr val="262626"/>
                </a:solidFill>
                <a:effectLst/>
                <a:latin typeface="-apple-system"/>
              </a:rPr>
              <a:t>general</a:t>
            </a:r>
            <a:r>
              <a:rPr lang="ko-KR" altLang="en-US" b="0" i="0" dirty="0">
                <a:solidFill>
                  <a:srgbClr val="262626"/>
                </a:solidFill>
                <a:effectLst/>
                <a:latin typeface="-apple-system"/>
              </a:rPr>
              <a:t>하게 고려하려고 생각한 점 </a:t>
            </a:r>
            <a:r>
              <a:rPr lang="en-US" altLang="ko-KR" b="0" i="0" dirty="0">
                <a:solidFill>
                  <a:srgbClr val="262626"/>
                </a:solidFill>
                <a:effectLst/>
                <a:latin typeface="-apple-system"/>
              </a:rPr>
              <a:t>2</a:t>
            </a:r>
            <a:r>
              <a:rPr lang="ko-KR" altLang="en-US" b="0" i="0" dirty="0">
                <a:solidFill>
                  <a:srgbClr val="262626"/>
                </a:solidFill>
                <a:effectLst/>
                <a:latin typeface="-apple-system"/>
              </a:rPr>
              <a:t>가지</a:t>
            </a:r>
            <a:r>
              <a:rPr lang="en-US" altLang="ko-KR" b="0" i="0" dirty="0">
                <a:solidFill>
                  <a:srgbClr val="262626"/>
                </a:solidFill>
                <a:effectLst/>
                <a:latin typeface="-apple-system"/>
              </a:rPr>
              <a:t>; </a:t>
            </a:r>
            <a:r>
              <a:rPr lang="ko-KR" altLang="en-US" b="0" i="0" dirty="0" err="1">
                <a:solidFill>
                  <a:srgbClr val="262626"/>
                </a:solidFill>
                <a:effectLst/>
                <a:latin typeface="-apple-system"/>
              </a:rPr>
              <a:t>계산복잡성</a:t>
            </a:r>
            <a:r>
              <a:rPr lang="en-US" altLang="ko-KR" b="0" i="0" dirty="0">
                <a:solidFill>
                  <a:srgbClr val="262626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262626"/>
                </a:solidFill>
                <a:effectLst/>
                <a:latin typeface="-apple-system"/>
              </a:rPr>
              <a:t>대규모 데이터셋</a:t>
            </a:r>
            <a:endParaRPr lang="en-US" altLang="ko-KR" b="0" i="0" dirty="0">
              <a:solidFill>
                <a:srgbClr val="262626"/>
              </a:solidFill>
              <a:effectLst/>
              <a:latin typeface="-apple-system"/>
            </a:endParaRPr>
          </a:p>
          <a:p>
            <a:pPr marL="171450" indent="-171450">
              <a:buFontTx/>
              <a:buChar char="-"/>
            </a:pPr>
            <a:endParaRPr lang="en-US" altLang="ko-KR" b="0" i="0" dirty="0">
              <a:solidFill>
                <a:srgbClr val="262626"/>
              </a:solidFill>
              <a:effectLst/>
              <a:latin typeface="-apple-system"/>
            </a:endParaRPr>
          </a:p>
          <a:p>
            <a:pPr marL="171450" indent="-171450">
              <a:buFontTx/>
              <a:buChar char="-"/>
            </a:pPr>
            <a:r>
              <a:rPr lang="ko-KR" altLang="en-US" b="0" i="0" dirty="0">
                <a:solidFill>
                  <a:srgbClr val="262626"/>
                </a:solidFill>
                <a:effectLst/>
                <a:latin typeface="-apple-system"/>
              </a:rPr>
              <a:t>결론적으로 이 시나리오에서 </a:t>
            </a:r>
            <a:r>
              <a:rPr lang="en-US" altLang="ko-KR" b="0" i="0" dirty="0">
                <a:solidFill>
                  <a:srgbClr val="262626"/>
                </a:solidFill>
                <a:effectLst/>
                <a:latin typeface="-apple-system"/>
              </a:rPr>
              <a:t>3</a:t>
            </a:r>
            <a:r>
              <a:rPr lang="ko-KR" altLang="en-US" b="0" i="0" dirty="0">
                <a:solidFill>
                  <a:srgbClr val="262626"/>
                </a:solidFill>
                <a:effectLst/>
                <a:latin typeface="-apple-system"/>
              </a:rPr>
              <a:t>가지 문제점에 관심을 두었음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7EB60B-71C3-4909-85FD-B5E98959BFC9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28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ko-KR" altLang="en-US" b="0" i="0" dirty="0">
                    <a:solidFill>
                      <a:srgbClr val="262626"/>
                    </a:solidFill>
                    <a:effectLst/>
                    <a:latin typeface="-apple-system"/>
                  </a:rPr>
                  <a:t>각 데이터 포인트의 </a:t>
                </a:r>
                <a:r>
                  <a:rPr lang="en-US" altLang="ko-KR" b="0" i="0" dirty="0">
                    <a:solidFill>
                      <a:srgbClr val="262626"/>
                    </a:solidFill>
                    <a:effectLst/>
                    <a:latin typeface="-apple-system"/>
                  </a:rPr>
                  <a:t>marginal likelihood </a:t>
                </a:r>
                <a:r>
                  <a:rPr lang="ko-KR" altLang="en-US" b="0" i="0" dirty="0">
                    <a:solidFill>
                      <a:srgbClr val="262626"/>
                    </a:solidFill>
                    <a:effectLst/>
                    <a:latin typeface="-apple-system"/>
                  </a:rPr>
                  <a:t>합</a:t>
                </a:r>
                <a:r>
                  <a:rPr lang="en-US" altLang="ko-KR" b="0" i="0" dirty="0">
                    <a:solidFill>
                      <a:srgbClr val="262626"/>
                    </a:solidFill>
                    <a:effectLst/>
                    <a:latin typeface="-apple-system"/>
                  </a:rPr>
                  <a:t>; </a:t>
                </a:r>
                <a:r>
                  <a:rPr lang="ko-KR" altLang="en-US" b="0" i="0" dirty="0">
                    <a:solidFill>
                      <a:srgbClr val="262626"/>
                    </a:solidFill>
                    <a:effectLst/>
                    <a:latin typeface="-apple-system"/>
                  </a:rPr>
                  <a:t>모델이 전체 데이터셋을 얼마나 잘 </a:t>
                </a:r>
                <a:r>
                  <a:rPr lang="ko-KR" altLang="en-US" b="0" i="0" dirty="0" err="1">
                    <a:solidFill>
                      <a:srgbClr val="262626"/>
                    </a:solidFill>
                    <a:effectLst/>
                    <a:latin typeface="-apple-system"/>
                  </a:rPr>
                  <a:t>나타내는지의</a:t>
                </a:r>
                <a:r>
                  <a:rPr lang="ko-KR" altLang="en-US" b="0" i="0" dirty="0">
                    <a:solidFill>
                      <a:srgbClr val="262626"/>
                    </a:solidFill>
                    <a:effectLst/>
                    <a:latin typeface="-apple-system"/>
                  </a:rPr>
                  <a:t> 지표이다</a:t>
                </a:r>
                <a:r>
                  <a:rPr lang="en-US" altLang="ko-KR" b="0" i="0" dirty="0">
                    <a:solidFill>
                      <a:srgbClr val="262626"/>
                    </a:solidFill>
                    <a:effectLst/>
                    <a:latin typeface="-apple-system"/>
                  </a:rPr>
                  <a:t>. </a:t>
                </a:r>
              </a:p>
              <a:p>
                <a:r>
                  <a:rPr lang="ko-KR" altLang="en-US" b="0" i="0" dirty="0">
                    <a:solidFill>
                      <a:srgbClr val="262626"/>
                    </a:solidFill>
                    <a:effectLst/>
                    <a:latin typeface="-apple-system"/>
                  </a:rPr>
                  <a:t>이걸 아래의 식으로 다르게 표현할 수 있다</a:t>
                </a:r>
                <a:r>
                  <a:rPr lang="en-US" altLang="ko-KR" b="0" i="0" dirty="0">
                    <a:solidFill>
                      <a:srgbClr val="262626"/>
                    </a:solidFill>
                    <a:effectLst/>
                    <a:latin typeface="-apple-system"/>
                  </a:rPr>
                  <a:t>. </a:t>
                </a:r>
                <a:r>
                  <a:rPr lang="ko-KR" altLang="en-US" b="0" i="0" dirty="0">
                    <a:solidFill>
                      <a:srgbClr val="262626"/>
                    </a:solidFill>
                    <a:effectLst/>
                    <a:latin typeface="-apple-system"/>
                  </a:rPr>
                  <a:t>데이터 포인트 </a:t>
                </a:r>
                <a:r>
                  <a:rPr lang="en-US" altLang="ko-KR" b="0" i="0" dirty="0" err="1">
                    <a:solidFill>
                      <a:srgbClr val="262626"/>
                    </a:solidFill>
                    <a:effectLst/>
                    <a:latin typeface="-apple-system"/>
                  </a:rPr>
                  <a:t>i</a:t>
                </a:r>
                <a:r>
                  <a:rPr lang="ko-KR" altLang="en-US" b="0" i="0" dirty="0">
                    <a:solidFill>
                      <a:srgbClr val="262626"/>
                    </a:solidFill>
                    <a:effectLst/>
                    <a:latin typeface="-apple-system"/>
                  </a:rPr>
                  <a:t>에 대한</a:t>
                </a:r>
                <a:r>
                  <a:rPr lang="en-US" altLang="ko-KR" b="0" i="0" dirty="0">
                    <a:solidFill>
                      <a:srgbClr val="262626"/>
                    </a:solidFill>
                    <a:effectLst/>
                    <a:latin typeface="-apple-system"/>
                  </a:rPr>
                  <a:t> KL Divergence + ELBO</a:t>
                </a:r>
                <a:r>
                  <a:rPr lang="ko-KR" altLang="en-US" b="0" i="0" dirty="0">
                    <a:solidFill>
                      <a:srgbClr val="262626"/>
                    </a:solidFill>
                    <a:effectLst/>
                    <a:latin typeface="-apple-system"/>
                  </a:rPr>
                  <a:t>로 표현 가능함</a:t>
                </a:r>
                <a:r>
                  <a:rPr lang="en-US" altLang="ko-KR" b="0" i="0" dirty="0">
                    <a:solidFill>
                      <a:srgbClr val="262626"/>
                    </a:solidFill>
                    <a:effectLst/>
                    <a:latin typeface="-apple-system"/>
                  </a:rPr>
                  <a:t>. </a:t>
                </a:r>
              </a:p>
              <a:p>
                <a:endParaRPr lang="en-US" altLang="ko-KR" b="0" i="0" dirty="0">
                  <a:solidFill>
                    <a:srgbClr val="262626"/>
                  </a:solidFill>
                  <a:effectLst/>
                  <a:latin typeface="-apple-system"/>
                </a:endParaRPr>
              </a:p>
              <a:p>
                <a:r>
                  <a:rPr lang="ko-KR" altLang="en-US" b="0" i="0" dirty="0">
                    <a:solidFill>
                      <a:srgbClr val="262626"/>
                    </a:solidFill>
                    <a:effectLst/>
                    <a:latin typeface="-apple-system"/>
                  </a:rPr>
                  <a:t>앞서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ko-KR" altLang="en-US" sz="12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ko-KR" altLang="en-US" sz="1200" b="0" i="1" smtClean="0">
                        <a:latin typeface="Cambria Math" panose="02040503050406030204" pitchFamily="18" charset="0"/>
                      </a:rPr>
                      <m:t>계</m:t>
                    </m:r>
                  </m:oMath>
                </a14:m>
                <a:r>
                  <a:rPr lang="ko-KR" altLang="en-US" dirty="0"/>
                  <a:t>산이 매우 복잡하다 했음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그래서 </a:t>
                </a:r>
                <a:r>
                  <a:rPr lang="en-US" altLang="ko-KR" dirty="0"/>
                  <a:t>recognition model </a:t>
                </a:r>
                <a:r>
                  <a:rPr lang="es-ES" altLang="ko-KR" dirty="0"/>
                  <a:t> q_</a:t>
                </a:r>
                <a:r>
                  <a:rPr lang="ko-KR" altLang="en-US" dirty="0"/>
                  <a:t>파이</a:t>
                </a:r>
                <a:r>
                  <a:rPr lang="es-ES" altLang="ko-KR" dirty="0"/>
                  <a:t>(z|x) </a:t>
                </a:r>
                <a:r>
                  <a:rPr lang="ko-KR" altLang="en-US" dirty="0" err="1"/>
                  <a:t>를</a:t>
                </a:r>
                <a:r>
                  <a:rPr lang="ko-KR" altLang="en-US" dirty="0"/>
                  <a:t> 도입함</a:t>
                </a:r>
                <a:r>
                  <a:rPr lang="en-US" altLang="ko-KR" dirty="0"/>
                  <a:t>.</a:t>
                </a:r>
                <a:r>
                  <a:rPr lang="en-US" altLang="ko-KR" baseline="0" dirty="0"/>
                  <a:t> </a:t>
                </a:r>
                <a:r>
                  <a:rPr lang="ko-KR" altLang="en-US" baseline="0" dirty="0"/>
                  <a:t>이게 바로 근사분포임</a:t>
                </a:r>
                <a:r>
                  <a:rPr lang="en-US" altLang="ko-KR" baseline="0" dirty="0"/>
                  <a:t>. </a:t>
                </a:r>
                <a:r>
                  <a:rPr lang="ko-KR" altLang="en-US" baseline="0" dirty="0"/>
                  <a:t>이 방법을 </a:t>
                </a:r>
                <a:r>
                  <a:rPr lang="en-US" altLang="ko-KR" baseline="0" dirty="0"/>
                  <a:t>variance inference</a:t>
                </a:r>
                <a:r>
                  <a:rPr lang="ko-KR" altLang="en-US" baseline="0" dirty="0"/>
                  <a:t>라고 함</a:t>
                </a:r>
                <a:r>
                  <a:rPr lang="en-US" altLang="ko-KR" baseline="0" dirty="0"/>
                  <a:t>(</a:t>
                </a:r>
                <a:r>
                  <a:rPr lang="ko-KR" altLang="en-US" baseline="0" dirty="0" err="1"/>
                  <a:t>변분추정법</a:t>
                </a:r>
                <a:r>
                  <a:rPr lang="en-US" altLang="ko-KR" baseline="0" dirty="0"/>
                  <a:t>)</a:t>
                </a:r>
              </a:p>
              <a:p>
                <a:endParaRPr lang="en-US" altLang="ko-KR" baseline="0" dirty="0"/>
              </a:p>
              <a:p>
                <a:r>
                  <a:rPr lang="en-US" altLang="ko-KR" baseline="0" dirty="0"/>
                  <a:t>p</a:t>
                </a:r>
                <a:r>
                  <a:rPr lang="ko-KR" altLang="en-US" baseline="0" dirty="0"/>
                  <a:t>는 </a:t>
                </a:r>
                <a:r>
                  <a:rPr lang="en-US" altLang="ko-KR" baseline="0" dirty="0"/>
                  <a:t>KL Divergence</a:t>
                </a:r>
                <a:r>
                  <a:rPr lang="ko-KR" altLang="en-US" baseline="0" dirty="0"/>
                  <a:t>와 </a:t>
                </a:r>
                <a:r>
                  <a:rPr lang="en-US" altLang="ko-KR" baseline="0" dirty="0"/>
                  <a:t>ELBO </a:t>
                </a:r>
                <a:r>
                  <a:rPr lang="ko-KR" altLang="en-US" baseline="0" dirty="0"/>
                  <a:t>식으로 나눌 수 있음 </a:t>
                </a:r>
                <a:endParaRPr lang="en-US" altLang="ko-KR" baseline="0" dirty="0"/>
              </a:p>
              <a:p>
                <a:endParaRPr lang="en-US" altLang="ko-KR" baseline="0" dirty="0"/>
              </a:p>
              <a:p>
                <a:r>
                  <a:rPr lang="en-US" altLang="ko-KR" dirty="0"/>
                  <a:t>KL divergence</a:t>
                </a:r>
                <a:r>
                  <a:rPr lang="ko-KR" altLang="en-US" dirty="0"/>
                  <a:t>는 </a:t>
                </a:r>
                <a:r>
                  <a:rPr lang="en-US" altLang="ko-KR" dirty="0"/>
                  <a:t>q</a:t>
                </a:r>
                <a:r>
                  <a:rPr lang="ko-KR" altLang="en-US" dirty="0"/>
                  <a:t>와 </a:t>
                </a:r>
                <a:r>
                  <a:rPr lang="en-US" altLang="ko-KR" dirty="0"/>
                  <a:t>p </a:t>
                </a:r>
                <a:r>
                  <a:rPr lang="ko-KR" altLang="en-US" dirty="0"/>
                  <a:t>분포가 얼마나 </a:t>
                </a:r>
                <a:r>
                  <a:rPr lang="ko-KR" altLang="en-US" dirty="0" err="1"/>
                  <a:t>다른지</a:t>
                </a:r>
                <a:r>
                  <a:rPr lang="ko-KR" altLang="en-US" dirty="0"/>
                  <a:t> 측정하는 비대칭 거리 함수로 분포가 같으면 </a:t>
                </a:r>
                <a:r>
                  <a:rPr lang="en-US" altLang="ko-KR" dirty="0"/>
                  <a:t>0</a:t>
                </a:r>
                <a:r>
                  <a:rPr lang="ko-KR" altLang="en-US" dirty="0"/>
                  <a:t>이다</a:t>
                </a:r>
                <a:r>
                  <a:rPr lang="en-US" altLang="ko-KR" dirty="0"/>
                  <a:t>. = </a:t>
                </a:r>
                <a:r>
                  <a:rPr lang="ko-KR" altLang="en-US" dirty="0"/>
                  <a:t>그래서 항상 </a:t>
                </a:r>
                <a:r>
                  <a:rPr lang="en-US" altLang="ko-KR" dirty="0"/>
                  <a:t>0 </a:t>
                </a:r>
                <a:r>
                  <a:rPr lang="ko-KR" altLang="en-US" dirty="0" err="1"/>
                  <a:t>이상이라는거</a:t>
                </a:r>
                <a:r>
                  <a:rPr lang="ko-KR" altLang="en-US" dirty="0"/>
                  <a:t> 아래 부등식 언급</a:t>
                </a:r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ELBO</a:t>
                </a:r>
                <a:r>
                  <a:rPr lang="ko-KR" altLang="en-US" dirty="0"/>
                  <a:t>는 </a:t>
                </a:r>
                <a:r>
                  <a:rPr lang="en-US" altLang="ko-KR" dirty="0"/>
                  <a:t>evidence lower bound</a:t>
                </a:r>
                <a:r>
                  <a:rPr lang="ko-KR" altLang="en-US" dirty="0"/>
                  <a:t>로 </a:t>
                </a:r>
                <a:r>
                  <a:rPr lang="en-US" altLang="ko-KR" dirty="0"/>
                  <a:t>likelihood</a:t>
                </a:r>
                <a:r>
                  <a:rPr lang="ko-KR" altLang="en-US" dirty="0"/>
                  <a:t>의 </a:t>
                </a:r>
                <a:r>
                  <a:rPr lang="en-US" altLang="ko-KR" dirty="0"/>
                  <a:t>lower bound</a:t>
                </a:r>
                <a:r>
                  <a:rPr lang="ko-KR" altLang="en-US" dirty="0"/>
                  <a:t>이다</a:t>
                </a:r>
                <a:r>
                  <a:rPr lang="en-US" altLang="ko-KR" dirty="0"/>
                  <a:t>. (</a:t>
                </a:r>
                <a:r>
                  <a:rPr lang="ko-KR" altLang="en-US" dirty="0"/>
                  <a:t>앞서 부등식 언급하면서 </a:t>
                </a:r>
                <a:r>
                  <a:rPr lang="en-US" altLang="ko-KR" dirty="0"/>
                  <a:t>KL</a:t>
                </a:r>
                <a:r>
                  <a:rPr lang="ko-KR" altLang="en-US" dirty="0"/>
                  <a:t>이 </a:t>
                </a:r>
                <a:r>
                  <a:rPr lang="en-US" altLang="ko-KR" dirty="0"/>
                  <a:t>0 </a:t>
                </a:r>
                <a:r>
                  <a:rPr lang="ko-KR" altLang="en-US" dirty="0"/>
                  <a:t>이상이니까 하한선이 되는 것</a:t>
                </a:r>
                <a:r>
                  <a:rPr lang="en-US" altLang="ko-KR" dirty="0"/>
                  <a:t>) </a:t>
                </a:r>
                <a:r>
                  <a:rPr lang="ko-KR" altLang="en-US" dirty="0"/>
                  <a:t>앞으로 우리가 최대화하려는 목표 함수가 된다</a:t>
                </a:r>
                <a:r>
                  <a:rPr lang="en-US" altLang="ko-KR" dirty="0"/>
                  <a:t>. </a:t>
                </a:r>
              </a:p>
              <a:p>
                <a:r>
                  <a:rPr lang="en-US" altLang="ko-KR" dirty="0"/>
                  <a:t>ELBO</a:t>
                </a:r>
                <a:r>
                  <a:rPr lang="ko-KR" altLang="en-US" dirty="0"/>
                  <a:t>가 최대가 되면 </a:t>
                </a:r>
                <a:r>
                  <a:rPr lang="en-US" altLang="ko-KR" dirty="0"/>
                  <a:t>p </a:t>
                </a:r>
                <a:r>
                  <a:rPr lang="ko-KR" altLang="en-US" dirty="0"/>
                  <a:t>와 같아지므로 우리가 원하는 결론을 얻을 수 있음 </a:t>
                </a:r>
              </a:p>
            </p:txBody>
          </p:sp>
        </mc:Choice>
        <mc:Fallback xmlns="">
          <p:sp>
            <p:nvSpPr>
              <p:cNvPr id="3" name="슬라이드 노트 개체 틀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ko-KR" altLang="en-US" b="0" i="0" dirty="0">
                    <a:solidFill>
                      <a:srgbClr val="262626"/>
                    </a:solidFill>
                    <a:effectLst/>
                    <a:latin typeface="-apple-system"/>
                  </a:rPr>
                  <a:t>각 데이터 포인트의 </a:t>
                </a:r>
                <a:r>
                  <a:rPr lang="en-US" altLang="ko-KR" b="0" i="0" dirty="0">
                    <a:solidFill>
                      <a:srgbClr val="262626"/>
                    </a:solidFill>
                    <a:effectLst/>
                    <a:latin typeface="-apple-system"/>
                  </a:rPr>
                  <a:t>marginal likelihood </a:t>
                </a:r>
                <a:r>
                  <a:rPr lang="ko-KR" altLang="en-US" b="0" i="0" dirty="0">
                    <a:solidFill>
                      <a:srgbClr val="262626"/>
                    </a:solidFill>
                    <a:effectLst/>
                    <a:latin typeface="-apple-system"/>
                  </a:rPr>
                  <a:t>합</a:t>
                </a:r>
                <a:r>
                  <a:rPr lang="en-US" altLang="ko-KR" b="0" i="0" dirty="0">
                    <a:solidFill>
                      <a:srgbClr val="262626"/>
                    </a:solidFill>
                    <a:effectLst/>
                    <a:latin typeface="-apple-system"/>
                  </a:rPr>
                  <a:t>; </a:t>
                </a:r>
                <a:r>
                  <a:rPr lang="ko-KR" altLang="en-US" b="0" i="0" dirty="0">
                    <a:solidFill>
                      <a:srgbClr val="262626"/>
                    </a:solidFill>
                    <a:effectLst/>
                    <a:latin typeface="-apple-system"/>
                  </a:rPr>
                  <a:t>모델이 전체 데이터셋을 얼마나 잘 </a:t>
                </a:r>
                <a:r>
                  <a:rPr lang="ko-KR" altLang="en-US" b="0" i="0" dirty="0" err="1">
                    <a:solidFill>
                      <a:srgbClr val="262626"/>
                    </a:solidFill>
                    <a:effectLst/>
                    <a:latin typeface="-apple-system"/>
                  </a:rPr>
                  <a:t>나타내는지의</a:t>
                </a:r>
                <a:r>
                  <a:rPr lang="ko-KR" altLang="en-US" b="0" i="0" dirty="0">
                    <a:solidFill>
                      <a:srgbClr val="262626"/>
                    </a:solidFill>
                    <a:effectLst/>
                    <a:latin typeface="-apple-system"/>
                  </a:rPr>
                  <a:t> 지표이다</a:t>
                </a:r>
                <a:r>
                  <a:rPr lang="en-US" altLang="ko-KR" b="0" i="0" dirty="0">
                    <a:solidFill>
                      <a:srgbClr val="262626"/>
                    </a:solidFill>
                    <a:effectLst/>
                    <a:latin typeface="-apple-system"/>
                  </a:rPr>
                  <a:t>. </a:t>
                </a:r>
              </a:p>
              <a:p>
                <a:r>
                  <a:rPr lang="ko-KR" altLang="en-US" b="0" i="0" dirty="0">
                    <a:solidFill>
                      <a:srgbClr val="262626"/>
                    </a:solidFill>
                    <a:effectLst/>
                    <a:latin typeface="-apple-system"/>
                  </a:rPr>
                  <a:t>이걸 아래의 식으로 다르게 표현할 수 있다</a:t>
                </a:r>
                <a:r>
                  <a:rPr lang="en-US" altLang="ko-KR" b="0" i="0" dirty="0">
                    <a:solidFill>
                      <a:srgbClr val="262626"/>
                    </a:solidFill>
                    <a:effectLst/>
                    <a:latin typeface="-apple-system"/>
                  </a:rPr>
                  <a:t>. </a:t>
                </a:r>
                <a:r>
                  <a:rPr lang="ko-KR" altLang="en-US" b="0" i="0" dirty="0">
                    <a:solidFill>
                      <a:srgbClr val="262626"/>
                    </a:solidFill>
                    <a:effectLst/>
                    <a:latin typeface="-apple-system"/>
                  </a:rPr>
                  <a:t>데이터 포인트 </a:t>
                </a:r>
                <a:r>
                  <a:rPr lang="en-US" altLang="ko-KR" b="0" i="0" dirty="0" err="1">
                    <a:solidFill>
                      <a:srgbClr val="262626"/>
                    </a:solidFill>
                    <a:effectLst/>
                    <a:latin typeface="-apple-system"/>
                  </a:rPr>
                  <a:t>i</a:t>
                </a:r>
                <a:r>
                  <a:rPr lang="ko-KR" altLang="en-US" b="0" i="0" dirty="0">
                    <a:solidFill>
                      <a:srgbClr val="262626"/>
                    </a:solidFill>
                    <a:effectLst/>
                    <a:latin typeface="-apple-system"/>
                  </a:rPr>
                  <a:t>에 대한</a:t>
                </a:r>
                <a:r>
                  <a:rPr lang="en-US" altLang="ko-KR" b="0" i="0" dirty="0">
                    <a:solidFill>
                      <a:srgbClr val="262626"/>
                    </a:solidFill>
                    <a:effectLst/>
                    <a:latin typeface="-apple-system"/>
                  </a:rPr>
                  <a:t> KL Divergence + ELBO</a:t>
                </a:r>
                <a:r>
                  <a:rPr lang="ko-KR" altLang="en-US" b="0" i="0" dirty="0">
                    <a:solidFill>
                      <a:srgbClr val="262626"/>
                    </a:solidFill>
                    <a:effectLst/>
                    <a:latin typeface="-apple-system"/>
                  </a:rPr>
                  <a:t>로 표현 가능함</a:t>
                </a:r>
                <a:r>
                  <a:rPr lang="en-US" altLang="ko-KR" b="0" i="0" dirty="0">
                    <a:solidFill>
                      <a:srgbClr val="262626"/>
                    </a:solidFill>
                    <a:effectLst/>
                    <a:latin typeface="-apple-system"/>
                  </a:rPr>
                  <a:t>. </a:t>
                </a:r>
              </a:p>
              <a:p>
                <a:endParaRPr lang="en-US" altLang="ko-KR" b="0" i="0" dirty="0">
                  <a:solidFill>
                    <a:srgbClr val="262626"/>
                  </a:solidFill>
                  <a:effectLst/>
                  <a:latin typeface="-apple-system"/>
                </a:endParaRPr>
              </a:p>
              <a:p>
                <a:r>
                  <a:rPr lang="ko-KR" altLang="en-US" b="0" i="0" dirty="0">
                    <a:solidFill>
                      <a:srgbClr val="262626"/>
                    </a:solidFill>
                    <a:effectLst/>
                    <a:latin typeface="-apple-system"/>
                  </a:rPr>
                  <a:t>앞서 </a:t>
                </a:r>
                <a:r>
                  <a:rPr lang="en-US" altLang="ko-KR" sz="1200" b="0" i="0">
                    <a:latin typeface="Cambria Math" panose="02040503050406030204" pitchFamily="18" charset="0"/>
                  </a:rPr>
                  <a:t>𝑝_</a:t>
                </a:r>
                <a:r>
                  <a:rPr lang="ko-KR" altLang="en-US" sz="1200" b="0" i="0">
                    <a:latin typeface="Cambria Math" panose="02040503050406030204" pitchFamily="18" charset="0"/>
                  </a:rPr>
                  <a:t>𝜃</a:t>
                </a:r>
                <a:r>
                  <a:rPr lang="en-US" altLang="ko-KR" sz="1200" b="0" i="0">
                    <a:latin typeface="Cambria Math" panose="02040503050406030204" pitchFamily="18" charset="0"/>
                  </a:rPr>
                  <a:t> (𝑥)</a:t>
                </a:r>
                <a:r>
                  <a:rPr lang="ko-KR" altLang="en-US" sz="1200" b="0" i="0">
                    <a:latin typeface="Cambria Math" panose="02040503050406030204" pitchFamily="18" charset="0"/>
                  </a:rPr>
                  <a:t>계</a:t>
                </a:r>
                <a:r>
                  <a:rPr lang="ko-KR" altLang="en-US" dirty="0"/>
                  <a:t>산이 매우 복잡하다 했음</a:t>
                </a:r>
                <a:r>
                  <a:rPr lang="en-US" altLang="ko-KR" dirty="0"/>
                  <a:t>. </a:t>
                </a:r>
                <a:r>
                  <a:rPr lang="ko-KR" altLang="en-US" dirty="0"/>
                  <a:t>그래서 </a:t>
                </a:r>
                <a:r>
                  <a:rPr lang="en-US" altLang="ko-KR" dirty="0"/>
                  <a:t>recognition model </a:t>
                </a:r>
                <a:r>
                  <a:rPr lang="es-ES" altLang="ko-KR" dirty="0"/>
                  <a:t> q_</a:t>
                </a:r>
                <a:r>
                  <a:rPr lang="ko-KR" altLang="en-US" dirty="0"/>
                  <a:t>파이</a:t>
                </a:r>
                <a:r>
                  <a:rPr lang="es-ES" altLang="ko-KR" dirty="0"/>
                  <a:t>(z|x) </a:t>
                </a:r>
                <a:r>
                  <a:rPr lang="ko-KR" altLang="en-US" dirty="0" err="1"/>
                  <a:t>를</a:t>
                </a:r>
                <a:r>
                  <a:rPr lang="ko-KR" altLang="en-US" dirty="0"/>
                  <a:t> 도입함</a:t>
                </a:r>
                <a:r>
                  <a:rPr lang="en-US" altLang="ko-KR" dirty="0"/>
                  <a:t>.</a:t>
                </a:r>
                <a:r>
                  <a:rPr lang="en-US" altLang="ko-KR" baseline="0" dirty="0"/>
                  <a:t> </a:t>
                </a:r>
                <a:r>
                  <a:rPr lang="ko-KR" altLang="en-US" baseline="0" dirty="0"/>
                  <a:t>이게 바로 근사분포임</a:t>
                </a:r>
                <a:r>
                  <a:rPr lang="en-US" altLang="ko-KR" baseline="0" dirty="0"/>
                  <a:t>. </a:t>
                </a:r>
                <a:r>
                  <a:rPr lang="ko-KR" altLang="en-US" baseline="0" dirty="0"/>
                  <a:t>이 방법을 </a:t>
                </a:r>
                <a:r>
                  <a:rPr lang="en-US" altLang="ko-KR" baseline="0" dirty="0"/>
                  <a:t>variance inference</a:t>
                </a:r>
                <a:r>
                  <a:rPr lang="ko-KR" altLang="en-US" baseline="0" dirty="0"/>
                  <a:t>라고 함</a:t>
                </a:r>
                <a:r>
                  <a:rPr lang="en-US" altLang="ko-KR" baseline="0" dirty="0"/>
                  <a:t>(</a:t>
                </a:r>
                <a:r>
                  <a:rPr lang="ko-KR" altLang="en-US" baseline="0" dirty="0" err="1"/>
                  <a:t>변분추정법</a:t>
                </a:r>
                <a:r>
                  <a:rPr lang="en-US" altLang="ko-KR" baseline="0" dirty="0"/>
                  <a:t>)</a:t>
                </a:r>
              </a:p>
              <a:p>
                <a:endParaRPr lang="en-US" altLang="ko-KR" baseline="0" dirty="0"/>
              </a:p>
              <a:p>
                <a:r>
                  <a:rPr lang="en-US" altLang="ko-KR" baseline="0" dirty="0"/>
                  <a:t>p</a:t>
                </a:r>
                <a:r>
                  <a:rPr lang="ko-KR" altLang="en-US" baseline="0" dirty="0"/>
                  <a:t>는 </a:t>
                </a:r>
                <a:r>
                  <a:rPr lang="en-US" altLang="ko-KR" baseline="0" dirty="0"/>
                  <a:t>KL Divergence</a:t>
                </a:r>
                <a:r>
                  <a:rPr lang="ko-KR" altLang="en-US" baseline="0" dirty="0"/>
                  <a:t>와 </a:t>
                </a:r>
                <a:r>
                  <a:rPr lang="en-US" altLang="ko-KR" baseline="0" dirty="0"/>
                  <a:t>ELBO </a:t>
                </a:r>
                <a:r>
                  <a:rPr lang="ko-KR" altLang="en-US" baseline="0" dirty="0"/>
                  <a:t>식으로 나눌 수 있음 </a:t>
                </a:r>
                <a:endParaRPr lang="en-US" altLang="ko-KR" baseline="0" dirty="0"/>
              </a:p>
              <a:p>
                <a:endParaRPr lang="en-US" altLang="ko-KR" baseline="0" dirty="0"/>
              </a:p>
              <a:p>
                <a:r>
                  <a:rPr lang="en-US" altLang="ko-KR" dirty="0"/>
                  <a:t>KL divergence</a:t>
                </a:r>
                <a:r>
                  <a:rPr lang="ko-KR" altLang="en-US" dirty="0"/>
                  <a:t>는 </a:t>
                </a:r>
                <a:r>
                  <a:rPr lang="en-US" altLang="ko-KR" dirty="0"/>
                  <a:t>q</a:t>
                </a:r>
                <a:r>
                  <a:rPr lang="ko-KR" altLang="en-US" dirty="0"/>
                  <a:t>와 </a:t>
                </a:r>
                <a:r>
                  <a:rPr lang="en-US" altLang="ko-KR" dirty="0"/>
                  <a:t>p </a:t>
                </a:r>
                <a:r>
                  <a:rPr lang="ko-KR" altLang="en-US" dirty="0"/>
                  <a:t>분포가 얼마나 </a:t>
                </a:r>
                <a:r>
                  <a:rPr lang="ko-KR" altLang="en-US" dirty="0" err="1"/>
                  <a:t>다른지</a:t>
                </a:r>
                <a:r>
                  <a:rPr lang="ko-KR" altLang="en-US" dirty="0"/>
                  <a:t> 측정하는 비대칭 거리 함수로 분포가 같으면 </a:t>
                </a:r>
                <a:r>
                  <a:rPr lang="en-US" altLang="ko-KR" dirty="0"/>
                  <a:t>0</a:t>
                </a:r>
                <a:r>
                  <a:rPr lang="ko-KR" altLang="en-US" dirty="0"/>
                  <a:t>이다</a:t>
                </a:r>
                <a:r>
                  <a:rPr lang="en-US" altLang="ko-KR" dirty="0"/>
                  <a:t>. = </a:t>
                </a:r>
                <a:r>
                  <a:rPr lang="ko-KR" altLang="en-US" dirty="0"/>
                  <a:t>그래서 항상 </a:t>
                </a:r>
                <a:r>
                  <a:rPr lang="en-US" altLang="ko-KR" dirty="0"/>
                  <a:t>0 </a:t>
                </a:r>
                <a:r>
                  <a:rPr lang="ko-KR" altLang="en-US" dirty="0" err="1"/>
                  <a:t>이상이라는거</a:t>
                </a:r>
                <a:r>
                  <a:rPr lang="ko-KR" altLang="en-US" dirty="0"/>
                  <a:t> 아래 부등식 언급</a:t>
                </a:r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ELBO</a:t>
                </a:r>
                <a:r>
                  <a:rPr lang="ko-KR" altLang="en-US" dirty="0"/>
                  <a:t>는 </a:t>
                </a:r>
                <a:r>
                  <a:rPr lang="en-US" altLang="ko-KR" dirty="0"/>
                  <a:t>evidence lower bound</a:t>
                </a:r>
                <a:r>
                  <a:rPr lang="ko-KR" altLang="en-US" dirty="0"/>
                  <a:t>로 </a:t>
                </a:r>
                <a:r>
                  <a:rPr lang="en-US" altLang="ko-KR" dirty="0"/>
                  <a:t>likelihood</a:t>
                </a:r>
                <a:r>
                  <a:rPr lang="ko-KR" altLang="en-US" dirty="0"/>
                  <a:t>의 </a:t>
                </a:r>
                <a:r>
                  <a:rPr lang="en-US" altLang="ko-KR" dirty="0"/>
                  <a:t>lower bound</a:t>
                </a:r>
                <a:r>
                  <a:rPr lang="ko-KR" altLang="en-US" dirty="0"/>
                  <a:t>이다</a:t>
                </a:r>
                <a:r>
                  <a:rPr lang="en-US" altLang="ko-KR" dirty="0"/>
                  <a:t>. (</a:t>
                </a:r>
                <a:r>
                  <a:rPr lang="ko-KR" altLang="en-US" dirty="0"/>
                  <a:t>앞서 부등식 언급하면서 </a:t>
                </a:r>
                <a:r>
                  <a:rPr lang="en-US" altLang="ko-KR" dirty="0"/>
                  <a:t>KL</a:t>
                </a:r>
                <a:r>
                  <a:rPr lang="ko-KR" altLang="en-US" dirty="0"/>
                  <a:t>이 </a:t>
                </a:r>
                <a:r>
                  <a:rPr lang="en-US" altLang="ko-KR" dirty="0"/>
                  <a:t>0 </a:t>
                </a:r>
                <a:r>
                  <a:rPr lang="ko-KR" altLang="en-US" dirty="0"/>
                  <a:t>이상이니까 하한선이 되는 것</a:t>
                </a:r>
                <a:r>
                  <a:rPr lang="en-US" altLang="ko-KR" dirty="0"/>
                  <a:t>) </a:t>
                </a:r>
                <a:r>
                  <a:rPr lang="ko-KR" altLang="en-US" dirty="0"/>
                  <a:t>앞으로 우리가 최대화하려는 목표 함수가 된다</a:t>
                </a:r>
                <a:r>
                  <a:rPr lang="en-US" altLang="ko-KR" dirty="0"/>
                  <a:t>. </a:t>
                </a:r>
              </a:p>
              <a:p>
                <a:r>
                  <a:rPr lang="en-US" altLang="ko-KR" dirty="0"/>
                  <a:t>ELBO</a:t>
                </a:r>
                <a:r>
                  <a:rPr lang="ko-KR" altLang="en-US" dirty="0"/>
                  <a:t>가 최대가 되면 </a:t>
                </a:r>
                <a:r>
                  <a:rPr lang="en-US" altLang="ko-KR" dirty="0"/>
                  <a:t>p </a:t>
                </a:r>
                <a:r>
                  <a:rPr lang="ko-KR" altLang="en-US" dirty="0"/>
                  <a:t>와 같아지므로 우리가 원하는 결론을 얻을 수 있음 </a:t>
                </a:r>
              </a:p>
            </p:txBody>
          </p:sp>
        </mc:Fallback>
      </mc:AlternateContent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7EB60B-71C3-4909-85FD-B5E98959BFC9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63652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i="0" dirty="0">
                <a:solidFill>
                  <a:srgbClr val="262626"/>
                </a:solidFill>
                <a:effectLst/>
                <a:latin typeface="-apple-system"/>
              </a:rPr>
              <a:t>ELBO</a:t>
            </a:r>
            <a:r>
              <a:rPr lang="ko-KR" altLang="en-US" b="0" i="0" dirty="0">
                <a:solidFill>
                  <a:srgbClr val="262626"/>
                </a:solidFill>
                <a:effectLst/>
                <a:latin typeface="-apple-system"/>
              </a:rPr>
              <a:t>가 간단히 나와 있는데 수식적으로 풀어 </a:t>
            </a:r>
            <a:r>
              <a:rPr lang="ko-KR" altLang="en-US" b="0" i="0" dirty="0" err="1">
                <a:solidFill>
                  <a:srgbClr val="262626"/>
                </a:solidFill>
                <a:effectLst/>
                <a:latin typeface="-apple-system"/>
              </a:rPr>
              <a:t>써보겠음</a:t>
            </a:r>
            <a:r>
              <a:rPr lang="ko-KR" altLang="en-US" b="0" i="0" dirty="0">
                <a:solidFill>
                  <a:srgbClr val="262626"/>
                </a:solidFill>
                <a:effectLst/>
                <a:latin typeface="-apple-system"/>
              </a:rPr>
              <a:t> </a:t>
            </a:r>
            <a:endParaRPr lang="en-US" altLang="ko-KR" b="0" i="0" dirty="0">
              <a:solidFill>
                <a:srgbClr val="262626"/>
              </a:solidFill>
              <a:effectLst/>
              <a:latin typeface="-apple-system"/>
            </a:endParaRPr>
          </a:p>
          <a:p>
            <a:endParaRPr lang="en-US" altLang="ko-KR" b="0" i="0" dirty="0">
              <a:solidFill>
                <a:srgbClr val="262626"/>
              </a:solidFill>
              <a:effectLst/>
              <a:latin typeface="-apple-system"/>
            </a:endParaRPr>
          </a:p>
          <a:p>
            <a:r>
              <a:rPr lang="en-US" altLang="ko-KR" b="0" i="0" dirty="0">
                <a:solidFill>
                  <a:srgbClr val="262626"/>
                </a:solidFill>
                <a:effectLst/>
                <a:latin typeface="-apple-system"/>
              </a:rPr>
              <a:t>q</a:t>
            </a:r>
            <a:r>
              <a:rPr lang="ko-KR" altLang="en-US" b="0" i="0" dirty="0">
                <a:solidFill>
                  <a:srgbClr val="262626"/>
                </a:solidFill>
                <a:effectLst/>
                <a:latin typeface="-apple-system"/>
              </a:rPr>
              <a:t>로 같은 값 분모 분자에 넣음</a:t>
            </a:r>
            <a:endParaRPr lang="en-US" altLang="ko-KR" b="0" i="0" dirty="0">
              <a:solidFill>
                <a:srgbClr val="262626"/>
              </a:solidFill>
              <a:effectLst/>
              <a:latin typeface="-apple-system"/>
            </a:endParaRPr>
          </a:p>
          <a:p>
            <a:r>
              <a:rPr lang="ko-KR" altLang="en-US" b="0" i="0" dirty="0">
                <a:solidFill>
                  <a:srgbClr val="262626"/>
                </a:solidFill>
                <a:effectLst/>
                <a:latin typeface="-apple-system"/>
              </a:rPr>
              <a:t>그리고 적분을 </a:t>
            </a:r>
            <a:r>
              <a:rPr lang="ko-KR" altLang="en-US" b="0" i="0" dirty="0" err="1">
                <a:solidFill>
                  <a:srgbClr val="262626"/>
                </a:solidFill>
                <a:effectLst/>
                <a:latin typeface="-apple-system"/>
              </a:rPr>
              <a:t>기댓값으로</a:t>
            </a:r>
            <a:r>
              <a:rPr lang="ko-KR" altLang="en-US" b="0" i="0" dirty="0">
                <a:solidFill>
                  <a:srgbClr val="262626"/>
                </a:solidFill>
                <a:effectLst/>
                <a:latin typeface="-apple-system"/>
              </a:rPr>
              <a:t> 변환함</a:t>
            </a:r>
            <a:r>
              <a:rPr lang="en-US" altLang="ko-KR" b="0" i="0" dirty="0">
                <a:solidFill>
                  <a:srgbClr val="262626"/>
                </a:solidFill>
                <a:effectLst/>
                <a:latin typeface="-apple-system"/>
              </a:rPr>
              <a:t>.  (</a:t>
            </a:r>
            <a:r>
              <a:rPr lang="ko-KR" altLang="en-US" b="0" i="0" dirty="0">
                <a:solidFill>
                  <a:srgbClr val="262626"/>
                </a:solidFill>
                <a:effectLst/>
                <a:latin typeface="-apple-system"/>
              </a:rPr>
              <a:t>근사분포 </a:t>
            </a:r>
            <a:r>
              <a:rPr lang="en-US" altLang="ko-KR" b="0" i="0" dirty="0">
                <a:solidFill>
                  <a:srgbClr val="262626"/>
                </a:solidFill>
                <a:effectLst/>
                <a:latin typeface="-apple-system"/>
              </a:rPr>
              <a:t>q</a:t>
            </a:r>
            <a:r>
              <a:rPr lang="ko-KR" altLang="en-US" b="0" i="0" dirty="0">
                <a:solidFill>
                  <a:srgbClr val="262626"/>
                </a:solidFill>
                <a:effectLst/>
                <a:latin typeface="-apple-system"/>
              </a:rPr>
              <a:t>에 대한 </a:t>
            </a:r>
            <a:r>
              <a:rPr lang="ko-KR" altLang="en-US" b="0" i="0" dirty="0" err="1">
                <a:solidFill>
                  <a:srgbClr val="262626"/>
                </a:solidFill>
                <a:effectLst/>
                <a:latin typeface="-apple-system"/>
              </a:rPr>
              <a:t>기댓값</a:t>
            </a:r>
            <a:r>
              <a:rPr lang="en-US" altLang="ko-KR" b="0" i="0" dirty="0">
                <a:solidFill>
                  <a:srgbClr val="262626"/>
                </a:solidFill>
                <a:effectLst/>
                <a:latin typeface="-apple-system"/>
              </a:rPr>
              <a:t>)</a:t>
            </a:r>
          </a:p>
          <a:p>
            <a:endParaRPr lang="en-US" altLang="ko-KR" b="0" i="0" dirty="0">
              <a:solidFill>
                <a:srgbClr val="262626"/>
              </a:solidFill>
              <a:effectLst/>
              <a:latin typeface="-apple-system"/>
            </a:endParaRPr>
          </a:p>
          <a:p>
            <a:r>
              <a:rPr lang="ko-KR" altLang="en-US" b="0" i="0" dirty="0">
                <a:solidFill>
                  <a:srgbClr val="262626"/>
                </a:solidFill>
                <a:effectLst/>
                <a:latin typeface="-apple-system"/>
              </a:rPr>
              <a:t>그러면 </a:t>
            </a:r>
            <a:r>
              <a:rPr lang="ko-KR" altLang="en-US" b="0" i="0" dirty="0" err="1">
                <a:solidFill>
                  <a:srgbClr val="262626"/>
                </a:solidFill>
                <a:effectLst/>
                <a:latin typeface="-apple-system"/>
              </a:rPr>
              <a:t>기댓값</a:t>
            </a:r>
            <a:r>
              <a:rPr lang="ko-KR" altLang="en-US" b="0" i="0" dirty="0">
                <a:solidFill>
                  <a:srgbClr val="262626"/>
                </a:solidFill>
                <a:effectLst/>
                <a:latin typeface="-apple-system"/>
              </a:rPr>
              <a:t> 안의 분수꼴이 있는데 이거를 계산하는 것도 어려움</a:t>
            </a:r>
            <a:endParaRPr lang="en-US" altLang="ko-KR" b="0" i="0" dirty="0">
              <a:solidFill>
                <a:srgbClr val="262626"/>
              </a:solidFill>
              <a:effectLst/>
              <a:latin typeface="-apple-system"/>
            </a:endParaRPr>
          </a:p>
          <a:p>
            <a:endParaRPr lang="en-US" altLang="ko-KR" b="0" i="0" dirty="0">
              <a:solidFill>
                <a:srgbClr val="262626"/>
              </a:solidFill>
              <a:effectLst/>
              <a:latin typeface="-apple-system"/>
            </a:endParaRPr>
          </a:p>
          <a:p>
            <a:r>
              <a:rPr lang="ko-KR" altLang="en-US" b="0" i="0" dirty="0">
                <a:solidFill>
                  <a:srgbClr val="262626"/>
                </a:solidFill>
                <a:effectLst/>
                <a:latin typeface="-apple-system"/>
              </a:rPr>
              <a:t>그래서 </a:t>
            </a:r>
            <a:r>
              <a:rPr lang="ko-KR" altLang="en-US" b="0" i="0" dirty="0" err="1">
                <a:solidFill>
                  <a:srgbClr val="262626"/>
                </a:solidFill>
                <a:effectLst/>
                <a:latin typeface="-apple-system"/>
              </a:rPr>
              <a:t>젠슨</a:t>
            </a:r>
            <a:r>
              <a:rPr lang="ko-KR" altLang="en-US" b="0" i="0" dirty="0">
                <a:solidFill>
                  <a:srgbClr val="262626"/>
                </a:solidFill>
                <a:effectLst/>
                <a:latin typeface="-apple-system"/>
              </a:rPr>
              <a:t> 부등식을 사용함</a:t>
            </a:r>
            <a:r>
              <a:rPr lang="en-US" altLang="ko-KR" b="0" i="0" dirty="0">
                <a:solidFill>
                  <a:srgbClr val="262626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262626"/>
                </a:solidFill>
                <a:effectLst/>
                <a:latin typeface="-apple-system"/>
              </a:rPr>
              <a:t>그걸로 </a:t>
            </a:r>
            <a:r>
              <a:rPr lang="en-US" altLang="ko-KR" b="0" i="0" dirty="0">
                <a:solidFill>
                  <a:srgbClr val="262626"/>
                </a:solidFill>
                <a:effectLst/>
                <a:latin typeface="-apple-system"/>
              </a:rPr>
              <a:t>lower </a:t>
            </a:r>
            <a:r>
              <a:rPr lang="en-US" altLang="ko-KR" b="0" i="0" dirty="0" err="1">
                <a:solidFill>
                  <a:srgbClr val="262626"/>
                </a:solidFill>
                <a:effectLst/>
                <a:latin typeface="-apple-system"/>
              </a:rPr>
              <a:t>lower</a:t>
            </a:r>
            <a:r>
              <a:rPr lang="en-US" altLang="ko-KR" b="0" i="0" dirty="0">
                <a:solidFill>
                  <a:srgbClr val="262626"/>
                </a:solidFill>
                <a:effectLst/>
                <a:latin typeface="-apple-system"/>
              </a:rPr>
              <a:t> bound</a:t>
            </a:r>
            <a:r>
              <a:rPr lang="ko-KR" altLang="en-US" b="0" i="0" dirty="0">
                <a:solidFill>
                  <a:srgbClr val="262626"/>
                </a:solidFill>
                <a:effectLst/>
                <a:latin typeface="-apple-system"/>
              </a:rPr>
              <a:t>를 구하는 것</a:t>
            </a:r>
            <a:r>
              <a:rPr lang="en-US" altLang="ko-KR" b="0" i="0" dirty="0">
                <a:solidFill>
                  <a:srgbClr val="262626"/>
                </a:solidFill>
                <a:effectLst/>
                <a:latin typeface="-apple-system"/>
              </a:rPr>
              <a:t>. </a:t>
            </a:r>
          </a:p>
          <a:p>
            <a:endParaRPr lang="en-US" altLang="ko-KR" b="0" i="0" dirty="0">
              <a:solidFill>
                <a:srgbClr val="262626"/>
              </a:solidFill>
              <a:effectLst/>
              <a:latin typeface="-apple-system"/>
            </a:endParaRPr>
          </a:p>
          <a:p>
            <a:r>
              <a:rPr lang="ko-KR" altLang="en-US" b="0" i="0" dirty="0">
                <a:solidFill>
                  <a:srgbClr val="262626"/>
                </a:solidFill>
                <a:effectLst/>
                <a:latin typeface="-apple-system"/>
              </a:rPr>
              <a:t>마지막은 로그의 차로 분리</a:t>
            </a:r>
            <a:r>
              <a:rPr lang="en-US" altLang="ko-KR" b="0" i="0" dirty="0">
                <a:solidFill>
                  <a:srgbClr val="262626"/>
                </a:solidFill>
                <a:effectLst/>
                <a:latin typeface="-apple-system"/>
              </a:rPr>
              <a:t>. </a:t>
            </a:r>
            <a:r>
              <a:rPr lang="ko-KR" altLang="en-US" b="0" i="0" dirty="0">
                <a:solidFill>
                  <a:srgbClr val="262626"/>
                </a:solidFill>
                <a:effectLst/>
                <a:latin typeface="-apple-system"/>
              </a:rPr>
              <a:t>그래서 </a:t>
            </a:r>
            <a:r>
              <a:rPr lang="en-US" altLang="ko-KR" b="0" i="0" dirty="0">
                <a:solidFill>
                  <a:srgbClr val="262626"/>
                </a:solidFill>
                <a:effectLst/>
                <a:latin typeface="-apple-system"/>
              </a:rPr>
              <a:t>2</a:t>
            </a:r>
            <a:r>
              <a:rPr lang="ko-KR" altLang="en-US" b="0" i="0" dirty="0">
                <a:solidFill>
                  <a:srgbClr val="262626"/>
                </a:solidFill>
                <a:effectLst/>
                <a:latin typeface="-apple-system"/>
              </a:rPr>
              <a:t>번 식 유도 완료 </a:t>
            </a:r>
            <a:endParaRPr lang="en-US" altLang="ko-KR" b="0" i="0" dirty="0">
              <a:solidFill>
                <a:srgbClr val="262626"/>
              </a:solidFill>
              <a:effectLst/>
              <a:latin typeface="-apple-system"/>
            </a:endParaRP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7EB60B-71C3-4909-85FD-B5E98959BFC9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26826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262626"/>
                </a:solidFill>
                <a:effectLst/>
                <a:latin typeface="-apple-system"/>
              </a:rPr>
              <a:t>또다른 표현도 가능하다고 하여 </a:t>
            </a:r>
            <a:r>
              <a:rPr lang="en-US" altLang="ko-KR" b="0" i="0" dirty="0">
                <a:solidFill>
                  <a:srgbClr val="262626"/>
                </a:solidFill>
                <a:effectLst/>
                <a:latin typeface="-apple-system"/>
              </a:rPr>
              <a:t>3</a:t>
            </a:r>
            <a:r>
              <a:rPr lang="ko-KR" altLang="en-US" b="0" i="0" dirty="0">
                <a:solidFill>
                  <a:srgbClr val="262626"/>
                </a:solidFill>
                <a:effectLst/>
                <a:latin typeface="-apple-system"/>
              </a:rPr>
              <a:t>번 식도 유도할 것임</a:t>
            </a:r>
            <a:r>
              <a:rPr lang="en-US" altLang="ko-KR" b="0" i="0" dirty="0">
                <a:solidFill>
                  <a:srgbClr val="262626"/>
                </a:solidFill>
                <a:effectLst/>
                <a:latin typeface="-apple-system"/>
              </a:rPr>
              <a:t>. </a:t>
            </a:r>
          </a:p>
          <a:p>
            <a:endParaRPr lang="en-US" altLang="ko-KR" b="0" i="0" dirty="0">
              <a:solidFill>
                <a:srgbClr val="262626"/>
              </a:solidFill>
              <a:effectLst/>
              <a:latin typeface="-apple-system"/>
            </a:endParaRPr>
          </a:p>
          <a:p>
            <a:r>
              <a:rPr lang="ko-KR" altLang="en-US" b="0" i="0" dirty="0">
                <a:solidFill>
                  <a:srgbClr val="262626"/>
                </a:solidFill>
                <a:effectLst/>
                <a:latin typeface="-apple-system"/>
              </a:rPr>
              <a:t>결과를 보면 </a:t>
            </a:r>
            <a:r>
              <a:rPr lang="en-US" altLang="ko-KR" b="0" i="0" dirty="0">
                <a:solidFill>
                  <a:srgbClr val="262626"/>
                </a:solidFill>
                <a:effectLst/>
                <a:latin typeface="-apple-system"/>
              </a:rPr>
              <a:t>ELBO</a:t>
            </a:r>
            <a:r>
              <a:rPr lang="ko-KR" altLang="en-US" b="0" i="0" dirty="0">
                <a:solidFill>
                  <a:srgbClr val="262626"/>
                </a:solidFill>
                <a:effectLst/>
                <a:latin typeface="-apple-system"/>
              </a:rPr>
              <a:t> 안에도 </a:t>
            </a:r>
            <a:r>
              <a:rPr lang="en-US" altLang="ko-KR" b="0" i="0" dirty="0">
                <a:solidFill>
                  <a:srgbClr val="262626"/>
                </a:solidFill>
                <a:effectLst/>
                <a:latin typeface="-apple-system"/>
              </a:rPr>
              <a:t>KL Divergence</a:t>
            </a:r>
            <a:r>
              <a:rPr lang="ko-KR" altLang="en-US" b="0" i="0" dirty="0">
                <a:solidFill>
                  <a:srgbClr val="262626"/>
                </a:solidFill>
                <a:effectLst/>
                <a:latin typeface="-apple-system"/>
              </a:rPr>
              <a:t>꼴이 있어서 </a:t>
            </a:r>
            <a:r>
              <a:rPr lang="en-US" altLang="ko-KR" b="0" i="0" dirty="0">
                <a:solidFill>
                  <a:srgbClr val="262626"/>
                </a:solidFill>
                <a:effectLst/>
                <a:latin typeface="-apple-system"/>
              </a:rPr>
              <a:t>q</a:t>
            </a:r>
            <a:r>
              <a:rPr lang="ko-KR" altLang="en-US" b="0" i="0" dirty="0">
                <a:solidFill>
                  <a:srgbClr val="262626"/>
                </a:solidFill>
                <a:effectLst/>
                <a:latin typeface="-apple-system"/>
              </a:rPr>
              <a:t>와 </a:t>
            </a:r>
            <a:r>
              <a:rPr lang="en-US" altLang="ko-KR" b="0" i="0" dirty="0">
                <a:solidFill>
                  <a:srgbClr val="262626"/>
                </a:solidFill>
                <a:effectLst/>
                <a:latin typeface="-apple-system"/>
              </a:rPr>
              <a:t>p</a:t>
            </a:r>
            <a:r>
              <a:rPr lang="ko-KR" altLang="en-US" b="0" i="0" dirty="0">
                <a:solidFill>
                  <a:srgbClr val="262626"/>
                </a:solidFill>
                <a:effectLst/>
                <a:latin typeface="-apple-system"/>
              </a:rPr>
              <a:t>가 얼마나 </a:t>
            </a:r>
            <a:r>
              <a:rPr lang="ko-KR" altLang="en-US" b="0" i="0" dirty="0" err="1">
                <a:solidFill>
                  <a:srgbClr val="262626"/>
                </a:solidFill>
                <a:effectLst/>
                <a:latin typeface="-apple-system"/>
              </a:rPr>
              <a:t>다른지를</a:t>
            </a:r>
            <a:r>
              <a:rPr lang="ko-KR" altLang="en-US" b="0" i="0" dirty="0">
                <a:solidFill>
                  <a:srgbClr val="262626"/>
                </a:solidFill>
                <a:effectLst/>
                <a:latin typeface="-apple-system"/>
              </a:rPr>
              <a:t> 보고 있고</a:t>
            </a:r>
            <a:endParaRPr lang="en-US" altLang="ko-KR" b="0" i="0" dirty="0">
              <a:solidFill>
                <a:srgbClr val="262626"/>
              </a:solidFill>
              <a:effectLst/>
              <a:latin typeface="-apple-system"/>
            </a:endParaRPr>
          </a:p>
          <a:p>
            <a:r>
              <a:rPr lang="en-US" altLang="ko-KR" b="0" i="0" dirty="0">
                <a:solidFill>
                  <a:srgbClr val="262626"/>
                </a:solidFill>
                <a:effectLst/>
                <a:latin typeface="-apple-system"/>
              </a:rPr>
              <a:t>+ </a:t>
            </a:r>
            <a:r>
              <a:rPr lang="ko-KR" altLang="en-US" b="0" i="0" dirty="0" err="1">
                <a:solidFill>
                  <a:srgbClr val="262626"/>
                </a:solidFill>
                <a:effectLst/>
                <a:latin typeface="-apple-system"/>
              </a:rPr>
              <a:t>우항을</a:t>
            </a:r>
            <a:r>
              <a:rPr lang="ko-KR" altLang="en-US" b="0" i="0" dirty="0">
                <a:solidFill>
                  <a:srgbClr val="262626"/>
                </a:solidFill>
                <a:effectLst/>
                <a:latin typeface="-apple-system"/>
              </a:rPr>
              <a:t> 보면 주어진 </a:t>
            </a:r>
            <a:r>
              <a:rPr lang="en-US" altLang="ko-KR" b="0" i="0" dirty="0">
                <a:solidFill>
                  <a:srgbClr val="262626"/>
                </a:solidFill>
                <a:effectLst/>
                <a:latin typeface="-apple-system"/>
              </a:rPr>
              <a:t>latent </a:t>
            </a:r>
            <a:r>
              <a:rPr lang="ko-KR" altLang="en-US" b="0" i="0" dirty="0">
                <a:solidFill>
                  <a:srgbClr val="262626"/>
                </a:solidFill>
                <a:effectLst/>
                <a:latin typeface="-apple-system"/>
              </a:rPr>
              <a:t>변수 </a:t>
            </a:r>
            <a:r>
              <a:rPr lang="en-US" altLang="ko-KR" b="0" i="0" dirty="0">
                <a:solidFill>
                  <a:srgbClr val="262626"/>
                </a:solidFill>
                <a:effectLst/>
                <a:latin typeface="-apple-system"/>
              </a:rPr>
              <a:t>z</a:t>
            </a:r>
            <a:r>
              <a:rPr lang="ko-KR" altLang="en-US" b="0" i="0" dirty="0">
                <a:solidFill>
                  <a:srgbClr val="262626"/>
                </a:solidFill>
                <a:effectLst/>
                <a:latin typeface="-apple-system"/>
              </a:rPr>
              <a:t>로 </a:t>
            </a:r>
            <a:r>
              <a:rPr lang="en-US" altLang="ko-KR" b="0" i="0" dirty="0">
                <a:solidFill>
                  <a:srgbClr val="262626"/>
                </a:solidFill>
                <a:effectLst/>
                <a:latin typeface="-apple-system"/>
              </a:rPr>
              <a:t>x</a:t>
            </a:r>
            <a:r>
              <a:rPr lang="ko-KR" altLang="en-US" b="0" i="0" dirty="0">
                <a:solidFill>
                  <a:srgbClr val="262626"/>
                </a:solidFill>
                <a:effectLst/>
                <a:latin typeface="-apple-system"/>
              </a:rPr>
              <a:t>를 얼마나 잘 설명하는지 측정하는 것이라고 해석할 수 있음</a:t>
            </a:r>
            <a:endParaRPr lang="en-US" altLang="ko-KR" b="0" i="0" dirty="0">
              <a:solidFill>
                <a:srgbClr val="262626"/>
              </a:solidFill>
              <a:effectLst/>
              <a:latin typeface="-apple-system"/>
            </a:endParaRPr>
          </a:p>
          <a:p>
            <a:endParaRPr lang="en-US" altLang="ko-KR" b="0" i="0" dirty="0">
              <a:solidFill>
                <a:srgbClr val="262626"/>
              </a:solidFill>
              <a:effectLst/>
              <a:latin typeface="-apple-system"/>
            </a:endParaRPr>
          </a:p>
          <a:p>
            <a:r>
              <a:rPr lang="ko-KR" altLang="en-US" b="1" i="0" dirty="0">
                <a:solidFill>
                  <a:srgbClr val="262626"/>
                </a:solidFill>
                <a:effectLst/>
                <a:latin typeface="-apple-system"/>
              </a:rPr>
              <a:t>결과적으로</a:t>
            </a:r>
            <a:r>
              <a:rPr lang="en-US" altLang="ko-KR" b="1" i="0" dirty="0">
                <a:solidFill>
                  <a:srgbClr val="262626"/>
                </a:solidFill>
                <a:effectLst/>
                <a:latin typeface="-apple-system"/>
              </a:rPr>
              <a:t>!!! ELBO</a:t>
            </a:r>
            <a:r>
              <a:rPr lang="ko-KR" altLang="en-US" b="1" i="0" dirty="0">
                <a:solidFill>
                  <a:srgbClr val="262626"/>
                </a:solidFill>
                <a:effectLst/>
                <a:latin typeface="-apple-system"/>
              </a:rPr>
              <a:t>는 </a:t>
            </a:r>
            <a:r>
              <a:rPr lang="en-US" altLang="ko-KR" b="1" i="0" dirty="0">
                <a:solidFill>
                  <a:srgbClr val="262626"/>
                </a:solidFill>
                <a:effectLst/>
                <a:latin typeface="-apple-system"/>
              </a:rPr>
              <a:t>q</a:t>
            </a:r>
            <a:r>
              <a:rPr lang="ko-KR" altLang="en-US" b="1" i="0" dirty="0">
                <a:solidFill>
                  <a:srgbClr val="262626"/>
                </a:solidFill>
                <a:effectLst/>
                <a:latin typeface="-apple-system"/>
              </a:rPr>
              <a:t>를 </a:t>
            </a:r>
            <a:r>
              <a:rPr lang="en-US" altLang="ko-KR" b="1" i="0" dirty="0">
                <a:solidFill>
                  <a:srgbClr val="262626"/>
                </a:solidFill>
                <a:effectLst/>
                <a:latin typeface="-apple-system"/>
              </a:rPr>
              <a:t>p</a:t>
            </a:r>
            <a:r>
              <a:rPr lang="ko-KR" altLang="en-US" b="1" i="0" dirty="0">
                <a:solidFill>
                  <a:srgbClr val="262626"/>
                </a:solidFill>
                <a:effectLst/>
                <a:latin typeface="-apple-system"/>
              </a:rPr>
              <a:t>에 가깝게 만들면서 </a:t>
            </a:r>
            <a:r>
              <a:rPr lang="en-US" altLang="ko-KR" b="1" i="0" dirty="0">
                <a:solidFill>
                  <a:srgbClr val="262626"/>
                </a:solidFill>
                <a:effectLst/>
                <a:latin typeface="-apple-system"/>
              </a:rPr>
              <a:t>x</a:t>
            </a:r>
            <a:r>
              <a:rPr lang="ko-KR" altLang="en-US" b="1" i="0" dirty="0">
                <a:solidFill>
                  <a:srgbClr val="262626"/>
                </a:solidFill>
                <a:effectLst/>
                <a:latin typeface="-apple-system"/>
              </a:rPr>
              <a:t>를 잘 재구성하려는 </a:t>
            </a:r>
            <a:r>
              <a:rPr lang="en-US" altLang="ko-KR" b="1" i="0" dirty="0">
                <a:solidFill>
                  <a:srgbClr val="262626"/>
                </a:solidFill>
                <a:effectLst/>
                <a:latin typeface="-apple-system"/>
              </a:rPr>
              <a:t>2</a:t>
            </a:r>
            <a:r>
              <a:rPr lang="ko-KR" altLang="en-US" b="1" i="0" dirty="0">
                <a:solidFill>
                  <a:srgbClr val="262626"/>
                </a:solidFill>
                <a:effectLst/>
                <a:latin typeface="-apple-system"/>
              </a:rPr>
              <a:t>가지 목표를 달성하려는 식이라는 것을 알 수 있음 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7EB60B-71C3-4909-85FD-B5E98959BFC9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57755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ELBO</a:t>
            </a:r>
            <a:r>
              <a:rPr lang="ko-KR" altLang="en-US" dirty="0"/>
              <a:t>를 최적화 하려면 </a:t>
            </a:r>
            <a:r>
              <a:rPr lang="en-US" altLang="ko-KR" dirty="0"/>
              <a:t>gradient</a:t>
            </a:r>
            <a:r>
              <a:rPr lang="ko-KR" altLang="en-US" dirty="0"/>
              <a:t>를 구해서 최적화 하면 된다</a:t>
            </a:r>
            <a:r>
              <a:rPr lang="en-US" altLang="ko-KR" dirty="0"/>
              <a:t>. </a:t>
            </a:r>
            <a:r>
              <a:rPr lang="ko-KR" altLang="en-US" dirty="0"/>
              <a:t> 이건 </a:t>
            </a:r>
            <a:r>
              <a:rPr lang="ko-KR" altLang="en-US" dirty="0" err="1"/>
              <a:t>몬테까를로</a:t>
            </a:r>
            <a:r>
              <a:rPr lang="ko-KR" altLang="en-US" dirty="0"/>
              <a:t> 방법을 쓰면 됨 </a:t>
            </a:r>
            <a:r>
              <a:rPr lang="en-US" altLang="ko-KR" dirty="0"/>
              <a:t>( </a:t>
            </a:r>
            <a:r>
              <a:rPr lang="ko-KR" altLang="en-US" dirty="0"/>
              <a:t>샘플링을 통해 파이의 기울기를 </a:t>
            </a:r>
            <a:r>
              <a:rPr lang="ko-KR" altLang="en-US" dirty="0" err="1"/>
              <a:t>근사추정함</a:t>
            </a:r>
            <a:r>
              <a:rPr lang="en-US" altLang="ko-KR" dirty="0"/>
              <a:t>) </a:t>
            </a:r>
          </a:p>
          <a:p>
            <a:endParaRPr lang="en-US" altLang="ko-KR" dirty="0"/>
          </a:p>
          <a:p>
            <a:r>
              <a:rPr lang="ko-KR" altLang="en-US" dirty="0"/>
              <a:t>그러나 문제점 </a:t>
            </a:r>
            <a:r>
              <a:rPr lang="en-US" altLang="ko-KR" dirty="0"/>
              <a:t>: </a:t>
            </a:r>
            <a:r>
              <a:rPr lang="ko-KR" altLang="en-US" dirty="0"/>
              <a:t>분산이 높을 수 있음</a:t>
            </a:r>
            <a:r>
              <a:rPr lang="en-US" altLang="ko-KR" dirty="0"/>
              <a:t>. </a:t>
            </a:r>
            <a:r>
              <a:rPr lang="ko-KR" altLang="en-US" dirty="0"/>
              <a:t>그러면 </a:t>
            </a:r>
            <a:r>
              <a:rPr lang="ko-KR" altLang="en-US" dirty="0" err="1"/>
              <a:t>실제랑</a:t>
            </a:r>
            <a:r>
              <a:rPr lang="ko-KR" altLang="en-US" dirty="0"/>
              <a:t> 차이가 커서 문제임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그래서 아래에서 새로운 알고리즘을 제공함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일단</a:t>
            </a:r>
            <a:r>
              <a:rPr lang="en-US" altLang="ko-KR" dirty="0"/>
              <a:t>, p</a:t>
            </a:r>
            <a:r>
              <a:rPr lang="ko-KR" altLang="en-US" dirty="0"/>
              <a:t>대신 근사한 </a:t>
            </a:r>
            <a:r>
              <a:rPr lang="en-US" altLang="ko-KR" dirty="0"/>
              <a:t>q</a:t>
            </a:r>
            <a:r>
              <a:rPr lang="ko-KR" altLang="en-US" dirty="0"/>
              <a:t>에 대하여 샘플링을 </a:t>
            </a:r>
            <a:r>
              <a:rPr lang="ko-KR" altLang="en-US" dirty="0" err="1"/>
              <a:t>해야하는데</a:t>
            </a:r>
            <a:r>
              <a:rPr lang="ko-KR" altLang="en-US" dirty="0"/>
              <a:t> 이것도 샘플링이 어려움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그래서 입실론으로 </a:t>
            </a:r>
            <a:r>
              <a:rPr lang="en-US" altLang="ko-KR" dirty="0" err="1"/>
              <a:t>reparameterize</a:t>
            </a:r>
            <a:r>
              <a:rPr lang="ko-KR" altLang="en-US" dirty="0"/>
              <a:t>하여 간단한 분포에서 생성한 변수로 </a:t>
            </a:r>
            <a:r>
              <a:rPr lang="en-US" altLang="ko-KR" dirty="0"/>
              <a:t>g </a:t>
            </a:r>
            <a:r>
              <a:rPr lang="ko-KR" altLang="en-US" dirty="0"/>
              <a:t>함수 안에 넣어 </a:t>
            </a:r>
            <a:r>
              <a:rPr lang="en-US" altLang="ko-KR" dirty="0"/>
              <a:t>z</a:t>
            </a:r>
            <a:r>
              <a:rPr lang="ko-KR" altLang="en-US" dirty="0"/>
              <a:t>를 생성하는 것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그러면 </a:t>
            </a:r>
            <a:r>
              <a:rPr lang="ko-KR" altLang="en-US" dirty="0" err="1"/>
              <a:t>몬테까를로</a:t>
            </a:r>
            <a:r>
              <a:rPr lang="ko-KR" altLang="en-US" dirty="0"/>
              <a:t> 잘 </a:t>
            </a:r>
            <a:r>
              <a:rPr lang="ko-KR" altLang="en-US" dirty="0" err="1"/>
              <a:t>적용가능함</a:t>
            </a:r>
            <a:r>
              <a:rPr lang="ko-KR" altLang="en-US" dirty="0"/>
              <a:t> </a:t>
            </a:r>
            <a:r>
              <a:rPr lang="en-US" altLang="ko-KR" dirty="0"/>
              <a:t>(5</a:t>
            </a:r>
            <a:r>
              <a:rPr lang="ko-KR" altLang="en-US" dirty="0"/>
              <a:t>번식</a:t>
            </a:r>
            <a:r>
              <a:rPr lang="en-US" altLang="ko-KR" dirty="0"/>
              <a:t>) </a:t>
            </a:r>
          </a:p>
          <a:p>
            <a:endParaRPr lang="en-US" altLang="ko-KR" dirty="0"/>
          </a:p>
          <a:p>
            <a:r>
              <a:rPr lang="ko-KR" altLang="en-US" dirty="0"/>
              <a:t>오른쪽의 </a:t>
            </a:r>
            <a:r>
              <a:rPr lang="en-US" altLang="ko-KR" dirty="0"/>
              <a:t>L sum </a:t>
            </a:r>
            <a:r>
              <a:rPr lang="ko-KR" altLang="en-US" dirty="0"/>
              <a:t>식은 </a:t>
            </a:r>
            <a:r>
              <a:rPr lang="en-US" altLang="ko-KR" dirty="0"/>
              <a:t>sample N</a:t>
            </a:r>
            <a:r>
              <a:rPr lang="ko-KR" altLang="en-US" dirty="0"/>
              <a:t>개 뽑아서 적분 값을 근사한 것 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7EB60B-71C3-4909-85FD-B5E98959BFC9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5025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0.jpeg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10.jpeg"/><Relationship Id="rId7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png"/><Relationship Id="rId9" Type="http://schemas.openxmlformats.org/officeDocument/2006/relationships/image" Target="../media/image15.png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10.jpeg"/><Relationship Id="rId7" Type="http://schemas.openxmlformats.org/officeDocument/2006/relationships/image" Target="../media/image3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png"/><Relationship Id="rId9" Type="http://schemas.openxmlformats.org/officeDocument/2006/relationships/image" Target="../media/image15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ED90-7364-4FDE-8BAE-ADE34AC1B1DA}" type="datetimeFigureOut">
              <a:rPr lang="ko-KR" altLang="en-US" smtClean="0"/>
              <a:pPr/>
              <a:t>2025-01-14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D6841-3795-4D3F-91F1-E3A2CEAB4A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263352" y="221"/>
            <a:ext cx="72008" cy="546127"/>
          </a:xfrm>
          <a:prstGeom prst="rect">
            <a:avLst/>
          </a:prstGeom>
          <a:solidFill>
            <a:srgbClr val="1512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직사각형 9"/>
          <p:cNvSpPr/>
          <p:nvPr/>
        </p:nvSpPr>
        <p:spPr>
          <a:xfrm>
            <a:off x="646451" y="221"/>
            <a:ext cx="11545549" cy="546127"/>
          </a:xfrm>
          <a:prstGeom prst="rect">
            <a:avLst/>
          </a:prstGeom>
          <a:solidFill>
            <a:srgbClr val="1512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텍스트 개체 틀 2"/>
          <p:cNvSpPr>
            <a:spLocks noGrp="1"/>
          </p:cNvSpPr>
          <p:nvPr>
            <p:ph type="body" idx="1"/>
          </p:nvPr>
        </p:nvSpPr>
        <p:spPr>
          <a:xfrm>
            <a:off x="719403" y="0"/>
            <a:ext cx="11472597" cy="5486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4" name="타원 13"/>
          <p:cNvSpPr/>
          <p:nvPr/>
        </p:nvSpPr>
        <p:spPr>
          <a:xfrm>
            <a:off x="11604758" y="6453336"/>
            <a:ext cx="480053" cy="36004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5" name="슬라이드 번호 개체 틀 5"/>
          <p:cNvSpPr>
            <a:spLocks noGrp="1"/>
          </p:cNvSpPr>
          <p:nvPr/>
        </p:nvSpPr>
        <p:spPr>
          <a:xfrm>
            <a:off x="11557981" y="6524625"/>
            <a:ext cx="586691" cy="242974"/>
          </a:xfrm>
          <a:prstGeom prst="rect">
            <a:avLst/>
          </a:prstGeom>
        </p:spPr>
        <p:txBody>
          <a:bodyPr anchor="ctr" anchorCtr="1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01F53E-A65F-487F-8F8F-D40F9C63F15F}" type="slidenum"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Arial Black" pitchFamily="34" charset="0"/>
                <a:ea typeface="HY헤드라인M" pitchFamily="18" charset="-127"/>
              </a:rPr>
              <a:pPr/>
              <a:t>‹#›</a:t>
            </a:fld>
            <a:endParaRPr lang="ko-KR" altLang="en-US" sz="1400">
              <a:solidFill>
                <a:prstClr val="black">
                  <a:lumMod val="75000"/>
                  <a:lumOff val="25000"/>
                </a:prstClr>
              </a:solidFill>
              <a:latin typeface="Arial Black" pitchFamily="34" charset="0"/>
              <a:ea typeface="HY헤드라인M" pitchFamily="18" charset="-127"/>
            </a:endParaRPr>
          </a:p>
        </p:txBody>
      </p:sp>
      <p:sp>
        <p:nvSpPr>
          <p:cNvPr id="2" name="사각형: 잘린 위쪽 모서리 1">
            <a:extLst>
              <a:ext uri="{FF2B5EF4-FFF2-40B4-BE49-F238E27FC236}">
                <a16:creationId xmlns:a16="http://schemas.microsoft.com/office/drawing/2014/main" id="{889C7EAC-EBCE-39B6-5290-495B6DCE13DE}"/>
              </a:ext>
            </a:extLst>
          </p:cNvPr>
          <p:cNvSpPr/>
          <p:nvPr userDrawn="1"/>
        </p:nvSpPr>
        <p:spPr>
          <a:xfrm>
            <a:off x="4151784" y="6767599"/>
            <a:ext cx="3960440" cy="90180"/>
          </a:xfrm>
          <a:prstGeom prst="snip2SameRect">
            <a:avLst/>
          </a:prstGeom>
          <a:solidFill>
            <a:srgbClr val="15127C"/>
          </a:solidFill>
          <a:ln>
            <a:solidFill>
              <a:srgbClr val="0E02B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BE57203-96C7-9BFB-61C3-1B051CBA9C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878" y="6475972"/>
            <a:ext cx="1123136" cy="360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908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221"/>
            <a:ext cx="12192001" cy="546127"/>
          </a:xfrm>
          <a:prstGeom prst="rect">
            <a:avLst/>
          </a:prstGeom>
          <a:solidFill>
            <a:srgbClr val="1512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11604758" y="6453336"/>
            <a:ext cx="480053" cy="36004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5" name="슬라이드 번호 개체 틀 5"/>
          <p:cNvSpPr>
            <a:spLocks noGrp="1"/>
          </p:cNvSpPr>
          <p:nvPr/>
        </p:nvSpPr>
        <p:spPr>
          <a:xfrm>
            <a:off x="11557981" y="6524625"/>
            <a:ext cx="586691" cy="242974"/>
          </a:xfrm>
          <a:prstGeom prst="rect">
            <a:avLst/>
          </a:prstGeom>
        </p:spPr>
        <p:txBody>
          <a:bodyPr anchor="ctr" anchorCtr="1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01F53E-A65F-487F-8F8F-D40F9C63F15F}" type="slidenum"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Arial Black" pitchFamily="34" charset="0"/>
                <a:ea typeface="HY헤드라인M" pitchFamily="18" charset="-127"/>
              </a:rPr>
              <a:pPr/>
              <a:t>‹#›</a:t>
            </a:fld>
            <a:endParaRPr lang="ko-KR" altLang="en-US" sz="1400">
              <a:solidFill>
                <a:prstClr val="black">
                  <a:lumMod val="75000"/>
                  <a:lumOff val="25000"/>
                </a:prstClr>
              </a:solidFill>
              <a:latin typeface="Arial Black" pitchFamily="34" charset="0"/>
              <a:ea typeface="HY헤드라인M" pitchFamily="18" charset="-127"/>
            </a:endParaRPr>
          </a:p>
        </p:txBody>
      </p:sp>
      <p:sp>
        <p:nvSpPr>
          <p:cNvPr id="2" name="사각형: 잘린 위쪽 모서리 1">
            <a:extLst>
              <a:ext uri="{FF2B5EF4-FFF2-40B4-BE49-F238E27FC236}">
                <a16:creationId xmlns:a16="http://schemas.microsoft.com/office/drawing/2014/main" id="{889C7EAC-EBCE-39B6-5290-495B6DCE13DE}"/>
              </a:ext>
            </a:extLst>
          </p:cNvPr>
          <p:cNvSpPr/>
          <p:nvPr userDrawn="1"/>
        </p:nvSpPr>
        <p:spPr>
          <a:xfrm>
            <a:off x="4223792" y="6767599"/>
            <a:ext cx="3960440" cy="90180"/>
          </a:xfrm>
          <a:prstGeom prst="snip2SameRect">
            <a:avLst/>
          </a:prstGeom>
          <a:solidFill>
            <a:srgbClr val="15127C"/>
          </a:solidFill>
          <a:ln>
            <a:solidFill>
              <a:srgbClr val="0E02B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BE57203-96C7-9BFB-61C3-1B051CBA9C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878" y="6475972"/>
            <a:ext cx="1123136" cy="360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0595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221"/>
            <a:ext cx="12192001" cy="546127"/>
          </a:xfrm>
          <a:prstGeom prst="rect">
            <a:avLst/>
          </a:prstGeom>
          <a:solidFill>
            <a:srgbClr val="1512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11604758" y="6453336"/>
            <a:ext cx="480053" cy="36004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5" name="슬라이드 번호 개체 틀 5"/>
          <p:cNvSpPr>
            <a:spLocks noGrp="1"/>
          </p:cNvSpPr>
          <p:nvPr/>
        </p:nvSpPr>
        <p:spPr>
          <a:xfrm>
            <a:off x="11557981" y="6524625"/>
            <a:ext cx="586691" cy="242974"/>
          </a:xfrm>
          <a:prstGeom prst="rect">
            <a:avLst/>
          </a:prstGeom>
        </p:spPr>
        <p:txBody>
          <a:bodyPr anchor="ctr" anchorCtr="1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01F53E-A65F-487F-8F8F-D40F9C63F15F}" type="slidenum"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Arial Black" pitchFamily="34" charset="0"/>
                <a:ea typeface="HY헤드라인M" pitchFamily="18" charset="-127"/>
              </a:rPr>
              <a:pPr/>
              <a:t>‹#›</a:t>
            </a:fld>
            <a:endParaRPr lang="ko-KR" altLang="en-US" sz="1400">
              <a:solidFill>
                <a:prstClr val="black">
                  <a:lumMod val="75000"/>
                  <a:lumOff val="25000"/>
                </a:prstClr>
              </a:solidFill>
              <a:latin typeface="Arial Black" pitchFamily="34" charset="0"/>
              <a:ea typeface="HY헤드라인M" pitchFamily="18" charset="-127"/>
            </a:endParaRPr>
          </a:p>
        </p:txBody>
      </p:sp>
      <p:sp>
        <p:nvSpPr>
          <p:cNvPr id="2" name="사각형: 잘린 위쪽 모서리 1">
            <a:extLst>
              <a:ext uri="{FF2B5EF4-FFF2-40B4-BE49-F238E27FC236}">
                <a16:creationId xmlns:a16="http://schemas.microsoft.com/office/drawing/2014/main" id="{889C7EAC-EBCE-39B6-5290-495B6DCE13DE}"/>
              </a:ext>
            </a:extLst>
          </p:cNvPr>
          <p:cNvSpPr/>
          <p:nvPr userDrawn="1"/>
        </p:nvSpPr>
        <p:spPr>
          <a:xfrm>
            <a:off x="4223792" y="6767599"/>
            <a:ext cx="3960440" cy="90180"/>
          </a:xfrm>
          <a:prstGeom prst="snip2SameRect">
            <a:avLst/>
          </a:prstGeom>
          <a:solidFill>
            <a:srgbClr val="15127C"/>
          </a:solidFill>
          <a:ln>
            <a:solidFill>
              <a:srgbClr val="0E02B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BE57203-96C7-9BFB-61C3-1B051CBA9C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878" y="6475972"/>
            <a:ext cx="1123136" cy="360153"/>
          </a:xfrm>
          <a:prstGeom prst="rect">
            <a:avLst/>
          </a:prstGeom>
        </p:spPr>
      </p:pic>
      <p:sp>
        <p:nvSpPr>
          <p:cNvPr id="4" name="텍스트 개체 틀 2">
            <a:extLst>
              <a:ext uri="{FF2B5EF4-FFF2-40B4-BE49-F238E27FC236}">
                <a16:creationId xmlns:a16="http://schemas.microsoft.com/office/drawing/2014/main" id="{0716E83C-B8D7-FA40-A4B4-4A722975F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369" y="0"/>
            <a:ext cx="11377264" cy="5486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7217446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221"/>
            <a:ext cx="12192001" cy="546127"/>
          </a:xfrm>
          <a:prstGeom prst="rect">
            <a:avLst/>
          </a:prstGeom>
          <a:solidFill>
            <a:srgbClr val="1512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11604758" y="6453336"/>
            <a:ext cx="480053" cy="36004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5" name="슬라이드 번호 개체 틀 5"/>
          <p:cNvSpPr>
            <a:spLocks noGrp="1"/>
          </p:cNvSpPr>
          <p:nvPr/>
        </p:nvSpPr>
        <p:spPr>
          <a:xfrm>
            <a:off x="11557981" y="6524625"/>
            <a:ext cx="586691" cy="242974"/>
          </a:xfrm>
          <a:prstGeom prst="rect">
            <a:avLst/>
          </a:prstGeom>
        </p:spPr>
        <p:txBody>
          <a:bodyPr anchor="ctr" anchorCtr="1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01F53E-A65F-487F-8F8F-D40F9C63F15F}" type="slidenum"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Arial Black" pitchFamily="34" charset="0"/>
                <a:ea typeface="HY헤드라인M" pitchFamily="18" charset="-127"/>
              </a:rPr>
              <a:pPr/>
              <a:t>‹#›</a:t>
            </a:fld>
            <a:endParaRPr lang="ko-KR" altLang="en-US" sz="1400">
              <a:solidFill>
                <a:prstClr val="black">
                  <a:lumMod val="75000"/>
                  <a:lumOff val="25000"/>
                </a:prstClr>
              </a:solidFill>
              <a:latin typeface="Arial Black" pitchFamily="34" charset="0"/>
              <a:ea typeface="HY헤드라인M" pitchFamily="18" charset="-127"/>
            </a:endParaRPr>
          </a:p>
        </p:txBody>
      </p:sp>
      <p:sp>
        <p:nvSpPr>
          <p:cNvPr id="2" name="사각형: 잘린 위쪽 모서리 1">
            <a:extLst>
              <a:ext uri="{FF2B5EF4-FFF2-40B4-BE49-F238E27FC236}">
                <a16:creationId xmlns:a16="http://schemas.microsoft.com/office/drawing/2014/main" id="{889C7EAC-EBCE-39B6-5290-495B6DCE13DE}"/>
              </a:ext>
            </a:extLst>
          </p:cNvPr>
          <p:cNvSpPr/>
          <p:nvPr userDrawn="1"/>
        </p:nvSpPr>
        <p:spPr>
          <a:xfrm>
            <a:off x="4223792" y="6767599"/>
            <a:ext cx="3960440" cy="90180"/>
          </a:xfrm>
          <a:prstGeom prst="snip2SameRect">
            <a:avLst/>
          </a:prstGeom>
          <a:solidFill>
            <a:srgbClr val="15127C"/>
          </a:solidFill>
          <a:ln>
            <a:solidFill>
              <a:srgbClr val="0E02B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BE57203-96C7-9BFB-61C3-1B051CBA9C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878" y="6475972"/>
            <a:ext cx="1123136" cy="360153"/>
          </a:xfrm>
          <a:prstGeom prst="rect">
            <a:avLst/>
          </a:prstGeom>
        </p:spPr>
      </p:pic>
      <p:sp>
        <p:nvSpPr>
          <p:cNvPr id="4" name="텍스트 개체 틀 2">
            <a:extLst>
              <a:ext uri="{FF2B5EF4-FFF2-40B4-BE49-F238E27FC236}">
                <a16:creationId xmlns:a16="http://schemas.microsoft.com/office/drawing/2014/main" id="{0716E83C-B8D7-FA40-A4B4-4A722975F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369" y="0"/>
            <a:ext cx="11377264" cy="5486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672C3E59-549C-260F-CF64-D68987CFF0B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5584" y="764704"/>
            <a:ext cx="11319048" cy="5544616"/>
          </a:xfrm>
        </p:spPr>
        <p:txBody>
          <a:bodyPr>
            <a:normAutofit/>
          </a:bodyPr>
          <a:lstStyle>
            <a:lvl1pPr marL="342900" indent="-342900" algn="just">
              <a:buFont typeface="Wingdings" panose="05000000000000000000" pitchFamily="2" charset="2"/>
              <a:buChar char="v"/>
              <a:defRPr sz="2400" b="1"/>
            </a:lvl1pPr>
            <a:lvl2pPr marL="742950" indent="-285750" algn="just">
              <a:buFont typeface="Wingdings" panose="05000000000000000000" pitchFamily="2" charset="2"/>
              <a:buChar char="§"/>
              <a:defRPr sz="2200"/>
            </a:lvl2pPr>
            <a:lvl3pPr algn="just">
              <a:defRPr sz="1800"/>
            </a:lvl3pPr>
            <a:lvl4pPr algn="just">
              <a:defRPr sz="1600"/>
            </a:lvl4pPr>
            <a:lvl5pPr algn="just"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0806879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221"/>
            <a:ext cx="12192001" cy="546127"/>
          </a:xfrm>
          <a:prstGeom prst="rect">
            <a:avLst/>
          </a:prstGeom>
          <a:solidFill>
            <a:srgbClr val="1512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11604758" y="6453336"/>
            <a:ext cx="480053" cy="36004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5" name="슬라이드 번호 개체 틀 5"/>
          <p:cNvSpPr>
            <a:spLocks noGrp="1"/>
          </p:cNvSpPr>
          <p:nvPr/>
        </p:nvSpPr>
        <p:spPr>
          <a:xfrm>
            <a:off x="11557981" y="6524625"/>
            <a:ext cx="586691" cy="242974"/>
          </a:xfrm>
          <a:prstGeom prst="rect">
            <a:avLst/>
          </a:prstGeom>
        </p:spPr>
        <p:txBody>
          <a:bodyPr anchor="ctr" anchorCtr="1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01F53E-A65F-487F-8F8F-D40F9C63F15F}" type="slidenum"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Arial Black" pitchFamily="34" charset="0"/>
                <a:ea typeface="HY헤드라인M" pitchFamily="18" charset="-127"/>
              </a:rPr>
              <a:pPr/>
              <a:t>‹#›</a:t>
            </a:fld>
            <a:endParaRPr lang="ko-KR" altLang="en-US" sz="1400">
              <a:solidFill>
                <a:prstClr val="black">
                  <a:lumMod val="75000"/>
                  <a:lumOff val="25000"/>
                </a:prstClr>
              </a:solidFill>
              <a:latin typeface="Arial Black" pitchFamily="34" charset="0"/>
              <a:ea typeface="HY헤드라인M" pitchFamily="18" charset="-127"/>
            </a:endParaRPr>
          </a:p>
        </p:txBody>
      </p:sp>
      <p:sp>
        <p:nvSpPr>
          <p:cNvPr id="2" name="사각형: 잘린 위쪽 모서리 1">
            <a:extLst>
              <a:ext uri="{FF2B5EF4-FFF2-40B4-BE49-F238E27FC236}">
                <a16:creationId xmlns:a16="http://schemas.microsoft.com/office/drawing/2014/main" id="{889C7EAC-EBCE-39B6-5290-495B6DCE13DE}"/>
              </a:ext>
            </a:extLst>
          </p:cNvPr>
          <p:cNvSpPr/>
          <p:nvPr userDrawn="1"/>
        </p:nvSpPr>
        <p:spPr>
          <a:xfrm>
            <a:off x="4223792" y="6767599"/>
            <a:ext cx="3960440" cy="90180"/>
          </a:xfrm>
          <a:prstGeom prst="snip2SameRect">
            <a:avLst/>
          </a:prstGeom>
          <a:solidFill>
            <a:srgbClr val="15127C"/>
          </a:solidFill>
          <a:ln>
            <a:solidFill>
              <a:srgbClr val="0E02B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BE57203-96C7-9BFB-61C3-1B051CBA9C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878" y="6475972"/>
            <a:ext cx="1123136" cy="360153"/>
          </a:xfrm>
          <a:prstGeom prst="rect">
            <a:avLst/>
          </a:prstGeom>
        </p:spPr>
      </p:pic>
      <p:sp>
        <p:nvSpPr>
          <p:cNvPr id="4" name="텍스트 개체 틀 2">
            <a:extLst>
              <a:ext uri="{FF2B5EF4-FFF2-40B4-BE49-F238E27FC236}">
                <a16:creationId xmlns:a16="http://schemas.microsoft.com/office/drawing/2014/main" id="{0716E83C-B8D7-FA40-A4B4-4A722975F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369" y="0"/>
            <a:ext cx="11377264" cy="5486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672C3E59-549C-260F-CF64-D68987CFF0B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5584" y="764704"/>
            <a:ext cx="5558408" cy="5544616"/>
          </a:xfrm>
        </p:spPr>
        <p:txBody>
          <a:bodyPr>
            <a:normAutofit/>
          </a:bodyPr>
          <a:lstStyle>
            <a:lvl1pPr marL="342900" indent="-342900" algn="just">
              <a:buFont typeface="Wingdings" panose="05000000000000000000" pitchFamily="2" charset="2"/>
              <a:buChar char="v"/>
              <a:defRPr sz="2400" b="1"/>
            </a:lvl1pPr>
            <a:lvl2pPr marL="742950" indent="-285750" algn="just">
              <a:buFont typeface="Wingdings" panose="05000000000000000000" pitchFamily="2" charset="2"/>
              <a:buChar char="§"/>
              <a:defRPr sz="2200"/>
            </a:lvl2pPr>
            <a:lvl3pPr algn="just">
              <a:defRPr sz="1800"/>
            </a:lvl3pPr>
            <a:lvl4pPr algn="just">
              <a:defRPr sz="1600"/>
            </a:lvl4pPr>
            <a:lvl5pPr algn="just"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7438678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221"/>
            <a:ext cx="12192001" cy="546127"/>
          </a:xfrm>
          <a:prstGeom prst="rect">
            <a:avLst/>
          </a:prstGeom>
          <a:solidFill>
            <a:srgbClr val="1512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11604758" y="6453336"/>
            <a:ext cx="480053" cy="36004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5" name="슬라이드 번호 개체 틀 5"/>
          <p:cNvSpPr>
            <a:spLocks noGrp="1"/>
          </p:cNvSpPr>
          <p:nvPr/>
        </p:nvSpPr>
        <p:spPr>
          <a:xfrm>
            <a:off x="11557981" y="6524625"/>
            <a:ext cx="586691" cy="242974"/>
          </a:xfrm>
          <a:prstGeom prst="rect">
            <a:avLst/>
          </a:prstGeom>
        </p:spPr>
        <p:txBody>
          <a:bodyPr anchor="ctr" anchorCtr="1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01F53E-A65F-487F-8F8F-D40F9C63F15F}" type="slidenum"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Arial Black" pitchFamily="34" charset="0"/>
                <a:ea typeface="HY헤드라인M" pitchFamily="18" charset="-127"/>
              </a:rPr>
              <a:pPr/>
              <a:t>‹#›</a:t>
            </a:fld>
            <a:endParaRPr lang="ko-KR" altLang="en-US" sz="1400">
              <a:solidFill>
                <a:prstClr val="black">
                  <a:lumMod val="75000"/>
                  <a:lumOff val="25000"/>
                </a:prstClr>
              </a:solidFill>
              <a:latin typeface="Arial Black" pitchFamily="34" charset="0"/>
              <a:ea typeface="HY헤드라인M" pitchFamily="18" charset="-127"/>
            </a:endParaRPr>
          </a:p>
        </p:txBody>
      </p:sp>
      <p:sp>
        <p:nvSpPr>
          <p:cNvPr id="2" name="사각형: 잘린 위쪽 모서리 1">
            <a:extLst>
              <a:ext uri="{FF2B5EF4-FFF2-40B4-BE49-F238E27FC236}">
                <a16:creationId xmlns:a16="http://schemas.microsoft.com/office/drawing/2014/main" id="{889C7EAC-EBCE-39B6-5290-495B6DCE13DE}"/>
              </a:ext>
            </a:extLst>
          </p:cNvPr>
          <p:cNvSpPr/>
          <p:nvPr userDrawn="1"/>
        </p:nvSpPr>
        <p:spPr>
          <a:xfrm>
            <a:off x="4223792" y="6767599"/>
            <a:ext cx="3960440" cy="90180"/>
          </a:xfrm>
          <a:prstGeom prst="snip2SameRect">
            <a:avLst/>
          </a:prstGeom>
          <a:solidFill>
            <a:srgbClr val="15127C"/>
          </a:solidFill>
          <a:ln>
            <a:solidFill>
              <a:srgbClr val="0E02B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BE57203-96C7-9BFB-61C3-1B051CBA9C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878" y="6475972"/>
            <a:ext cx="1123136" cy="360153"/>
          </a:xfrm>
          <a:prstGeom prst="rect">
            <a:avLst/>
          </a:prstGeom>
        </p:spPr>
      </p:pic>
      <p:sp>
        <p:nvSpPr>
          <p:cNvPr id="4" name="텍스트 개체 틀 2">
            <a:extLst>
              <a:ext uri="{FF2B5EF4-FFF2-40B4-BE49-F238E27FC236}">
                <a16:creationId xmlns:a16="http://schemas.microsoft.com/office/drawing/2014/main" id="{0716E83C-B8D7-FA40-A4B4-4A722975F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369" y="0"/>
            <a:ext cx="11377264" cy="5486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672C3E59-549C-260F-CF64-D68987CFF0B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5584" y="764704"/>
            <a:ext cx="5558408" cy="5544616"/>
          </a:xfrm>
        </p:spPr>
        <p:txBody>
          <a:bodyPr>
            <a:normAutofit/>
          </a:bodyPr>
          <a:lstStyle>
            <a:lvl1pPr marL="342900" indent="-342900" algn="just">
              <a:buFont typeface="Wingdings" panose="05000000000000000000" pitchFamily="2" charset="2"/>
              <a:buChar char="v"/>
              <a:defRPr sz="2400" b="1"/>
            </a:lvl1pPr>
            <a:lvl2pPr marL="742950" indent="-285750" algn="just">
              <a:buFont typeface="Wingdings" panose="05000000000000000000" pitchFamily="2" charset="2"/>
              <a:buChar char="§"/>
              <a:defRPr sz="2200"/>
            </a:lvl2pPr>
            <a:lvl3pPr algn="just">
              <a:defRPr sz="1800"/>
            </a:lvl3pPr>
            <a:lvl4pPr algn="just">
              <a:defRPr sz="1600"/>
            </a:lvl4pPr>
            <a:lvl5pPr algn="just"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5DBE6DDA-23BE-744D-8DF8-F443EB1EAB8D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204012" y="763178"/>
            <a:ext cx="5558408" cy="5544616"/>
          </a:xfrm>
        </p:spPr>
        <p:txBody>
          <a:bodyPr>
            <a:normAutofit/>
          </a:bodyPr>
          <a:lstStyle>
            <a:lvl1pPr marL="342900" indent="-342900" algn="just">
              <a:buFont typeface="Wingdings" panose="05000000000000000000" pitchFamily="2" charset="2"/>
              <a:buChar char="v"/>
              <a:defRPr sz="2400" b="1"/>
            </a:lvl1pPr>
            <a:lvl2pPr marL="742950" indent="-285750" algn="just">
              <a:buFont typeface="Wingdings" panose="05000000000000000000" pitchFamily="2" charset="2"/>
              <a:buChar char="§"/>
              <a:defRPr sz="2200"/>
            </a:lvl2pPr>
            <a:lvl3pPr algn="just">
              <a:defRPr sz="1800"/>
            </a:lvl3pPr>
            <a:lvl4pPr algn="just">
              <a:defRPr sz="1600"/>
            </a:lvl4pPr>
            <a:lvl5pPr algn="just"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157662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609601" y="221"/>
            <a:ext cx="11355900" cy="546127"/>
          </a:xfrm>
          <a:prstGeom prst="rect">
            <a:avLst/>
          </a:prstGeom>
          <a:solidFill>
            <a:srgbClr val="1512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텍스트 개체 틀 2"/>
          <p:cNvSpPr>
            <a:spLocks noGrp="1"/>
          </p:cNvSpPr>
          <p:nvPr>
            <p:ph type="body" idx="1"/>
          </p:nvPr>
        </p:nvSpPr>
        <p:spPr>
          <a:xfrm>
            <a:off x="609601" y="0"/>
            <a:ext cx="11355900" cy="548680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4" name="타원 13"/>
          <p:cNvSpPr/>
          <p:nvPr/>
        </p:nvSpPr>
        <p:spPr>
          <a:xfrm>
            <a:off x="11604758" y="6453336"/>
            <a:ext cx="480053" cy="36004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5" name="슬라이드 번호 개체 틀 5"/>
          <p:cNvSpPr>
            <a:spLocks noGrp="1"/>
          </p:cNvSpPr>
          <p:nvPr/>
        </p:nvSpPr>
        <p:spPr>
          <a:xfrm>
            <a:off x="11557981" y="6524625"/>
            <a:ext cx="586691" cy="242974"/>
          </a:xfrm>
          <a:prstGeom prst="rect">
            <a:avLst/>
          </a:prstGeom>
        </p:spPr>
        <p:txBody>
          <a:bodyPr anchor="ctr" anchorCtr="1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01F53E-A65F-487F-8F8F-D40F9C63F15F}" type="slidenum"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Arial Black" pitchFamily="34" charset="0"/>
                <a:ea typeface="HY헤드라인M" pitchFamily="18" charset="-127"/>
              </a:rPr>
              <a:pPr/>
              <a:t>‹#›</a:t>
            </a:fld>
            <a:endParaRPr lang="ko-KR" altLang="en-US" sz="1400">
              <a:solidFill>
                <a:prstClr val="black">
                  <a:lumMod val="75000"/>
                  <a:lumOff val="25000"/>
                </a:prstClr>
              </a:solidFill>
              <a:latin typeface="Arial Black" pitchFamily="34" charset="0"/>
              <a:ea typeface="HY헤드라인M" pitchFamily="18" charset="-127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609600" y="764704"/>
            <a:ext cx="11319048" cy="5544616"/>
          </a:xfrm>
        </p:spPr>
        <p:txBody>
          <a:bodyPr>
            <a:normAutofit/>
          </a:bodyPr>
          <a:lstStyle>
            <a:lvl1pPr marL="342900" indent="-342900">
              <a:buFont typeface="Wingdings" panose="05000000000000000000" pitchFamily="2" charset="2"/>
              <a:buChar char="v"/>
              <a:defRPr sz="2400" b="1"/>
            </a:lvl1pPr>
            <a:lvl2pPr marL="742950" indent="-285750">
              <a:buFont typeface="Wingdings" panose="05000000000000000000" pitchFamily="2" charset="2"/>
              <a:buChar char="§"/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496" y="6450094"/>
            <a:ext cx="1123136" cy="360153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928CBDB0-F04C-4230-1C0E-14D56C8E2029}"/>
              </a:ext>
            </a:extLst>
          </p:cNvPr>
          <p:cNvSpPr/>
          <p:nvPr userDrawn="1"/>
        </p:nvSpPr>
        <p:spPr>
          <a:xfrm>
            <a:off x="263352" y="221"/>
            <a:ext cx="72008" cy="546127"/>
          </a:xfrm>
          <a:prstGeom prst="rect">
            <a:avLst/>
          </a:prstGeom>
          <a:solidFill>
            <a:srgbClr val="1512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4" name="사각형: 잘린 위쪽 모서리 3">
            <a:extLst>
              <a:ext uri="{FF2B5EF4-FFF2-40B4-BE49-F238E27FC236}">
                <a16:creationId xmlns:a16="http://schemas.microsoft.com/office/drawing/2014/main" id="{93897BFA-69B5-0F19-AEAA-E6141B5763E0}"/>
              </a:ext>
            </a:extLst>
          </p:cNvPr>
          <p:cNvSpPr/>
          <p:nvPr userDrawn="1"/>
        </p:nvSpPr>
        <p:spPr>
          <a:xfrm>
            <a:off x="4151784" y="6767599"/>
            <a:ext cx="3960440" cy="90180"/>
          </a:xfrm>
          <a:prstGeom prst="snip2SameRect">
            <a:avLst/>
          </a:prstGeom>
          <a:solidFill>
            <a:srgbClr val="15127C"/>
          </a:solidFill>
          <a:ln>
            <a:solidFill>
              <a:srgbClr val="0E02B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609599" y="221"/>
            <a:ext cx="11319049" cy="546127"/>
          </a:xfrm>
          <a:prstGeom prst="rect">
            <a:avLst/>
          </a:prstGeom>
          <a:solidFill>
            <a:srgbClr val="1512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텍스트 개체 틀 2"/>
          <p:cNvSpPr>
            <a:spLocks noGrp="1"/>
          </p:cNvSpPr>
          <p:nvPr>
            <p:ph type="body" idx="1"/>
          </p:nvPr>
        </p:nvSpPr>
        <p:spPr>
          <a:xfrm>
            <a:off x="609601" y="0"/>
            <a:ext cx="11319047" cy="548680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4" name="타원 13"/>
          <p:cNvSpPr/>
          <p:nvPr/>
        </p:nvSpPr>
        <p:spPr>
          <a:xfrm>
            <a:off x="11604758" y="6453336"/>
            <a:ext cx="480053" cy="36004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5" name="슬라이드 번호 개체 틀 5"/>
          <p:cNvSpPr>
            <a:spLocks noGrp="1"/>
          </p:cNvSpPr>
          <p:nvPr/>
        </p:nvSpPr>
        <p:spPr>
          <a:xfrm>
            <a:off x="11557981" y="6524625"/>
            <a:ext cx="586691" cy="242974"/>
          </a:xfrm>
          <a:prstGeom prst="rect">
            <a:avLst/>
          </a:prstGeom>
        </p:spPr>
        <p:txBody>
          <a:bodyPr anchor="ctr" anchorCtr="1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01F53E-A65F-487F-8F8F-D40F9C63F15F}" type="slidenum"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Arial Black" pitchFamily="34" charset="0"/>
                <a:ea typeface="HY헤드라인M" pitchFamily="18" charset="-127"/>
              </a:rPr>
              <a:pPr/>
              <a:t>‹#›</a:t>
            </a:fld>
            <a:endParaRPr lang="ko-KR" altLang="en-US" sz="1400">
              <a:solidFill>
                <a:prstClr val="black">
                  <a:lumMod val="75000"/>
                  <a:lumOff val="25000"/>
                </a:prstClr>
              </a:solidFill>
              <a:latin typeface="Arial Black" pitchFamily="34" charset="0"/>
              <a:ea typeface="HY헤드라인M" pitchFamily="18" charset="-127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609600" y="764704"/>
            <a:ext cx="11319048" cy="5544616"/>
          </a:xfrm>
        </p:spPr>
        <p:txBody>
          <a:bodyPr>
            <a:normAutofit/>
          </a:bodyPr>
          <a:lstStyle>
            <a:lvl1pPr marL="342900" indent="-342900">
              <a:buFont typeface="Wingdings" panose="05000000000000000000" pitchFamily="2" charset="2"/>
              <a:buChar char="v"/>
              <a:defRPr sz="2400" b="1"/>
            </a:lvl1pPr>
            <a:lvl2pPr marL="742950" indent="-285750">
              <a:buFont typeface="Wingdings" panose="05000000000000000000" pitchFamily="2" charset="2"/>
              <a:buChar char="§"/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496" y="6450094"/>
            <a:ext cx="1123136" cy="360153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928CBDB0-F04C-4230-1C0E-14D56C8E2029}"/>
              </a:ext>
            </a:extLst>
          </p:cNvPr>
          <p:cNvSpPr/>
          <p:nvPr userDrawn="1"/>
        </p:nvSpPr>
        <p:spPr>
          <a:xfrm>
            <a:off x="186258" y="221"/>
            <a:ext cx="72008" cy="546127"/>
          </a:xfrm>
          <a:prstGeom prst="rect">
            <a:avLst/>
          </a:prstGeom>
          <a:solidFill>
            <a:srgbClr val="1512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F84E4D0-7EEB-2A03-20BA-B3C174022BD6}"/>
              </a:ext>
            </a:extLst>
          </p:cNvPr>
          <p:cNvSpPr/>
          <p:nvPr userDrawn="1"/>
        </p:nvSpPr>
        <p:spPr>
          <a:xfrm>
            <a:off x="338658" y="2553"/>
            <a:ext cx="72008" cy="546127"/>
          </a:xfrm>
          <a:prstGeom prst="rect">
            <a:avLst/>
          </a:prstGeom>
          <a:solidFill>
            <a:srgbClr val="1512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4" name="사각형: 잘린 위쪽 모서리 3">
            <a:extLst>
              <a:ext uri="{FF2B5EF4-FFF2-40B4-BE49-F238E27FC236}">
                <a16:creationId xmlns:a16="http://schemas.microsoft.com/office/drawing/2014/main" id="{5D676B40-CAA5-F673-B99A-4932B182FCCA}"/>
              </a:ext>
            </a:extLst>
          </p:cNvPr>
          <p:cNvSpPr/>
          <p:nvPr userDrawn="1"/>
        </p:nvSpPr>
        <p:spPr>
          <a:xfrm>
            <a:off x="4151784" y="6767599"/>
            <a:ext cx="3960440" cy="90180"/>
          </a:xfrm>
          <a:prstGeom prst="snip2SameRect">
            <a:avLst/>
          </a:prstGeom>
          <a:solidFill>
            <a:srgbClr val="15127C"/>
          </a:solidFill>
          <a:ln>
            <a:solidFill>
              <a:srgbClr val="0E02B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45760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600427" y="221"/>
            <a:ext cx="11328221" cy="546127"/>
          </a:xfrm>
          <a:prstGeom prst="rect">
            <a:avLst/>
          </a:prstGeom>
          <a:solidFill>
            <a:srgbClr val="1512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텍스트 개체 틀 2"/>
          <p:cNvSpPr>
            <a:spLocks noGrp="1"/>
          </p:cNvSpPr>
          <p:nvPr>
            <p:ph type="body" idx="1"/>
          </p:nvPr>
        </p:nvSpPr>
        <p:spPr>
          <a:xfrm>
            <a:off x="609601" y="0"/>
            <a:ext cx="11319048" cy="548680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4" name="타원 13"/>
          <p:cNvSpPr/>
          <p:nvPr/>
        </p:nvSpPr>
        <p:spPr>
          <a:xfrm>
            <a:off x="11604758" y="6453336"/>
            <a:ext cx="480053" cy="36004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5" name="슬라이드 번호 개체 틀 5"/>
          <p:cNvSpPr>
            <a:spLocks noGrp="1"/>
          </p:cNvSpPr>
          <p:nvPr/>
        </p:nvSpPr>
        <p:spPr>
          <a:xfrm>
            <a:off x="11557981" y="6524625"/>
            <a:ext cx="586691" cy="242974"/>
          </a:xfrm>
          <a:prstGeom prst="rect">
            <a:avLst/>
          </a:prstGeom>
        </p:spPr>
        <p:txBody>
          <a:bodyPr anchor="ctr" anchorCtr="1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01F53E-A65F-487F-8F8F-D40F9C63F15F}" type="slidenum"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Arial Black" pitchFamily="34" charset="0"/>
                <a:ea typeface="HY헤드라인M" pitchFamily="18" charset="-127"/>
              </a:rPr>
              <a:pPr/>
              <a:t>‹#›</a:t>
            </a:fld>
            <a:endParaRPr lang="ko-KR" altLang="en-US" sz="1400">
              <a:solidFill>
                <a:prstClr val="black">
                  <a:lumMod val="75000"/>
                  <a:lumOff val="25000"/>
                </a:prstClr>
              </a:solidFill>
              <a:latin typeface="Arial Black" pitchFamily="34" charset="0"/>
              <a:ea typeface="HY헤드라인M" pitchFamily="18" charset="-127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609600" y="764704"/>
            <a:ext cx="11319048" cy="5544616"/>
          </a:xfrm>
        </p:spPr>
        <p:txBody>
          <a:bodyPr>
            <a:normAutofit/>
          </a:bodyPr>
          <a:lstStyle>
            <a:lvl1pPr marL="342900" indent="-342900">
              <a:buFont typeface="Wingdings" panose="05000000000000000000" pitchFamily="2" charset="2"/>
              <a:buChar char="v"/>
              <a:defRPr sz="2400" b="1"/>
            </a:lvl1pPr>
            <a:lvl2pPr marL="742950" indent="-285750">
              <a:buFont typeface="Wingdings" panose="05000000000000000000" pitchFamily="2" charset="2"/>
              <a:buChar char="§"/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496" y="6450094"/>
            <a:ext cx="1123136" cy="360153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928CBDB0-F04C-4230-1C0E-14D56C8E2029}"/>
              </a:ext>
            </a:extLst>
          </p:cNvPr>
          <p:cNvSpPr/>
          <p:nvPr userDrawn="1"/>
        </p:nvSpPr>
        <p:spPr>
          <a:xfrm>
            <a:off x="153984" y="221"/>
            <a:ext cx="72008" cy="546127"/>
          </a:xfrm>
          <a:prstGeom prst="rect">
            <a:avLst/>
          </a:prstGeom>
          <a:solidFill>
            <a:srgbClr val="1512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F84E4D0-7EEB-2A03-20BA-B3C174022BD6}"/>
              </a:ext>
            </a:extLst>
          </p:cNvPr>
          <p:cNvSpPr/>
          <p:nvPr userDrawn="1"/>
        </p:nvSpPr>
        <p:spPr>
          <a:xfrm>
            <a:off x="306384" y="2553"/>
            <a:ext cx="72008" cy="546127"/>
          </a:xfrm>
          <a:prstGeom prst="rect">
            <a:avLst/>
          </a:prstGeom>
          <a:solidFill>
            <a:srgbClr val="1512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96B1F48-E434-675A-AF93-A7CF74F8915B}"/>
              </a:ext>
            </a:extLst>
          </p:cNvPr>
          <p:cNvSpPr/>
          <p:nvPr userDrawn="1"/>
        </p:nvSpPr>
        <p:spPr>
          <a:xfrm>
            <a:off x="448026" y="2614"/>
            <a:ext cx="72008" cy="546127"/>
          </a:xfrm>
          <a:prstGeom prst="rect">
            <a:avLst/>
          </a:prstGeom>
          <a:solidFill>
            <a:srgbClr val="1512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사각형: 잘린 위쪽 모서리 4">
            <a:extLst>
              <a:ext uri="{FF2B5EF4-FFF2-40B4-BE49-F238E27FC236}">
                <a16:creationId xmlns:a16="http://schemas.microsoft.com/office/drawing/2014/main" id="{4ABBE146-B200-F336-7B16-A5880D6F54C3}"/>
              </a:ext>
            </a:extLst>
          </p:cNvPr>
          <p:cNvSpPr/>
          <p:nvPr userDrawn="1"/>
        </p:nvSpPr>
        <p:spPr>
          <a:xfrm>
            <a:off x="4151784" y="6767599"/>
            <a:ext cx="3960440" cy="90180"/>
          </a:xfrm>
          <a:prstGeom prst="snip2SameRect">
            <a:avLst/>
          </a:prstGeom>
          <a:solidFill>
            <a:srgbClr val="15127C"/>
          </a:solidFill>
          <a:ln>
            <a:solidFill>
              <a:srgbClr val="0E02B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06213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609600" y="221"/>
            <a:ext cx="11355900" cy="546127"/>
          </a:xfrm>
          <a:prstGeom prst="rect">
            <a:avLst/>
          </a:prstGeom>
          <a:solidFill>
            <a:srgbClr val="1512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텍스트 개체 틀 2"/>
          <p:cNvSpPr>
            <a:spLocks noGrp="1"/>
          </p:cNvSpPr>
          <p:nvPr>
            <p:ph type="body" idx="1"/>
          </p:nvPr>
        </p:nvSpPr>
        <p:spPr>
          <a:xfrm>
            <a:off x="609601" y="0"/>
            <a:ext cx="11319048" cy="548680"/>
          </a:xfrm>
        </p:spPr>
        <p:txBody>
          <a:bodyPr anchor="ctr"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4" name="타원 13"/>
          <p:cNvSpPr/>
          <p:nvPr/>
        </p:nvSpPr>
        <p:spPr>
          <a:xfrm>
            <a:off x="11604758" y="6453336"/>
            <a:ext cx="480053" cy="36004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5" name="슬라이드 번호 개체 틀 5"/>
          <p:cNvSpPr>
            <a:spLocks noGrp="1"/>
          </p:cNvSpPr>
          <p:nvPr/>
        </p:nvSpPr>
        <p:spPr>
          <a:xfrm>
            <a:off x="11557981" y="6524625"/>
            <a:ext cx="586691" cy="242974"/>
          </a:xfrm>
          <a:prstGeom prst="rect">
            <a:avLst/>
          </a:prstGeom>
        </p:spPr>
        <p:txBody>
          <a:bodyPr anchor="ctr" anchorCtr="1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01F53E-A65F-487F-8F8F-D40F9C63F15F}" type="slidenum"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Arial Black" pitchFamily="34" charset="0"/>
                <a:ea typeface="HY헤드라인M" pitchFamily="18" charset="-127"/>
              </a:rPr>
              <a:pPr/>
              <a:t>‹#›</a:t>
            </a:fld>
            <a:endParaRPr lang="ko-KR" altLang="en-US" sz="1400">
              <a:solidFill>
                <a:prstClr val="black">
                  <a:lumMod val="75000"/>
                  <a:lumOff val="25000"/>
                </a:prstClr>
              </a:solidFill>
              <a:latin typeface="Arial Black" pitchFamily="34" charset="0"/>
              <a:ea typeface="HY헤드라인M" pitchFamily="18" charset="-127"/>
            </a:endParaRPr>
          </a:p>
        </p:txBody>
      </p:sp>
      <p:sp>
        <p:nvSpPr>
          <p:cNvPr id="7" name="내용 개체 틀 2"/>
          <p:cNvSpPr>
            <a:spLocks noGrp="1"/>
          </p:cNvSpPr>
          <p:nvPr>
            <p:ph idx="10"/>
          </p:nvPr>
        </p:nvSpPr>
        <p:spPr>
          <a:xfrm>
            <a:off x="609600" y="764704"/>
            <a:ext cx="11319048" cy="5544616"/>
          </a:xfrm>
        </p:spPr>
        <p:txBody>
          <a:bodyPr>
            <a:normAutofit/>
          </a:bodyPr>
          <a:lstStyle>
            <a:lvl1pPr marL="342900" indent="-342900">
              <a:buFont typeface="Wingdings" panose="05000000000000000000" pitchFamily="2" charset="2"/>
              <a:buChar char="v"/>
              <a:defRPr sz="2400" b="1"/>
            </a:lvl1pPr>
            <a:lvl2pPr marL="742950" indent="-285750">
              <a:buFont typeface="Wingdings" panose="05000000000000000000" pitchFamily="2" charset="2"/>
              <a:buChar char="§"/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pic>
        <p:nvPicPr>
          <p:cNvPr id="11" name="그림 1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5496" y="6450094"/>
            <a:ext cx="1123136" cy="360153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928CBDB0-F04C-4230-1C0E-14D56C8E2029}"/>
              </a:ext>
            </a:extLst>
          </p:cNvPr>
          <p:cNvSpPr/>
          <p:nvPr userDrawn="1"/>
        </p:nvSpPr>
        <p:spPr>
          <a:xfrm>
            <a:off x="58086" y="221"/>
            <a:ext cx="72008" cy="546127"/>
          </a:xfrm>
          <a:prstGeom prst="rect">
            <a:avLst/>
          </a:prstGeom>
          <a:solidFill>
            <a:srgbClr val="1512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F84E4D0-7EEB-2A03-20BA-B3C174022BD6}"/>
              </a:ext>
            </a:extLst>
          </p:cNvPr>
          <p:cNvSpPr/>
          <p:nvPr userDrawn="1"/>
        </p:nvSpPr>
        <p:spPr>
          <a:xfrm>
            <a:off x="210486" y="2553"/>
            <a:ext cx="72008" cy="546127"/>
          </a:xfrm>
          <a:prstGeom prst="rect">
            <a:avLst/>
          </a:prstGeom>
          <a:solidFill>
            <a:srgbClr val="1512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96B1F48-E434-675A-AF93-A7CF74F8915B}"/>
              </a:ext>
            </a:extLst>
          </p:cNvPr>
          <p:cNvSpPr/>
          <p:nvPr userDrawn="1"/>
        </p:nvSpPr>
        <p:spPr>
          <a:xfrm>
            <a:off x="352128" y="-1460"/>
            <a:ext cx="72008" cy="546127"/>
          </a:xfrm>
          <a:prstGeom prst="rect">
            <a:avLst/>
          </a:prstGeom>
          <a:solidFill>
            <a:srgbClr val="1512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977D639-4FA5-1C19-15F4-787B47119233}"/>
              </a:ext>
            </a:extLst>
          </p:cNvPr>
          <p:cNvSpPr/>
          <p:nvPr userDrawn="1"/>
        </p:nvSpPr>
        <p:spPr>
          <a:xfrm>
            <a:off x="493770" y="-1460"/>
            <a:ext cx="72008" cy="546127"/>
          </a:xfrm>
          <a:prstGeom prst="rect">
            <a:avLst/>
          </a:prstGeom>
          <a:solidFill>
            <a:srgbClr val="1512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6" name="사각형: 잘린 위쪽 모서리 5">
            <a:extLst>
              <a:ext uri="{FF2B5EF4-FFF2-40B4-BE49-F238E27FC236}">
                <a16:creationId xmlns:a16="http://schemas.microsoft.com/office/drawing/2014/main" id="{79697533-F4B9-5B8B-681B-99089A530D0C}"/>
              </a:ext>
            </a:extLst>
          </p:cNvPr>
          <p:cNvSpPr/>
          <p:nvPr userDrawn="1"/>
        </p:nvSpPr>
        <p:spPr>
          <a:xfrm>
            <a:off x="4151784" y="6767599"/>
            <a:ext cx="3960440" cy="90180"/>
          </a:xfrm>
          <a:prstGeom prst="snip2SameRect">
            <a:avLst/>
          </a:prstGeom>
          <a:solidFill>
            <a:srgbClr val="15127C"/>
          </a:solidFill>
          <a:ln>
            <a:solidFill>
              <a:srgbClr val="0E02B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5815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ED90-7364-4FDE-8BAE-ADE34AC1B1DA}" type="datetimeFigureOut">
              <a:rPr lang="ko-KR" altLang="en-US" smtClean="0"/>
              <a:pPr/>
              <a:t>2025-01-14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D6841-3795-4D3F-91F1-E3A2CEAB4A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571480"/>
          </a:xfrm>
          <a:prstGeom prst="rect">
            <a:avLst/>
          </a:prstGeom>
          <a:solidFill>
            <a:srgbClr val="15127C"/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2" name="사각형: 잘린 위쪽 모서리 1">
            <a:extLst>
              <a:ext uri="{FF2B5EF4-FFF2-40B4-BE49-F238E27FC236}">
                <a16:creationId xmlns:a16="http://schemas.microsoft.com/office/drawing/2014/main" id="{584BBDB9-21E4-3C5C-8BD8-A5E649A7BF48}"/>
              </a:ext>
            </a:extLst>
          </p:cNvPr>
          <p:cNvSpPr/>
          <p:nvPr userDrawn="1"/>
        </p:nvSpPr>
        <p:spPr>
          <a:xfrm>
            <a:off x="4151784" y="6767599"/>
            <a:ext cx="3960440" cy="90180"/>
          </a:xfrm>
          <a:prstGeom prst="snip2SameRect">
            <a:avLst/>
          </a:prstGeom>
          <a:solidFill>
            <a:srgbClr val="15127C"/>
          </a:solidFill>
          <a:ln>
            <a:solidFill>
              <a:srgbClr val="0E02B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8777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ED90-7364-4FDE-8BAE-ADE34AC1B1DA}" type="datetimeFigureOut">
              <a:rPr lang="ko-KR" altLang="en-US" smtClean="0"/>
              <a:pPr/>
              <a:t>2025-01-14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D6841-3795-4D3F-91F1-E3A2CEAB4A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ED90-7364-4FDE-8BAE-ADE34AC1B1DA}" type="datetimeFigureOut">
              <a:rPr lang="ko-KR" altLang="en-US" smtClean="0"/>
              <a:pPr/>
              <a:t>2025-01-14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D6841-3795-4D3F-91F1-E3A2CEAB4A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ED90-7364-4FDE-8BAE-ADE34AC1B1DA}" type="datetimeFigureOut">
              <a:rPr lang="ko-KR" altLang="en-US" smtClean="0"/>
              <a:pPr/>
              <a:t>2025-01-14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D6841-3795-4D3F-91F1-E3A2CEAB4A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ED90-7364-4FDE-8BAE-ADE34AC1B1DA}" type="datetimeFigureOut">
              <a:rPr lang="ko-KR" altLang="en-US" smtClean="0"/>
              <a:pPr/>
              <a:t>2025-01-14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D6841-3795-4D3F-91F1-E3A2CEAB4A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ED90-7364-4FDE-8BAE-ADE34AC1B1DA}" type="datetimeFigureOut">
              <a:rPr lang="ko-KR" altLang="en-US" smtClean="0"/>
              <a:pPr/>
              <a:t>2025-01-14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D6841-3795-4D3F-91F1-E3A2CEAB4A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바탕3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sp>
        <p:nvSpPr>
          <p:cNvPr id="10" name="직사각형 9"/>
          <p:cNvSpPr/>
          <p:nvPr userDrawn="1"/>
        </p:nvSpPr>
        <p:spPr>
          <a:xfrm>
            <a:off x="0" y="2852936"/>
            <a:ext cx="12192000" cy="7200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1" name="직사각형 10"/>
          <p:cNvSpPr/>
          <p:nvPr userDrawn="1"/>
        </p:nvSpPr>
        <p:spPr>
          <a:xfrm>
            <a:off x="0" y="4365104"/>
            <a:ext cx="12192000" cy="7200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924944"/>
            <a:ext cx="2879212" cy="144016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086222" y="2928399"/>
            <a:ext cx="1665484" cy="144016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751705" y="2924288"/>
            <a:ext cx="1745747" cy="1440159"/>
          </a:xfrm>
          <a:prstGeom prst="rect">
            <a:avLst/>
          </a:prstGeom>
        </p:spPr>
      </p:pic>
      <p:pic>
        <p:nvPicPr>
          <p:cNvPr id="21" name="Picture 2" descr="비디오 코딩 관련 그림에 대한 이미지 검색결과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6568" y="2924287"/>
            <a:ext cx="3275432" cy="1437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6" descr="비디오 코딩 관련 그림에 대한 이미지 검색결과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7453" y="2928400"/>
            <a:ext cx="3419116" cy="1441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직사각형 22"/>
          <p:cNvSpPr/>
          <p:nvPr userDrawn="1"/>
        </p:nvSpPr>
        <p:spPr>
          <a:xfrm>
            <a:off x="8208235" y="188640"/>
            <a:ext cx="3840427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11013169" y="69539"/>
            <a:ext cx="1133872" cy="363596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바탕3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직사각형 1"/>
          <p:cNvSpPr/>
          <p:nvPr userDrawn="1"/>
        </p:nvSpPr>
        <p:spPr>
          <a:xfrm>
            <a:off x="8208235" y="188640"/>
            <a:ext cx="3840427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13825157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 userDrawn="1"/>
        </p:nvSpPr>
        <p:spPr>
          <a:xfrm>
            <a:off x="1719098" y="-2654"/>
            <a:ext cx="2496277" cy="6858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078" y="1713857"/>
            <a:ext cx="2114317" cy="1047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6" descr="http://cfs13.tistory.com/image/33/tistory/2008/11/07/16/41/4913f13b3d3d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077" y="2885481"/>
            <a:ext cx="2114319" cy="106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9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077" y="548680"/>
            <a:ext cx="2114319" cy="1038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10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079" y="4090121"/>
            <a:ext cx="2114317" cy="1067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8" descr="http://www.techlicious.com/images/av/ea-active-2-364px.jpg"/>
          <p:cNvPicPr>
            <a:picLocks noChangeAspect="1" noChangeArrowheads="1"/>
          </p:cNvPicPr>
          <p:nvPr userDrawn="1"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360" b="18469"/>
          <a:stretch/>
        </p:blipFill>
        <p:spPr bwMode="auto">
          <a:xfrm>
            <a:off x="1910079" y="5314257"/>
            <a:ext cx="2114316" cy="1067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섹션 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9350" y="144016"/>
            <a:ext cx="11713301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832992" y="764704"/>
            <a:ext cx="3119669" cy="0"/>
          </a:xfrm>
          <a:prstGeom prst="line">
            <a:avLst/>
          </a:prstGeom>
          <a:ln w="762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5952662" y="764704"/>
            <a:ext cx="3119669" cy="0"/>
          </a:xfrm>
          <a:prstGeom prst="line">
            <a:avLst/>
          </a:prstGeom>
          <a:ln w="76200">
            <a:solidFill>
              <a:schemeClr val="tx2">
                <a:lumMod val="40000"/>
                <a:lumOff val="6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9072331" y="764704"/>
            <a:ext cx="3119669" cy="0"/>
          </a:xfrm>
          <a:prstGeom prst="line">
            <a:avLst/>
          </a:prstGeom>
          <a:ln w="76200">
            <a:solidFill>
              <a:schemeClr val="accent1">
                <a:lumMod val="20000"/>
                <a:lumOff val="8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764704"/>
            <a:ext cx="3119669" cy="0"/>
          </a:xfrm>
          <a:prstGeom prst="line">
            <a:avLst/>
          </a:prstGeom>
          <a:ln w="76200">
            <a:solidFill>
              <a:schemeClr val="accent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239350" y="908720"/>
            <a:ext cx="11713301" cy="5688632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3">
                  <a:lumMod val="75000"/>
                </a:schemeClr>
              </a:buClr>
              <a:buFont typeface="Wingdings" pitchFamily="2" charset="2"/>
              <a:buChar char="n"/>
              <a:defRPr sz="2200" b="0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8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600"/>
            </a:lvl3pPr>
            <a:lvl4pPr marL="809625" indent="-180975">
              <a:spcAft>
                <a:spcPts val="300"/>
              </a:spcAft>
              <a:buSzPct val="96000"/>
              <a:defRPr sz="1400"/>
            </a:lvl4pPr>
            <a:lvl5pPr marL="990600" indent="-180975">
              <a:defRPr sz="14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2" name="Rectangle 23"/>
          <p:cNvSpPr>
            <a:spLocks noChangeArrowheads="1"/>
          </p:cNvSpPr>
          <p:nvPr userDrawn="1"/>
        </p:nvSpPr>
        <p:spPr bwMode="auto">
          <a:xfrm>
            <a:off x="4934859" y="6614069"/>
            <a:ext cx="2035605" cy="184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00" tIns="46000" rIns="92000" bIns="46000" anchor="ctr"/>
          <a:lstStyle/>
          <a:p>
            <a:pPr algn="ctr"/>
            <a:fld id="{BCA6365A-A6D8-4C5D-8B65-3F43B4140DAB}" type="slidenum">
              <a:rPr lang="en-US" altLang="ko-KR" sz="1400" b="0" smtClean="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pPr algn="ctr"/>
              <a:t>‹#›</a:t>
            </a:fld>
            <a:r>
              <a:rPr lang="en-US" altLang="ko-KR" sz="1400" b="0">
                <a:solidFill>
                  <a:schemeClr val="tx1"/>
                </a:solidFill>
                <a:latin typeface="Times New Roman" panose="02020603050405020304" pitchFamily="18" charset="0"/>
                <a:ea typeface="굴림" pitchFamily="50" charset="-127"/>
                <a:cs typeface="Times New Roman" panose="02020603050405020304" pitchFamily="18" charset="0"/>
              </a:rPr>
              <a:t>/8</a:t>
            </a:r>
          </a:p>
        </p:txBody>
      </p:sp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1549" y="21605"/>
            <a:ext cx="927953" cy="708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486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ED90-7364-4FDE-8BAE-ADE34AC1B1DA}" type="datetimeFigureOut">
              <a:rPr lang="ko-KR" altLang="en-US" smtClean="0"/>
              <a:pPr/>
              <a:t>2025-01-14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D6841-3795-4D3F-91F1-E3A2CEAB4A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695213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868705D-D306-3044-AB3E-9550C37B4F1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49727" y="2888457"/>
            <a:ext cx="345371" cy="323056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600" b="0" i="0">
                <a:latin typeface="Lato Light" panose="020F0302020204030203" pitchFamily="34" charset="77"/>
              </a:defRPr>
            </a:lvl1pPr>
          </a:lstStyle>
          <a:p>
            <a:endParaRPr lang="en-SV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592C6AA0-D312-F948-810E-C69B2B694E0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959792" y="3713647"/>
            <a:ext cx="345371" cy="323056"/>
          </a:xfrm>
          <a:solidFill>
            <a:schemeClr val="accent2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600" b="0" i="0">
                <a:latin typeface="Lato Light" panose="020F0302020204030203" pitchFamily="34" charset="77"/>
              </a:defRPr>
            </a:lvl1pPr>
          </a:lstStyle>
          <a:p>
            <a:endParaRPr lang="en-SV"/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88A7E03B-C183-C14E-B0EC-E46E29C5945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220208" y="4594594"/>
            <a:ext cx="345371" cy="323056"/>
          </a:xfrm>
          <a:solidFill>
            <a:schemeClr val="accent3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600" b="0" i="0">
                <a:latin typeface="Lato Light" panose="020F0302020204030203" pitchFamily="34" charset="77"/>
              </a:defRPr>
            </a:lvl1pPr>
          </a:lstStyle>
          <a:p>
            <a:endParaRPr lang="en-SV"/>
          </a:p>
        </p:txBody>
      </p:sp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58901E7A-AF26-CA4A-A3BC-A89E9216B30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194488" y="5453237"/>
            <a:ext cx="345371" cy="323056"/>
          </a:xfrm>
          <a:solidFill>
            <a:schemeClr val="accent4">
              <a:lumMod val="20000"/>
              <a:lumOff val="80000"/>
            </a:schemeClr>
          </a:solidFill>
        </p:spPr>
        <p:txBody>
          <a:bodyPr anchor="ctr"/>
          <a:lstStyle>
            <a:lvl1pPr algn="ctr">
              <a:defRPr sz="600" b="0" i="0">
                <a:latin typeface="Lato Light" panose="020F0302020204030203" pitchFamily="34" charset="77"/>
              </a:defRPr>
            </a:lvl1pPr>
          </a:lstStyle>
          <a:p>
            <a:endParaRPr lang="en-SV"/>
          </a:p>
        </p:txBody>
      </p:sp>
    </p:spTree>
    <p:extLst>
      <p:ext uri="{BB962C8B-B14F-4D97-AF65-F5344CB8AC3E}">
        <p14:creationId xmlns:p14="http://schemas.microsoft.com/office/powerpoint/2010/main" val="415072132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ED90-7364-4FDE-8BAE-ADE34AC1B1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D6841-3795-4D3F-91F1-E3A2CEAB4A7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89813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ED90-7364-4FDE-8BAE-ADE34AC1B1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D6841-3795-4D3F-91F1-E3A2CEAB4A7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468177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ED90-7364-4FDE-8BAE-ADE34AC1B1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D6841-3795-4D3F-91F1-E3A2CEAB4A7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476890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ED90-7364-4FDE-8BAE-ADE34AC1B1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D6841-3795-4D3F-91F1-E3A2CEAB4A7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56788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ED90-7364-4FDE-8BAE-ADE34AC1B1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D6841-3795-4D3F-91F1-E3A2CEAB4A7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299661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719098" y="-2654"/>
            <a:ext cx="2496277" cy="685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prstClr val="white"/>
              </a:solidFill>
            </a:endParaRPr>
          </a:p>
        </p:txBody>
      </p:sp>
      <p:pic>
        <p:nvPicPr>
          <p:cNvPr id="9" name="Picture 9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077" y="1104945"/>
            <a:ext cx="2114319" cy="1052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077" y="2373658"/>
            <a:ext cx="2114319" cy="1052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3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076" y="4920962"/>
            <a:ext cx="2111984" cy="1067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5" descr="http://cfile217.uf.daum.net/image/1737D23D5121839809006F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077" y="3643550"/>
            <a:ext cx="2111987" cy="1058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095215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-9525"/>
            <a:ext cx="12204700" cy="686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>
            <a:lvl1pPr>
              <a:defRPr b="1"/>
            </a:lvl1pPr>
          </a:lstStyle>
          <a:p>
            <a:fld id="{CBBD6841-3795-4D3F-91F1-E3A2CEAB4A7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216698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ED90-7364-4FDE-8BAE-ADE34AC1B1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D6841-3795-4D3F-91F1-E3A2CEAB4A7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6128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ED90-7364-4FDE-8BAE-ADE34AC1B1DA}" type="datetimeFigureOut">
              <a:rPr lang="ko-KR" altLang="en-US" smtClean="0"/>
              <a:pPr/>
              <a:t>2025-01-14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D6841-3795-4D3F-91F1-E3A2CEAB4A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ED90-7364-4FDE-8BAE-ADE34AC1B1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D6841-3795-4D3F-91F1-E3A2CEAB4A7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28943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ED90-7364-4FDE-8BAE-ADE34AC1B1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D6841-3795-4D3F-91F1-E3A2CEAB4A7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008270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ED90-7364-4FDE-8BAE-ADE34AC1B1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D6841-3795-4D3F-91F1-E3A2CEAB4A7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865581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ED90-7364-4FDE-8BAE-ADE34AC1B1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D6841-3795-4D3F-91F1-E3A2CEAB4A7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601123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0"/>
            <a:ext cx="12192000" cy="571480"/>
          </a:xfrm>
          <a:prstGeom prst="rect">
            <a:avLst/>
          </a:prstGeom>
          <a:solidFill>
            <a:srgbClr val="FF6600"/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395700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바탕3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직사각형 2"/>
          <p:cNvSpPr/>
          <p:nvPr userDrawn="1"/>
        </p:nvSpPr>
        <p:spPr>
          <a:xfrm>
            <a:off x="8208235" y="188640"/>
            <a:ext cx="3840427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5" name="Text Box 2"/>
          <p:cNvSpPr txBox="1">
            <a:spLocks noChangeArrowheads="1"/>
          </p:cNvSpPr>
          <p:nvPr userDrawn="1"/>
        </p:nvSpPr>
        <p:spPr bwMode="auto">
          <a:xfrm>
            <a:off x="1524000" y="4581128"/>
            <a:ext cx="9144000" cy="413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04306" tIns="52153" rIns="104306" bIns="52153">
            <a:spAutoFit/>
          </a:bodyPr>
          <a:lstStyle/>
          <a:p>
            <a:pPr algn="ctr"/>
            <a:r>
              <a:rPr lang="en-US" altLang="ko-KR" sz="200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http://ivpl.sookmyung.ac.kr</a:t>
            </a:r>
            <a:endParaRPr lang="ko-KR" altLang="en-US" sz="200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027614" y="45531"/>
            <a:ext cx="1123136" cy="360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04501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221"/>
            <a:ext cx="12192001" cy="546127"/>
          </a:xfrm>
          <a:prstGeom prst="rect">
            <a:avLst/>
          </a:prstGeom>
          <a:solidFill>
            <a:srgbClr val="1512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11604758" y="6453336"/>
            <a:ext cx="480053" cy="36004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5" name="슬라이드 번호 개체 틀 5"/>
          <p:cNvSpPr>
            <a:spLocks noGrp="1"/>
          </p:cNvSpPr>
          <p:nvPr/>
        </p:nvSpPr>
        <p:spPr>
          <a:xfrm>
            <a:off x="11557981" y="6524625"/>
            <a:ext cx="586691" cy="242974"/>
          </a:xfrm>
          <a:prstGeom prst="rect">
            <a:avLst/>
          </a:prstGeom>
        </p:spPr>
        <p:txBody>
          <a:bodyPr anchor="ctr" anchorCtr="1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01F53E-A65F-487F-8F8F-D40F9C63F15F}" type="slidenum"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Arial Black" pitchFamily="34" charset="0"/>
                <a:ea typeface="HY헤드라인M" pitchFamily="18" charset="-127"/>
              </a:rPr>
              <a:pPr/>
              <a:t>‹#›</a:t>
            </a:fld>
            <a:endParaRPr lang="ko-KR" altLang="en-US" sz="1400">
              <a:solidFill>
                <a:prstClr val="black">
                  <a:lumMod val="75000"/>
                  <a:lumOff val="25000"/>
                </a:prstClr>
              </a:solidFill>
              <a:latin typeface="Arial Black" pitchFamily="34" charset="0"/>
              <a:ea typeface="HY헤드라인M" pitchFamily="18" charset="-127"/>
            </a:endParaRPr>
          </a:p>
        </p:txBody>
      </p:sp>
      <p:sp>
        <p:nvSpPr>
          <p:cNvPr id="2" name="사각형: 잘린 위쪽 모서리 1">
            <a:extLst>
              <a:ext uri="{FF2B5EF4-FFF2-40B4-BE49-F238E27FC236}">
                <a16:creationId xmlns:a16="http://schemas.microsoft.com/office/drawing/2014/main" id="{889C7EAC-EBCE-39B6-5290-495B6DCE13DE}"/>
              </a:ext>
            </a:extLst>
          </p:cNvPr>
          <p:cNvSpPr/>
          <p:nvPr userDrawn="1"/>
        </p:nvSpPr>
        <p:spPr>
          <a:xfrm>
            <a:off x="4223792" y="6767599"/>
            <a:ext cx="3960440" cy="90180"/>
          </a:xfrm>
          <a:prstGeom prst="snip2SameRect">
            <a:avLst/>
          </a:prstGeom>
          <a:solidFill>
            <a:srgbClr val="15127C"/>
          </a:solidFill>
          <a:ln>
            <a:solidFill>
              <a:srgbClr val="0E02B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BE57203-96C7-9BFB-61C3-1B051CBA9C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878" y="6475972"/>
            <a:ext cx="1123136" cy="360153"/>
          </a:xfrm>
          <a:prstGeom prst="rect">
            <a:avLst/>
          </a:prstGeom>
        </p:spPr>
      </p:pic>
      <p:sp>
        <p:nvSpPr>
          <p:cNvPr id="4" name="텍스트 개체 틀 2">
            <a:extLst>
              <a:ext uri="{FF2B5EF4-FFF2-40B4-BE49-F238E27FC236}">
                <a16:creationId xmlns:a16="http://schemas.microsoft.com/office/drawing/2014/main" id="{0716E83C-B8D7-FA40-A4B4-4A722975F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369" y="0"/>
            <a:ext cx="11377264" cy="5486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868591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FED90-7364-4FDE-8BAE-ADE34AC1B1DA}" type="datetimeFigureOut">
              <a:rPr lang="ko-KR" altLang="en-US" smtClean="0"/>
              <a:pPr/>
              <a:t>2025-01-14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D6841-3795-4D3F-91F1-E3A2CEAB4A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바탕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0" y="2852936"/>
            <a:ext cx="12192000" cy="72008"/>
          </a:xfrm>
          <a:prstGeom prst="rect">
            <a:avLst/>
          </a:prstGeom>
          <a:solidFill>
            <a:srgbClr val="1103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5" name="직사각형 14"/>
          <p:cNvSpPr/>
          <p:nvPr/>
        </p:nvSpPr>
        <p:spPr>
          <a:xfrm>
            <a:off x="0" y="4365104"/>
            <a:ext cx="12192000" cy="72008"/>
          </a:xfrm>
          <a:prstGeom prst="rect">
            <a:avLst/>
          </a:prstGeom>
          <a:solidFill>
            <a:srgbClr val="0E0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6" name="직사각형 15"/>
          <p:cNvSpPr/>
          <p:nvPr userDrawn="1"/>
        </p:nvSpPr>
        <p:spPr>
          <a:xfrm>
            <a:off x="8208235" y="188640"/>
            <a:ext cx="3840427" cy="50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pic>
        <p:nvPicPr>
          <p:cNvPr id="17" name="그림 1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924944"/>
            <a:ext cx="2879212" cy="1440160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086222" y="2928399"/>
            <a:ext cx="1665484" cy="1440160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3751705" y="2924288"/>
            <a:ext cx="1745747" cy="1440159"/>
          </a:xfrm>
          <a:prstGeom prst="rect">
            <a:avLst/>
          </a:prstGeom>
        </p:spPr>
      </p:pic>
      <p:pic>
        <p:nvPicPr>
          <p:cNvPr id="1026" name="Picture 2" descr="비디오 코딩 관련 그림에 대한 이미지 검색결과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6568" y="2924287"/>
            <a:ext cx="3275432" cy="1437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비디오 코딩 관련 그림에 대한 이미지 검색결과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7453" y="2928400"/>
            <a:ext cx="3419116" cy="1441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530B8DC2-256E-CCE3-DA64-D35898361525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11021795" y="9157"/>
            <a:ext cx="1133872" cy="36359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12BA5243-B254-EF46-D0A5-55C47F44FC3B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1" y="9958"/>
            <a:ext cx="587059" cy="48547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719098" y="-2654"/>
            <a:ext cx="2496277" cy="685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pic>
        <p:nvPicPr>
          <p:cNvPr id="9" name="Picture 9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077" y="1104945"/>
            <a:ext cx="2114319" cy="1052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077" y="2373658"/>
            <a:ext cx="2114319" cy="1052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3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076" y="4920962"/>
            <a:ext cx="2111984" cy="1067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5" descr="http://cfile217.uf.daum.net/image/1737D23D5121839809006F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077" y="3643550"/>
            <a:ext cx="2111987" cy="1058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076" y="1107781"/>
            <a:ext cx="2111984" cy="105639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915972" y="2353419"/>
            <a:ext cx="2106088" cy="1071165"/>
          </a:xfrm>
          <a:prstGeom prst="rect">
            <a:avLst/>
          </a:prstGeom>
        </p:spPr>
      </p:pic>
      <p:pic>
        <p:nvPicPr>
          <p:cNvPr id="14" name="Picture 6" descr="비디오 코딩 관련 그림에 대한 이미지 검색결과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078" y="3634062"/>
            <a:ext cx="2111983" cy="1067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비디오 코딩 관련 그림에 대한 이미지 검색결과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077" y="4919198"/>
            <a:ext cx="2111984" cy="1068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1719098" y="-2654"/>
            <a:ext cx="2496277" cy="6858000"/>
          </a:xfrm>
          <a:prstGeom prst="rect">
            <a:avLst/>
          </a:prstGeom>
          <a:solidFill>
            <a:srgbClr val="4920F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pic>
        <p:nvPicPr>
          <p:cNvPr id="9" name="Picture 9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077" y="1104945"/>
            <a:ext cx="2114319" cy="1052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077" y="2373658"/>
            <a:ext cx="2114319" cy="1052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3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076" y="4920962"/>
            <a:ext cx="2111984" cy="1067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5" descr="http://cfile217.uf.daum.net/image/1737D23D5121839809006F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077" y="3643550"/>
            <a:ext cx="2111987" cy="1058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076" y="1107781"/>
            <a:ext cx="2111984" cy="105639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915972" y="2353419"/>
            <a:ext cx="2106088" cy="1071165"/>
          </a:xfrm>
          <a:prstGeom prst="rect">
            <a:avLst/>
          </a:prstGeom>
        </p:spPr>
      </p:pic>
      <p:pic>
        <p:nvPicPr>
          <p:cNvPr id="14" name="Picture 6" descr="비디오 코딩 관련 그림에 대한 이미지 검색결과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078" y="3634062"/>
            <a:ext cx="2111983" cy="1067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비디오 코딩 관련 그림에 대한 이미지 검색결과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0077" y="4919198"/>
            <a:ext cx="2111984" cy="1068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4375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1" y="221"/>
            <a:ext cx="646451" cy="546127"/>
          </a:xfrm>
          <a:prstGeom prst="rect">
            <a:avLst/>
          </a:prstGeom>
          <a:solidFill>
            <a:srgbClr val="EE7E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0" name="직사각형 9"/>
          <p:cNvSpPr/>
          <p:nvPr/>
        </p:nvSpPr>
        <p:spPr>
          <a:xfrm>
            <a:off x="646451" y="221"/>
            <a:ext cx="11545549" cy="546127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80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텍스트 개체 틀 2"/>
          <p:cNvSpPr>
            <a:spLocks noGrp="1"/>
          </p:cNvSpPr>
          <p:nvPr>
            <p:ph type="body" idx="1"/>
          </p:nvPr>
        </p:nvSpPr>
        <p:spPr>
          <a:xfrm>
            <a:off x="719403" y="0"/>
            <a:ext cx="11472597" cy="5486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14" name="타원 13"/>
          <p:cNvSpPr/>
          <p:nvPr/>
        </p:nvSpPr>
        <p:spPr>
          <a:xfrm>
            <a:off x="11604758" y="6453336"/>
            <a:ext cx="480053" cy="36004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contrasting" dir="t">
              <a:rot lat="0" lon="0" rev="7800000"/>
            </a:lightRig>
          </a:scene3d>
          <a:sp3d>
            <a:bevelT w="139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15" name="슬라이드 번호 개체 틀 5"/>
          <p:cNvSpPr>
            <a:spLocks noGrp="1"/>
          </p:cNvSpPr>
          <p:nvPr/>
        </p:nvSpPr>
        <p:spPr>
          <a:xfrm>
            <a:off x="11557981" y="6524625"/>
            <a:ext cx="586691" cy="242974"/>
          </a:xfrm>
          <a:prstGeom prst="rect">
            <a:avLst/>
          </a:prstGeom>
        </p:spPr>
        <p:txBody>
          <a:bodyPr anchor="ctr" anchorCtr="1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701F53E-A65F-487F-8F8F-D40F9C63F15F}" type="slidenum">
              <a:rPr lang="ko-KR" altLang="en-US" sz="1100">
                <a:solidFill>
                  <a:prstClr val="black">
                    <a:lumMod val="75000"/>
                    <a:lumOff val="25000"/>
                  </a:prstClr>
                </a:solidFill>
                <a:latin typeface="Arial Black" pitchFamily="34" charset="0"/>
                <a:ea typeface="HY헤드라인M" pitchFamily="18" charset="-127"/>
              </a:rPr>
              <a:pPr/>
              <a:t>‹#›</a:t>
            </a:fld>
            <a:endParaRPr lang="ko-KR" altLang="en-US" sz="1400">
              <a:solidFill>
                <a:prstClr val="black">
                  <a:lumMod val="75000"/>
                  <a:lumOff val="25000"/>
                </a:prstClr>
              </a:solidFill>
              <a:latin typeface="Arial Black" pitchFamily="34" charset="0"/>
              <a:ea typeface="HY헤드라인M" pitchFamily="18" charset="-127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13" Type="http://schemas.openxmlformats.org/officeDocument/2006/relationships/slideLayout" Target="../slideLayouts/slideLayout44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12" Type="http://schemas.openxmlformats.org/officeDocument/2006/relationships/slideLayout" Target="../slideLayouts/slideLayout43.xml"/><Relationship Id="rId2" Type="http://schemas.openxmlformats.org/officeDocument/2006/relationships/slideLayout" Target="../slideLayouts/slideLayout33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6.xml"/><Relationship Id="rId15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1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Relationship Id="rId14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FED90-7364-4FDE-8BAE-ADE34AC1B1DA}" type="datetimeFigureOut">
              <a:rPr lang="ko-KR" altLang="en-US" smtClean="0"/>
              <a:pPr/>
              <a:t>2025-01-14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D6841-3795-4D3F-91F1-E3A2CEAB4A7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9" r:id="rId7"/>
    <p:sldLayoutId id="2147483888" r:id="rId8"/>
    <p:sldLayoutId id="2147483680" r:id="rId9"/>
    <p:sldLayoutId id="2147483882" r:id="rId10"/>
    <p:sldLayoutId id="2147483887" r:id="rId11"/>
    <p:sldLayoutId id="2147483891" r:id="rId12"/>
    <p:sldLayoutId id="2147483892" r:id="rId13"/>
    <p:sldLayoutId id="2147483893" r:id="rId14"/>
    <p:sldLayoutId id="2147483894" r:id="rId15"/>
    <p:sldLayoutId id="2147483681" r:id="rId16"/>
    <p:sldLayoutId id="2147483883" r:id="rId17"/>
    <p:sldLayoutId id="2147483884" r:id="rId18"/>
    <p:sldLayoutId id="2147483885" r:id="rId19"/>
    <p:sldLayoutId id="2147483889" r:id="rId20"/>
    <p:sldLayoutId id="2147483686" r:id="rId21"/>
    <p:sldLayoutId id="2147483687" r:id="rId22"/>
    <p:sldLayoutId id="2147483688" r:id="rId23"/>
    <p:sldLayoutId id="2147483689" r:id="rId24"/>
    <p:sldLayoutId id="2147483690" r:id="rId25"/>
    <p:sldLayoutId id="2147483692" r:id="rId26"/>
    <p:sldLayoutId id="2147483693" r:id="rId27"/>
    <p:sldLayoutId id="2147483654" r:id="rId28"/>
    <p:sldLayoutId id="2147483881" r:id="rId29"/>
    <p:sldLayoutId id="2147483886" r:id="rId30"/>
    <p:sldLayoutId id="2147483890" r:id="rId3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FED90-7364-4FDE-8BAE-ADE34AC1B1DA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2025-01-14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D6841-3795-4D3F-91F1-E3A2CEAB4A7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8021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9" r:id="rId6"/>
    <p:sldLayoutId id="2147483844" r:id="rId7"/>
    <p:sldLayoutId id="2147483846" r:id="rId8"/>
    <p:sldLayoutId id="2147483847" r:id="rId9"/>
    <p:sldLayoutId id="2147483848" r:id="rId10"/>
    <p:sldLayoutId id="2147483849" r:id="rId11"/>
    <p:sldLayoutId id="2147483850" r:id="rId12"/>
    <p:sldLayoutId id="2147483851" r:id="rId13"/>
    <p:sldLayoutId id="2147483853" r:id="rId14"/>
    <p:sldLayoutId id="2147483854" r:id="rId1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48550/arXiv.1312.6114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.png"/><Relationship Id="rId4" Type="http://schemas.openxmlformats.org/officeDocument/2006/relationships/customXml" Target="../ink/ink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35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1.png"/><Relationship Id="rId5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5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5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5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9.png"/><Relationship Id="rId4" Type="http://schemas.openxmlformats.org/officeDocument/2006/relationships/image" Target="../media/image5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ytorch/examples/blob/main/vae/main.py" TargetMode="External"/><Relationship Id="rId7" Type="http://schemas.openxmlformats.org/officeDocument/2006/relationships/image" Target="../media/image6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10" Type="http://schemas.openxmlformats.org/officeDocument/2006/relationships/hyperlink" Target="https://github.com/pytorch/examples/blob/main/vae/main.py" TargetMode="External"/><Relationship Id="rId4" Type="http://schemas.openxmlformats.org/officeDocument/2006/relationships/image" Target="../media/image67.png"/><Relationship Id="rId9" Type="http://schemas.openxmlformats.org/officeDocument/2006/relationships/image" Target="../media/image7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4.jpeg"/><Relationship Id="rId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2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32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601765" y="1196752"/>
            <a:ext cx="10988469" cy="5977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04306" tIns="52153" rIns="104306" bIns="52153" anchor="t">
            <a:spAutoFit/>
          </a:bodyPr>
          <a:lstStyle/>
          <a:p>
            <a:pPr algn="ctr" fontAlgn="base" latinLnBrk="0"/>
            <a:r>
              <a:rPr lang="en-US" altLang="ko-KR" sz="3200" b="1">
                <a:ea typeface="맑은 고딕"/>
              </a:rPr>
              <a:t>Auto-Encoding Variational Bayes</a:t>
            </a:r>
            <a:endParaRPr lang="ko-KR" altLang="en-US" sz="3200" b="1">
              <a:solidFill>
                <a:srgbClr val="2818FC"/>
              </a:solidFill>
              <a:ea typeface="맑은 고딕"/>
            </a:endParaRPr>
          </a:p>
        </p:txBody>
      </p:sp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1524000" y="4437112"/>
            <a:ext cx="9144000" cy="382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04306" tIns="52153" rIns="104306" bIns="52153" anchor="t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65000"/>
                    <a:lumOff val="35000"/>
                  </a:schemeClr>
                </a:solidFill>
                <a:ea typeface="맑은 고딕"/>
              </a:rPr>
              <a:t>2024-01-14</a:t>
            </a:r>
            <a:endParaRPr lang="ko-KR" altLang="en-US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1524000" y="4941168"/>
            <a:ext cx="9144000" cy="1490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04306" tIns="52153" rIns="104306" bIns="52153">
            <a:spAutoFit/>
          </a:bodyPr>
          <a:lstStyle/>
          <a:p>
            <a:pPr algn="ctr"/>
            <a:r>
              <a:rPr lang="en-US" altLang="ko-KR" b="1">
                <a:solidFill>
                  <a:schemeClr val="tx1">
                    <a:lumMod val="65000"/>
                    <a:lumOff val="35000"/>
                  </a:schemeClr>
                </a:solidFill>
              </a:rPr>
              <a:t>Sein</a:t>
            </a:r>
            <a:r>
              <a:rPr lang="ko-KR" altLang="en-US" b="1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b="1">
                <a:solidFill>
                  <a:schemeClr val="tx1">
                    <a:lumMod val="65000"/>
                    <a:lumOff val="35000"/>
                  </a:schemeClr>
                </a:solidFill>
              </a:rPr>
              <a:t>Choi</a:t>
            </a:r>
          </a:p>
          <a:p>
            <a:pPr algn="ctr"/>
            <a:r>
              <a:rPr lang="en-US" altLang="ko-KR" b="1">
                <a:solidFill>
                  <a:srgbClr val="0E02B0"/>
                </a:solidFill>
              </a:rPr>
              <a:t>I</a:t>
            </a:r>
            <a:r>
              <a:rPr lang="en-US" altLang="ko-KR" b="1">
                <a:solidFill>
                  <a:schemeClr val="tx1">
                    <a:lumMod val="65000"/>
                    <a:lumOff val="35000"/>
                  </a:schemeClr>
                </a:solidFill>
              </a:rPr>
              <a:t>ntelligent </a:t>
            </a:r>
            <a:r>
              <a:rPr lang="en-US" altLang="ko-KR" b="1">
                <a:solidFill>
                  <a:srgbClr val="0E02B0"/>
                </a:solidFill>
              </a:rPr>
              <a:t>V</a:t>
            </a:r>
            <a:r>
              <a:rPr lang="en-US" altLang="ko-KR" b="1">
                <a:solidFill>
                  <a:schemeClr val="tx1">
                    <a:lumMod val="65000"/>
                    <a:lumOff val="35000"/>
                  </a:schemeClr>
                </a:solidFill>
              </a:rPr>
              <a:t>ision </a:t>
            </a:r>
            <a:r>
              <a:rPr lang="en-US" altLang="ko-KR" b="1">
                <a:solidFill>
                  <a:srgbClr val="0E02B0"/>
                </a:solidFill>
              </a:rPr>
              <a:t>P</a:t>
            </a:r>
            <a:r>
              <a:rPr lang="en-US" altLang="ko-KR" b="1">
                <a:solidFill>
                  <a:schemeClr val="tx1">
                    <a:lumMod val="65000"/>
                    <a:lumOff val="35000"/>
                  </a:schemeClr>
                </a:solidFill>
              </a:rPr>
              <a:t>rocessing </a:t>
            </a:r>
            <a:r>
              <a:rPr lang="en-US" altLang="ko-KR" b="1">
                <a:solidFill>
                  <a:srgbClr val="0E02B0"/>
                </a:solidFill>
              </a:rPr>
              <a:t>L</a:t>
            </a:r>
            <a:r>
              <a:rPr lang="en-US" altLang="ko-KR" b="1">
                <a:solidFill>
                  <a:schemeClr val="tx1">
                    <a:lumMod val="65000"/>
                    <a:lumOff val="35000"/>
                  </a:schemeClr>
                </a:solidFill>
              </a:rPr>
              <a:t>ab. (</a:t>
            </a:r>
            <a:r>
              <a:rPr lang="en-US" altLang="ko-KR" b="1">
                <a:solidFill>
                  <a:srgbClr val="0E02B0"/>
                </a:solidFill>
              </a:rPr>
              <a:t>IVPL</a:t>
            </a:r>
            <a:r>
              <a:rPr lang="en-US" altLang="ko-KR" b="1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 algn="ctr"/>
            <a:r>
              <a:rPr lang="en-US" altLang="ko-KR" b="1">
                <a:solidFill>
                  <a:schemeClr val="tx1">
                    <a:lumMod val="65000"/>
                    <a:lumOff val="35000"/>
                  </a:schemeClr>
                </a:solidFill>
              </a:rPr>
              <a:t>https://ivpl.sookmyung.ac.kr </a:t>
            </a:r>
          </a:p>
          <a:p>
            <a:pPr algn="ctr"/>
            <a:r>
              <a:rPr lang="en-US" altLang="ko-KR" b="1">
                <a:solidFill>
                  <a:schemeClr val="tx1">
                    <a:lumMod val="65000"/>
                    <a:lumOff val="35000"/>
                  </a:schemeClr>
                </a:solidFill>
              </a:rPr>
              <a:t>Div. of AI Engineering, Sookmyung Women’s University</a:t>
            </a:r>
          </a:p>
          <a:p>
            <a:pPr algn="ctr"/>
            <a:r>
              <a:rPr lang="en-US" altLang="ko-KR" b="1">
                <a:solidFill>
                  <a:schemeClr val="tx1">
                    <a:lumMod val="65000"/>
                    <a:lumOff val="35000"/>
                  </a:schemeClr>
                </a:solidFill>
              </a:rPr>
              <a:t>E-mail: csi1806@sookmyung.ac.kr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9671F0-B806-614E-915E-7B1C3A4F15E3}"/>
              </a:ext>
            </a:extLst>
          </p:cNvPr>
          <p:cNvSpPr txBox="1"/>
          <p:nvPr/>
        </p:nvSpPr>
        <p:spPr>
          <a:xfrm>
            <a:off x="601766" y="2025838"/>
            <a:ext cx="10988468" cy="64633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D. P. Kingma and M. Welling, "Auto-Encoding Variational Bayes," in </a:t>
            </a:r>
            <a:r>
              <a:rPr kumimoji="0" lang="ko-KR" altLang="ko-KR" sz="18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Proc. International Conference on Learning Representations (ICLR)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2013. [Online]. Available: h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/>
              </a:rPr>
              <a:t>ttps://doi.org/10.48550/arXiv.1312.6114</a:t>
            </a: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B6323B47-9F38-646A-1EF2-EE6FFDB23D93}"/>
                  </a:ext>
                </a:extLst>
              </p14:cNvPr>
              <p14:cNvContentPartPr/>
              <p14:nvPr/>
            </p14:nvContentPartPr>
            <p14:xfrm>
              <a:off x="5895202" y="-164156"/>
              <a:ext cx="40977" cy="12871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B6323B47-9F38-646A-1EF2-EE6FFDB23D9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77386" y="-188908"/>
                <a:ext cx="76253" cy="618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C6A85C9-4529-CF73-5A3A-9EC08AD56D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Method - SGVB</a:t>
            </a:r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6C700A-CF2E-4A0F-AC38-28C6BBB867CD}"/>
              </a:ext>
            </a:extLst>
          </p:cNvPr>
          <p:cNvSpPr txBox="1"/>
          <p:nvPr/>
        </p:nvSpPr>
        <p:spPr>
          <a:xfrm>
            <a:off x="534690" y="978346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ELBO</a:t>
            </a:r>
            <a:r>
              <a:rPr lang="ko-KR" altLang="en-US" dirty="0"/>
              <a:t> </a:t>
            </a:r>
          </a:p>
        </p:txBody>
      </p:sp>
      <p:pic>
        <p:nvPicPr>
          <p:cNvPr id="7" name="그림 6" descr="블랙, 어둠이(가) 표시된 사진&#10;&#10;자동 생성된 설명">
            <a:extLst>
              <a:ext uri="{FF2B5EF4-FFF2-40B4-BE49-F238E27FC236}">
                <a16:creationId xmlns:a16="http://schemas.microsoft.com/office/drawing/2014/main" id="{EB59B2AB-EFC5-440F-A1C0-F9B1754177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651" y="824874"/>
            <a:ext cx="1676190" cy="476190"/>
          </a:xfrm>
          <a:prstGeom prst="rect">
            <a:avLst/>
          </a:prstGeom>
        </p:spPr>
      </p:pic>
      <p:pic>
        <p:nvPicPr>
          <p:cNvPr id="8" name="그림 7" descr="블랙, 어둠이(가) 표시된 사진&#10;&#10;자동 생성된 설명">
            <a:extLst>
              <a:ext uri="{FF2B5EF4-FFF2-40B4-BE49-F238E27FC236}">
                <a16:creationId xmlns:a16="http://schemas.microsoft.com/office/drawing/2014/main" id="{313D3F30-2B00-4FDA-91B3-D301320F3C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1903" y="1301064"/>
            <a:ext cx="7927917" cy="49901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E711648-EC2A-4BB3-AF87-3C615456103A}"/>
              </a:ext>
            </a:extLst>
          </p:cNvPr>
          <p:cNvSpPr txBox="1"/>
          <p:nvPr/>
        </p:nvSpPr>
        <p:spPr>
          <a:xfrm>
            <a:off x="10409379" y="1365906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(2)</a:t>
            </a:r>
            <a:endParaRPr lang="ko-KR" altLang="en-US" dirty="0"/>
          </a:p>
        </p:txBody>
      </p:sp>
      <p:pic>
        <p:nvPicPr>
          <p:cNvPr id="10" name="그림 9" descr="블랙, 어둠이(가) 표시된 사진&#10;&#10;자동 생성된 설명">
            <a:extLst>
              <a:ext uri="{FF2B5EF4-FFF2-40B4-BE49-F238E27FC236}">
                <a16:creationId xmlns:a16="http://schemas.microsoft.com/office/drawing/2014/main" id="{EFF3840E-2494-44E0-A3AB-D1EDC22FC3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651" y="2208654"/>
            <a:ext cx="5524269" cy="68762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74C0418-D20B-4C01-83FA-01C8638B68ED}"/>
              </a:ext>
            </a:extLst>
          </p:cNvPr>
          <p:cNvSpPr txBox="1"/>
          <p:nvPr/>
        </p:nvSpPr>
        <p:spPr>
          <a:xfrm>
            <a:off x="9197914" y="2367798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(5)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AC74813-58EC-4753-BDF4-81F0813DE925}"/>
                  </a:ext>
                </a:extLst>
              </p:cNvPr>
              <p:cNvSpPr txBox="1"/>
              <p:nvPr/>
            </p:nvSpPr>
            <p:spPr>
              <a:xfrm>
                <a:off x="3017289" y="2417094"/>
                <a:ext cx="68457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ko-KR" altLang="en-US" smtClean="0"/>
                        <m:t>∵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AC74813-58EC-4753-BDF4-81F0813DE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7289" y="2417094"/>
                <a:ext cx="68457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그림 15" descr="블랙, 어둠이(가) 표시된 사진&#10;&#10;자동 생성된 설명">
            <a:extLst>
              <a:ext uri="{FF2B5EF4-FFF2-40B4-BE49-F238E27FC236}">
                <a16:creationId xmlns:a16="http://schemas.microsoft.com/office/drawing/2014/main" id="{8F9973A9-2B43-4560-BBFB-732E0737099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1860" y="4631508"/>
            <a:ext cx="4516065" cy="423381"/>
          </a:xfrm>
          <a:prstGeom prst="rect">
            <a:avLst/>
          </a:prstGeom>
        </p:spPr>
      </p:pic>
      <p:pic>
        <p:nvPicPr>
          <p:cNvPr id="18" name="그림 17" descr="블랙, 어둠이(가) 표시된 사진&#10;&#10;자동 생성된 설명">
            <a:extLst>
              <a:ext uri="{FF2B5EF4-FFF2-40B4-BE49-F238E27FC236}">
                <a16:creationId xmlns:a16="http://schemas.microsoft.com/office/drawing/2014/main" id="{2FD9CE33-73BD-4CAC-B336-1AE06C15C7E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8255" y="3459679"/>
            <a:ext cx="7927917" cy="104524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FF4B6A4-6F54-453A-9C5C-C043EDE3A6C9}"/>
              </a:ext>
            </a:extLst>
          </p:cNvPr>
          <p:cNvSpPr txBox="1"/>
          <p:nvPr/>
        </p:nvSpPr>
        <p:spPr>
          <a:xfrm>
            <a:off x="9817452" y="3797635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(6)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40270DE-A2E1-405B-BE7F-BB9FBF99CB4F}"/>
              </a:ext>
            </a:extLst>
          </p:cNvPr>
          <p:cNvSpPr txBox="1"/>
          <p:nvPr/>
        </p:nvSpPr>
        <p:spPr>
          <a:xfrm>
            <a:off x="3794035" y="5979856"/>
            <a:ext cx="5735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0" i="0" dirty="0">
                <a:solidFill>
                  <a:srgbClr val="474747"/>
                </a:solidFill>
                <a:effectLst/>
                <a:latin typeface="Arial" panose="020B0604020202020204" pitchFamily="34" charset="0"/>
              </a:rPr>
              <a:t>∴</a:t>
            </a:r>
            <a:endParaRPr lang="ko-KR" altLang="en-US" sz="2000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5E0C40DB-D750-4542-B6B8-C956F65F027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621" y="5913299"/>
            <a:ext cx="4076190" cy="46666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0D98FB4-E858-4588-84C6-AD288906C630}"/>
              </a:ext>
            </a:extLst>
          </p:cNvPr>
          <p:cNvSpPr txBox="1"/>
          <p:nvPr/>
        </p:nvSpPr>
        <p:spPr>
          <a:xfrm>
            <a:off x="3359574" y="5575342"/>
            <a:ext cx="6743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generic Stochastic Gradient Variational Bayes (SGVB) estimator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111043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C6A85C9-4529-CF73-5A3A-9EC08AD56D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Method - SGVB</a:t>
            </a:r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6C700A-CF2E-4A0F-AC38-28C6BBB867CD}"/>
              </a:ext>
            </a:extLst>
          </p:cNvPr>
          <p:cNvSpPr txBox="1"/>
          <p:nvPr/>
        </p:nvSpPr>
        <p:spPr>
          <a:xfrm>
            <a:off x="534690" y="978346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ELBO</a:t>
            </a:r>
            <a:r>
              <a:rPr lang="ko-KR" altLang="en-US" dirty="0"/>
              <a:t> </a:t>
            </a:r>
          </a:p>
        </p:txBody>
      </p:sp>
      <p:pic>
        <p:nvPicPr>
          <p:cNvPr id="7" name="그림 6" descr="블랙, 어둠이(가) 표시된 사진&#10;&#10;자동 생성된 설명">
            <a:extLst>
              <a:ext uri="{FF2B5EF4-FFF2-40B4-BE49-F238E27FC236}">
                <a16:creationId xmlns:a16="http://schemas.microsoft.com/office/drawing/2014/main" id="{EB59B2AB-EFC5-440F-A1C0-F9B1754177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651" y="824874"/>
            <a:ext cx="1676190" cy="47619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40270DE-A2E1-405B-BE7F-BB9FBF99CB4F}"/>
              </a:ext>
            </a:extLst>
          </p:cNvPr>
          <p:cNvSpPr txBox="1"/>
          <p:nvPr/>
        </p:nvSpPr>
        <p:spPr>
          <a:xfrm>
            <a:off x="3794035" y="5979856"/>
            <a:ext cx="5735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b="0" i="0" dirty="0">
                <a:solidFill>
                  <a:srgbClr val="474747"/>
                </a:solidFill>
                <a:effectLst/>
                <a:latin typeface="Arial" panose="020B0604020202020204" pitchFamily="34" charset="0"/>
              </a:rPr>
              <a:t>∴</a:t>
            </a:r>
            <a:endParaRPr lang="ko-KR" altLang="en-US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0D98FB4-E858-4588-84C6-AD288906C630}"/>
              </a:ext>
            </a:extLst>
          </p:cNvPr>
          <p:cNvSpPr txBox="1"/>
          <p:nvPr/>
        </p:nvSpPr>
        <p:spPr>
          <a:xfrm>
            <a:off x="422246" y="1546064"/>
            <a:ext cx="6082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Often, the KL-divergence can be integrated analytically. </a:t>
            </a:r>
            <a:endParaRPr lang="ko-KR" altLang="en-US" dirty="0"/>
          </a:p>
        </p:txBody>
      </p:sp>
      <p:pic>
        <p:nvPicPr>
          <p:cNvPr id="17" name="그림 16" descr="블랙, 어둠이(가) 표시된 사진&#10;&#10;자동 생성된 설명">
            <a:extLst>
              <a:ext uri="{FF2B5EF4-FFF2-40B4-BE49-F238E27FC236}">
                <a16:creationId xmlns:a16="http://schemas.microsoft.com/office/drawing/2014/main" id="{FBB9DA2B-38FC-4BF6-A00E-F060A9B9A7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1721" y="2977180"/>
            <a:ext cx="3461196" cy="324487"/>
          </a:xfrm>
          <a:prstGeom prst="rect">
            <a:avLst/>
          </a:prstGeom>
        </p:spPr>
      </p:pic>
      <p:pic>
        <p:nvPicPr>
          <p:cNvPr id="21" name="그림 20" descr="블랙, 어둠이(가) 표시된 사진&#10;&#10;자동 생성된 설명">
            <a:extLst>
              <a:ext uri="{FF2B5EF4-FFF2-40B4-BE49-F238E27FC236}">
                <a16:creationId xmlns:a16="http://schemas.microsoft.com/office/drawing/2014/main" id="{A9EBA2AF-5C34-4321-BFF9-BEF5DE939C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449" y="2066608"/>
            <a:ext cx="6911740" cy="91126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A64B8E5-0EF4-468E-8A09-002759081AE3}"/>
              </a:ext>
            </a:extLst>
          </p:cNvPr>
          <p:cNvSpPr txBox="1"/>
          <p:nvPr/>
        </p:nvSpPr>
        <p:spPr>
          <a:xfrm>
            <a:off x="9469367" y="2337576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(6)</a:t>
            </a:r>
            <a:endParaRPr lang="ko-KR" altLang="en-US" dirty="0"/>
          </a:p>
        </p:txBody>
      </p:sp>
      <p:pic>
        <p:nvPicPr>
          <p:cNvPr id="4" name="그림 3" descr="블랙, 어둠이(가) 표시된 사진&#10;&#10;자동 생성된 설명">
            <a:extLst>
              <a:ext uri="{FF2B5EF4-FFF2-40B4-BE49-F238E27FC236}">
                <a16:creationId xmlns:a16="http://schemas.microsoft.com/office/drawing/2014/main" id="{EE1CB3E0-9B86-4B39-90F4-FE85464394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449" y="3961681"/>
            <a:ext cx="6972918" cy="805092"/>
          </a:xfrm>
          <a:prstGeom prst="rect">
            <a:avLst/>
          </a:prstGeom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13CE0F79-137B-4308-9618-8FD6A16CB9B4}"/>
              </a:ext>
            </a:extLst>
          </p:cNvPr>
          <p:cNvCxnSpPr/>
          <p:nvPr/>
        </p:nvCxnSpPr>
        <p:spPr>
          <a:xfrm>
            <a:off x="7285703" y="2851944"/>
            <a:ext cx="21836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BB7EF60C-8ED2-49A4-A749-51756C5A9D55}"/>
              </a:ext>
            </a:extLst>
          </p:cNvPr>
          <p:cNvCxnSpPr>
            <a:cxnSpLocks/>
          </p:cNvCxnSpPr>
          <p:nvPr/>
        </p:nvCxnSpPr>
        <p:spPr>
          <a:xfrm>
            <a:off x="4320760" y="4703453"/>
            <a:ext cx="25372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67E34F3-2605-4069-A3DA-FC71C4E08B93}"/>
              </a:ext>
            </a:extLst>
          </p:cNvPr>
          <p:cNvSpPr txBox="1"/>
          <p:nvPr/>
        </p:nvSpPr>
        <p:spPr>
          <a:xfrm>
            <a:off x="6978682" y="4825506"/>
            <a:ext cx="44513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expected negative reconstruction error 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BC070D1-28A4-46B1-AE48-813F5DB38FB5}"/>
              </a:ext>
            </a:extLst>
          </p:cNvPr>
          <p:cNvSpPr txBox="1"/>
          <p:nvPr/>
        </p:nvSpPr>
        <p:spPr>
          <a:xfrm>
            <a:off x="4221721" y="4819316"/>
            <a:ext cx="14734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 err="1"/>
              <a:t>regularizer</a:t>
            </a:r>
            <a:endParaRPr lang="ko-KR" altLang="en-US" dirty="0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E7CD00E0-5BF4-4D42-8098-6D8DF937E6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2297" y="5979856"/>
            <a:ext cx="4095238" cy="466667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7EAAD884-C0CB-4421-A8F7-BCD93AB61903}"/>
              </a:ext>
            </a:extLst>
          </p:cNvPr>
          <p:cNvSpPr txBox="1"/>
          <p:nvPr/>
        </p:nvSpPr>
        <p:spPr>
          <a:xfrm>
            <a:off x="9469367" y="4179561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(7)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6366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02ED873-358E-E43C-80E5-5EC2921EE7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Method - AEVB</a:t>
            </a:r>
            <a:endParaRPr lang="ko-KR" altLang="en-US"/>
          </a:p>
        </p:txBody>
      </p:sp>
      <p:pic>
        <p:nvPicPr>
          <p:cNvPr id="4" name="그림 3" descr="블랙, 어둠이(가) 표시된 사진&#10;&#10;자동 생성된 설명">
            <a:extLst>
              <a:ext uri="{FF2B5EF4-FFF2-40B4-BE49-F238E27FC236}">
                <a16:creationId xmlns:a16="http://schemas.microsoft.com/office/drawing/2014/main" id="{52A2D100-EDA2-4E8E-8DB6-DFE3ABF4A0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9190" y="1270860"/>
            <a:ext cx="5352591" cy="8112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95DCAF8-72B8-4D0E-AB80-3E0B6DFD752D}"/>
              </a:ext>
            </a:extLst>
          </p:cNvPr>
          <p:cNvSpPr txBox="1"/>
          <p:nvPr/>
        </p:nvSpPr>
        <p:spPr>
          <a:xfrm>
            <a:off x="8267253" y="1478907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(8)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9A9DAE-286F-4597-BEA0-CB8673D2A512}"/>
              </a:ext>
            </a:extLst>
          </p:cNvPr>
          <p:cNvSpPr txBox="1"/>
          <p:nvPr/>
        </p:nvSpPr>
        <p:spPr>
          <a:xfrm>
            <a:off x="1506773" y="624529"/>
            <a:ext cx="102778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Calculating the ELBO over the entire data</a:t>
            </a:r>
            <a:r>
              <a:rPr lang="ko-KR" altLang="en-US" dirty="0"/>
              <a:t> </a:t>
            </a:r>
            <a:r>
              <a:rPr lang="en-US" altLang="ko-KR" dirty="0"/>
              <a:t>point requires a lot of computation</a:t>
            </a:r>
          </a:p>
          <a:p>
            <a:r>
              <a:rPr lang="en-US" altLang="ko-KR" dirty="0"/>
              <a:t>introduce the concept of mini-batches. 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60716F-F35C-46BA-AF9F-44E2E36FA547}"/>
              </a:ext>
            </a:extLst>
          </p:cNvPr>
          <p:cNvSpPr txBox="1"/>
          <p:nvPr/>
        </p:nvSpPr>
        <p:spPr>
          <a:xfrm>
            <a:off x="2649190" y="2193295"/>
            <a:ext cx="60984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N: total number of data points</a:t>
            </a:r>
          </a:p>
          <a:p>
            <a:r>
              <a:rPr lang="en-US" altLang="ko-KR" dirty="0"/>
              <a:t>M: number of mini-batch data points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377B39-6F35-4785-884E-FE225C547782}"/>
              </a:ext>
            </a:extLst>
          </p:cNvPr>
          <p:cNvSpPr txBox="1"/>
          <p:nvPr/>
        </p:nvSpPr>
        <p:spPr>
          <a:xfrm>
            <a:off x="2649190" y="3059668"/>
            <a:ext cx="75106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Experimental results show that L=1 and M=100 yield stable results.</a:t>
            </a:r>
            <a:endParaRPr lang="ko-KR" altLang="en-US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A9B214C4-CEC5-4C75-BFD8-CC1E9D5590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4594" y="3633109"/>
            <a:ext cx="9022811" cy="288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2774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89613AE-C1B2-B032-3575-3F5623637E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Method – The reparameterization trick</a:t>
            </a:r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9B13EF2-0D01-4132-88B8-67B3814CA7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616" y="1316617"/>
            <a:ext cx="1695238" cy="40952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DDB09EC-1B92-466D-BA1B-2D16A36927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81414"/>
            <a:ext cx="3809524" cy="409524"/>
          </a:xfrm>
          <a:prstGeom prst="rect">
            <a:avLst/>
          </a:prstGeom>
        </p:spPr>
      </p:pic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D65E8B3B-EF17-43D2-8A9E-92DA76B2EE37}"/>
              </a:ext>
            </a:extLst>
          </p:cNvPr>
          <p:cNvCxnSpPr/>
          <p:nvPr/>
        </p:nvCxnSpPr>
        <p:spPr>
          <a:xfrm>
            <a:off x="4401297" y="1486176"/>
            <a:ext cx="11992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39CA4A9-82F2-4278-97B6-C376F67BC3C5}"/>
              </a:ext>
            </a:extLst>
          </p:cNvPr>
          <p:cNvSpPr txBox="1"/>
          <p:nvPr/>
        </p:nvSpPr>
        <p:spPr>
          <a:xfrm>
            <a:off x="1694433" y="1951101"/>
            <a:ext cx="88031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Q. What differentiable transformation g(.)and auxiliary variable ϵ can be chosen?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F59513-6093-48B9-84AB-DF9D825DAA76}"/>
              </a:ext>
            </a:extLst>
          </p:cNvPr>
          <p:cNvSpPr txBox="1"/>
          <p:nvPr/>
        </p:nvSpPr>
        <p:spPr>
          <a:xfrm>
            <a:off x="1694433" y="3429000"/>
            <a:ext cx="88031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1. Tractable inverse CDF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477D31-417E-424E-9E98-2B325F2210E3}"/>
              </a:ext>
            </a:extLst>
          </p:cNvPr>
          <p:cNvSpPr txBox="1"/>
          <p:nvPr/>
        </p:nvSpPr>
        <p:spPr>
          <a:xfrm>
            <a:off x="1694433" y="4058495"/>
            <a:ext cx="88031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2. 'locale-scale' distribution that is identical to a Gaussian distribution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CA2EDB-E05C-4A2E-B507-35C6F0FAB215}"/>
              </a:ext>
            </a:extLst>
          </p:cNvPr>
          <p:cNvSpPr txBox="1"/>
          <p:nvPr/>
        </p:nvSpPr>
        <p:spPr>
          <a:xfrm>
            <a:off x="1694433" y="5002492"/>
            <a:ext cx="88031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3. Composition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75E68B-FDCB-4A16-8EE2-ABD8106D184D}"/>
              </a:ext>
            </a:extLst>
          </p:cNvPr>
          <p:cNvSpPr txBox="1"/>
          <p:nvPr/>
        </p:nvSpPr>
        <p:spPr>
          <a:xfrm>
            <a:off x="1694433" y="2579500"/>
            <a:ext cx="88031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3 basic approaches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EE1A3B-8BF2-46BD-A7BC-706EE56ACF95}"/>
              </a:ext>
            </a:extLst>
          </p:cNvPr>
          <p:cNvSpPr txBox="1"/>
          <p:nvPr/>
        </p:nvSpPr>
        <p:spPr>
          <a:xfrm>
            <a:off x="1694433" y="4427827"/>
            <a:ext cx="23379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(location=0, scale=1)</a:t>
            </a:r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40476B53-B0A6-4656-A53A-76335C7AED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2668" y="4507037"/>
            <a:ext cx="2537936" cy="23930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02755EA-B6E2-48F5-906A-C7B224F00A88}"/>
              </a:ext>
            </a:extLst>
          </p:cNvPr>
          <p:cNvSpPr txBox="1"/>
          <p:nvPr/>
        </p:nvSpPr>
        <p:spPr>
          <a:xfrm>
            <a:off x="1694433" y="5577157"/>
            <a:ext cx="88031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When all three approaches fail, good approximations to the inverse CDF exist requiring computations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61455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>
            <a:extLst>
              <a:ext uri="{FF2B5EF4-FFF2-40B4-BE49-F238E27FC236}">
                <a16:creationId xmlns:a16="http://schemas.microsoft.com/office/drawing/2014/main" id="{3EC45681-DCA3-B515-CC3F-9FF7BA98D6ED}"/>
              </a:ext>
            </a:extLst>
          </p:cNvPr>
          <p:cNvSpPr>
            <a:spLocks noGrp="1" noChangeAspect="1" noChangeArrowheads="1"/>
          </p:cNvSpPr>
          <p:nvPr>
            <p:ph type="body"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ko-KR"/>
              <a:t>Experiments</a:t>
            </a:r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9D92C4-A172-469D-8889-BF2FCCC3821C}"/>
              </a:ext>
            </a:extLst>
          </p:cNvPr>
          <p:cNvSpPr txBox="1"/>
          <p:nvPr/>
        </p:nvSpPr>
        <p:spPr>
          <a:xfrm>
            <a:off x="407369" y="920077"/>
            <a:ext cx="11064195" cy="3362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Dataset : MNIST, </a:t>
            </a:r>
            <a:r>
              <a:rPr lang="en-US" altLang="ko-KR" dirty="0" err="1"/>
              <a:t>FreyFace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The generative model (decoder) and the variational approximation (encoder) have the same structure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In the case of the </a:t>
            </a:r>
            <a:r>
              <a:rPr lang="en-US" altLang="ko-KR" dirty="0" err="1"/>
              <a:t>FreyFace</a:t>
            </a:r>
            <a:r>
              <a:rPr lang="en-US" altLang="ko-KR" dirty="0"/>
              <a:t> dataset, Gaussian output and the Sigmoid activation function are used to constrain the values between (0, 1).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To update model parameter; Use Stochastic Gradient Ascent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computed by differentiating the lower bound estimator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5D807F8-C658-4AB8-B37B-13ECA19846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6933" y="4000852"/>
            <a:ext cx="7092822" cy="2269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8012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4949E182-796D-0F67-74ED-0AD04BAD05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Experiments</a:t>
            </a:r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9E000DB-4C07-589D-D109-706CD2AECB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6606"/>
          <a:stretch/>
        </p:blipFill>
        <p:spPr>
          <a:xfrm>
            <a:off x="1966806" y="548680"/>
            <a:ext cx="8754373" cy="339825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2499A7D-EE2B-0AB8-A716-937EFDBD048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20051"/>
          <a:stretch/>
        </p:blipFill>
        <p:spPr>
          <a:xfrm>
            <a:off x="3160292" y="3946934"/>
            <a:ext cx="6689559" cy="276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4404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DFE7F3C-A48F-4CE2-DB69-CAAF583907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Conclusion &amp; Future Work</a:t>
            </a:r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06DB57-84FA-4D76-B983-68C2966A25D3}"/>
              </a:ext>
            </a:extLst>
          </p:cNvPr>
          <p:cNvSpPr txBox="1"/>
          <p:nvPr/>
        </p:nvSpPr>
        <p:spPr>
          <a:xfrm>
            <a:off x="885731" y="2001314"/>
            <a:ext cx="9910088" cy="21162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created a lower bound estimation that can be optimized using simple stochastic gradient descent (SGD) through the reparameterization of the variational lower bound.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This allows the approximate inference model to fit the intractable posterior using the proposed lower bound estimator, enabling efficient posterior inference.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1464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47B240F0-135F-A12F-43FA-8A4C94BB81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Code Implementation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0EA745A-1139-9613-9740-F583A33CB6BE}"/>
              </a:ext>
            </a:extLst>
          </p:cNvPr>
          <p:cNvSpPr txBox="1"/>
          <p:nvPr/>
        </p:nvSpPr>
        <p:spPr>
          <a:xfrm>
            <a:off x="7477804" y="6434644"/>
            <a:ext cx="418805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>
                <a:hlinkClick r:id="rId3"/>
              </a:rPr>
              <a:t>https://github.com/pytorch/examples/blob/main/vae/main.py</a:t>
            </a:r>
            <a:endParaRPr lang="en-US" altLang="ko-KR" sz="1100"/>
          </a:p>
          <a:p>
            <a:endParaRPr lang="ko-KR" altLang="en-US" sz="110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CC980E72-0597-282F-0121-E871522135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465" y="2079010"/>
            <a:ext cx="5801535" cy="1206468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0287A0DB-F2DB-7AE7-DE2E-1988ED1D72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584" y="3429000"/>
            <a:ext cx="3448531" cy="238158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BADD65CB-C7BD-0C14-38BF-95A531E461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4289" y="1834283"/>
            <a:ext cx="5801535" cy="1924319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4E278063-0E6D-9EEF-DCA1-78E7EA3545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84289" y="3810680"/>
            <a:ext cx="5134692" cy="75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7662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507533-076E-BC15-5B72-3A9ABB0EFD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131CB813-A4BD-44EC-7EE7-32885DBB66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Code Implementation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654D4F5-6111-EFB4-BF81-652C2FFDCF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8893" y="2226441"/>
            <a:ext cx="2458131" cy="245813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3CB79BD-89DF-EED0-85BA-6733E83B38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8207" y="5232857"/>
            <a:ext cx="2799504" cy="71722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42BB00E-6546-F227-7AB4-2C39BCCB3D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6439" y="5232857"/>
            <a:ext cx="2799500" cy="71722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0A2C5A0-E811-6A0E-00F0-0657E01F08C6}"/>
              </a:ext>
            </a:extLst>
          </p:cNvPr>
          <p:cNvSpPr txBox="1"/>
          <p:nvPr/>
        </p:nvSpPr>
        <p:spPr>
          <a:xfrm>
            <a:off x="3642147" y="1618810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epoch 1</a:t>
            </a:r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664813-A984-55F7-64B7-34B34230BA9C}"/>
              </a:ext>
            </a:extLst>
          </p:cNvPr>
          <p:cNvSpPr txBox="1"/>
          <p:nvPr/>
        </p:nvSpPr>
        <p:spPr>
          <a:xfrm>
            <a:off x="393811" y="4979634"/>
            <a:ext cx="1676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reconstruction</a:t>
            </a:r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342317C-9E00-F7A4-B9EA-F4E83F838D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1780" y="2251599"/>
            <a:ext cx="2458130" cy="245813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E21FB38-5403-730C-5A10-82BAC1032B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94667" y="5221394"/>
            <a:ext cx="2799501" cy="71722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BAE2ADEB-01E3-2364-82FE-D56946447E5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11274" y="2251599"/>
            <a:ext cx="2420941" cy="2420941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968DFAEE-C90F-FFD9-744F-02A7ECE8C58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76446" y="576669"/>
            <a:ext cx="4188050" cy="55758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6707950-1483-C8FE-0D20-68522FF4384B}"/>
              </a:ext>
            </a:extLst>
          </p:cNvPr>
          <p:cNvSpPr txBox="1"/>
          <p:nvPr/>
        </p:nvSpPr>
        <p:spPr>
          <a:xfrm>
            <a:off x="7477804" y="6434644"/>
            <a:ext cx="418805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>
                <a:hlinkClick r:id="rId10"/>
              </a:rPr>
              <a:t>https://github.com/pytorch/examples/blob/main/vae/main.py</a:t>
            </a:r>
            <a:endParaRPr lang="en-US" altLang="ko-KR" sz="1100"/>
          </a:p>
          <a:p>
            <a:endParaRPr lang="ko-KR" altLang="en-US" sz="11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41795A-8E3D-04CE-601D-9D66EAE2E423}"/>
              </a:ext>
            </a:extLst>
          </p:cNvPr>
          <p:cNvSpPr txBox="1"/>
          <p:nvPr/>
        </p:nvSpPr>
        <p:spPr>
          <a:xfrm>
            <a:off x="393811" y="2811148"/>
            <a:ext cx="925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sample</a:t>
            </a: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352605-3057-A0F7-6DCC-E782B7EA57E3}"/>
              </a:ext>
            </a:extLst>
          </p:cNvPr>
          <p:cNvSpPr txBox="1"/>
          <p:nvPr/>
        </p:nvSpPr>
        <p:spPr>
          <a:xfrm>
            <a:off x="6486685" y="1618810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epoch 5</a:t>
            </a: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1088D5-AF1A-C688-0D16-BC4F0E921CDB}"/>
              </a:ext>
            </a:extLst>
          </p:cNvPr>
          <p:cNvSpPr txBox="1"/>
          <p:nvPr/>
        </p:nvSpPr>
        <p:spPr>
          <a:xfrm>
            <a:off x="9237401" y="1618810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epoch 10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9439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2022849" y="2636912"/>
            <a:ext cx="8208912" cy="1090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104306" tIns="52153" rIns="104306" bIns="52153">
            <a:spAutoFit/>
          </a:bodyPr>
          <a:lstStyle/>
          <a:p>
            <a:pPr algn="ctr"/>
            <a:r>
              <a:rPr lang="en-US" altLang="ko-KR" sz="3200" b="1">
                <a:solidFill>
                  <a:srgbClr val="3AC4D2"/>
                </a:solidFill>
              </a:rPr>
              <a:t>Thank you for your attention.!!!</a:t>
            </a:r>
          </a:p>
          <a:p>
            <a:pPr algn="ctr"/>
            <a:r>
              <a:rPr lang="en-US" altLang="ko-KR" sz="3200" b="1" err="1">
                <a:solidFill>
                  <a:srgbClr val="3AC4D2"/>
                </a:solidFill>
              </a:rPr>
              <a:t>QnA</a:t>
            </a:r>
            <a:endParaRPr lang="en-US" altLang="ko-KR" sz="3200" b="1">
              <a:solidFill>
                <a:srgbClr val="3AC4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512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925062" y="2090523"/>
            <a:ext cx="6283506" cy="3368663"/>
          </a:xfrm>
          <a:prstGeom prst="rect">
            <a:avLst/>
          </a:prstGeom>
          <a:noFill/>
        </p:spPr>
        <p:txBody>
          <a:bodyPr wrap="square" lIns="91424" tIns="45712" rIns="91424" bIns="45712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ea typeface="맑은 고딕"/>
              </a:rPr>
              <a:t>Introduction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ea typeface="맑은 고딕"/>
              </a:rPr>
              <a:t>Problem Scenario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ea typeface="맑은 고딕"/>
              </a:rPr>
              <a:t>Method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ea typeface="맑은 고딕"/>
              </a:rPr>
              <a:t>ELBO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ea typeface="맑은 고딕"/>
              </a:rPr>
              <a:t>SGVB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ea typeface="맑은 고딕"/>
              </a:rPr>
              <a:t>AEVB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ea typeface="맑은 고딕"/>
              </a:rPr>
              <a:t>The reparameterization trick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>
                <a:ea typeface="맑은 고딕"/>
              </a:rPr>
              <a:t>Experiments</a:t>
            </a:r>
            <a:endParaRPr lang="en-US" altLang="ko-KR" sz="1600" b="1" dirty="0">
              <a:ea typeface="맑은 고딕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ea typeface="맑은 고딕"/>
              </a:rPr>
              <a:t>Code Implementation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4943872" y="1556793"/>
            <a:ext cx="1927056" cy="461649"/>
          </a:xfrm>
          <a:prstGeom prst="rect">
            <a:avLst/>
          </a:prstGeom>
        </p:spPr>
        <p:txBody>
          <a:bodyPr wrap="square" lIns="91424" tIns="45712" rIns="91424" bIns="45712">
            <a:spAutoFit/>
          </a:bodyPr>
          <a:lstStyle/>
          <a:p>
            <a:r>
              <a:rPr lang="en-US" sz="2400" b="1">
                <a:solidFill>
                  <a:srgbClr val="FF6600"/>
                </a:solidFill>
                <a:latin typeface="+mn-ea"/>
              </a:rPr>
              <a:t>Contents</a:t>
            </a:r>
            <a:endParaRPr lang="ko-KR" altLang="en-US" sz="2400" b="1">
              <a:solidFill>
                <a:srgbClr val="FF6600"/>
              </a:solidFill>
              <a:latin typeface="+mn-ea"/>
            </a:endParaRPr>
          </a:p>
        </p:txBody>
      </p:sp>
      <p:cxnSp>
        <p:nvCxnSpPr>
          <p:cNvPr id="9" name="직선 연결선 8"/>
          <p:cNvCxnSpPr/>
          <p:nvPr/>
        </p:nvCxnSpPr>
        <p:spPr>
          <a:xfrm>
            <a:off x="5087888" y="2007685"/>
            <a:ext cx="5580112" cy="0"/>
          </a:xfrm>
          <a:prstGeom prst="line">
            <a:avLst/>
          </a:prstGeom>
          <a:ln w="19050">
            <a:solidFill>
              <a:srgbClr val="FF66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5521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딥러닝-VAE] 오토엔코더를 이용한 이미지 생성">
            <a:extLst>
              <a:ext uri="{FF2B5EF4-FFF2-40B4-BE49-F238E27FC236}">
                <a16:creationId xmlns:a16="http://schemas.microsoft.com/office/drawing/2014/main" id="{A3F2FACA-9B59-40DD-A5F5-BA5490668D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5" t="6021" r="13975"/>
          <a:stretch/>
        </p:blipFill>
        <p:spPr bwMode="auto">
          <a:xfrm>
            <a:off x="4177611" y="684905"/>
            <a:ext cx="3144033" cy="2376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FEC12B1-79F4-67D5-F5B9-BA1E8D0B9A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Introduction</a:t>
            </a:r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A2BD0EB-6EB5-7C20-5FF2-907FEF428308}"/>
                  </a:ext>
                </a:extLst>
              </p:cNvPr>
              <p:cNvSpPr txBox="1"/>
              <p:nvPr/>
            </p:nvSpPr>
            <p:spPr>
              <a:xfrm>
                <a:off x="2880353" y="3602396"/>
                <a:ext cx="5639755" cy="9687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ko-KR" alt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ko-KR" altLang="en-US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𝑑𝑧</m:t>
                          </m:r>
                        </m:e>
                      </m:nary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ko-KR" altLang="en-US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ko-KR" altLang="en-US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𝑑𝑧</m:t>
                          </m:r>
                        </m:e>
                      </m:nary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A2BD0EB-6EB5-7C20-5FF2-907FEF4283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353" y="3602396"/>
                <a:ext cx="5639755" cy="9687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0" name="Picture 6" descr="흰색 바탕에 귀여운 토이 푸들 강아지 | 프리미엄 AI 생성 이미지">
            <a:extLst>
              <a:ext uri="{FF2B5EF4-FFF2-40B4-BE49-F238E27FC236}">
                <a16:creationId xmlns:a16="http://schemas.microsoft.com/office/drawing/2014/main" id="{3D1D6EC3-23E3-4D4C-8170-A60ABFE06C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01" t="15083" r="2757" b="17157"/>
          <a:stretch/>
        </p:blipFill>
        <p:spPr bwMode="auto">
          <a:xfrm>
            <a:off x="146595" y="1099092"/>
            <a:ext cx="2044221" cy="1608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09780FC-3417-489C-B367-4319DED8AEEA}"/>
              </a:ext>
            </a:extLst>
          </p:cNvPr>
          <p:cNvSpPr txBox="1"/>
          <p:nvPr/>
        </p:nvSpPr>
        <p:spPr>
          <a:xfrm>
            <a:off x="2210891" y="1328733"/>
            <a:ext cx="1462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Feature 1: ex)color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5A183D4-C33B-4A79-BF58-CB82F4DD7538}"/>
              </a:ext>
            </a:extLst>
          </p:cNvPr>
          <p:cNvSpPr txBox="1"/>
          <p:nvPr/>
        </p:nvSpPr>
        <p:spPr>
          <a:xfrm>
            <a:off x="2190816" y="2057841"/>
            <a:ext cx="1300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Feature 2: </a:t>
            </a:r>
          </a:p>
          <a:p>
            <a:r>
              <a:rPr lang="en-US" altLang="ko-KR" dirty="0"/>
              <a:t>ex)shape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146C00-F631-4138-90F7-0CF5309ADFFB}"/>
              </a:ext>
            </a:extLst>
          </p:cNvPr>
          <p:cNvSpPr txBox="1"/>
          <p:nvPr/>
        </p:nvSpPr>
        <p:spPr>
          <a:xfrm rot="759066">
            <a:off x="4343866" y="2653077"/>
            <a:ext cx="1462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Feature 1: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8B3C85-2949-479C-971A-C5AF0E7E3F83}"/>
              </a:ext>
            </a:extLst>
          </p:cNvPr>
          <p:cNvSpPr txBox="1"/>
          <p:nvPr/>
        </p:nvSpPr>
        <p:spPr>
          <a:xfrm rot="19475768">
            <a:off x="6039635" y="2465387"/>
            <a:ext cx="1462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Feature 2: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21F9CF9-0238-4F71-86C6-C3D2823CCE54}"/>
              </a:ext>
            </a:extLst>
          </p:cNvPr>
          <p:cNvSpPr txBox="1"/>
          <p:nvPr/>
        </p:nvSpPr>
        <p:spPr>
          <a:xfrm>
            <a:off x="7696237" y="1543961"/>
            <a:ext cx="1462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Sampling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1C615F9-5B5D-4400-949E-73BD4F7BC208}"/>
              </a:ext>
            </a:extLst>
          </p:cNvPr>
          <p:cNvSpPr txBox="1"/>
          <p:nvPr/>
        </p:nvSpPr>
        <p:spPr>
          <a:xfrm>
            <a:off x="2075638" y="914426"/>
            <a:ext cx="172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Extract Feature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9169C0A-B1C5-4985-B827-491DCAD8BACB}"/>
              </a:ext>
            </a:extLst>
          </p:cNvPr>
          <p:cNvSpPr txBox="1"/>
          <p:nvPr/>
        </p:nvSpPr>
        <p:spPr>
          <a:xfrm>
            <a:off x="9820427" y="1533788"/>
            <a:ext cx="1462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Train Model 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3E14DC4-1202-4871-A995-76EADFA5391C}"/>
              </a:ext>
            </a:extLst>
          </p:cNvPr>
          <p:cNvSpPr txBox="1"/>
          <p:nvPr/>
        </p:nvSpPr>
        <p:spPr>
          <a:xfrm>
            <a:off x="1168705" y="4720851"/>
            <a:ext cx="995075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 dirty="0" err="1"/>
              <a:t>How</a:t>
            </a:r>
            <a:r>
              <a:rPr lang="ko-KR" altLang="en-US" sz="2000" dirty="0"/>
              <a:t> </a:t>
            </a:r>
            <a:r>
              <a:rPr lang="ko-KR" altLang="en-US" sz="2000" dirty="0" err="1"/>
              <a:t>can</a:t>
            </a:r>
            <a:r>
              <a:rPr lang="ko-KR" altLang="en-US" sz="2000" dirty="0"/>
              <a:t> </a:t>
            </a:r>
            <a:r>
              <a:rPr lang="ko-KR" altLang="en-US" sz="2000" dirty="0" err="1"/>
              <a:t>we</a:t>
            </a:r>
            <a:r>
              <a:rPr lang="ko-KR" altLang="en-US" sz="2000" dirty="0"/>
              <a:t> </a:t>
            </a:r>
            <a:r>
              <a:rPr lang="ko-KR" altLang="en-US" sz="2000" dirty="0" err="1"/>
              <a:t>perform</a:t>
            </a:r>
            <a:r>
              <a:rPr lang="ko-KR" altLang="en-US" sz="2000" dirty="0"/>
              <a:t> </a:t>
            </a:r>
            <a:r>
              <a:rPr lang="ko-KR" altLang="en-US" sz="2000" dirty="0" err="1"/>
              <a:t>efﬁcient</a:t>
            </a:r>
            <a:r>
              <a:rPr lang="ko-KR" altLang="en-US" sz="2000" dirty="0"/>
              <a:t> </a:t>
            </a:r>
            <a:r>
              <a:rPr lang="ko-KR" altLang="en-US" sz="2000" dirty="0" err="1"/>
              <a:t>approximate</a:t>
            </a:r>
            <a:r>
              <a:rPr lang="ko-KR" altLang="en-US" sz="2000" dirty="0"/>
              <a:t> </a:t>
            </a:r>
            <a:r>
              <a:rPr lang="ko-KR" altLang="en-US" sz="2000" dirty="0" err="1"/>
              <a:t>inference</a:t>
            </a:r>
            <a:r>
              <a:rPr lang="ko-KR" altLang="en-US" sz="2000" dirty="0"/>
              <a:t> and </a:t>
            </a:r>
            <a:r>
              <a:rPr lang="ko-KR" altLang="en-US" sz="2000" dirty="0" err="1"/>
              <a:t>learning</a:t>
            </a:r>
            <a:r>
              <a:rPr lang="ko-KR" altLang="en-US" sz="2000" dirty="0"/>
              <a:t> </a:t>
            </a:r>
            <a:r>
              <a:rPr lang="ko-KR" altLang="en-US" sz="2000" dirty="0" err="1"/>
              <a:t>with</a:t>
            </a:r>
            <a:r>
              <a:rPr lang="ko-KR" altLang="en-US" sz="2000" dirty="0"/>
              <a:t> </a:t>
            </a:r>
            <a:r>
              <a:rPr lang="ko-KR" altLang="en-US" sz="2000" dirty="0" err="1"/>
              <a:t>directed</a:t>
            </a:r>
            <a:r>
              <a:rPr lang="ko-KR" altLang="en-US" sz="2000" dirty="0"/>
              <a:t> </a:t>
            </a:r>
            <a:r>
              <a:rPr lang="ko-KR" altLang="en-US" sz="2000" dirty="0" err="1"/>
              <a:t>probabilistic</a:t>
            </a:r>
            <a:r>
              <a:rPr lang="ko-KR" altLang="en-US" sz="2000" dirty="0"/>
              <a:t> </a:t>
            </a:r>
            <a:r>
              <a:rPr lang="ko-KR" altLang="en-US" sz="2000" dirty="0" err="1"/>
              <a:t>models</a:t>
            </a:r>
            <a:r>
              <a:rPr lang="ko-KR" altLang="en-US" sz="2000" dirty="0"/>
              <a:t> </a:t>
            </a:r>
            <a:r>
              <a:rPr lang="ko-KR" altLang="en-US" sz="2000" u="sng" dirty="0" err="1"/>
              <a:t>whose</a:t>
            </a:r>
            <a:r>
              <a:rPr lang="ko-KR" altLang="en-US" sz="2000" u="sng" dirty="0"/>
              <a:t> </a:t>
            </a:r>
            <a:r>
              <a:rPr lang="ko-KR" altLang="en-US" sz="2000" u="sng" dirty="0" err="1"/>
              <a:t>continuous</a:t>
            </a:r>
            <a:r>
              <a:rPr lang="ko-KR" altLang="en-US" sz="2000" u="sng" dirty="0"/>
              <a:t> </a:t>
            </a:r>
            <a:r>
              <a:rPr lang="ko-KR" altLang="en-US" sz="2000" u="sng" dirty="0" err="1"/>
              <a:t>latent</a:t>
            </a:r>
            <a:r>
              <a:rPr lang="ko-KR" altLang="en-US" sz="2000" u="sng" dirty="0"/>
              <a:t> </a:t>
            </a:r>
            <a:r>
              <a:rPr lang="ko-KR" altLang="en-US" sz="2000" u="sng" dirty="0" err="1"/>
              <a:t>variables</a:t>
            </a:r>
            <a:r>
              <a:rPr lang="ko-KR" altLang="en-US" sz="2000" u="sng" dirty="0"/>
              <a:t> and/</a:t>
            </a:r>
            <a:r>
              <a:rPr lang="ko-KR" altLang="en-US" sz="2000" u="sng" dirty="0" err="1"/>
              <a:t>or</a:t>
            </a:r>
            <a:r>
              <a:rPr lang="ko-KR" altLang="en-US" sz="2000" u="sng" dirty="0"/>
              <a:t> </a:t>
            </a:r>
            <a:r>
              <a:rPr lang="ko-KR" altLang="en-US" sz="2000" u="sng" dirty="0" err="1"/>
              <a:t>parameters</a:t>
            </a:r>
            <a:r>
              <a:rPr lang="ko-KR" altLang="en-US" sz="2000" u="sng" dirty="0"/>
              <a:t> </a:t>
            </a:r>
            <a:r>
              <a:rPr lang="ko-KR" altLang="en-US" sz="2000" u="sng" dirty="0" err="1"/>
              <a:t>have</a:t>
            </a:r>
            <a:r>
              <a:rPr lang="ko-KR" altLang="en-US" sz="2000" u="sng" dirty="0"/>
              <a:t> </a:t>
            </a:r>
            <a:r>
              <a:rPr lang="ko-KR" altLang="en-US" sz="2000" u="sng" dirty="0" err="1"/>
              <a:t>intractable</a:t>
            </a:r>
            <a:r>
              <a:rPr lang="ko-KR" altLang="en-US" sz="2000" u="sng" dirty="0"/>
              <a:t> </a:t>
            </a:r>
            <a:r>
              <a:rPr lang="ko-KR" altLang="en-US" sz="2000" u="sng" dirty="0" err="1"/>
              <a:t>posterior</a:t>
            </a:r>
            <a:r>
              <a:rPr lang="ko-KR" altLang="en-US" sz="2000" u="sng" dirty="0"/>
              <a:t> </a:t>
            </a:r>
            <a:r>
              <a:rPr lang="ko-KR" altLang="en-US" sz="2000" u="sng" dirty="0" err="1"/>
              <a:t>distributions</a:t>
            </a:r>
            <a:r>
              <a:rPr lang="ko-KR" altLang="en-US" sz="2000" u="sng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142695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6D7B8B-24B0-7F16-C66C-5AEEB8BD1F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4EBC089-9994-6348-2E97-6E6347C09E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Introduction</a:t>
            </a:r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DEC881D-7887-04DB-6B07-87402916049E}"/>
                  </a:ext>
                </a:extLst>
              </p:cNvPr>
              <p:cNvSpPr txBox="1"/>
              <p:nvPr/>
            </p:nvSpPr>
            <p:spPr>
              <a:xfrm>
                <a:off x="3199935" y="799361"/>
                <a:ext cx="5792129" cy="9687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ko-KR" altLang="en-US" sz="2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ko-KR" altLang="en-US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𝑑𝑧</m:t>
                          </m:r>
                        </m:e>
                      </m:nary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ko-KR" altLang="en-US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ko-KR" altLang="en-US" sz="24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𝑑𝑧</m:t>
                          </m:r>
                        </m:e>
                      </m:nary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DEC881D-7887-04DB-6B07-8740291604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9935" y="799361"/>
                <a:ext cx="5792129" cy="9687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F0DA5D67-0F32-A428-08FA-393523CD586B}"/>
              </a:ext>
            </a:extLst>
          </p:cNvPr>
          <p:cNvSpPr txBox="1"/>
          <p:nvPr/>
        </p:nvSpPr>
        <p:spPr>
          <a:xfrm>
            <a:off x="1479368" y="2782669"/>
            <a:ext cx="27389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VB</a:t>
            </a:r>
            <a:r>
              <a:rPr lang="ko-KR" altLang="en-US" dirty="0"/>
              <a:t> </a:t>
            </a:r>
            <a:r>
              <a:rPr lang="en-US" altLang="ko-KR" dirty="0"/>
              <a:t>(variational Bayesian)</a:t>
            </a:r>
          </a:p>
          <a:p>
            <a:r>
              <a:rPr lang="en-US" altLang="ko-KR" dirty="0"/>
              <a:t>mean-field approach 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D7663A-ED16-4AFA-A3EF-CC9921BF66D3}"/>
              </a:ext>
            </a:extLst>
          </p:cNvPr>
          <p:cNvSpPr txBox="1"/>
          <p:nvPr/>
        </p:nvSpPr>
        <p:spPr>
          <a:xfrm>
            <a:off x="1479368" y="2308402"/>
            <a:ext cx="2118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Previous Solution</a:t>
            </a:r>
            <a:endParaRPr lang="ko-KR" alt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85BD73-ADA7-4B4D-9A6F-DD0141132214}"/>
              </a:ext>
            </a:extLst>
          </p:cNvPr>
          <p:cNvSpPr txBox="1"/>
          <p:nvPr/>
        </p:nvSpPr>
        <p:spPr>
          <a:xfrm>
            <a:off x="1479368" y="3692315"/>
            <a:ext cx="1414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Suggestion</a:t>
            </a:r>
            <a:endParaRPr lang="ko-KR" altLang="en-US" b="1" dirty="0"/>
          </a:p>
        </p:txBody>
      </p:sp>
      <p:pic>
        <p:nvPicPr>
          <p:cNvPr id="1026" name="Picture 2" descr="Illustration of IID vs. non-IID for MNIST dataset. Non-IID data... |  Download Scientific Diagram">
            <a:extLst>
              <a:ext uri="{FF2B5EF4-FFF2-40B4-BE49-F238E27FC236}">
                <a16:creationId xmlns:a16="http://schemas.microsoft.com/office/drawing/2014/main" id="{5B061C37-BEFD-4FF7-ADBF-254783889A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432" y="4694294"/>
            <a:ext cx="2543175" cy="179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4388144-7A5E-41CC-811F-374CA8A09DA1}"/>
              </a:ext>
            </a:extLst>
          </p:cNvPr>
          <p:cNvSpPr txBox="1"/>
          <p:nvPr/>
        </p:nvSpPr>
        <p:spPr>
          <a:xfrm>
            <a:off x="4572000" y="5089913"/>
            <a:ext cx="33375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262626"/>
                </a:solidFill>
                <a:effectLst/>
                <a:latin typeface="-apple-system"/>
              </a:rPr>
              <a:t>In the case where each data point has a continuous latent variable,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C151D0-E889-4F9D-9E4A-C90054CF0F59}"/>
              </a:ext>
            </a:extLst>
          </p:cNvPr>
          <p:cNvSpPr txBox="1"/>
          <p:nvPr/>
        </p:nvSpPr>
        <p:spPr>
          <a:xfrm>
            <a:off x="5274128" y="2308402"/>
            <a:ext cx="1108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Problem</a:t>
            </a:r>
            <a:endParaRPr lang="ko-KR" altLang="en-US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792D677-1919-491D-83DF-F2CBFE3E158D}"/>
              </a:ext>
            </a:extLst>
          </p:cNvPr>
          <p:cNvSpPr txBox="1"/>
          <p:nvPr/>
        </p:nvSpPr>
        <p:spPr>
          <a:xfrm>
            <a:off x="4572000" y="2723207"/>
            <a:ext cx="381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262626"/>
                </a:solidFill>
                <a:effectLst/>
                <a:latin typeface="-apple-system"/>
              </a:rPr>
              <a:t>Computational Complexity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13427A-4826-4B4F-92C1-5040AE2CC651}"/>
              </a:ext>
            </a:extLst>
          </p:cNvPr>
          <p:cNvSpPr txBox="1"/>
          <p:nvPr/>
        </p:nvSpPr>
        <p:spPr>
          <a:xfrm>
            <a:off x="8447073" y="4324962"/>
            <a:ext cx="3337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262626"/>
                </a:solidFill>
                <a:effectLst/>
                <a:latin typeface="-apple-system"/>
              </a:rPr>
              <a:t>Introduce </a:t>
            </a:r>
            <a:r>
              <a:rPr lang="en-US" altLang="ko-KR" b="1" i="0" dirty="0">
                <a:solidFill>
                  <a:srgbClr val="262626"/>
                </a:solidFill>
                <a:effectLst/>
                <a:latin typeface="-apple-system"/>
              </a:rPr>
              <a:t>Auto-Encoding VB</a:t>
            </a:r>
            <a:endParaRPr lang="ko-KR" altLang="en-US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8327D06-F102-40C5-B273-D21EF799CF45}"/>
              </a:ext>
            </a:extLst>
          </p:cNvPr>
          <p:cNvSpPr txBox="1"/>
          <p:nvPr/>
        </p:nvSpPr>
        <p:spPr>
          <a:xfrm>
            <a:off x="8378953" y="5089913"/>
            <a:ext cx="33375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262626"/>
                </a:solidFill>
                <a:latin typeface="-apple-system"/>
              </a:rPr>
              <a:t>Calculate lower bound estimator</a:t>
            </a:r>
          </a:p>
          <a:p>
            <a:r>
              <a:rPr lang="en-US" altLang="ko-KR" dirty="0">
                <a:solidFill>
                  <a:srgbClr val="262626"/>
                </a:solidFill>
                <a:latin typeface="-apple-system"/>
              </a:rPr>
              <a:t>for a probabilistic model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9F5C04-146B-4778-9A03-8918A4545204}"/>
              </a:ext>
            </a:extLst>
          </p:cNvPr>
          <p:cNvSpPr txBox="1"/>
          <p:nvPr/>
        </p:nvSpPr>
        <p:spPr>
          <a:xfrm>
            <a:off x="1531155" y="4186462"/>
            <a:ext cx="3337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 err="1">
                <a:solidFill>
                  <a:srgbClr val="262626"/>
                </a:solidFill>
                <a:effectLst/>
                <a:latin typeface="-apple-system"/>
              </a:rPr>
              <a:t>i.i.d</a:t>
            </a:r>
            <a:r>
              <a:rPr lang="en-US" altLang="ko-KR" b="0" i="0" dirty="0">
                <a:solidFill>
                  <a:srgbClr val="262626"/>
                </a:solidFill>
                <a:effectLst/>
                <a:latin typeface="-apple-system"/>
              </a:rPr>
              <a:t> dataset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6982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F66B0F8-9914-DBC3-8E39-DAD7DFC6E6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Problem Scenario</a:t>
            </a:r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9CB92F4-A6DA-40E0-9A19-36D7D429C9E4}"/>
                  </a:ext>
                </a:extLst>
              </p:cNvPr>
              <p:cNvSpPr txBox="1"/>
              <p:nvPr/>
            </p:nvSpPr>
            <p:spPr>
              <a:xfrm>
                <a:off x="1056051" y="785610"/>
                <a:ext cx="2161933" cy="4761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sz="28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</a:rPr>
                        <m:t>{</m:t>
                      </m:r>
                      <m:sSup>
                        <m:sSup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d>
                            <m:dPr>
                              <m:ctrlP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sSubSup>
                        <m:sSubSup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bSup>
                    </m:oMath>
                  </m:oMathPara>
                </a14:m>
                <a:endParaRPr lang="ko-KR" altLang="en-US" sz="11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9CB92F4-A6DA-40E0-9A19-36D7D429C9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051" y="785610"/>
                <a:ext cx="2161933" cy="4761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1976D5B8-2A07-4FFD-A48E-146111588969}"/>
              </a:ext>
            </a:extLst>
          </p:cNvPr>
          <p:cNvSpPr txBox="1"/>
          <p:nvPr/>
        </p:nvSpPr>
        <p:spPr>
          <a:xfrm>
            <a:off x="563881" y="3952017"/>
            <a:ext cx="112207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To propose a general algorithm, the issues to be addressed are 1)intractability and a 2)large dataset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A41F21C-3147-4758-89BA-448F0B211638}"/>
              </a:ext>
            </a:extLst>
          </p:cNvPr>
          <p:cNvSpPr txBox="1"/>
          <p:nvPr/>
        </p:nvSpPr>
        <p:spPr>
          <a:xfrm>
            <a:off x="563881" y="4595669"/>
            <a:ext cx="2301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3 Problems</a:t>
            </a:r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ECC37BCB-6389-44AC-B971-C5D05EAB3B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783" y="1986424"/>
            <a:ext cx="2112581" cy="369332"/>
          </a:xfrm>
          <a:prstGeom prst="rect">
            <a:avLst/>
          </a:prstGeom>
        </p:spPr>
      </p:pic>
      <p:pic>
        <p:nvPicPr>
          <p:cNvPr id="17" name="그림 16" descr="블랙, 어둠이(가) 표시된 사진&#10;&#10;자동 생성된 설명">
            <a:extLst>
              <a:ext uri="{FF2B5EF4-FFF2-40B4-BE49-F238E27FC236}">
                <a16:creationId xmlns:a16="http://schemas.microsoft.com/office/drawing/2014/main" id="{65E6A4A1-FF2F-4384-8A63-2543ED6225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3783" y="2514273"/>
            <a:ext cx="2161933" cy="33780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3F21C81-FC63-402F-95D7-5C86005CBF4E}"/>
              </a:ext>
            </a:extLst>
          </p:cNvPr>
          <p:cNvSpPr txBox="1"/>
          <p:nvPr/>
        </p:nvSpPr>
        <p:spPr>
          <a:xfrm>
            <a:off x="901212" y="1622530"/>
            <a:ext cx="2527788" cy="369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i="0" dirty="0">
                <a:solidFill>
                  <a:srgbClr val="262626"/>
                </a:solidFill>
                <a:effectLst/>
                <a:latin typeface="-apple-system"/>
              </a:rPr>
              <a:t>Data Generation Process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AA2CE5-F006-4DC5-8A3E-52EE3FF5D954}"/>
              </a:ext>
            </a:extLst>
          </p:cNvPr>
          <p:cNvSpPr txBox="1"/>
          <p:nvPr/>
        </p:nvSpPr>
        <p:spPr>
          <a:xfrm>
            <a:off x="901212" y="2007782"/>
            <a:ext cx="2527788" cy="369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i="0" dirty="0">
                <a:solidFill>
                  <a:srgbClr val="262626"/>
                </a:solidFill>
                <a:effectLst/>
                <a:latin typeface="-apple-system"/>
              </a:rPr>
              <a:t>1.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B4B3950-B17F-450B-A42E-5B1DDBEAFAD8}"/>
              </a:ext>
            </a:extLst>
          </p:cNvPr>
          <p:cNvSpPr txBox="1"/>
          <p:nvPr/>
        </p:nvSpPr>
        <p:spPr>
          <a:xfrm>
            <a:off x="901212" y="2498508"/>
            <a:ext cx="2527788" cy="369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i="0" dirty="0">
                <a:solidFill>
                  <a:srgbClr val="262626"/>
                </a:solidFill>
                <a:effectLst/>
                <a:latin typeface="-apple-system"/>
              </a:rPr>
              <a:t>2.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EC31311-9360-4562-A0FB-14DF232BB92E}"/>
              </a:ext>
            </a:extLst>
          </p:cNvPr>
          <p:cNvSpPr txBox="1"/>
          <p:nvPr/>
        </p:nvSpPr>
        <p:spPr>
          <a:xfrm>
            <a:off x="1056051" y="2989234"/>
            <a:ext cx="9825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- There exists a parameter θ necessary for modeling the data generation process.</a:t>
            </a:r>
          </a:p>
          <a:p>
            <a:r>
              <a:rPr lang="en-US" altLang="ko-KR" dirty="0"/>
              <a:t>- However, the true parameters θ and the values of the latent variables z^(</a:t>
            </a:r>
            <a:r>
              <a:rPr lang="en-US" altLang="ko-KR" dirty="0" err="1"/>
              <a:t>i</a:t>
            </a:r>
            <a:r>
              <a:rPr lang="en-US" altLang="ko-KR" dirty="0"/>
              <a:t>)  are unknown.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A980C94-0E9E-4813-A2D1-0B6794A36577}"/>
                  </a:ext>
                </a:extLst>
              </p:cNvPr>
              <p:cNvSpPr txBox="1"/>
              <p:nvPr/>
            </p:nvSpPr>
            <p:spPr>
              <a:xfrm>
                <a:off x="901211" y="5054655"/>
                <a:ext cx="10883422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en-US" altLang="ko-KR" dirty="0"/>
                  <a:t>Efficient approximate ML or MAP estimation for the parameters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altLang="ko-KR" dirty="0"/>
              </a:p>
              <a:p>
                <a:pPr marL="342900" indent="-342900">
                  <a:buAutoNum type="arabicPeriod"/>
                </a:pPr>
                <a:r>
                  <a:rPr lang="en-US" altLang="ko-KR" dirty="0"/>
                  <a:t>Efficient approximate posterior inference of the latent variables z given an observed value x for a choice of parameters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altLang="ko-KR" dirty="0"/>
              </a:p>
              <a:p>
                <a:pPr marL="342900" indent="-342900">
                  <a:buAutoNum type="arabicPeriod"/>
                </a:pPr>
                <a:r>
                  <a:rPr lang="en-US" altLang="ko-KR" dirty="0"/>
                  <a:t>Efficient approximate marginal inference of the variable x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A980C94-0E9E-4813-A2D1-0B6794A365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211" y="5054655"/>
                <a:ext cx="10883422" cy="1200329"/>
              </a:xfrm>
              <a:prstGeom prst="rect">
                <a:avLst/>
              </a:prstGeom>
              <a:blipFill>
                <a:blip r:embed="rId6"/>
                <a:stretch>
                  <a:fillRect l="-616" t="-4569" b="-86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1212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0F02FE1-B64C-56C9-BDB3-C5E871CDD7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Method - ELBO</a:t>
            </a:r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2E6500-C4AE-44F4-9EB3-96B5393E39B5}"/>
              </a:ext>
            </a:extLst>
          </p:cNvPr>
          <p:cNvSpPr txBox="1"/>
          <p:nvPr/>
        </p:nvSpPr>
        <p:spPr>
          <a:xfrm>
            <a:off x="4472717" y="1078566"/>
            <a:ext cx="2271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Marginal likelihood </a:t>
            </a:r>
            <a:endParaRPr lang="ko-KR" altLang="en-US" dirty="0"/>
          </a:p>
        </p:txBody>
      </p:sp>
      <p:pic>
        <p:nvPicPr>
          <p:cNvPr id="16" name="그림 15" descr="블랙, 어둠이(가) 표시된 사진&#10;&#10;자동 생성된 설명">
            <a:extLst>
              <a:ext uri="{FF2B5EF4-FFF2-40B4-BE49-F238E27FC236}">
                <a16:creationId xmlns:a16="http://schemas.microsoft.com/office/drawing/2014/main" id="{0F60F48E-5C7E-4FB8-8ED5-F2003BCDA3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96" y="1343832"/>
            <a:ext cx="3694215" cy="695382"/>
          </a:xfrm>
          <a:prstGeom prst="rect">
            <a:avLst/>
          </a:prstGeom>
        </p:spPr>
      </p:pic>
      <p:pic>
        <p:nvPicPr>
          <p:cNvPr id="18" name="그림 17" descr="블랙, 어둠이(가) 표시된 사진&#10;&#10;자동 생성된 설명">
            <a:extLst>
              <a:ext uri="{FF2B5EF4-FFF2-40B4-BE49-F238E27FC236}">
                <a16:creationId xmlns:a16="http://schemas.microsoft.com/office/drawing/2014/main" id="{62019B60-D49E-45AA-A624-EAB9E3E3F5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96" y="4080610"/>
            <a:ext cx="5698402" cy="367200"/>
          </a:xfrm>
          <a:prstGeom prst="rect">
            <a:avLst/>
          </a:prstGeom>
        </p:spPr>
      </p:pic>
      <p:pic>
        <p:nvPicPr>
          <p:cNvPr id="20" name="그림 19" descr="블랙, 어둠이(가) 표시된 사진&#10;&#10;자동 생성된 설명">
            <a:extLst>
              <a:ext uri="{FF2B5EF4-FFF2-40B4-BE49-F238E27FC236}">
                <a16:creationId xmlns:a16="http://schemas.microsoft.com/office/drawing/2014/main" id="{95B6F9D0-C754-4444-BB01-021FC3A3D4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845" y="3294304"/>
            <a:ext cx="6584519" cy="398230"/>
          </a:xfrm>
          <a:prstGeom prst="rect">
            <a:avLst/>
          </a:prstGeom>
        </p:spPr>
      </p:pic>
      <p:pic>
        <p:nvPicPr>
          <p:cNvPr id="22" name="그림 21" descr="블랙, 어둠이(가) 표시된 사진&#10;&#10;자동 생성된 설명">
            <a:extLst>
              <a:ext uri="{FF2B5EF4-FFF2-40B4-BE49-F238E27FC236}">
                <a16:creationId xmlns:a16="http://schemas.microsoft.com/office/drawing/2014/main" id="{23966621-77D1-49D4-BEB3-1C7D39EF8E5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96" y="5012503"/>
            <a:ext cx="3306301" cy="36736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F332B76-159C-4CEA-A4D7-A9432342A534}"/>
              </a:ext>
            </a:extLst>
          </p:cNvPr>
          <p:cNvSpPr txBox="1"/>
          <p:nvPr/>
        </p:nvSpPr>
        <p:spPr>
          <a:xfrm>
            <a:off x="4472717" y="1423661"/>
            <a:ext cx="6901606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The sum of the marginal likelihoods of each data point</a:t>
            </a:r>
          </a:p>
          <a:p>
            <a:r>
              <a:rPr lang="en-US" altLang="ko-KR" sz="1600" dirty="0"/>
              <a:t> = An indicator of how well the model represents the entire dataset.</a:t>
            </a:r>
            <a:endParaRPr lang="ko-KR" altLang="en-US" sz="16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C2D13DF-E175-49A3-9810-208AF4216214}"/>
              </a:ext>
            </a:extLst>
          </p:cNvPr>
          <p:cNvSpPr txBox="1"/>
          <p:nvPr/>
        </p:nvSpPr>
        <p:spPr>
          <a:xfrm>
            <a:off x="656596" y="2468880"/>
            <a:ext cx="3265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introduce</a:t>
            </a:r>
            <a:r>
              <a:rPr lang="ko-KR" altLang="en-US" dirty="0"/>
              <a:t> </a:t>
            </a:r>
            <a:r>
              <a:rPr lang="en-US" altLang="ko-KR" dirty="0"/>
              <a:t>recognition</a:t>
            </a:r>
            <a:r>
              <a:rPr lang="ko-KR" altLang="en-US" dirty="0"/>
              <a:t> </a:t>
            </a:r>
            <a:r>
              <a:rPr lang="en-US" altLang="ko-KR" dirty="0"/>
              <a:t>model</a:t>
            </a:r>
            <a:r>
              <a:rPr lang="ko-KR" altLang="en-US" dirty="0"/>
              <a:t> </a:t>
            </a:r>
          </a:p>
        </p:txBody>
      </p:sp>
      <p:pic>
        <p:nvPicPr>
          <p:cNvPr id="28" name="그림 27" descr="블랙, 어둠이(가) 표시된 사진&#10;&#10;자동 생성된 설명">
            <a:extLst>
              <a:ext uri="{FF2B5EF4-FFF2-40B4-BE49-F238E27FC236}">
                <a16:creationId xmlns:a16="http://schemas.microsoft.com/office/drawing/2014/main" id="{1D04AA73-CDB3-453D-8D8F-2BE09FAB6C0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6" t="100000" b="-12451"/>
          <a:stretch/>
        </p:blipFill>
        <p:spPr>
          <a:xfrm>
            <a:off x="3733800" y="3250914"/>
            <a:ext cx="5475824" cy="45719"/>
          </a:xfrm>
          <a:prstGeom prst="rect">
            <a:avLst/>
          </a:prstGeom>
        </p:spPr>
      </p:pic>
      <p:pic>
        <p:nvPicPr>
          <p:cNvPr id="29" name="그림 28" descr="블랙, 어둠이(가) 표시된 사진&#10;&#10;자동 생성된 설명">
            <a:extLst>
              <a:ext uri="{FF2B5EF4-FFF2-40B4-BE49-F238E27FC236}">
                <a16:creationId xmlns:a16="http://schemas.microsoft.com/office/drawing/2014/main" id="{8947409E-4602-40B2-BAD7-662FFC37FAB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39" t="-8450" r="45999" b="-14377"/>
          <a:stretch/>
        </p:blipFill>
        <p:spPr>
          <a:xfrm>
            <a:off x="3850431" y="2383344"/>
            <a:ext cx="1000760" cy="451022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020D7FFA-17E8-4262-A20A-419A21F83208}"/>
              </a:ext>
            </a:extLst>
          </p:cNvPr>
          <p:cNvSpPr txBox="1"/>
          <p:nvPr/>
        </p:nvSpPr>
        <p:spPr>
          <a:xfrm>
            <a:off x="6563620" y="4080610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(1)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5423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0F02FE1-B64C-56C9-BDB3-C5E871CDD7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Method - ELBO</a:t>
            </a:r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2E6500-C4AE-44F4-9EB3-96B5393E39B5}"/>
              </a:ext>
            </a:extLst>
          </p:cNvPr>
          <p:cNvSpPr txBox="1"/>
          <p:nvPr/>
        </p:nvSpPr>
        <p:spPr>
          <a:xfrm>
            <a:off x="534690" y="978346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ELBO</a:t>
            </a:r>
            <a:r>
              <a:rPr lang="ko-KR" altLang="en-US" dirty="0"/>
              <a:t> </a:t>
            </a:r>
          </a:p>
        </p:txBody>
      </p:sp>
      <p:pic>
        <p:nvPicPr>
          <p:cNvPr id="28" name="그림 27" descr="블랙, 어둠이(가) 표시된 사진&#10;&#10;자동 생성된 설명">
            <a:extLst>
              <a:ext uri="{FF2B5EF4-FFF2-40B4-BE49-F238E27FC236}">
                <a16:creationId xmlns:a16="http://schemas.microsoft.com/office/drawing/2014/main" id="{1D04AA73-CDB3-453D-8D8F-2BE09FAB6C0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6" t="100000" b="-12451"/>
          <a:stretch/>
        </p:blipFill>
        <p:spPr>
          <a:xfrm>
            <a:off x="3733800" y="3250914"/>
            <a:ext cx="5475824" cy="45719"/>
          </a:xfrm>
          <a:prstGeom prst="rect">
            <a:avLst/>
          </a:prstGeom>
        </p:spPr>
      </p:pic>
      <p:pic>
        <p:nvPicPr>
          <p:cNvPr id="5" name="그림 4" descr="블랙, 어둠이(가) 표시된 사진&#10;&#10;자동 생성된 설명">
            <a:extLst>
              <a:ext uri="{FF2B5EF4-FFF2-40B4-BE49-F238E27FC236}">
                <a16:creationId xmlns:a16="http://schemas.microsoft.com/office/drawing/2014/main" id="{8811D619-6061-48A2-A194-538C799B35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651" y="824874"/>
            <a:ext cx="1676190" cy="4761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65491D3-D23B-4D7E-9B0A-9420DAE18C1C}"/>
                  </a:ext>
                </a:extLst>
              </p:cNvPr>
              <p:cNvSpPr txBox="1"/>
              <p:nvPr/>
            </p:nvSpPr>
            <p:spPr>
              <a:xfrm>
                <a:off x="8881012" y="3548774"/>
                <a:ext cx="23473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ko-KR" altLang="en-US" smtClean="0"/>
                      <m:t>∵</m:t>
                    </m:r>
                  </m:oMath>
                </a14:m>
                <a:r>
                  <a:rPr lang="en-US" altLang="ko-KR" dirty="0"/>
                  <a:t> Jensen’s inequality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65491D3-D23B-4D7E-9B0A-9420DAE18C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1012" y="3548774"/>
                <a:ext cx="2347374" cy="369332"/>
              </a:xfrm>
              <a:prstGeom prst="rect">
                <a:avLst/>
              </a:prstGeom>
              <a:blipFill>
                <a:blip r:embed="rId5"/>
                <a:stretch>
                  <a:fillRect t="-8197" r="-1558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그림 8" descr="블랙, 어둠이(가) 표시된 사진&#10;&#10;자동 생성된 설명">
            <a:extLst>
              <a:ext uri="{FF2B5EF4-FFF2-40B4-BE49-F238E27FC236}">
                <a16:creationId xmlns:a16="http://schemas.microsoft.com/office/drawing/2014/main" id="{C0479D49-C9E5-43DE-977A-F95BEDD68B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2906" y="3296633"/>
            <a:ext cx="4826185" cy="740492"/>
          </a:xfrm>
          <a:prstGeom prst="rect">
            <a:avLst/>
          </a:prstGeom>
        </p:spPr>
      </p:pic>
      <p:pic>
        <p:nvPicPr>
          <p:cNvPr id="11" name="그림 10" descr="블랙, 어둠이(가) 표시된 사진&#10;&#10;자동 생성된 설명">
            <a:extLst>
              <a:ext uri="{FF2B5EF4-FFF2-40B4-BE49-F238E27FC236}">
                <a16:creationId xmlns:a16="http://schemas.microsoft.com/office/drawing/2014/main" id="{BAE673AB-F7CD-4662-B059-9F92D35D1C8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7726" y="784064"/>
            <a:ext cx="4176546" cy="2282184"/>
          </a:xfrm>
          <a:prstGeom prst="rect">
            <a:avLst/>
          </a:prstGeom>
        </p:spPr>
      </p:pic>
      <p:pic>
        <p:nvPicPr>
          <p:cNvPr id="15" name="그림 14" descr="블랙, 어둠이(가) 표시된 사진&#10;&#10;자동 생성된 설명">
            <a:extLst>
              <a:ext uri="{FF2B5EF4-FFF2-40B4-BE49-F238E27FC236}">
                <a16:creationId xmlns:a16="http://schemas.microsoft.com/office/drawing/2014/main" id="{870F6EEB-BAD2-4DEA-98FA-1A4B4F60EBD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784" y="4658598"/>
            <a:ext cx="7927917" cy="80479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D9B41BE-EB5B-450C-8333-A033E75C805D}"/>
                  </a:ext>
                </a:extLst>
              </p:cNvPr>
              <p:cNvSpPr txBox="1"/>
              <p:nvPr/>
            </p:nvSpPr>
            <p:spPr>
              <a:xfrm>
                <a:off x="2405505" y="4289266"/>
                <a:ext cx="265658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b="0" i="0" dirty="0">
                    <a:solidFill>
                      <a:srgbClr val="474747"/>
                    </a:solidFill>
                    <a:effectLst/>
                    <a:latin typeface="Arial" panose="020B0604020202020204" pitchFamily="34" charset="0"/>
                  </a:rPr>
                  <a:t>∴ </a:t>
                </a:r>
                <a:r>
                  <a:rPr lang="en-US" altLang="ko-KR" b="0" i="0" dirty="0">
                    <a:solidFill>
                      <a:srgbClr val="474747"/>
                    </a:solidFill>
                    <a:effectLst/>
                    <a:latin typeface="Arial" panose="020B0604020202020204" pitchFamily="34" charset="0"/>
                  </a:rPr>
                  <a:t>lower bound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ko-KR" altLang="en-US" sz="1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D9B41BE-EB5B-450C-8333-A033E75C80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5505" y="4289266"/>
                <a:ext cx="2656589" cy="369332"/>
              </a:xfrm>
              <a:prstGeom prst="rect">
                <a:avLst/>
              </a:prstGeom>
              <a:blipFill>
                <a:blip r:embed="rId9"/>
                <a:stretch>
                  <a:fillRect l="-2069" t="-10000" b="-2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그림 22" descr="블랙, 어둠이(가) 표시된 사진&#10;&#10;자동 생성된 설명">
            <a:extLst>
              <a:ext uri="{FF2B5EF4-FFF2-40B4-BE49-F238E27FC236}">
                <a16:creationId xmlns:a16="http://schemas.microsoft.com/office/drawing/2014/main" id="{F5432061-19FF-4A4F-A827-EE14D342DBF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041" y="5879310"/>
            <a:ext cx="7927917" cy="499016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C7E5CE1D-261B-4CAD-B29A-2F9F861E58A0}"/>
              </a:ext>
            </a:extLst>
          </p:cNvPr>
          <p:cNvSpPr txBox="1"/>
          <p:nvPr/>
        </p:nvSpPr>
        <p:spPr>
          <a:xfrm>
            <a:off x="10199517" y="5944152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(2)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0501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0F02FE1-B64C-56C9-BDB3-C5E871CDD7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Method - ELBO</a:t>
            </a:r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2E6500-C4AE-44F4-9EB3-96B5393E39B5}"/>
              </a:ext>
            </a:extLst>
          </p:cNvPr>
          <p:cNvSpPr txBox="1"/>
          <p:nvPr/>
        </p:nvSpPr>
        <p:spPr>
          <a:xfrm>
            <a:off x="534690" y="978346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ELBO</a:t>
            </a:r>
            <a:r>
              <a:rPr lang="ko-KR" altLang="en-US" dirty="0"/>
              <a:t> </a:t>
            </a:r>
          </a:p>
        </p:txBody>
      </p:sp>
      <p:pic>
        <p:nvPicPr>
          <p:cNvPr id="28" name="그림 27" descr="블랙, 어둠이(가) 표시된 사진&#10;&#10;자동 생성된 설명">
            <a:extLst>
              <a:ext uri="{FF2B5EF4-FFF2-40B4-BE49-F238E27FC236}">
                <a16:creationId xmlns:a16="http://schemas.microsoft.com/office/drawing/2014/main" id="{1D04AA73-CDB3-453D-8D8F-2BE09FAB6C0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6" t="100000" b="-12451"/>
          <a:stretch/>
        </p:blipFill>
        <p:spPr>
          <a:xfrm>
            <a:off x="3733800" y="3250914"/>
            <a:ext cx="5475824" cy="45719"/>
          </a:xfrm>
          <a:prstGeom prst="rect">
            <a:avLst/>
          </a:prstGeom>
        </p:spPr>
      </p:pic>
      <p:pic>
        <p:nvPicPr>
          <p:cNvPr id="5" name="그림 4" descr="블랙, 어둠이(가) 표시된 사진&#10;&#10;자동 생성된 설명">
            <a:extLst>
              <a:ext uri="{FF2B5EF4-FFF2-40B4-BE49-F238E27FC236}">
                <a16:creationId xmlns:a16="http://schemas.microsoft.com/office/drawing/2014/main" id="{8811D619-6061-48A2-A194-538C799B35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651" y="824874"/>
            <a:ext cx="1676190" cy="47619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C7E5CE1D-261B-4CAD-B29A-2F9F861E58A0}"/>
              </a:ext>
            </a:extLst>
          </p:cNvPr>
          <p:cNvSpPr txBox="1"/>
          <p:nvPr/>
        </p:nvSpPr>
        <p:spPr>
          <a:xfrm>
            <a:off x="9403104" y="5096197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(3)</a:t>
            </a:r>
            <a:endParaRPr lang="ko-KR" altLang="en-US" dirty="0"/>
          </a:p>
        </p:txBody>
      </p:sp>
      <p:pic>
        <p:nvPicPr>
          <p:cNvPr id="7" name="그림 6" descr="블랙, 어둠이(가) 표시된 사진&#10;&#10;자동 생성된 설명">
            <a:extLst>
              <a:ext uri="{FF2B5EF4-FFF2-40B4-BE49-F238E27FC236}">
                <a16:creationId xmlns:a16="http://schemas.microsoft.com/office/drawing/2014/main" id="{A78960C3-E6B4-4285-95FD-328C4911D7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2905" y="5022300"/>
            <a:ext cx="7013032" cy="44322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E8B6F12-E475-4AF7-B721-7A93B49DDC4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72168"/>
          <a:stretch/>
        </p:blipFill>
        <p:spPr>
          <a:xfrm>
            <a:off x="407368" y="1802163"/>
            <a:ext cx="8515405" cy="498602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9FC75FA6-1F2B-42D7-93BC-D4CDCFDCABB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27281"/>
          <a:stretch/>
        </p:blipFill>
        <p:spPr>
          <a:xfrm>
            <a:off x="407368" y="2752554"/>
            <a:ext cx="8720103" cy="13340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9EE2095-410A-447E-ABA3-5BC9761D55CA}"/>
                  </a:ext>
                </a:extLst>
              </p:cNvPr>
              <p:cNvSpPr txBox="1"/>
              <p:nvPr/>
            </p:nvSpPr>
            <p:spPr>
              <a:xfrm>
                <a:off x="7267268" y="2173890"/>
                <a:ext cx="68457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ko-KR" altLang="en-US" smtClean="0"/>
                        <m:t>∵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9EE2095-410A-447E-ABA3-5BC9761D55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7268" y="2173890"/>
                <a:ext cx="68457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그림 18" descr="블랙, 어둠이(가) 표시된 사진&#10;&#10;자동 생성된 설명">
            <a:extLst>
              <a:ext uri="{FF2B5EF4-FFF2-40B4-BE49-F238E27FC236}">
                <a16:creationId xmlns:a16="http://schemas.microsoft.com/office/drawing/2014/main" id="{797AB90E-A25F-46A4-A55D-0A54C75E9A7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1839" y="2191788"/>
            <a:ext cx="3581400" cy="63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361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C6A85C9-4529-CF73-5A3A-9EC08AD56D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Method - SGVB</a:t>
            </a:r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D8CA083-B804-4BE7-A5D5-CEEB7645C024}"/>
                  </a:ext>
                </a:extLst>
              </p:cNvPr>
              <p:cNvSpPr txBox="1"/>
              <p:nvPr/>
            </p:nvSpPr>
            <p:spPr>
              <a:xfrm>
                <a:off x="584616" y="1033285"/>
                <a:ext cx="10148932" cy="14178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2000" b="1" dirty="0"/>
                  <a:t>Q</a:t>
                </a:r>
                <a:r>
                  <a:rPr lang="en-US" altLang="ko-KR" sz="2000" dirty="0"/>
                  <a:t>. </a:t>
                </a:r>
                <a:r>
                  <a:rPr lang="en-US" altLang="ko-KR" sz="2000" b="0" i="0" dirty="0">
                    <a:solidFill>
                      <a:srgbClr val="262626"/>
                    </a:solidFill>
                    <a:effectLst/>
                  </a:rPr>
                  <a:t>How to calculate the gradient of the lower bound with respect to </a:t>
                </a:r>
                <a14:m>
                  <m:oMath xmlns:m="http://schemas.openxmlformats.org/officeDocument/2006/math">
                    <m:r>
                      <a:rPr lang="ko-KR" altLang="en-US" sz="2000" b="0" i="1" smtClean="0">
                        <a:solidFill>
                          <a:srgbClr val="262626"/>
                        </a:solidFill>
                        <a:effectLst/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altLang="ko-KR" sz="2000" b="0" i="0" dirty="0">
                    <a:solidFill>
                      <a:srgbClr val="262626"/>
                    </a:solidFill>
                    <a:effectLst/>
                  </a:rPr>
                  <a:t>?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sz="2000" b="1" dirty="0">
                    <a:solidFill>
                      <a:srgbClr val="262626"/>
                    </a:solidFill>
                  </a:rPr>
                  <a:t>A</a:t>
                </a:r>
                <a:r>
                  <a:rPr lang="en-US" altLang="ko-KR" sz="2000" dirty="0">
                    <a:solidFill>
                      <a:srgbClr val="262626"/>
                    </a:solidFill>
                  </a:rPr>
                  <a:t>.</a:t>
                </a:r>
                <a:r>
                  <a:rPr lang="ko-KR" altLang="en-US" sz="2000" dirty="0">
                    <a:solidFill>
                      <a:srgbClr val="262626"/>
                    </a:solidFill>
                  </a:rPr>
                  <a:t> </a:t>
                </a:r>
                <a:r>
                  <a:rPr lang="en-US" altLang="ko-KR" sz="2000" b="0" i="0" dirty="0">
                    <a:solidFill>
                      <a:srgbClr val="262626"/>
                    </a:solidFill>
                    <a:effectLst/>
                  </a:rPr>
                  <a:t>Using Monte Carlo estimates (approximating the gradient of </a:t>
                </a:r>
                <a14:m>
                  <m:oMath xmlns:m="http://schemas.openxmlformats.org/officeDocument/2006/math">
                    <m:r>
                      <a:rPr lang="ko-KR" altLang="en-US" sz="2000" b="0" i="1" smtClean="0">
                        <a:solidFill>
                          <a:srgbClr val="262626"/>
                        </a:solidFill>
                        <a:effectLst/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altLang="ko-KR" sz="2000" b="0" i="0" dirty="0">
                    <a:solidFill>
                      <a:srgbClr val="262626"/>
                    </a:solidFill>
                    <a:effectLst/>
                  </a:rPr>
                  <a:t> through </a:t>
                </a:r>
                <a:r>
                  <a:rPr lang="en-US" altLang="ko-KR" sz="2000" b="1" i="0" dirty="0">
                    <a:solidFill>
                      <a:srgbClr val="262626"/>
                    </a:solidFill>
                    <a:effectLst/>
                  </a:rPr>
                  <a:t>sampling</a:t>
                </a:r>
                <a:r>
                  <a:rPr lang="en-US" altLang="ko-KR" sz="2000" b="0" i="0" dirty="0">
                    <a:solidFill>
                      <a:srgbClr val="262626"/>
                    </a:solidFill>
                    <a:effectLst/>
                  </a:rPr>
                  <a:t>).</a:t>
                </a:r>
                <a:endParaRPr lang="en-US" altLang="ko-KR" sz="2000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sz="2000" b="1" dirty="0"/>
                  <a:t>Issue</a:t>
                </a:r>
                <a:r>
                  <a:rPr lang="en-US" altLang="ko-KR" sz="2000" dirty="0"/>
                  <a:t>: The variance of the gradient can be high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D8CA083-B804-4BE7-A5D5-CEEB7645C0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616" y="1033285"/>
                <a:ext cx="10148932" cy="1417824"/>
              </a:xfrm>
              <a:prstGeom prst="rect">
                <a:avLst/>
              </a:prstGeom>
              <a:blipFill>
                <a:blip r:embed="rId3"/>
                <a:stretch>
                  <a:fillRect l="-661" r="-360" b="-68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 descr="블랙, 어둠이(가) 표시된 사진&#10;&#10;자동 생성된 설명">
            <a:extLst>
              <a:ext uri="{FF2B5EF4-FFF2-40B4-BE49-F238E27FC236}">
                <a16:creationId xmlns:a16="http://schemas.microsoft.com/office/drawing/2014/main" id="{41E4C205-C301-4266-8E25-E8A6264C96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244" y="4736102"/>
            <a:ext cx="7279676" cy="906120"/>
          </a:xfrm>
          <a:prstGeom prst="rect">
            <a:avLst/>
          </a:prstGeom>
        </p:spPr>
      </p:pic>
      <p:pic>
        <p:nvPicPr>
          <p:cNvPr id="8" name="그림 7" descr="블랙, 어둠이(가) 표시된 사진&#10;&#10;자동 생성된 설명">
            <a:extLst>
              <a:ext uri="{FF2B5EF4-FFF2-40B4-BE49-F238E27FC236}">
                <a16:creationId xmlns:a16="http://schemas.microsoft.com/office/drawing/2014/main" id="{93E56781-3A30-42F1-BA01-C737AC591B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9363" y="5761281"/>
            <a:ext cx="2013680" cy="37851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1AC5D58-F286-4C89-B4EB-BFC34A434FE7}"/>
              </a:ext>
            </a:extLst>
          </p:cNvPr>
          <p:cNvSpPr txBox="1"/>
          <p:nvPr/>
        </p:nvSpPr>
        <p:spPr>
          <a:xfrm>
            <a:off x="584616" y="2906838"/>
            <a:ext cx="4880439" cy="4542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/>
              <a:t>Solution: </a:t>
            </a:r>
            <a:r>
              <a:rPr lang="en-US" altLang="ko-KR" dirty="0" err="1"/>
              <a:t>Reparameterize</a:t>
            </a:r>
            <a:r>
              <a:rPr lang="en-US" altLang="ko-KR" dirty="0"/>
              <a:t> the Sampling Area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0330C73-C559-49F8-AD06-5B5C4A8AE9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0309" y="3794346"/>
            <a:ext cx="1695238" cy="409524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12E3AE3-0413-40F9-8969-C8233A0D3E3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1693" y="3759143"/>
            <a:ext cx="3809524" cy="409524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9F30A223-8F6C-4A47-9972-7CAA22D181ED}"/>
              </a:ext>
            </a:extLst>
          </p:cNvPr>
          <p:cNvCxnSpPr/>
          <p:nvPr/>
        </p:nvCxnSpPr>
        <p:spPr>
          <a:xfrm>
            <a:off x="4586990" y="3963905"/>
            <a:ext cx="11992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5EA3D9F-54B5-4FA5-B5B4-A59219C44ED8}"/>
              </a:ext>
            </a:extLst>
          </p:cNvPr>
          <p:cNvSpPr txBox="1"/>
          <p:nvPr/>
        </p:nvSpPr>
        <p:spPr>
          <a:xfrm>
            <a:off x="9454882" y="5004496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(5)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E810CC-E6BE-4DCD-901D-F327C76AEB95}"/>
              </a:ext>
            </a:extLst>
          </p:cNvPr>
          <p:cNvSpPr txBox="1"/>
          <p:nvPr/>
        </p:nvSpPr>
        <p:spPr>
          <a:xfrm>
            <a:off x="9454882" y="5373828"/>
            <a:ext cx="157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 : # samples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3357160"/>
      </p:ext>
    </p:extLst>
  </p:cSld>
  <p:clrMapOvr>
    <a:masterClrMapping/>
  </p:clrMapOvr>
</p:sld>
</file>

<file path=ppt/theme/theme1.xml><?xml version="1.0" encoding="utf-8"?>
<a:theme xmlns:a="http://schemas.openxmlformats.org/drawingml/2006/main" name="PPT-Doomin Sty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4_PPT-Doomin Styl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BA39CEFE90467340A2588E80894AB444" ma:contentTypeVersion="4" ma:contentTypeDescription="새 문서를 만듭니다." ma:contentTypeScope="" ma:versionID="e49ebe63c0896c2e36ef0086ede6a682">
  <xsd:schema xmlns:xsd="http://www.w3.org/2001/XMLSchema" xmlns:xs="http://www.w3.org/2001/XMLSchema" xmlns:p="http://schemas.microsoft.com/office/2006/metadata/properties" xmlns:ns3="22581f4f-6acc-462e-a804-5f53744ac231" targetNamespace="http://schemas.microsoft.com/office/2006/metadata/properties" ma:root="true" ma:fieldsID="92928bc7e504fa55e9aab72ad0a9b45b" ns3:_="">
    <xsd:import namespace="22581f4f-6acc-462e-a804-5f53744ac23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581f4f-6acc-462e-a804-5f53744ac23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24C1D3D-50EF-4133-86ED-C0D3951A3D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2581f4f-6acc-462e-a804-5f53744ac23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1E2017F-0B6A-4A33-80A3-869CB6EB1969}">
  <ds:schemaRefs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22581f4f-6acc-462e-a804-5f53744ac231"/>
    <ds:schemaRef ds:uri="http://schemas.microsoft.com/office/2006/documentManagement/types"/>
    <ds:schemaRef ds:uri="http://purl.org/dc/dcmitype/"/>
    <ds:schemaRef ds:uri="http://www.w3.org/XML/1998/namespace"/>
    <ds:schemaRef ds:uri="http://purl.org/dc/terms/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46647A5-14B4-4163-9D17-63950DD0FA4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PPT-Doomin Style</Template>
  <TotalTime>10937</TotalTime>
  <Words>2131</Words>
  <Application>Microsoft Office PowerPoint</Application>
  <PresentationFormat>와이드스크린</PresentationFormat>
  <Paragraphs>274</Paragraphs>
  <Slides>19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19</vt:i4>
      </vt:variant>
    </vt:vector>
  </HeadingPairs>
  <TitlesOfParts>
    <vt:vector size="32" baseType="lpstr">
      <vt:lpstr>-apple-system</vt:lpstr>
      <vt:lpstr>KaTeX_Main</vt:lpstr>
      <vt:lpstr>KaTeX_Math</vt:lpstr>
      <vt:lpstr>Noto Sans Demilight</vt:lpstr>
      <vt:lpstr>맑은 고딕</vt:lpstr>
      <vt:lpstr>Arial</vt:lpstr>
      <vt:lpstr>Arial Black</vt:lpstr>
      <vt:lpstr>Cambria Math</vt:lpstr>
      <vt:lpstr>Lato Light</vt:lpstr>
      <vt:lpstr>Times New Roman</vt:lpstr>
      <vt:lpstr>Wingdings</vt:lpstr>
      <vt:lpstr>PPT-Doomin Style</vt:lpstr>
      <vt:lpstr>4_PPT-Doomin Style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Registered User</dc:creator>
  <cp:lastModifiedBy>최세인</cp:lastModifiedBy>
  <cp:revision>502</cp:revision>
  <cp:lastPrinted>2015-03-27T06:32:35Z</cp:lastPrinted>
  <dcterms:created xsi:type="dcterms:W3CDTF">2013-03-09T07:47:17Z</dcterms:created>
  <dcterms:modified xsi:type="dcterms:W3CDTF">2025-01-14T08:06:14Z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0x010100BA39CEFE90467340A2588E80894AB444</vt:lpwstr>
  </property>
</Properties>
</file>