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830" r:id="rId5"/>
  </p:sldMasterIdLst>
  <p:notesMasterIdLst>
    <p:notesMasterId r:id="rId19"/>
  </p:notesMasterIdLst>
  <p:handoutMasterIdLst>
    <p:handoutMasterId r:id="rId20"/>
  </p:handoutMasterIdLst>
  <p:sldIdLst>
    <p:sldId id="661" r:id="rId6"/>
    <p:sldId id="967" r:id="rId7"/>
    <p:sldId id="4492" r:id="rId8"/>
    <p:sldId id="4510" r:id="rId9"/>
    <p:sldId id="4497" r:id="rId10"/>
    <p:sldId id="4511" r:id="rId11"/>
    <p:sldId id="4512" r:id="rId12"/>
    <p:sldId id="4500" r:id="rId13"/>
    <p:sldId id="4498" r:id="rId14"/>
    <p:sldId id="4513" r:id="rId15"/>
    <p:sldId id="4509" r:id="rId16"/>
    <p:sldId id="4516" r:id="rId17"/>
    <p:sldId id="898" r:id="rId1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B0"/>
    <a:srgbClr val="2818FC"/>
    <a:srgbClr val="15127C"/>
    <a:srgbClr val="0E02B0"/>
    <a:srgbClr val="1103C9"/>
    <a:srgbClr val="4920F8"/>
    <a:srgbClr val="FFFF00"/>
    <a:srgbClr val="FFFF99"/>
    <a:srgbClr val="7F7F7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9" autoAdjust="0"/>
    <p:restoredTop sz="85433" autoAdjust="0"/>
  </p:normalViewPr>
  <p:slideViewPr>
    <p:cSldViewPr snapToGrid="0">
      <p:cViewPr varScale="1">
        <p:scale>
          <a:sx n="67" d="100"/>
          <a:sy n="67" d="100"/>
        </p:scale>
        <p:origin x="91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63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0860F-028A-4283-AF5A-F8B1DC8125AD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63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82619-EE40-4E47-8ED1-6ED5EE3967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1:34:3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16457 760 5919 0 0,'5'-5'-1568'0'0,"11"-1"-512"0"0,13 4 1728 0 0,1 9 288 0 0,-9 2-64 0 0,-8 0 128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634951-330F-4AD3-B740-BDDB3FC2B95C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7EB60B-71C3-4909-85FD-B5E98959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0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3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3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discriminator</a:t>
            </a:r>
            <a:r>
              <a:rPr lang="ko-KR" altLang="en-US"/>
              <a:t>의 목표는 </a:t>
            </a:r>
            <a:r>
              <a:rPr lang="en-US" altLang="ko-KR"/>
              <a:t>\theta^{(D)}</a:t>
            </a:r>
            <a:r>
              <a:rPr lang="ko-KR" altLang="en-US"/>
              <a:t>에 대하여 이 식을 최소화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Discriminator</a:t>
            </a:r>
            <a:r>
              <a:rPr lang="ko-KR" altLang="en-US"/>
              <a:t>가 </a:t>
            </a:r>
            <a:r>
              <a:rPr lang="en-US" altLang="ko-KR"/>
              <a:t>functional space</a:t>
            </a:r>
            <a:r>
              <a:rPr lang="ko-KR" altLang="en-US"/>
              <a:t>에서 최적화될 수 있는데</a:t>
            </a:r>
            <a:r>
              <a:rPr lang="en-US" altLang="ko-KR"/>
              <a:t>, </a:t>
            </a:r>
            <a:r>
              <a:rPr lang="ko-KR" altLang="en-US"/>
              <a:t>이를 증명해보고자 함</a:t>
            </a:r>
            <a:r>
              <a:rPr lang="en-US" altLang="ko-KR"/>
              <a:t>.</a:t>
            </a:r>
          </a:p>
          <a:p>
            <a:r>
              <a:rPr lang="ko-KR" altLang="en-US"/>
              <a:t>실제 </a:t>
            </a:r>
            <a:r>
              <a:rPr lang="en-US" altLang="ko-KR"/>
              <a:t>CNN</a:t>
            </a:r>
            <a:r>
              <a:rPr lang="ko-KR" altLang="en-US"/>
              <a:t>에서는 </a:t>
            </a:r>
            <a:r>
              <a:rPr lang="en-US" altLang="ko-KR"/>
              <a:t>weight </a:t>
            </a:r>
            <a:r>
              <a:rPr lang="ko-KR" altLang="en-US"/>
              <a:t>간 얽혀 있기 때문에 완벽한 최적화는 어렵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가정</a:t>
            </a:r>
            <a:r>
              <a:rPr lang="en-US" altLang="ko-KR"/>
              <a:t>: p_data</a:t>
            </a:r>
            <a:r>
              <a:rPr lang="ko-KR" altLang="en-US"/>
              <a:t>와 </a:t>
            </a:r>
            <a:r>
              <a:rPr lang="en-US" altLang="ko-KR"/>
              <a:t>p_model</a:t>
            </a:r>
            <a:r>
              <a:rPr lang="ko-KR" altLang="en-US"/>
              <a:t>은 어디서나 </a:t>
            </a:r>
            <a:r>
              <a:rPr lang="en-US" altLang="ko-KR"/>
              <a:t>nonzero.</a:t>
            </a:r>
          </a:p>
          <a:p>
            <a:r>
              <a:rPr lang="ko-KR" altLang="en-US"/>
              <a:t>이게 성립하지 않으면</a:t>
            </a:r>
            <a:r>
              <a:rPr lang="en-US" altLang="ko-KR"/>
              <a:t>, </a:t>
            </a:r>
            <a:r>
              <a:rPr lang="ko-KR" altLang="en-US"/>
              <a:t>몇몇 </a:t>
            </a:r>
            <a:r>
              <a:rPr lang="en-US" altLang="ko-KR"/>
              <a:t>point</a:t>
            </a:r>
            <a:r>
              <a:rPr lang="ko-KR" altLang="en-US"/>
              <a:t>들은 학습 중 </a:t>
            </a:r>
            <a:r>
              <a:rPr lang="en-US" altLang="ko-KR"/>
              <a:t>never visited, </a:t>
            </a:r>
            <a:r>
              <a:rPr lang="ko-KR" altLang="en-US"/>
              <a:t>그리고 </a:t>
            </a:r>
            <a:r>
              <a:rPr lang="en-US" altLang="ko-KR"/>
              <a:t>undefined behavior</a:t>
            </a:r>
            <a:r>
              <a:rPr lang="ko-KR" altLang="en-US"/>
              <a:t>가짐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다시 돌아와서 우리의 목적인 </a:t>
            </a:r>
            <a:r>
              <a:rPr lang="en-US" altLang="ko-KR"/>
              <a:t>J(D)</a:t>
            </a:r>
            <a:r>
              <a:rPr lang="ko-KR" altLang="en-US"/>
              <a:t>를 </a:t>
            </a:r>
            <a:r>
              <a:rPr lang="en-US" altLang="ko-KR"/>
              <a:t>minimize</a:t>
            </a:r>
            <a:r>
              <a:rPr lang="ko-KR" altLang="en-US"/>
              <a:t>하려면 </a:t>
            </a:r>
            <a:r>
              <a:rPr lang="en-US" altLang="ko-KR"/>
              <a:t>D(x)</a:t>
            </a:r>
            <a:r>
              <a:rPr lang="ko-KR" altLang="en-US"/>
              <a:t>에 대하여 </a:t>
            </a:r>
            <a:r>
              <a:rPr lang="en-US" altLang="ko-KR"/>
              <a:t>functional derivatives(</a:t>
            </a:r>
            <a:r>
              <a:rPr lang="ko-KR" altLang="en-US"/>
              <a:t>함수적 도함수</a:t>
            </a:r>
            <a:r>
              <a:rPr lang="en-US" altLang="ko-KR"/>
              <a:t>) </a:t>
            </a:r>
            <a:r>
              <a:rPr lang="ko-KR" altLang="en-US"/>
              <a:t>쓰고 </a:t>
            </a:r>
            <a:r>
              <a:rPr lang="en-US" altLang="ko-KR"/>
              <a:t>0</a:t>
            </a:r>
            <a:r>
              <a:rPr lang="ko-KR" altLang="en-US"/>
              <a:t>으로 설정하면 됨</a:t>
            </a:r>
            <a:r>
              <a:rPr lang="en-US" altLang="ko-KR"/>
              <a:t>. </a:t>
            </a:r>
          </a:p>
          <a:p>
            <a:r>
              <a:rPr lang="en-US" altLang="ko-KR"/>
              <a:t>D(x)</a:t>
            </a:r>
            <a:r>
              <a:rPr lang="ko-KR" altLang="en-US"/>
              <a:t>에 대해 미분 시 </a:t>
            </a:r>
            <a:r>
              <a:rPr lang="en-US" altLang="ko-KR"/>
              <a:t>0 </a:t>
            </a:r>
            <a:r>
              <a:rPr lang="ko-KR" altLang="en-US"/>
              <a:t>되도록 </a:t>
            </a:r>
          </a:p>
          <a:p>
            <a:endParaRPr lang="en-US" altLang="ko-KR"/>
          </a:p>
          <a:p>
            <a:r>
              <a:rPr lang="ko-KR" altLang="en-US"/>
              <a:t>그래서 증명하면 최적의 </a:t>
            </a:r>
            <a:r>
              <a:rPr lang="en-US" altLang="ko-KR"/>
              <a:t>D(x) </a:t>
            </a:r>
            <a:r>
              <a:rPr lang="ko-KR" altLang="en-US"/>
              <a:t>찾을 수 있음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이렇게 </a:t>
            </a:r>
            <a:r>
              <a:rPr lang="en-US" altLang="ko-KR"/>
              <a:t>D</a:t>
            </a:r>
            <a:r>
              <a:rPr lang="ko-KR" altLang="en-US"/>
              <a:t>를 학습하면</a:t>
            </a:r>
            <a:r>
              <a:rPr lang="en-US" altLang="ko-KR"/>
              <a:t>, </a:t>
            </a:r>
            <a:r>
              <a:rPr lang="ko-KR" altLang="en-US"/>
              <a:t>모든 </a:t>
            </a:r>
            <a:r>
              <a:rPr lang="en-US" altLang="ko-KR"/>
              <a:t>x</a:t>
            </a:r>
            <a:r>
              <a:rPr lang="ko-KR" altLang="en-US"/>
              <a:t>에 대해 </a:t>
            </a:r>
            <a:r>
              <a:rPr lang="en-US" altLang="ko-KR"/>
              <a:t>data/model</a:t>
            </a:r>
            <a:r>
              <a:rPr lang="ko-KR" altLang="en-US"/>
              <a:t>의 식</a:t>
            </a:r>
            <a:r>
              <a:rPr lang="en-US" altLang="ko-KR"/>
              <a:t>; </a:t>
            </a:r>
            <a:r>
              <a:rPr lang="ko-KR" altLang="en-US"/>
              <a:t>그러니까 두 분포의 비율을 추정 가능</a:t>
            </a:r>
            <a:r>
              <a:rPr lang="en-US" altLang="ko-KR"/>
              <a:t>. </a:t>
            </a:r>
            <a:r>
              <a:rPr lang="ko-KR" altLang="en-US"/>
              <a:t>이 비율을 통해 </a:t>
            </a:r>
            <a:r>
              <a:rPr lang="en-US" altLang="ko-KR"/>
              <a:t>supervised learning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3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1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17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1131904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806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386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BE6DDA-23BE-744D-8DF8-F443EB1EAB8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4012" y="763178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576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1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55900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93897BFA-69B5-0F19-AEAA-E6141B5763E0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599" y="221"/>
            <a:ext cx="113190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86258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38658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5D676B40-CAA5-F673-B99A-4932B182FCCA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76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0427" y="221"/>
            <a:ext cx="1132822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53984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06384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448026" y="2614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4ABBE146-B200-F336-7B16-A5880D6F54C3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21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58086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210486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352128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77D639-4FA5-1C19-15F4-787B47119233}"/>
              </a:ext>
            </a:extLst>
          </p:cNvPr>
          <p:cNvSpPr/>
          <p:nvPr userDrawn="1"/>
        </p:nvSpPr>
        <p:spPr>
          <a:xfrm>
            <a:off x="493770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79697533-F4B9-5B8B-681B-99089A530D0C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15127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584BBDB9-21E4-3C5C-8BD8-A5E649A7BF48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21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13169" y="69539"/>
            <a:ext cx="1133872" cy="3635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825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1713857"/>
            <a:ext cx="2114317" cy="104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cfs13.tistory.com/image/33/tistory/2008/11/07/16/41/4913f13b3d3d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885481"/>
            <a:ext cx="2114319" cy="10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548680"/>
            <a:ext cx="2114319" cy="10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9" y="4090121"/>
            <a:ext cx="2114317" cy="106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http://www.techlicious.com/images/av/ea-active-2-364px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b="18469"/>
          <a:stretch/>
        </p:blipFill>
        <p:spPr bwMode="auto">
          <a:xfrm>
            <a:off x="1910079" y="5314257"/>
            <a:ext cx="2114316" cy="106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50" y="144016"/>
            <a:ext cx="11713301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>
            <a:off x="4934859" y="6614069"/>
            <a:ext cx="2035605" cy="1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00" tIns="46000" rIns="92000" bIns="46000" anchor="ctr"/>
          <a:lstStyle/>
          <a:p>
            <a:pPr algn="ctr"/>
            <a:fld id="{BCA6365A-A6D8-4C5D-8B65-3F43B4140DAB}" type="slidenum">
              <a:rPr lang="en-US" altLang="ko-KR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pPr algn="ctr"/>
              <a:t>‹#›</a:t>
            </a:fld>
            <a:r>
              <a:rPr lang="en-US" altLang="ko-KR" sz="1400" b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/8</a:t>
            </a: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49" y="21605"/>
            <a:ext cx="927953" cy="7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52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8705D-D306-3044-AB3E-9550C37B4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9727" y="2888457"/>
            <a:ext cx="345371" cy="32305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92C6AA0-D312-F948-810E-C69B2B694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9792" y="3713647"/>
            <a:ext cx="345371" cy="32305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A7E03B-C183-C14E-B0EC-E46E29C594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0208" y="4594594"/>
            <a:ext cx="345371" cy="323056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8901E7A-AF26-CA4A-A3BC-A89E9216B3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4488" y="5453237"/>
            <a:ext cx="345371" cy="32305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150721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8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8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68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67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52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9525"/>
            <a:ext cx="122047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1"/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669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894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827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58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11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57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524000" y="4581128"/>
            <a:ext cx="9144000" cy="41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20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http://ivpl.sookmyung.ac.kr</a:t>
            </a:r>
            <a:endParaRPr lang="ko-KR" altLang="en-US" sz="2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27614" y="45531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50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6859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rgbClr val="110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rgbClr val="0E0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1026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0B8DC2-256E-CCE3-DA64-D3589836152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21795" y="9157"/>
            <a:ext cx="1133872" cy="3635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BA5243-B254-EF46-D0A5-55C47F44FC3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" y="9958"/>
            <a:ext cx="587059" cy="4854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rgbClr val="492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221"/>
            <a:ext cx="646451" cy="546127"/>
          </a:xfrm>
          <a:prstGeom prst="rect">
            <a:avLst/>
          </a:prstGeom>
          <a:solidFill>
            <a:srgbClr val="EE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/>
              <a:pPr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9" r:id="rId7"/>
    <p:sldLayoutId id="2147483888" r:id="rId8"/>
    <p:sldLayoutId id="2147483680" r:id="rId9"/>
    <p:sldLayoutId id="2147483882" r:id="rId10"/>
    <p:sldLayoutId id="2147483887" r:id="rId11"/>
    <p:sldLayoutId id="2147483891" r:id="rId12"/>
    <p:sldLayoutId id="2147483892" r:id="rId13"/>
    <p:sldLayoutId id="2147483893" r:id="rId14"/>
    <p:sldLayoutId id="2147483894" r:id="rId15"/>
    <p:sldLayoutId id="2147483681" r:id="rId16"/>
    <p:sldLayoutId id="2147483883" r:id="rId17"/>
    <p:sldLayoutId id="2147483884" r:id="rId18"/>
    <p:sldLayoutId id="2147483885" r:id="rId19"/>
    <p:sldLayoutId id="2147483889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2" r:id="rId26"/>
    <p:sldLayoutId id="2147483693" r:id="rId27"/>
    <p:sldLayoutId id="2147483654" r:id="rId28"/>
    <p:sldLayoutId id="2147483881" r:id="rId29"/>
    <p:sldLayoutId id="2147483886" r:id="rId30"/>
    <p:sldLayoutId id="2147483890" r:id="rId3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9" r:id="rId6"/>
    <p:sldLayoutId id="2147483844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3" r:id="rId14"/>
    <p:sldLayoutId id="2147483854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1.0016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1765" y="1196752"/>
            <a:ext cx="10988469" cy="5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 fontAlgn="base" latinLnBrk="0"/>
            <a:r>
              <a:rPr lang="en-US" altLang="ko-KR" sz="3200" b="1">
                <a:ea typeface="맑은 고딕"/>
              </a:rPr>
              <a:t>NIPS 2016 Tutorial: Generative Adversarial Networks</a:t>
            </a:r>
            <a:endParaRPr lang="ko-KR" altLang="en-US" sz="3200" b="1">
              <a:solidFill>
                <a:srgbClr val="2818FC"/>
              </a:solidFill>
              <a:ea typeface="맑은 고딕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0" y="4437112"/>
            <a:ext cx="9144000" cy="3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2025-02-11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4941168"/>
            <a:ext cx="9144000" cy="1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Sein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Choi</a:t>
            </a:r>
          </a:p>
          <a:p>
            <a:pPr algn="ctr"/>
            <a:r>
              <a:rPr lang="en-US" altLang="ko-KR" b="1" dirty="0">
                <a:solidFill>
                  <a:srgbClr val="0E02B0"/>
                </a:solidFill>
              </a:rPr>
              <a:t>I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ntelligent </a:t>
            </a:r>
            <a:r>
              <a:rPr lang="en-US" altLang="ko-KR" b="1" dirty="0">
                <a:solidFill>
                  <a:srgbClr val="0E02B0"/>
                </a:solidFill>
              </a:rPr>
              <a:t>V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ision </a:t>
            </a:r>
            <a:r>
              <a:rPr lang="en-US" altLang="ko-KR" b="1" dirty="0">
                <a:solidFill>
                  <a:srgbClr val="0E02B0"/>
                </a:solidFill>
              </a:rPr>
              <a:t>P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rocessing </a:t>
            </a:r>
            <a:r>
              <a:rPr lang="en-US" altLang="ko-KR" b="1" dirty="0">
                <a:solidFill>
                  <a:srgbClr val="0E02B0"/>
                </a:solidFill>
              </a:rPr>
              <a:t>L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ab. (</a:t>
            </a:r>
            <a:r>
              <a:rPr lang="en-US" altLang="ko-KR" b="1" dirty="0">
                <a:solidFill>
                  <a:srgbClr val="0E02B0"/>
                </a:solidFill>
              </a:rPr>
              <a:t>IVPL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https://ivpl.sookmyung.ac.kr 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Div. of AI Engineering,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Sookmyung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Women’s University</a:t>
            </a:r>
          </a:p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E-mail: csi1806@sookmyung.ac.kr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671F0-B806-614E-915E-7B1C3A4F15E3}"/>
              </a:ext>
            </a:extLst>
          </p:cNvPr>
          <p:cNvSpPr txBox="1"/>
          <p:nvPr/>
        </p:nvSpPr>
        <p:spPr>
          <a:xfrm>
            <a:off x="601766" y="2025838"/>
            <a:ext cx="1098846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I. Goodfellow. (2016). NIPS 2016 tutorial: Generative adversarial networks, Proc. Neural Information Processing Systems Conf. [Online]. Available: 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https://arxiv.org/abs/1701.00160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14:cNvPr>
              <p14:cNvContentPartPr/>
              <p14:nvPr/>
            </p14:nvContentPartPr>
            <p14:xfrm>
              <a:off x="5895202" y="-164156"/>
              <a:ext cx="40977" cy="12871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7386" y="-188908"/>
                <a:ext cx="76253" cy="6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C61F0A-9FC7-1406-D923-5B1AF0EA9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Unrolled</a:t>
            </a:r>
            <a:r>
              <a:rPr lang="ko-KR" altLang="en-US"/>
              <a:t> </a:t>
            </a:r>
            <a:r>
              <a:rPr lang="en-US" altLang="ko-KR"/>
              <a:t>GAN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42FFF9-15FA-8076-FB17-26345FC10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81" y="1090418"/>
            <a:ext cx="7959039" cy="23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9ECB1-BC0A-E0BA-1C02-B567A4CFDFE2}"/>
              </a:ext>
            </a:extLst>
          </p:cNvPr>
          <p:cNvSpPr txBox="1"/>
          <p:nvPr/>
        </p:nvSpPr>
        <p:spPr>
          <a:xfrm>
            <a:off x="102569" y="7158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https://youtu.be/2FYHYzFx80g?si=9q3DF-N4_Hs55pK3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1CE3D8-E923-A5A8-643D-03A4B0C91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310" y="3649329"/>
            <a:ext cx="4322566" cy="4567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18B2F9-ABE9-F14C-C036-BA3933821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440" y="4676060"/>
            <a:ext cx="5985193" cy="513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11A8C4-4561-A3C2-E7D1-A06FB4F44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983" y="5940286"/>
            <a:ext cx="3408680" cy="563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0E74C9-3A44-356F-6EB1-970CAF6168AD}"/>
              </a:ext>
            </a:extLst>
          </p:cNvPr>
          <p:cNvSpPr txBox="1"/>
          <p:nvPr/>
        </p:nvSpPr>
        <p:spPr>
          <a:xfrm>
            <a:off x="5165625" y="3601406"/>
            <a:ext cx="185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parameter update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7B3A5-46DB-F4F9-B5EF-C7DFC8DA9468}"/>
              </a:ext>
            </a:extLst>
          </p:cNvPr>
          <p:cNvSpPr txBox="1"/>
          <p:nvPr/>
        </p:nvSpPr>
        <p:spPr>
          <a:xfrm>
            <a:off x="5165625" y="4184341"/>
            <a:ext cx="31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effect on the generator learning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B49803-B41A-0F5C-EBF0-33C1C233348A}"/>
              </a:ext>
            </a:extLst>
          </p:cNvPr>
          <p:cNvSpPr/>
          <p:nvPr/>
        </p:nvSpPr>
        <p:spPr>
          <a:xfrm>
            <a:off x="8912825" y="4597814"/>
            <a:ext cx="2871808" cy="711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9C485F-08ED-6224-3B52-92D7062CD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758" y="5993517"/>
            <a:ext cx="3295893" cy="56393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256394-F744-3538-7A66-3DA0DBA514F8}"/>
              </a:ext>
            </a:extLst>
          </p:cNvPr>
          <p:cNvSpPr/>
          <p:nvPr/>
        </p:nvSpPr>
        <p:spPr>
          <a:xfrm>
            <a:off x="4657157" y="5878979"/>
            <a:ext cx="7284065" cy="711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9AD3B0-381A-B140-D836-45738B755933}"/>
              </a:ext>
            </a:extLst>
          </p:cNvPr>
          <p:cNvSpPr txBox="1"/>
          <p:nvPr/>
        </p:nvSpPr>
        <p:spPr>
          <a:xfrm>
            <a:off x="4843088" y="5484840"/>
            <a:ext cx="1912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optimal discriminator D*(x)</a:t>
            </a:r>
          </a:p>
          <a:p>
            <a:r>
              <a:rPr lang="en-US" altLang="ko-KR" sz="1100" dirty="0"/>
              <a:t>Unroll GAN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FA6353-7473-09AD-DB1C-C133EF31B8A8}"/>
              </a:ext>
            </a:extLst>
          </p:cNvPr>
          <p:cNvSpPr txBox="1"/>
          <p:nvPr/>
        </p:nvSpPr>
        <p:spPr>
          <a:xfrm>
            <a:off x="8482002" y="5587308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Original GAN</a:t>
            </a:r>
            <a:endParaRPr lang="ko-KR" altLang="en-US" sz="11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F78665-2D02-4CC3-CE25-52AC6D2ADD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69" y="3783199"/>
            <a:ext cx="4322566" cy="2984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B6E3C6-FF65-EFAC-B87A-C1D85328D743}"/>
              </a:ext>
            </a:extLst>
          </p:cNvPr>
          <p:cNvSpPr txBox="1"/>
          <p:nvPr/>
        </p:nvSpPr>
        <p:spPr>
          <a:xfrm>
            <a:off x="197965" y="3282015"/>
            <a:ext cx="60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Goal</a:t>
            </a:r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9EA1D87-0F85-D7E3-2BFF-10795C1142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69" y="4240419"/>
            <a:ext cx="1962150" cy="2571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A0A751-8CDA-D10B-1D75-975511C4D7C6}"/>
              </a:ext>
            </a:extLst>
          </p:cNvPr>
          <p:cNvSpPr/>
          <p:nvPr/>
        </p:nvSpPr>
        <p:spPr>
          <a:xfrm>
            <a:off x="3729721" y="3706354"/>
            <a:ext cx="69541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7DACFD-CE42-D14D-A561-CE279CE49B37}"/>
              </a:ext>
            </a:extLst>
          </p:cNvPr>
          <p:cNvSpPr/>
          <p:nvPr/>
        </p:nvSpPr>
        <p:spPr>
          <a:xfrm>
            <a:off x="102569" y="4132795"/>
            <a:ext cx="2152597" cy="4191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DB191-8F0C-4BD7-6B2A-37C314AB5F64}"/>
              </a:ext>
            </a:extLst>
          </p:cNvPr>
          <p:cNvSpPr txBox="1"/>
          <p:nvPr/>
        </p:nvSpPr>
        <p:spPr>
          <a:xfrm>
            <a:off x="197965" y="4634315"/>
            <a:ext cx="4791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Error: Local optimum, gradient computation time</a:t>
            </a:r>
            <a:endParaRPr lang="ko-KR" altLang="en-US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DA82343-0BD2-593E-8FDE-92C2D96004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384" y="5057404"/>
            <a:ext cx="637775" cy="2295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2991029-5D9C-9D02-F554-9AACBAB98818}"/>
              </a:ext>
            </a:extLst>
          </p:cNvPr>
          <p:cNvSpPr txBox="1"/>
          <p:nvPr/>
        </p:nvSpPr>
        <p:spPr>
          <a:xfrm>
            <a:off x="754913" y="5009565"/>
            <a:ext cx="4106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is unreachable. Let’s approximate learning</a:t>
            </a:r>
            <a:endParaRPr lang="ko-KR" altLang="en-US" sz="16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BD37ADB-D6B8-BDAD-2464-61D50ECAAC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806" y="5432654"/>
            <a:ext cx="2150329" cy="4697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2293ED-84AE-2624-FABB-46665DEAFF22}"/>
              </a:ext>
            </a:extLst>
          </p:cNvPr>
          <p:cNvSpPr txBox="1"/>
          <p:nvPr/>
        </p:nvSpPr>
        <p:spPr>
          <a:xfrm>
            <a:off x="263640" y="5896025"/>
            <a:ext cx="2883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Simulate updating D k times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858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283190-E1AB-3F04-7044-2FE33F820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Generating Fake NMIST Image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B5E8E9-13F0-1E5C-CFA2-18A8CBF0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33" y="3941926"/>
            <a:ext cx="1718318" cy="27833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34ADC1-EBE6-AAB2-F5CB-BAAFAEE1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408" y="3941927"/>
            <a:ext cx="1718318" cy="27833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E5D724-D1A3-ACAA-3806-AE14A8BE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77" y="3941926"/>
            <a:ext cx="1718318" cy="27833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D5BD5F-E56C-B315-5FE8-4BDDDCCE4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920" y="3941927"/>
            <a:ext cx="1718318" cy="2783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0B2177-CE3A-3584-61C0-4E3F4BCC40E2}"/>
              </a:ext>
            </a:extLst>
          </p:cNvPr>
          <p:cNvSpPr txBox="1"/>
          <p:nvPr/>
        </p:nvSpPr>
        <p:spPr>
          <a:xfrm>
            <a:off x="266316" y="2158173"/>
            <a:ext cx="141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GAN</a:t>
            </a:r>
            <a:r>
              <a:rPr lang="ko-KR" altLang="en-US"/>
              <a:t> </a:t>
            </a:r>
            <a:r>
              <a:rPr lang="en-US" altLang="ko-KR"/>
              <a:t>k_step</a:t>
            </a:r>
          </a:p>
          <a:p>
            <a:r>
              <a:rPr lang="en-US" altLang="ko-KR"/>
              <a:t>k=3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F3007-A0D3-0241-BE49-EA3C539B8491}"/>
              </a:ext>
            </a:extLst>
          </p:cNvPr>
          <p:cNvSpPr txBox="1"/>
          <p:nvPr/>
        </p:nvSpPr>
        <p:spPr>
          <a:xfrm>
            <a:off x="266316" y="4601363"/>
            <a:ext cx="1071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Unrolled</a:t>
            </a:r>
          </a:p>
          <a:p>
            <a:r>
              <a:rPr lang="en-US" altLang="ko-KR"/>
              <a:t>GAN</a:t>
            </a:r>
          </a:p>
          <a:p>
            <a:r>
              <a:rPr lang="en-US" altLang="ko-KR"/>
              <a:t>3steps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6AF87D-B0FF-6BBD-1A45-C4DEA8372DA9}"/>
              </a:ext>
            </a:extLst>
          </p:cNvPr>
          <p:cNvSpPr txBox="1"/>
          <p:nvPr/>
        </p:nvSpPr>
        <p:spPr>
          <a:xfrm>
            <a:off x="9382003" y="58906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200 epochs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9CEF9-66F5-DD9C-EA24-284D8379765C}"/>
              </a:ext>
            </a:extLst>
          </p:cNvPr>
          <p:cNvSpPr txBox="1"/>
          <p:nvPr/>
        </p:nvSpPr>
        <p:spPr>
          <a:xfrm>
            <a:off x="2111145" y="6035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 epochs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3961-98D3-3CF4-3571-83CCE0916FBF}"/>
              </a:ext>
            </a:extLst>
          </p:cNvPr>
          <p:cNvSpPr txBox="1"/>
          <p:nvPr/>
        </p:nvSpPr>
        <p:spPr>
          <a:xfrm>
            <a:off x="4455356" y="63394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 epochs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E326A-5E9E-DBA5-79EB-47030C3DFE94}"/>
              </a:ext>
            </a:extLst>
          </p:cNvPr>
          <p:cNvSpPr txBox="1"/>
          <p:nvPr/>
        </p:nvSpPr>
        <p:spPr>
          <a:xfrm>
            <a:off x="6855361" y="62945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 epochs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1D7B700-0B73-FBDF-9B09-F3E000918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808" y="1031120"/>
            <a:ext cx="1718318" cy="27833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33EF523-A47A-2F26-46CF-FBA0BAF85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078" y="1027663"/>
            <a:ext cx="1718318" cy="27833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8090534-567F-48AA-A026-CAE7D20A2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163" y="998789"/>
            <a:ext cx="1718318" cy="27833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9798310-92CC-23D6-6728-36A9BF96C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5433" y="998789"/>
            <a:ext cx="1736143" cy="28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A0D96A-F7DC-ADE2-2C39-F49F47E3E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VAE code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3D3DF-1870-C53B-9E90-5C5C65E1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548680"/>
            <a:ext cx="6608618" cy="6130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37476-516A-2EF8-11F0-33C35A88E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09" y="1691020"/>
            <a:ext cx="5010036" cy="47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3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849" y="2636912"/>
            <a:ext cx="8208912" cy="10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3200" b="1">
                <a:solidFill>
                  <a:srgbClr val="3AC4D2"/>
                </a:solidFill>
              </a:rPr>
              <a:t>Thank you for your attention.!!!</a:t>
            </a:r>
          </a:p>
          <a:p>
            <a:pPr algn="ctr"/>
            <a:r>
              <a:rPr lang="en-US" altLang="ko-KR" sz="3200" b="1" err="1">
                <a:solidFill>
                  <a:srgbClr val="3AC4D2"/>
                </a:solidFill>
              </a:rPr>
              <a:t>QnA</a:t>
            </a:r>
            <a:endParaRPr lang="en-US" altLang="ko-KR" sz="3200" b="1">
              <a:solidFill>
                <a:srgbClr val="3AC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5062" y="2090523"/>
            <a:ext cx="6283506" cy="1891335"/>
          </a:xfrm>
          <a:prstGeom prst="rect">
            <a:avLst/>
          </a:prstGeom>
          <a:noFill/>
        </p:spPr>
        <p:txBody>
          <a:bodyPr wrap="square" lIns="91424" tIns="45712" rIns="91424" bIns="45712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/>
              </a:rPr>
              <a:t>V(D,G) : Objective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/>
              </a:rPr>
              <a:t>Find D*(x) – maximize V(D,G)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/>
              </a:rPr>
              <a:t>Find D*(x) – minimize J^D (cost function)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/>
              </a:rPr>
              <a:t> Unrolled GAN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43872" y="1556793"/>
            <a:ext cx="1927056" cy="46164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sz="2400" b="1">
                <a:solidFill>
                  <a:srgbClr val="FF6600"/>
                </a:solidFill>
                <a:latin typeface="+mn-ea"/>
              </a:rPr>
              <a:t>Contents</a:t>
            </a:r>
            <a:endParaRPr lang="ko-KR" altLang="en-US" sz="2400" b="1">
              <a:solidFill>
                <a:srgbClr val="FF6600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87888" y="2007685"/>
            <a:ext cx="5580112" cy="0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5E493-4B74-8B8F-31E5-20A88F600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7D6466-15E6-C5F5-9201-B94DEE2F7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trike="sngStrike"/>
              <a:t>How do GANs work?</a:t>
            </a:r>
            <a:endParaRPr lang="ko-KR" altLang="en-US" strike="sngStrik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13402-261A-2485-803B-ECA937235574}"/>
              </a:ext>
            </a:extLst>
          </p:cNvPr>
          <p:cNvSpPr txBox="1"/>
          <p:nvPr/>
        </p:nvSpPr>
        <p:spPr>
          <a:xfrm>
            <a:off x="2492287" y="5634764"/>
            <a:ext cx="7539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Nash equilibrium of this game: a tuple</a:t>
            </a:r>
          </a:p>
          <a:p>
            <a:r>
              <a:rPr lang="en-US" altLang="ko-KR" dirty="0"/>
              <a:t>Local minimum of J(D) with respect to θ(D)</a:t>
            </a:r>
          </a:p>
          <a:p>
            <a:r>
              <a:rPr lang="en-US" altLang="ko-KR" dirty="0"/>
              <a:t>Local minimum of J(G) with respect to θ(G)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07BC66-6358-5103-7E4C-57DD3C8D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8" y="1360470"/>
            <a:ext cx="5826003" cy="4137060"/>
          </a:xfrm>
          <a:prstGeom prst="rect">
            <a:avLst/>
          </a:prstGeom>
        </p:spPr>
      </p:pic>
      <p:pic>
        <p:nvPicPr>
          <p:cNvPr id="7172" name="Picture 4" descr="equation">
            <a:extLst>
              <a:ext uri="{FF2B5EF4-FFF2-40B4-BE49-F238E27FC236}">
                <a16:creationId xmlns:a16="http://schemas.microsoft.com/office/drawing/2014/main" id="{D12F3A93-8BE0-0615-F92C-EC73B39B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6" y="5652022"/>
            <a:ext cx="13716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quation">
            <a:extLst>
              <a:ext uri="{FF2B5EF4-FFF2-40B4-BE49-F238E27FC236}">
                <a16:creationId xmlns:a16="http://schemas.microsoft.com/office/drawing/2014/main" id="{172C7315-D698-4001-2121-795D4E356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64" y="814166"/>
            <a:ext cx="8509124" cy="39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99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E017D2-92D4-8299-20E2-6DA7B0169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V(D,G) : Objective function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5A32C-5E91-8065-2FAD-72191981EE7C}"/>
              </a:ext>
            </a:extLst>
          </p:cNvPr>
          <p:cNvSpPr txBox="1"/>
          <p:nvPr/>
        </p:nvSpPr>
        <p:spPr>
          <a:xfrm>
            <a:off x="407367" y="1011382"/>
            <a:ext cx="387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Adversarial modeling framework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253BB6-9865-33F8-2EA7-FA78A084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46" y="1843416"/>
            <a:ext cx="9035308" cy="37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4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11CCA-6E6B-8230-6398-371E168C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A155B3DB-201B-CA12-63F5-1150E7DFD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0" y="2385644"/>
            <a:ext cx="6794939" cy="37558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02A9CB-F5DB-9AEE-82B7-B86C48921D2F}"/>
              </a:ext>
            </a:extLst>
          </p:cNvPr>
          <p:cNvSpPr txBox="1"/>
          <p:nvPr/>
        </p:nvSpPr>
        <p:spPr>
          <a:xfrm>
            <a:off x="6221682" y="3880444"/>
            <a:ext cx="58017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By training the discriminator, it is possible to estimate the ratio for all points x using the equation below. 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As a result, supervised learning is performed to estimate this ratio.</a:t>
            </a:r>
          </a:p>
          <a:p>
            <a:r>
              <a:rPr lang="en-US" altLang="ko-KR"/>
              <a:t>GAN framework = GANs 'adversarial'.</a:t>
            </a: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7A050B4-5F1E-570F-3592-4D7CF2301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trike="sngStrike"/>
              <a:t>GANs can simulate many cost functions</a:t>
            </a:r>
            <a:endParaRPr lang="ko-KR" altLang="en-US" strike="sngStrik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C1FFE-C381-E95F-FB77-F8BC69AFC3F6}"/>
              </a:ext>
            </a:extLst>
          </p:cNvPr>
          <p:cNvSpPr txBox="1"/>
          <p:nvPr/>
        </p:nvSpPr>
        <p:spPr>
          <a:xfrm>
            <a:off x="407369" y="750785"/>
            <a:ext cx="276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| Discriminator’s cost</a:t>
            </a:r>
            <a:endParaRPr lang="ko-KR" altLang="en-US" sz="2000" b="1"/>
          </a:p>
        </p:txBody>
      </p:sp>
      <p:pic>
        <p:nvPicPr>
          <p:cNvPr id="5122" name="Picture 2" descr="equation">
            <a:extLst>
              <a:ext uri="{FF2B5EF4-FFF2-40B4-BE49-F238E27FC236}">
                <a16:creationId xmlns:a16="http://schemas.microsoft.com/office/drawing/2014/main" id="{219B4967-C71E-F466-4B8D-01B29C8B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1" y="1227157"/>
            <a:ext cx="6311778" cy="48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9A7857-894F-4340-AAF7-5C26847E538E}"/>
              </a:ext>
            </a:extLst>
          </p:cNvPr>
          <p:cNvCxnSpPr>
            <a:cxnSpLocks/>
          </p:cNvCxnSpPr>
          <p:nvPr/>
        </p:nvCxnSpPr>
        <p:spPr>
          <a:xfrm>
            <a:off x="861646" y="1707167"/>
            <a:ext cx="1283677" cy="67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equation">
            <a:extLst>
              <a:ext uri="{FF2B5EF4-FFF2-40B4-BE49-F238E27FC236}">
                <a16:creationId xmlns:a16="http://schemas.microsoft.com/office/drawing/2014/main" id="{4E749853-A5D1-87DA-5EF3-DF03D6AF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074" y="4546251"/>
            <a:ext cx="12001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quation">
            <a:extLst>
              <a:ext uri="{FF2B5EF4-FFF2-40B4-BE49-F238E27FC236}">
                <a16:creationId xmlns:a16="http://schemas.microsoft.com/office/drawing/2014/main" id="{0B733820-0319-BBF5-BD6B-89EA62F63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39" y="693344"/>
            <a:ext cx="6489088" cy="2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D01A67-F6DE-DD3B-47B9-FB1C5EF43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Find D*(x) – maximize V(D,G) </a:t>
            </a:r>
            <a:r>
              <a:rPr lang="en-US" altLang="ko-KR" sz="2000"/>
              <a:t>(objective function)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CE471-4511-CC6B-2CEA-E49AF9BD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65" y="692064"/>
            <a:ext cx="7386669" cy="20700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8981D0-297E-DC09-0011-4D29086B6A63}"/>
              </a:ext>
            </a:extLst>
          </p:cNvPr>
          <p:cNvSpPr txBox="1"/>
          <p:nvPr/>
        </p:nvSpPr>
        <p:spPr>
          <a:xfrm flipH="1">
            <a:off x="8117334" y="1200629"/>
            <a:ext cx="3584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sampling x from p_g instead of sampling z from p_z</a:t>
            </a:r>
          </a:p>
          <a:p>
            <a:r>
              <a:rPr lang="en-US" altLang="ko-KR" sz="1400"/>
              <a:t>z-&gt;G(z)-&gt;x-&gt;D(x) </a:t>
            </a:r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901A5A-F0DD-EBBF-4436-3F6E9796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1238"/>
          <a:stretch/>
        </p:blipFill>
        <p:spPr>
          <a:xfrm>
            <a:off x="2684198" y="3259755"/>
            <a:ext cx="6875312" cy="362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E31A7-A16B-DA29-F794-86B0C148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755"/>
          <a:stretch/>
        </p:blipFill>
        <p:spPr>
          <a:xfrm>
            <a:off x="2559464" y="3642918"/>
            <a:ext cx="6875312" cy="406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FCC5DD-13CF-B1D1-E4A1-4B368ADACB1E}"/>
              </a:ext>
            </a:extLst>
          </p:cNvPr>
          <p:cNvSpPr txBox="1"/>
          <p:nvPr/>
        </p:nvSpPr>
        <p:spPr>
          <a:xfrm>
            <a:off x="1141102" y="2906558"/>
            <a:ext cx="10158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>
                <a:solidFill>
                  <a:srgbClr val="262626"/>
                </a:solidFill>
                <a:effectLst/>
              </a:rPr>
              <a:t>To find the optimal D∗(x)</a:t>
            </a:r>
            <a:r>
              <a:rPr lang="en-US" altLang="ko-KR" sz="1400" b="0" i="1">
                <a:solidFill>
                  <a:srgbClr val="262626"/>
                </a:solidFill>
                <a:effectLst/>
              </a:rPr>
              <a:t> </a:t>
            </a:r>
            <a:r>
              <a:rPr lang="en-US" altLang="ko-KR" sz="1400" b="0" i="0">
                <a:solidFill>
                  <a:srgbClr val="262626"/>
                </a:solidFill>
                <a:effectLst/>
              </a:rPr>
              <a:t>that maximizes V(D,G)</a:t>
            </a:r>
            <a:r>
              <a:rPr lang="en-US" altLang="ko-KR" sz="1400" i="1">
                <a:solidFill>
                  <a:srgbClr val="262626"/>
                </a:solidFill>
              </a:rPr>
              <a:t>, </a:t>
            </a:r>
            <a:r>
              <a:rPr lang="en-US" altLang="ko-KR" sz="1400" b="0" i="0">
                <a:solidFill>
                  <a:srgbClr val="262626"/>
                </a:solidFill>
                <a:effectLst/>
              </a:rPr>
              <a:t>we need to differentiate V(D,G)</a:t>
            </a:r>
            <a:r>
              <a:rPr lang="en-US" altLang="ko-KR" sz="1400" b="0" i="1">
                <a:solidFill>
                  <a:srgbClr val="262626"/>
                </a:solidFill>
                <a:effectLst/>
              </a:rPr>
              <a:t> </a:t>
            </a:r>
            <a:r>
              <a:rPr lang="en-US" altLang="ko-KR" sz="1400" b="0" i="0">
                <a:solidFill>
                  <a:srgbClr val="262626"/>
                </a:solidFill>
                <a:effectLst/>
              </a:rPr>
              <a:t>and find D(x</a:t>
            </a:r>
            <a:r>
              <a:rPr lang="en-US" altLang="ko-KR" sz="1400">
                <a:solidFill>
                  <a:srgbClr val="262626"/>
                </a:solidFill>
              </a:rPr>
              <a:t>)</a:t>
            </a:r>
            <a:r>
              <a:rPr lang="en-US" altLang="ko-KR" sz="1400" b="0" i="0">
                <a:solidFill>
                  <a:srgbClr val="262626"/>
                </a:solidFill>
                <a:effectLst/>
              </a:rPr>
              <a:t> such that it equals zero</a:t>
            </a:r>
            <a:endParaRPr lang="ko-KR" altLang="en-US" sz="14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9DD093-F958-A545-5F30-844AA73A8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392" y="4181600"/>
            <a:ext cx="2779735" cy="24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5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3047E-04DF-8922-8244-17DC5AF71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0E4E9C-7E3E-6BFE-FDEF-A0F39E3D9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Find D*(x) – minimize J^D </a:t>
            </a:r>
            <a:r>
              <a:rPr lang="en-US" altLang="ko-KR" sz="2000"/>
              <a:t>(cost function)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18EE17-6798-B4A5-8AEE-2FDBE511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9" y="609772"/>
            <a:ext cx="3010319" cy="712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ECC607-AD84-55EA-AA9F-E442699E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9" y="1382983"/>
            <a:ext cx="3010320" cy="10955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03128F-6475-0551-B44A-2E5F858F0022}"/>
              </a:ext>
            </a:extLst>
          </p:cNvPr>
          <p:cNvSpPr/>
          <p:nvPr/>
        </p:nvSpPr>
        <p:spPr>
          <a:xfrm>
            <a:off x="139659" y="609772"/>
            <a:ext cx="3337832" cy="18687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B928CB-D8F2-7D33-B0F1-DE4B3E757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59" y="2911347"/>
            <a:ext cx="1713477" cy="4376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7349CD-F06A-37D6-9889-E7508315A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58" y="3524719"/>
            <a:ext cx="5200065" cy="4376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3ECABE-8362-2E36-6976-E864C5E22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763" y="618606"/>
            <a:ext cx="1362265" cy="581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5170E2-4D34-FCE1-1B14-7C036F25B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218" y="1164443"/>
            <a:ext cx="6141103" cy="22313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B9B1D7D-F533-D1B9-8A2A-20942A3938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524719"/>
            <a:ext cx="4419600" cy="2085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8F10B67-51BD-B52E-C5FE-3AB364EBA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9460" y="5918882"/>
            <a:ext cx="231489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F5A74-426D-0B07-96C0-C2D7F24C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22BF382-F2BC-2DE5-00BF-242EBD4F9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Code Implementation - DCGAN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A25D71-DC23-FFF1-AEE9-985AC45C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9" y="1768995"/>
            <a:ext cx="5856271" cy="50890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CD2E7F-FEB3-2CDC-30AE-442D7763B332}"/>
              </a:ext>
            </a:extLst>
          </p:cNvPr>
          <p:cNvSpPr txBox="1"/>
          <p:nvPr/>
        </p:nvSpPr>
        <p:spPr>
          <a:xfrm>
            <a:off x="11299228" y="618308"/>
            <a:ext cx="27446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/>
              <a:t>1</a:t>
            </a:r>
            <a:endParaRPr lang="ko-KR" altLang="en-US" sz="105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CDA681-480D-44FD-17F3-021736F2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874" y="1790965"/>
            <a:ext cx="5368397" cy="5073204"/>
          </a:xfrm>
          <a:prstGeom prst="rect">
            <a:avLst/>
          </a:prstGeom>
        </p:spPr>
      </p:pic>
      <p:pic>
        <p:nvPicPr>
          <p:cNvPr id="15" name="Picture 2" descr="dcgan_generator">
            <a:extLst>
              <a:ext uri="{FF2B5EF4-FFF2-40B4-BE49-F238E27FC236}">
                <a16:creationId xmlns:a16="http://schemas.microsoft.com/office/drawing/2014/main" id="{2B352791-3F06-10B8-9E8E-BBFCB0A28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30" y="618308"/>
            <a:ext cx="4378090" cy="1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BE20513-D916-CE9F-FE2E-AA97317DC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70" y="548680"/>
            <a:ext cx="5639587" cy="11812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84C844-77B9-889A-722C-A3AEE81E9C06}"/>
              </a:ext>
            </a:extLst>
          </p:cNvPr>
          <p:cNvSpPr txBox="1"/>
          <p:nvPr/>
        </p:nvSpPr>
        <p:spPr>
          <a:xfrm>
            <a:off x="8203474" y="1223873"/>
            <a:ext cx="62869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/>
              <a:t>224(28*8)</a:t>
            </a:r>
            <a:endParaRPr lang="ko-KR" altLang="en-US" sz="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05ED6-6A19-4CC9-7487-B86B99FE6535}"/>
              </a:ext>
            </a:extLst>
          </p:cNvPr>
          <p:cNvSpPr txBox="1"/>
          <p:nvPr/>
        </p:nvSpPr>
        <p:spPr>
          <a:xfrm>
            <a:off x="9091581" y="1139312"/>
            <a:ext cx="35298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/>
              <a:t>112</a:t>
            </a:r>
            <a:endParaRPr lang="ko-KR" altLang="en-US" sz="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DBB7CC-609D-07B9-2D21-04925A2EF518}"/>
              </a:ext>
            </a:extLst>
          </p:cNvPr>
          <p:cNvSpPr txBox="1"/>
          <p:nvPr/>
        </p:nvSpPr>
        <p:spPr>
          <a:xfrm>
            <a:off x="9910534" y="943393"/>
            <a:ext cx="2968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/>
              <a:t>56</a:t>
            </a:r>
            <a:endParaRPr lang="ko-KR" altLang="en-US" sz="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0B5198-F3A1-97B5-74D3-D566562ED542}"/>
              </a:ext>
            </a:extLst>
          </p:cNvPr>
          <p:cNvSpPr txBox="1"/>
          <p:nvPr/>
        </p:nvSpPr>
        <p:spPr>
          <a:xfrm>
            <a:off x="10647603" y="881471"/>
            <a:ext cx="2968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/>
              <a:t>28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F32FC-6E4B-F005-5F62-45A7A9044EBB}"/>
              </a:ext>
            </a:extLst>
          </p:cNvPr>
          <p:cNvSpPr txBox="1"/>
          <p:nvPr/>
        </p:nvSpPr>
        <p:spPr>
          <a:xfrm>
            <a:off x="11216692" y="618308"/>
            <a:ext cx="24077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/>
              <a:t>1</a:t>
            </a:r>
            <a:endParaRPr lang="ko-KR" altLang="en-US" sz="80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595D108-1D96-1A80-E5D1-CC4B774CC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850" y="540906"/>
            <a:ext cx="2657324" cy="7295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68324F-5BA8-607C-731C-D18A2B9F3C07}"/>
              </a:ext>
            </a:extLst>
          </p:cNvPr>
          <p:cNvSpPr txBox="1"/>
          <p:nvPr/>
        </p:nvSpPr>
        <p:spPr>
          <a:xfrm>
            <a:off x="11364347" y="2044881"/>
            <a:ext cx="2968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/>
              <a:t>28</a:t>
            </a:r>
            <a:endParaRPr lang="ko-KR" altLang="en-US" sz="8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6F216-A2A2-5055-884C-55E5D277F884}"/>
              </a:ext>
            </a:extLst>
          </p:cNvPr>
          <p:cNvSpPr txBox="1"/>
          <p:nvPr/>
        </p:nvSpPr>
        <p:spPr>
          <a:xfrm>
            <a:off x="11139584" y="1179238"/>
            <a:ext cx="2968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/>
              <a:t>28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16791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F999DB-63EC-FBA6-04F7-2C8E030D8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trike="sngStrike"/>
              <a:t>Generating Fake NMIST Image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AB967-2D41-70DF-CE65-B8EC331D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723" y="1006539"/>
            <a:ext cx="1771530" cy="28695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0E3FCA-822F-F443-B84F-65525432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920" y="3917897"/>
            <a:ext cx="2556470" cy="2556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EB584-453F-8387-E31C-570D69DFBA6C}"/>
              </a:ext>
            </a:extLst>
          </p:cNvPr>
          <p:cNvSpPr txBox="1"/>
          <p:nvPr/>
        </p:nvSpPr>
        <p:spPr>
          <a:xfrm>
            <a:off x="9724696" y="59020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200 epochs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D86D1-8E77-FB7C-DB53-2216EDCC6D91}"/>
              </a:ext>
            </a:extLst>
          </p:cNvPr>
          <p:cNvSpPr txBox="1"/>
          <p:nvPr/>
        </p:nvSpPr>
        <p:spPr>
          <a:xfrm>
            <a:off x="266316" y="21581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GAN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87CEC-160D-E2E6-7720-386CDEA82924}"/>
              </a:ext>
            </a:extLst>
          </p:cNvPr>
          <p:cNvSpPr txBox="1"/>
          <p:nvPr/>
        </p:nvSpPr>
        <p:spPr>
          <a:xfrm>
            <a:off x="69776" y="4712199"/>
            <a:ext cx="9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DCGAN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5B302-FE30-F47B-15E6-B55D133631BA}"/>
              </a:ext>
            </a:extLst>
          </p:cNvPr>
          <p:cNvSpPr txBox="1"/>
          <p:nvPr/>
        </p:nvSpPr>
        <p:spPr>
          <a:xfrm>
            <a:off x="1695294" y="56224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 epochs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656085-647E-7969-403C-256C6B597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82" y="3927831"/>
            <a:ext cx="2546536" cy="25465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795ACC-9831-5FB8-7E5C-50B4270C5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604" y="3917897"/>
            <a:ext cx="2556470" cy="25564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792CAB-2E8B-1465-546A-2E4A75B4E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288" y="3927831"/>
            <a:ext cx="2556470" cy="25564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A30087-3F9C-F201-B94C-1CB48EB47268}"/>
              </a:ext>
            </a:extLst>
          </p:cNvPr>
          <p:cNvSpPr txBox="1"/>
          <p:nvPr/>
        </p:nvSpPr>
        <p:spPr>
          <a:xfrm>
            <a:off x="4344520" y="60038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 epochs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88AE8-4EAB-FB96-C5E8-EF40DC5E2BE9}"/>
              </a:ext>
            </a:extLst>
          </p:cNvPr>
          <p:cNvSpPr txBox="1"/>
          <p:nvPr/>
        </p:nvSpPr>
        <p:spPr>
          <a:xfrm>
            <a:off x="7024380" y="59020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 epochs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85FCE48-D6B1-9D5D-324D-27EB689E3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8897" y="1006540"/>
            <a:ext cx="1771529" cy="28695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CB1205-9AED-C8E3-2028-DB8EA0747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2918" y="1006539"/>
            <a:ext cx="1771530" cy="28695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CED813C-7EEC-B6DD-F8C1-D9B55D8D43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2266" y="1006541"/>
            <a:ext cx="1739701" cy="281802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9E1CF86-093E-7213-6536-DECB3E94CE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1514" y="81187"/>
            <a:ext cx="2008718" cy="5146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AD26A7-2F27-1DB5-6327-0CA04141C0BA}"/>
              </a:ext>
            </a:extLst>
          </p:cNvPr>
          <p:cNvSpPr txBox="1"/>
          <p:nvPr/>
        </p:nvSpPr>
        <p:spPr>
          <a:xfrm>
            <a:off x="10970232" y="159035"/>
            <a:ext cx="122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VAE 10 epochs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06909"/>
      </p:ext>
    </p:extLst>
  </p:cSld>
  <p:clrMapOvr>
    <a:masterClrMapping/>
  </p:clrMapOvr>
</p:sld>
</file>

<file path=ppt/theme/theme1.xml><?xml version="1.0" encoding="utf-8"?>
<a:theme xmlns:a="http://schemas.openxmlformats.org/drawingml/2006/main" name="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A39CEFE90467340A2588E80894AB444" ma:contentTypeVersion="4" ma:contentTypeDescription="새 문서를 만듭니다." ma:contentTypeScope="" ma:versionID="e49ebe63c0896c2e36ef0086ede6a682">
  <xsd:schema xmlns:xsd="http://www.w3.org/2001/XMLSchema" xmlns:xs="http://www.w3.org/2001/XMLSchema" xmlns:p="http://schemas.microsoft.com/office/2006/metadata/properties" xmlns:ns3="22581f4f-6acc-462e-a804-5f53744ac231" targetNamespace="http://schemas.microsoft.com/office/2006/metadata/properties" ma:root="true" ma:fieldsID="92928bc7e504fa55e9aab72ad0a9b45b" ns3:_="">
    <xsd:import namespace="22581f4f-6acc-462e-a804-5f53744ac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81f4f-6acc-462e-a804-5f53744ac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6647A5-14B4-4163-9D17-63950DD0FA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4C1D3D-50EF-4133-86ED-C0D3951A3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81f4f-6acc-462e-a804-5f53744ac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2017F-0B6A-4A33-80A3-869CB6EB1969}">
  <ds:schemaRefs>
    <ds:schemaRef ds:uri="http://purl.org/dc/terms/"/>
    <ds:schemaRef ds:uri="http://schemas.microsoft.com/office/2006/documentManagement/types"/>
    <ds:schemaRef ds:uri="22581f4f-6acc-462e-a804-5f53744ac23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PPT-Doomin Style</Template>
  <TotalTime>14985</TotalTime>
  <Words>581</Words>
  <Application>Microsoft Office PowerPoint</Application>
  <PresentationFormat>와이드스크린</PresentationFormat>
  <Paragraphs>94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Arial Black</vt:lpstr>
      <vt:lpstr>Lato Light</vt:lpstr>
      <vt:lpstr>Times New Roman</vt:lpstr>
      <vt:lpstr>Wingdings</vt:lpstr>
      <vt:lpstr>PPT-Doomin Style</vt:lpstr>
      <vt:lpstr>4_PPT-Doomin Style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최세인</cp:lastModifiedBy>
  <cp:revision>514</cp:revision>
  <cp:lastPrinted>2015-03-27T06:32:35Z</cp:lastPrinted>
  <dcterms:created xsi:type="dcterms:W3CDTF">2013-03-09T07:47:17Z</dcterms:created>
  <dcterms:modified xsi:type="dcterms:W3CDTF">2025-02-11T03:52:45Z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0x010100BA39CEFE90467340A2588E80894AB444</vt:lpwstr>
  </property>
</Properties>
</file>