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493" r:id="rId4"/>
    <p:sldId id="494" r:id="rId5"/>
    <p:sldId id="495" r:id="rId6"/>
    <p:sldId id="497" r:id="rId7"/>
    <p:sldId id="496" r:id="rId8"/>
    <p:sldId id="498" r:id="rId9"/>
    <p:sldId id="499" r:id="rId10"/>
    <p:sldId id="5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 varScale="1">
        <p:scale>
          <a:sx n="64" d="100"/>
          <a:sy n="6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v3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YOLOv3: An Incremental Improvement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</a:t>
            </a:r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33FDAE-1EC3-F563-77A2-BAF862D3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27" y="991295"/>
            <a:ext cx="8610600" cy="40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A7720-B2A3-E39F-49D5-CC1F3EDDF550}"/>
              </a:ext>
            </a:extLst>
          </p:cNvPr>
          <p:cNvSpPr txBox="1"/>
          <p:nvPr/>
        </p:nvSpPr>
        <p:spPr>
          <a:xfrm>
            <a:off x="1274164" y="965812"/>
            <a:ext cx="12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 Curve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9BC50-0E67-2F86-78E9-4D5DA4C2AF16}"/>
              </a:ext>
            </a:extLst>
          </p:cNvPr>
          <p:cNvSpPr txBox="1"/>
          <p:nvPr/>
        </p:nvSpPr>
        <p:spPr>
          <a:xfrm>
            <a:off x="838200" y="5061584"/>
            <a:ext cx="10194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</a:rPr>
              <a:t>AP: The average of the Precision values calculated from the Precision-Recall graph.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mAP: The average of the Average Precision for each class.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AP50: The AP when the IoU threshold is 0.5.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784BF-CB0D-3E7F-7CEF-61FFA83AB03D}"/>
              </a:ext>
            </a:extLst>
          </p:cNvPr>
          <p:cNvSpPr txBox="1"/>
          <p:nvPr/>
        </p:nvSpPr>
        <p:spPr>
          <a:xfrm>
            <a:off x="5074170" y="1335144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262626"/>
                </a:solidFill>
                <a:effectLst/>
                <a:latin typeface="-apple-system"/>
              </a:rPr>
              <a:t>Change the graph to a descending shape </a:t>
            </a:r>
          </a:p>
          <a:p>
            <a:r>
              <a:rPr lang="en-US" altLang="ko-KR" sz="2000" b="0" i="0">
                <a:solidFill>
                  <a:srgbClr val="262626"/>
                </a:solidFill>
                <a:effectLst/>
                <a:latin typeface="-apple-system"/>
              </a:rPr>
              <a:t>-&gt; Calculate the area below and find the AP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517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6141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Abstract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2. Bounding Box Prediction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3. Class Prediction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4. Predictions Across Scales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5. Feature Extractor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6. Result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7. mAP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B712FA-1E61-A6E0-E9B9-CADD5FC6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Experiment with good findings from other object detection research to improve learning accuracy:</a:t>
            </a:r>
          </a:p>
          <a:p>
            <a:r>
              <a:rPr lang="en-US" altLang="ko-KR" sz="2000"/>
              <a:t>1. Bounding Box Prediction</a:t>
            </a:r>
          </a:p>
          <a:p>
            <a:r>
              <a:rPr lang="en-US" altLang="ko-KR" sz="2000"/>
              <a:t>2. Class Prediction</a:t>
            </a:r>
          </a:p>
          <a:p>
            <a:r>
              <a:rPr lang="en-US" altLang="ko-KR" sz="2000"/>
              <a:t>3. Predictions Across Scales</a:t>
            </a:r>
          </a:p>
          <a:p>
            <a:r>
              <a:rPr lang="en-US" altLang="ko-KR" sz="2000"/>
              <a:t>4. Feature Extractor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1046A0-DEB4-7511-4199-3B9FA3AE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3C5416-3E8E-67CA-7CAA-EA512685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0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7FCBD2-2D40-473C-4BD7-357536B2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8" y="1253331"/>
            <a:ext cx="7412421" cy="681037"/>
          </a:xfrm>
        </p:spPr>
        <p:txBody>
          <a:bodyPr>
            <a:normAutofit fontScale="92500"/>
          </a:bodyPr>
          <a:lstStyle/>
          <a:p>
            <a:r>
              <a:rPr lang="en-US" altLang="ko-KR" sz="1800"/>
              <a:t>Introduce anchor boxes of the initially set size in YOLO v2 to stabilize the initial regression training -&gt; This concept is also used in YOLO v3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Bounding Box Prediction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85A7D-8B7A-4C94-1BDF-F68BD7F1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1" y="819807"/>
            <a:ext cx="3516923" cy="342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599700-A519-2C90-A47B-BE57FA69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11" y="2263948"/>
            <a:ext cx="1798241" cy="1495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935B7-6C0C-906C-C30A-9019DEBAA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624" y="2647107"/>
            <a:ext cx="1545577" cy="423001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4AAD9CB3-31CD-287F-00EE-7F2EE3A6D8F5}"/>
              </a:ext>
            </a:extLst>
          </p:cNvPr>
          <p:cNvSpPr txBox="1">
            <a:spLocks/>
          </p:cNvSpPr>
          <p:nvPr/>
        </p:nvSpPr>
        <p:spPr>
          <a:xfrm>
            <a:off x="3918072" y="2313046"/>
            <a:ext cx="1597574" cy="48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Prediction Goal</a:t>
            </a:r>
            <a:endParaRPr lang="ko-KR" altLang="en-US" sz="18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4AD35C3-B795-206C-E9B8-7F448943FA40}"/>
              </a:ext>
            </a:extLst>
          </p:cNvPr>
          <p:cNvSpPr txBox="1">
            <a:spLocks/>
          </p:cNvSpPr>
          <p:nvPr/>
        </p:nvSpPr>
        <p:spPr>
          <a:xfrm>
            <a:off x="3357797" y="4541755"/>
            <a:ext cx="8482106" cy="169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During training, use SSE (sum of squared error loss).</a:t>
            </a:r>
          </a:p>
          <a:p>
            <a:r>
              <a:rPr lang="en-US" altLang="ko-KR" sz="1800"/>
              <a:t>Predict the objectness score of each bounding box using logistic regression.</a:t>
            </a:r>
          </a:p>
          <a:p>
            <a:r>
              <a:rPr lang="en-US" altLang="ko-KR" sz="1800"/>
              <a:t>Difference from previous methods: Assign only one bounding box prior for each actual object. </a:t>
            </a:r>
          </a:p>
          <a:p>
            <a:pPr lvl="1"/>
            <a:r>
              <a:rPr lang="en-US" altLang="ko-KR" sz="1400"/>
              <a:t>If not assigned to an actual object, only the loss related to objectness occurs.</a:t>
            </a:r>
            <a:endParaRPr lang="ko-KR" altLang="en-US" sz="10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47688C-93BA-4DE9-5960-0F8403508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559" y="4461717"/>
            <a:ext cx="1798241" cy="39381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50AC82-A8A3-8DA6-5BA8-339B64E9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39" y="2155932"/>
            <a:ext cx="1798240" cy="17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198E35D3-BF4D-1A60-815D-243CD80B6481}"/>
              </a:ext>
            </a:extLst>
          </p:cNvPr>
          <p:cNvSpPr txBox="1">
            <a:spLocks/>
          </p:cNvSpPr>
          <p:nvPr/>
        </p:nvSpPr>
        <p:spPr>
          <a:xfrm>
            <a:off x="8317653" y="2558871"/>
            <a:ext cx="979528" cy="92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/>
              <a:t>inverse</a:t>
            </a:r>
          </a:p>
          <a:p>
            <a:pPr marL="0" indent="0" algn="ctr">
              <a:buNone/>
            </a:pPr>
            <a:r>
              <a:rPr lang="en-US" altLang="ko-KR" sz="1800"/>
              <a:t>-&gt;</a:t>
            </a:r>
            <a:endParaRPr lang="ko-KR" altLang="en-US" sz="1800"/>
          </a:p>
        </p:txBody>
      </p:sp>
      <p:pic>
        <p:nvPicPr>
          <p:cNvPr id="1034" name="Picture 10" descr="로지스틱 회귀(Logistic Regression)">
            <a:extLst>
              <a:ext uri="{FF2B5EF4-FFF2-40B4-BE49-F238E27FC236}">
                <a16:creationId xmlns:a16="http://schemas.microsoft.com/office/drawing/2014/main" id="{5B7FEC6F-BB74-3D41-B75A-630377B6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41755"/>
            <a:ext cx="3486809" cy="18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2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7FCBD2-2D40-473C-4BD7-357536B2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8" y="4266161"/>
            <a:ext cx="10628586" cy="2090189"/>
          </a:xfrm>
        </p:spPr>
        <p:txBody>
          <a:bodyPr>
            <a:normAutofit lnSpcReduction="10000"/>
          </a:bodyPr>
          <a:lstStyle/>
          <a:p>
            <a:r>
              <a:rPr lang="en-US" altLang="ko-KR" sz="2400"/>
              <a:t>Use multilabel classification to predict the classes that can be included in the corresponding bounding box.</a:t>
            </a:r>
          </a:p>
          <a:p>
            <a:r>
              <a:rPr lang="en-US" altLang="ko-KR" sz="1800"/>
              <a:t>A multi-labeled approach with similar characteristics, such as 'woman' and 'human,' is beneficial for data modeling</a:t>
            </a:r>
          </a:p>
          <a:p>
            <a:r>
              <a:rPr lang="en-US" altLang="ko-KR" sz="2400" strike="sngStrike"/>
              <a:t>softmax</a:t>
            </a:r>
            <a:r>
              <a:rPr lang="en-US" altLang="ko-KR" sz="2400"/>
              <a:t> , independent logistic classifier Usage</a:t>
            </a:r>
          </a:p>
          <a:p>
            <a:r>
              <a:rPr lang="en-US" altLang="ko-KR" sz="2400"/>
              <a:t>During training, use binary cross-entropy loss for class prediction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 Prediction</a:t>
            </a:r>
            <a:endParaRPr lang="ko-KR" altLang="en-US"/>
          </a:p>
        </p:txBody>
      </p:sp>
      <p:pic>
        <p:nvPicPr>
          <p:cNvPr id="3074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36E78C9F-B10A-6CB4-C21F-5BB52C0F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0" y="958523"/>
            <a:ext cx="5179189" cy="29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BFCC87-69D3-66A4-1CAB-4ADCB44D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7" y="972013"/>
            <a:ext cx="5698839" cy="1281790"/>
          </a:xfrm>
        </p:spPr>
        <p:txBody>
          <a:bodyPr>
            <a:normAutofit/>
          </a:bodyPr>
          <a:lstStyle/>
          <a:p>
            <a:r>
              <a:rPr lang="en-US" altLang="ko-KR" sz="2000"/>
              <a:t>Extract feature maps at three different scales, similar to the concept of FPN (Feature Pyramid Network)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Predictions Across Scales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D371A-5E9F-8627-0253-4F37599D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76" y="972013"/>
            <a:ext cx="6374524" cy="37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PN 논문(Feature Pyramid Networks for Object Detection) 리뷰">
            <a:extLst>
              <a:ext uri="{FF2B5EF4-FFF2-40B4-BE49-F238E27FC236}">
                <a16:creationId xmlns:a16="http://schemas.microsoft.com/office/drawing/2014/main" id="{01C76E19-D092-749D-CB08-1D34146E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4" y="2010232"/>
            <a:ext cx="3322583" cy="19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34044F6-16DF-B06E-240F-70133D03DE19}"/>
              </a:ext>
            </a:extLst>
          </p:cNvPr>
          <p:cNvSpPr txBox="1">
            <a:spLocks/>
          </p:cNvSpPr>
          <p:nvPr/>
        </p:nvSpPr>
        <p:spPr>
          <a:xfrm>
            <a:off x="76243" y="4391317"/>
            <a:ext cx="10719253" cy="128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At the end of the extracted convolutional layer, predict a 3D tensor that includes bounding box, objectness, and class predictions information</a:t>
            </a:r>
          </a:p>
          <a:p>
            <a:r>
              <a:rPr lang="en-US" altLang="ko-KR" sz="2000"/>
              <a:t>3d</a:t>
            </a:r>
            <a:r>
              <a:rPr lang="ko-KR" altLang="en-US" sz="2000"/>
              <a:t> </a:t>
            </a:r>
            <a:r>
              <a:rPr lang="en-US" altLang="ko-KR" sz="2000"/>
              <a:t>tensor</a:t>
            </a:r>
            <a:r>
              <a:rPr lang="ko-KR" altLang="en-US" sz="2000"/>
              <a:t> </a:t>
            </a:r>
            <a:r>
              <a:rPr lang="en-US" altLang="ko-KR" sz="2000"/>
              <a:t>map: N*N*[3*(4+1+80)]</a:t>
            </a:r>
            <a:endParaRPr lang="ko-KR" altLang="en-US" sz="200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D71C0E1-64DA-F914-1078-3B4CC656F660}"/>
              </a:ext>
            </a:extLst>
          </p:cNvPr>
          <p:cNvSpPr txBox="1">
            <a:spLocks/>
          </p:cNvSpPr>
          <p:nvPr/>
        </p:nvSpPr>
        <p:spPr>
          <a:xfrm>
            <a:off x="7676178" y="649281"/>
            <a:ext cx="3896229" cy="46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upscaling -&gt; concatenation 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2508D5-50B2-6906-3940-BAA17A590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08" y="5586043"/>
            <a:ext cx="2334072" cy="10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7FCBD2-2D40-473C-4BD7-357536B2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46" y="3117459"/>
            <a:ext cx="5087911" cy="323889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Extractor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700C20-1F9E-4772-AC31-2808261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5" y="975481"/>
            <a:ext cx="3911094" cy="53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8E929D2-252B-B0EA-451E-68E226D77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03" y="2823368"/>
            <a:ext cx="56102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8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BDA27-8330-9178-1D27-E5993A32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225"/>
          <a:stretch/>
        </p:blipFill>
        <p:spPr>
          <a:xfrm>
            <a:off x="125413" y="681037"/>
            <a:ext cx="6096000" cy="359025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CEB0B2-619A-0603-1B98-4BC7CAA9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81" y="4075674"/>
            <a:ext cx="7533806" cy="264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9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8DF5A0BE-3C9F-D8A1-9589-F1849C40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28" y="2051861"/>
            <a:ext cx="2985398" cy="232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811D75-0921-A17F-4CB6-58C04A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D74B66-1D33-CC8A-249A-8A9AFB8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7887F4-6BE5-0B85-9C30-DDD08402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8" y="811099"/>
            <a:ext cx="4079667" cy="20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C08DC5-7AE6-3E52-597D-A393E1C6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09" y="1061405"/>
            <a:ext cx="4744075" cy="174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D96CCA2-6749-1AA2-86A6-7710E7A4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95" y="4565551"/>
            <a:ext cx="9035931" cy="16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6077E1-E1BE-36A1-B326-555E19BF4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69" y="4780294"/>
            <a:ext cx="2019582" cy="118126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029679C-CAD3-99AC-20D1-E1F761E8A599}"/>
              </a:ext>
            </a:extLst>
          </p:cNvPr>
          <p:cNvSpPr/>
          <p:nvPr/>
        </p:nvSpPr>
        <p:spPr>
          <a:xfrm>
            <a:off x="7794885" y="5451643"/>
            <a:ext cx="539646" cy="6899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0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161514</TotalTime>
  <Words>348</Words>
  <Application>Microsoft Office PowerPoint</Application>
  <PresentationFormat>와이드스크린</PresentationFormat>
  <Paragraphs>59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YOLO v3 (1)</vt:lpstr>
      <vt:lpstr>Index</vt:lpstr>
      <vt:lpstr>Abstract</vt:lpstr>
      <vt:lpstr>Bounding Box Prediction</vt:lpstr>
      <vt:lpstr>Class Prediction</vt:lpstr>
      <vt:lpstr>Predictions Across Scales</vt:lpstr>
      <vt:lpstr>Feature Extractor</vt:lpstr>
      <vt:lpstr>Result</vt:lpstr>
      <vt:lpstr>mAP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163</cp:revision>
  <dcterms:created xsi:type="dcterms:W3CDTF">2024-03-07T04:24:07Z</dcterms:created>
  <dcterms:modified xsi:type="dcterms:W3CDTF">2024-09-09T08:01:09Z</dcterms:modified>
</cp:coreProperties>
</file>