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395" r:id="rId3"/>
    <p:sldId id="443" r:id="rId4"/>
    <p:sldId id="448" r:id="rId5"/>
    <p:sldId id="444" r:id="rId6"/>
    <p:sldId id="451" r:id="rId7"/>
    <p:sldId id="445" r:id="rId8"/>
    <p:sldId id="449" r:id="rId9"/>
    <p:sldId id="450" r:id="rId10"/>
    <p:sldId id="44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472C4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37" autoAdjust="0"/>
    <p:restoredTop sz="93697" autoAdjust="0"/>
  </p:normalViewPr>
  <p:slideViewPr>
    <p:cSldViewPr snapToGrid="0">
      <p:cViewPr varScale="1">
        <p:scale>
          <a:sx n="79" d="100"/>
          <a:sy n="79" d="100"/>
        </p:scale>
        <p:origin x="106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7C4F2-DA80-4C96-9710-C8EF5A95F347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D505CA-08AA-4CF8-A0B2-69FFBEE066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25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47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D505CA-08AA-4CF8-A0B2-69FFBEE0667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060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989A2-E6AA-F19F-1EF9-EFF570201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C34DEE-4600-0B3A-7ADD-99830B1C1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49174-D9BB-FAEA-A322-DA3BF06B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D23D4-8C4C-4EF9-B298-D5B0898CBB10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170D8-7F3D-F9E9-8680-8B0DC6CB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68A15-9375-C17F-A859-93CDC2C1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69A0B-7D16-58F1-5F26-8B95FBF6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58D52E-30E1-F3BD-D40C-EA1176443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05D32A-F7A2-1FA6-486F-4BF5F783E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94F00-8F8F-461E-8067-48A20B1CEE86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1FC6DA-7EFC-74BB-1773-D3AB033B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C2B758-DBF9-F20D-C6B7-9D36466E4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6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9608DC-0201-0FCF-8664-C0CDD6FDF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77D8D2-F0F7-DEAC-3B08-3901A065C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5BDE18-4AC2-0AD0-DA1E-84F306B71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6EE17-CD8C-49DE-8239-FC91CDD3E7A3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AFF070-848C-9146-1F18-6FF793D5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968E8-72C6-8F31-4421-AD3B78C6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62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0F269E-6787-0AC5-20FF-277B4BEA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34E599-C959-0815-15B4-CF255A7D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0946-7682-4D6E-A4AF-15DEB6CA6F00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C68718-A5F9-2245-3470-704C8DAF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76394-9C80-2962-AD69-51011AE0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499D415-D1A2-EC89-3A5F-E80AEACE5D47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C568B0-2704-2C03-F57A-089D23682CD9}"/>
              </a:ext>
            </a:extLst>
          </p:cNvPr>
          <p:cNvSpPr/>
          <p:nvPr userDrawn="1"/>
        </p:nvSpPr>
        <p:spPr>
          <a:xfrm>
            <a:off x="0" y="-1"/>
            <a:ext cx="800499" cy="681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E91367-A60E-377E-2DFB-3A22D94AF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68103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08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BD044-3EC6-EE2D-358F-4709F37E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A8D040-CE90-1B26-8C66-6A582B98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93203E-BB78-1340-5956-6C0135DE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D9EE6-397A-4268-9E86-90D4EE1A8497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D85C8-0EF3-1D3C-BD4C-6FE5EDD0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607F2F-FC40-0341-E2BD-814D7B19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0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7E7CB-9182-896C-8BA2-076ED9FF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8F8B90-284F-4B03-72FC-3F421B8A6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29E53-449C-1EA1-4413-C293D2077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AC6D4C-0392-0CC3-B816-509112D3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509BB-7058-4071-8488-D2F9CB71F04E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1E63F2-5FBE-EDE1-A92C-FD07FE9E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F3E341-6FE0-6736-C857-9F51AD6D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DD7A6-B2CB-0768-13A0-402858187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42CF7-F4FF-6E9B-E74D-1239CCDA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061BC7-CF12-E384-D300-FEFA91AE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C5BC33-3EF7-8CE7-A65B-04B1DA002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09DEFE-95A0-DDE6-B3D7-58AEE9E3D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4F9B3-4285-F7C7-F857-21D2B31A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AD37-90CA-4850-8F12-1DC3BE28F3D1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CA9A31-E481-2052-36CD-49F412832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398874-06DD-1FAF-BFE1-046AFA6A6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2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90FBE-6406-0DAB-D2CB-B5C8DFD2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B5CD20-5BEE-B9B9-11A6-2F096416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F803-F22B-457A-BE59-A33AE206A8C8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BBA30B-4D76-A230-A199-B88D72967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D98FE-D3A1-C740-BC10-881B31A6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4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2E6C2A-EE80-F70A-0FC4-45DF6751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464D-EB7C-45C7-8B3C-5A9CCDC884B8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0DD15C-8B91-48BB-3AF5-DE51E39A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7C2744-AB2F-B2B2-ABD2-14D8FBC1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1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2EEA80-AB23-3B01-0DC4-D1C3A689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2C38F7-9075-96E7-84A4-E1C77FD38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F97730-789D-FFE4-71CA-2AB91BA09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58F6E0-31E6-28A0-F3F8-928B8229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5112F-140F-4384-9395-3DE2D97B29A3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92E5E-C2F3-7129-4791-99B50D47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804F0-862A-6D51-8B00-E30947BC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22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3F4FE-09E6-442F-7B08-95A3DB991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126EB5-A8AC-A4E4-6AD8-48A66913C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604649-3A7B-A896-F33A-E0E69EAC2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BB4B52-9E84-FC4D-8A26-7D708885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7A509-93E9-41D0-B404-AC73D99EFC86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4071C0-A84A-864B-90FE-36BC1F76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D5DF27-3449-B187-CB82-B125E3BC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55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2289CC-5218-7EC4-EA16-68DF4894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C6E1C-18F5-B566-6000-BEDE119EB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05594A-910E-50F7-027F-CA2D7CE62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DE36-4BCC-47CC-84FD-821E9EA95BC8}" type="datetime1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2E4DE-CD25-4E08-3FBC-8EAE72451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39DDD-0E21-F26E-24FE-39B7A8F7B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E9AA7-29BF-4588-B153-0341F1751A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41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428B8-E024-F6E1-B783-241244F439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EfficientNet (2)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BA08E-6C74-936E-F7A4-4AAAC478A2B2}"/>
              </a:ext>
            </a:extLst>
          </p:cNvPr>
          <p:cNvSpPr txBox="1"/>
          <p:nvPr/>
        </p:nvSpPr>
        <p:spPr>
          <a:xfrm>
            <a:off x="9818558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2115686 </a:t>
            </a:r>
            <a:r>
              <a:rPr lang="ko-KR" altLang="en-US" dirty="0" err="1"/>
              <a:t>최세인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FDBC7048-5864-9D17-9AC0-1DF84D7B39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EfﬁcientNet: Rethinking Model Scaling for Convolutional Neural Networks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D120BF-34F2-9CB3-43B7-ADBEFEA0A27B}"/>
              </a:ext>
            </a:extLst>
          </p:cNvPr>
          <p:cNvSpPr txBox="1"/>
          <p:nvPr/>
        </p:nvSpPr>
        <p:spPr>
          <a:xfrm>
            <a:off x="7256112" y="6230486"/>
            <a:ext cx="202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2024-07-29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439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37DF697-B8AF-C41B-FB91-747776C94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6973"/>
            <a:ext cx="10515600" cy="4351338"/>
          </a:xfrm>
        </p:spPr>
        <p:txBody>
          <a:bodyPr/>
          <a:lstStyle/>
          <a:p>
            <a:r>
              <a:rPr lang="en-US" altLang="ko-KR" dirty="0"/>
              <a:t>Cifar-10 50epochs</a:t>
            </a:r>
          </a:p>
          <a:p>
            <a:r>
              <a:rPr lang="en-US" altLang="ko-KR" dirty="0" err="1"/>
              <a:t>Topk</a:t>
            </a:r>
            <a:r>
              <a:rPr lang="en-US" altLang="ko-KR" dirty="0"/>
              <a:t> print, </a:t>
            </a:r>
            <a:r>
              <a:rPr lang="en-US" altLang="ko-KR" dirty="0" err="1"/>
              <a:t>autoaugment</a:t>
            </a:r>
            <a:r>
              <a:rPr lang="en-US" altLang="ko-KR" dirty="0"/>
              <a:t>, stochastic depth</a:t>
            </a:r>
            <a:r>
              <a:rPr lang="ko-KR" altLang="en-US" dirty="0"/>
              <a:t> 추가하여 진행 예정</a:t>
            </a:r>
            <a:endParaRPr lang="en-US" altLang="ko-KR" dirty="0"/>
          </a:p>
          <a:p>
            <a:r>
              <a:rPr lang="ko-KR" altLang="en-US" dirty="0"/>
              <a:t>학습시간 </a:t>
            </a:r>
            <a:r>
              <a:rPr lang="en-US" altLang="ko-KR" dirty="0"/>
              <a:t>(1epoch)</a:t>
            </a:r>
          </a:p>
          <a:p>
            <a:pPr lvl="1"/>
            <a:r>
              <a:rPr lang="en-US" altLang="ko-KR" dirty="0"/>
              <a:t>Cifar-10 12</a:t>
            </a:r>
            <a:r>
              <a:rPr lang="ko-KR" altLang="en-US" dirty="0"/>
              <a:t>분</a:t>
            </a:r>
            <a:r>
              <a:rPr lang="en-US" altLang="ko-KR" dirty="0"/>
              <a:t>, ImageNet 5</a:t>
            </a:r>
            <a:r>
              <a:rPr lang="ko-KR" altLang="en-US" dirty="0"/>
              <a:t>시간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E7B07B5-52D3-ABC0-BC9C-4A7977CE0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BABCA2B7-72B0-CFFC-4AEE-17C7AA302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Training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1BB857-26D4-5BC2-E0C7-CDA73CDC5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89" y="3105661"/>
            <a:ext cx="8568983" cy="361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7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F476AC1-0CCE-F544-02FA-5E772FBFB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FLOPS Calculating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EfficientNet</a:t>
            </a:r>
            <a:r>
              <a:rPr lang="en-US" altLang="ko-KR" dirty="0"/>
              <a:t> Modeling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E2F2B6-E048-CF98-1D2E-D3B8F0DD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AAB17CCB-C56E-E9EC-EA26-1EF43F40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370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7E6E531-43E9-A5FA-4649-929753C0F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6674" y="5152023"/>
            <a:ext cx="5953326" cy="1160311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B0</a:t>
            </a:r>
            <a:r>
              <a:rPr lang="ko-KR" altLang="en-US" sz="1600" dirty="0"/>
              <a:t>의 </a:t>
            </a:r>
            <a:r>
              <a:rPr lang="en-US" altLang="ko-KR" sz="1600" dirty="0"/>
              <a:t>FLOPS 390M </a:t>
            </a:r>
            <a:r>
              <a:rPr lang="ko-KR" altLang="en-US" sz="1600" dirty="0"/>
              <a:t>값을 기준으로</a:t>
            </a:r>
            <a:r>
              <a:rPr lang="en-US" altLang="ko-KR" sz="1600" dirty="0"/>
              <a:t>(1.92027)^n</a:t>
            </a:r>
            <a:r>
              <a:rPr lang="ko-KR" altLang="en-US" sz="1600" dirty="0" err="1"/>
              <a:t>배하여</a:t>
            </a:r>
            <a:r>
              <a:rPr lang="ko-KR" altLang="en-US" sz="1600" dirty="0"/>
              <a:t> 계산</a:t>
            </a:r>
            <a:endParaRPr lang="en-US" altLang="ko-KR" sz="1600" dirty="0"/>
          </a:p>
          <a:p>
            <a:r>
              <a:rPr lang="en-US" altLang="ko-KR" sz="1600" dirty="0"/>
              <a:t>B3, B4</a:t>
            </a:r>
            <a:r>
              <a:rPr lang="ko-KR" altLang="en-US" sz="1600" dirty="0"/>
              <a:t>의 경우 비교적 큰 오차</a:t>
            </a:r>
            <a:endParaRPr lang="en-US" altLang="ko-KR" sz="1600" dirty="0"/>
          </a:p>
          <a:p>
            <a:r>
              <a:rPr lang="en-US" altLang="ko-KR" sz="1600" dirty="0"/>
              <a:t>B5,</a:t>
            </a:r>
            <a:r>
              <a:rPr lang="ko-KR" altLang="en-US" sz="1600" dirty="0"/>
              <a:t> </a:t>
            </a:r>
            <a:r>
              <a:rPr lang="en-US" altLang="ko-KR" sz="1600" dirty="0"/>
              <a:t>B6, B7</a:t>
            </a:r>
            <a:r>
              <a:rPr lang="ko-KR" altLang="en-US" sz="1600" dirty="0"/>
              <a:t>은 유사한 결과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DFF243-D79D-735E-46ED-BDE20545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FACFD96-B3EB-64CA-73F7-C5B4B767E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FLOPs </a:t>
            </a:r>
            <a:r>
              <a:rPr lang="ko-KR" altLang="en-US"/>
              <a:t>계산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9A1CAC-5592-7A86-0E18-75E417500C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292"/>
          <a:stretch/>
        </p:blipFill>
        <p:spPr>
          <a:xfrm>
            <a:off x="124533" y="925043"/>
            <a:ext cx="5159512" cy="53872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DDABB6E-4092-91B3-47D3-64E1CE8D8E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31" t="72048" r="29456" b="-1"/>
          <a:stretch/>
        </p:blipFill>
        <p:spPr>
          <a:xfrm>
            <a:off x="5352846" y="1651085"/>
            <a:ext cx="4250988" cy="2816655"/>
          </a:xfrm>
          <a:prstGeom prst="rect">
            <a:avLst/>
          </a:prstGeom>
        </p:spPr>
      </p:pic>
      <p:sp>
        <p:nvSpPr>
          <p:cNvPr id="6" name="구름 5">
            <a:extLst>
              <a:ext uri="{FF2B5EF4-FFF2-40B4-BE49-F238E27FC236}">
                <a16:creationId xmlns:a16="http://schemas.microsoft.com/office/drawing/2014/main" id="{52AE49A4-1DE8-0CAC-2E1D-2E02F6D28F5F}"/>
              </a:ext>
            </a:extLst>
          </p:cNvPr>
          <p:cNvSpPr/>
          <p:nvPr/>
        </p:nvSpPr>
        <p:spPr>
          <a:xfrm>
            <a:off x="5168021" y="978044"/>
            <a:ext cx="4620637" cy="652040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논문 제시 </a:t>
            </a:r>
            <a:r>
              <a:rPr lang="en-US" altLang="ko-KR" sz="1200" dirty="0"/>
              <a:t>FLOPS </a:t>
            </a:r>
            <a:r>
              <a:rPr lang="ko-KR" altLang="en-US" sz="1200" dirty="0"/>
              <a:t>사용하면 나오는 </a:t>
            </a:r>
            <a:r>
              <a:rPr lang="en-US" altLang="ko-KR" sz="1200" dirty="0"/>
              <a:t>phi </a:t>
            </a:r>
            <a:r>
              <a:rPr lang="ko-KR" altLang="en-US" sz="1200" dirty="0"/>
              <a:t>값</a:t>
            </a:r>
            <a:br>
              <a:rPr lang="en-US" altLang="ko-KR" sz="1200" dirty="0"/>
            </a:br>
            <a:r>
              <a:rPr lang="en-US" altLang="ko-KR" sz="1200" dirty="0"/>
              <a:t>FLOPS -&gt; phi</a:t>
            </a:r>
            <a:r>
              <a:rPr lang="ko-KR" altLang="en-US" sz="1200" dirty="0"/>
              <a:t> 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00E15E-318B-F3E4-FC37-B00374DE424E}"/>
              </a:ext>
            </a:extLst>
          </p:cNvPr>
          <p:cNvSpPr/>
          <p:nvPr/>
        </p:nvSpPr>
        <p:spPr>
          <a:xfrm>
            <a:off x="5904689" y="1659268"/>
            <a:ext cx="1050588" cy="244006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60DC7A-69C1-24E2-4308-DD8E05EC8AF1}"/>
              </a:ext>
            </a:extLst>
          </p:cNvPr>
          <p:cNvSpPr/>
          <p:nvPr/>
        </p:nvSpPr>
        <p:spPr>
          <a:xfrm>
            <a:off x="7026004" y="1668995"/>
            <a:ext cx="1378694" cy="258095"/>
          </a:xfrm>
          <a:prstGeom prst="rect">
            <a:avLst/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구름 10">
            <a:extLst>
              <a:ext uri="{FF2B5EF4-FFF2-40B4-BE49-F238E27FC236}">
                <a16:creationId xmlns:a16="http://schemas.microsoft.com/office/drawing/2014/main" id="{FB88AC41-5A0D-5F78-BA8B-783D629163FD}"/>
              </a:ext>
            </a:extLst>
          </p:cNvPr>
          <p:cNvSpPr/>
          <p:nvPr/>
        </p:nvSpPr>
        <p:spPr>
          <a:xfrm>
            <a:off x="9574651" y="1668996"/>
            <a:ext cx="2509737" cy="1160311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Phi</a:t>
            </a:r>
            <a:r>
              <a:rPr lang="ko-KR" altLang="en-US" sz="1200" dirty="0"/>
              <a:t>값 정수로 지정 후 계산한 </a:t>
            </a:r>
            <a:r>
              <a:rPr lang="en-US" altLang="ko-KR" sz="1200" dirty="0"/>
              <a:t>FLOPS</a:t>
            </a:r>
            <a:br>
              <a:rPr lang="en-US" altLang="ko-KR" sz="1200" dirty="0"/>
            </a:br>
            <a:r>
              <a:rPr lang="en-US" altLang="ko-KR" sz="500" dirty="0"/>
              <a:t> </a:t>
            </a:r>
            <a:br>
              <a:rPr lang="en-US" altLang="ko-KR" sz="1200" dirty="0"/>
            </a:br>
            <a:r>
              <a:rPr lang="en-US" altLang="ko-KR" sz="1200" dirty="0"/>
              <a:t>Phi</a:t>
            </a:r>
            <a:r>
              <a:rPr lang="ko-KR" altLang="en-US" sz="1200" dirty="0"/>
              <a:t> </a:t>
            </a:r>
            <a:r>
              <a:rPr lang="en-US" altLang="ko-KR" sz="1200" dirty="0"/>
              <a:t>-&gt;</a:t>
            </a:r>
            <a:r>
              <a:rPr lang="ko-KR" altLang="en-US" sz="1200" dirty="0"/>
              <a:t> </a:t>
            </a:r>
            <a:r>
              <a:rPr lang="en-US" altLang="ko-KR" sz="1200" dirty="0"/>
              <a:t>FLOPS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73169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EE57417-CE9A-EDBA-9A4E-91D0C5F2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C4EBE62-5ABD-9ABC-BDA1-A5DCB39B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구현 </a:t>
            </a:r>
            <a:r>
              <a:rPr lang="en-US" altLang="ko-KR" dirty="0"/>
              <a:t>- </a:t>
            </a:r>
            <a:r>
              <a:rPr lang="en-US" altLang="ko-KR" dirty="0" err="1"/>
              <a:t>SiLU</a:t>
            </a:r>
            <a:r>
              <a:rPr lang="en-US" altLang="ko-KR" dirty="0"/>
              <a:t> activation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0275E-575C-7A5B-25CF-B00A55397D27}"/>
              </a:ext>
            </a:extLst>
          </p:cNvPr>
          <p:cNvSpPr txBox="1"/>
          <p:nvPr/>
        </p:nvSpPr>
        <p:spPr>
          <a:xfrm>
            <a:off x="297287" y="4557944"/>
            <a:ext cx="373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SiLU</a:t>
            </a:r>
            <a:r>
              <a:rPr lang="ko-KR" altLang="en-US" sz="1400"/>
              <a:t> </a:t>
            </a:r>
            <a:r>
              <a:rPr lang="en-US" altLang="ko-KR" sz="1400"/>
              <a:t>= Swish Function</a:t>
            </a:r>
          </a:p>
          <a:p>
            <a:endParaRPr lang="en-US" altLang="ko-KR" sz="1400"/>
          </a:p>
          <a:p>
            <a:r>
              <a:rPr lang="en-US" altLang="ko-KR" sz="1400"/>
              <a:t>Sigmoid</a:t>
            </a:r>
            <a:r>
              <a:rPr lang="ko-KR" altLang="en-US" sz="1400"/>
              <a:t>에 입력값을 한 번 더 곱해주는 모양</a:t>
            </a:r>
            <a:endParaRPr lang="en-US" altLang="ko-KR" sz="1400"/>
          </a:p>
          <a:p>
            <a:r>
              <a:rPr lang="en-US" altLang="ko-KR" sz="1400"/>
              <a:t>ReLU</a:t>
            </a:r>
            <a:r>
              <a:rPr lang="ko-KR" altLang="en-US" sz="1400"/>
              <a:t>와 비슷한 형태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42039-67AB-5C0F-6E60-AD555423C4F5}"/>
              </a:ext>
            </a:extLst>
          </p:cNvPr>
          <p:cNvSpPr txBox="1"/>
          <p:nvPr/>
        </p:nvSpPr>
        <p:spPr>
          <a:xfrm>
            <a:off x="4308037" y="844177"/>
            <a:ext cx="77168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Smooth &amp; Non-monotonic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0</a:t>
            </a:r>
            <a:r>
              <a:rPr lang="ko-KR" altLang="en-US" sz="1400" dirty="0"/>
              <a:t>으로 날카롭게 끊어지는 부분 없음</a:t>
            </a:r>
            <a:r>
              <a:rPr lang="en-US" altLang="ko-KR" sz="1400" dirty="0"/>
              <a:t>(sigmoid</a:t>
            </a:r>
            <a:r>
              <a:rPr lang="ko-KR" altLang="en-US" sz="1400" dirty="0"/>
              <a:t>의 영향</a:t>
            </a:r>
            <a:r>
              <a:rPr lang="en-US" altLang="ko-KR" sz="1400" dirty="0"/>
              <a:t>), input </a:t>
            </a:r>
            <a:r>
              <a:rPr lang="ko-KR" altLang="en-US" sz="1400" dirty="0"/>
              <a:t>값에 그대로 반응</a:t>
            </a:r>
            <a:r>
              <a:rPr lang="en-US" altLang="ko-KR" sz="1400" dirty="0"/>
              <a:t>X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Bounded Below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sigmoid </a:t>
            </a:r>
            <a:r>
              <a:rPr lang="ko-KR" altLang="en-US" sz="1400" dirty="0"/>
              <a:t>영향으로 항상 </a:t>
            </a:r>
            <a:r>
              <a:rPr lang="en-US" altLang="ko-KR" sz="1400" dirty="0"/>
              <a:t>-1 </a:t>
            </a:r>
            <a:r>
              <a:rPr lang="ko-KR" altLang="en-US" sz="1400" dirty="0"/>
              <a:t>보다 크거나 같음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Self-Stabilizing</a:t>
            </a:r>
          </a:p>
          <a:p>
            <a:pPr marL="742950" lvl="1" indent="-285750">
              <a:buFontTx/>
              <a:buChar char="-"/>
            </a:pPr>
            <a:r>
              <a:rPr lang="en-US" altLang="ko-KR" sz="1400" dirty="0"/>
              <a:t>soft floor effect </a:t>
            </a:r>
            <a:r>
              <a:rPr lang="ko-KR" altLang="en-US" sz="1400" dirty="0"/>
              <a:t>가짐</a:t>
            </a:r>
            <a:r>
              <a:rPr lang="en-US" altLang="ko-KR" sz="1400" dirty="0"/>
              <a:t>. </a:t>
            </a:r>
            <a:r>
              <a:rPr lang="ko-KR" altLang="en-US" sz="1400" dirty="0" err="1"/>
              <a:t>미분값</a:t>
            </a:r>
            <a:r>
              <a:rPr lang="ko-KR" altLang="en-US" sz="1400" dirty="0"/>
              <a:t> </a:t>
            </a:r>
            <a:r>
              <a:rPr lang="en-US" altLang="ko-KR" sz="1400" dirty="0"/>
              <a:t>-1.28 </a:t>
            </a:r>
            <a:r>
              <a:rPr lang="ko-KR" altLang="en-US" sz="1400" dirty="0"/>
              <a:t>근처에서 </a:t>
            </a:r>
            <a:r>
              <a:rPr lang="en-US" altLang="ko-KR" sz="1400" dirty="0"/>
              <a:t>0</a:t>
            </a:r>
            <a:r>
              <a:rPr lang="ko-KR" altLang="en-US" sz="1400" dirty="0"/>
              <a:t>을 가짐</a:t>
            </a:r>
            <a:r>
              <a:rPr lang="en-US" altLang="ko-KR" sz="1400" dirty="0"/>
              <a:t>. weight </a:t>
            </a:r>
            <a:r>
              <a:rPr lang="ko-KR" altLang="en-US" sz="1400" dirty="0"/>
              <a:t>과도하게 커짐 방지</a:t>
            </a:r>
            <a:endParaRPr lang="en-US" altLang="ko-KR" sz="1400" dirty="0"/>
          </a:p>
          <a:p>
            <a:pPr marL="742950" lvl="1" indent="-285750">
              <a:buFontTx/>
              <a:buChar char="-"/>
            </a:pPr>
            <a:r>
              <a:rPr lang="en-US" altLang="ko-KR" sz="1400" dirty="0" err="1"/>
              <a:t>regularizer</a:t>
            </a:r>
            <a:r>
              <a:rPr lang="en-US" altLang="ko-KR" sz="1400" dirty="0"/>
              <a:t> </a:t>
            </a:r>
            <a:r>
              <a:rPr lang="ko-KR" altLang="en-US" sz="1400" dirty="0"/>
              <a:t>역할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811C2ADC-038E-F4E7-88E2-A59D4812A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74" y="1041844"/>
            <a:ext cx="3620094" cy="347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98F800-E571-10A4-A45A-534FAB4ACD0E}"/>
              </a:ext>
            </a:extLst>
          </p:cNvPr>
          <p:cNvSpPr txBox="1"/>
          <p:nvPr/>
        </p:nvSpPr>
        <p:spPr>
          <a:xfrm>
            <a:off x="183763" y="6595854"/>
            <a:ext cx="609958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/>
              <a:t>https://</a:t>
            </a:r>
            <a:r>
              <a:rPr lang="ko-KR" altLang="en-US" sz="600"/>
              <a:t>medium</a:t>
            </a:r>
            <a:r>
              <a:rPr lang="ko-KR" altLang="en-US" sz="700"/>
              <a:t>.com/@akp83540/silu-sigmoid-linear-unit-activation-function-d9b6845f0c81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3FBBB7-427F-3EC9-51EC-487B36EAFCDE}"/>
              </a:ext>
            </a:extLst>
          </p:cNvPr>
          <p:cNvSpPr txBox="1"/>
          <p:nvPr/>
        </p:nvSpPr>
        <p:spPr>
          <a:xfrm>
            <a:off x="4279471" y="2844224"/>
            <a:ext cx="72577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Address “Dying </a:t>
            </a:r>
            <a:r>
              <a:rPr lang="en-US" altLang="ko-KR" dirty="0" err="1"/>
              <a:t>ReLU</a:t>
            </a:r>
            <a:r>
              <a:rPr lang="en-US" altLang="ko-KR" dirty="0"/>
              <a:t>” Problem </a:t>
            </a:r>
            <a:endParaRPr lang="en-US" altLang="ko-KR" sz="1600" dirty="0"/>
          </a:p>
          <a:p>
            <a:pPr marL="742950" lvl="1" indent="-285750">
              <a:buFontTx/>
              <a:buChar char="-"/>
            </a:pPr>
            <a:r>
              <a:rPr lang="en-US" altLang="ko-KR" sz="1600" dirty="0"/>
              <a:t>weight, bias </a:t>
            </a:r>
            <a:r>
              <a:rPr lang="ko-KR" altLang="en-US" sz="1600" dirty="0"/>
              <a:t>잘 </a:t>
            </a:r>
            <a:r>
              <a:rPr lang="ko-KR" altLang="en-US" sz="1600" dirty="0" err="1"/>
              <a:t>세팅되지</a:t>
            </a:r>
            <a:r>
              <a:rPr lang="ko-KR" altLang="en-US" sz="1600" dirty="0"/>
              <a:t> 않으면 죽어버리는 </a:t>
            </a:r>
            <a:r>
              <a:rPr lang="en-US" altLang="ko-KR" sz="1600" dirty="0" err="1"/>
              <a:t>ReLU</a:t>
            </a:r>
            <a:r>
              <a:rPr lang="ko-KR" altLang="en-US" sz="1600" dirty="0"/>
              <a:t>의 단점 완화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Work well with Batch Normalization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53D303-6ECD-6573-730D-3F658C7DA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901" y="4396061"/>
            <a:ext cx="7197671" cy="140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45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0CFC3F5-3EE2-0DB6-6F24-D72FF0DF0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13" y="2813102"/>
            <a:ext cx="5625260" cy="2494757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1. Squeeze Operation (Channel Descriptor)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A66B143-63CF-20FC-DAE6-CEC8844F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FA6AA6A-000E-BF1D-C28D-6464B6561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SEBlock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EFAD0D-53DF-F6A5-FFF3-2BA47674A7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1" r="2861" b="8985"/>
          <a:stretch/>
        </p:blipFill>
        <p:spPr>
          <a:xfrm>
            <a:off x="261449" y="1334698"/>
            <a:ext cx="4513944" cy="13260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5DC697-D8DD-02F5-ADE2-2AEBC6CE00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644"/>
          <a:stretch/>
        </p:blipFill>
        <p:spPr>
          <a:xfrm>
            <a:off x="5722307" y="1410975"/>
            <a:ext cx="6081293" cy="14021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31B5BE-4D60-01E3-E339-B8BFF55EE7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904"/>
          <a:stretch/>
        </p:blipFill>
        <p:spPr>
          <a:xfrm>
            <a:off x="5446486" y="4042593"/>
            <a:ext cx="6072187" cy="1413608"/>
          </a:xfrm>
          <a:prstGeom prst="rect">
            <a:avLst/>
          </a:prstGeom>
        </p:spPr>
      </p:pic>
      <p:sp>
        <p:nvSpPr>
          <p:cNvPr id="13" name="AutoShape 8">
            <a:extLst>
              <a:ext uri="{FF2B5EF4-FFF2-40B4-BE49-F238E27FC236}">
                <a16:creationId xmlns:a16="http://schemas.microsoft.com/office/drawing/2014/main" id="{26C44D91-92F1-43DE-E86F-3A917E2F9C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90808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F76D86-C320-1522-461D-2A08F1380BA5}"/>
              </a:ext>
            </a:extLst>
          </p:cNvPr>
          <p:cNvSpPr txBox="1"/>
          <p:nvPr/>
        </p:nvSpPr>
        <p:spPr>
          <a:xfrm>
            <a:off x="5726373" y="1334698"/>
            <a:ext cx="60992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2. Excitation Operation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91FD47-E36C-CF7A-57A4-8F65BF854A3D}"/>
              </a:ext>
            </a:extLst>
          </p:cNvPr>
          <p:cNvSpPr txBox="1"/>
          <p:nvPr/>
        </p:nvSpPr>
        <p:spPr>
          <a:xfrm>
            <a:off x="5901518" y="3987194"/>
            <a:ext cx="60992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3. Rescaling</a:t>
            </a:r>
          </a:p>
        </p:txBody>
      </p:sp>
      <p:sp>
        <p:nvSpPr>
          <p:cNvPr id="18" name="내용 개체 틀 1">
            <a:extLst>
              <a:ext uri="{FF2B5EF4-FFF2-40B4-BE49-F238E27FC236}">
                <a16:creationId xmlns:a16="http://schemas.microsoft.com/office/drawing/2014/main" id="{81C6D851-9251-65D9-6D52-2BB4370F10BD}"/>
              </a:ext>
            </a:extLst>
          </p:cNvPr>
          <p:cNvSpPr txBox="1">
            <a:spLocks/>
          </p:cNvSpPr>
          <p:nvPr/>
        </p:nvSpPr>
        <p:spPr>
          <a:xfrm>
            <a:off x="188686" y="894175"/>
            <a:ext cx="10515600" cy="2494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Squeeze, Excitation </a:t>
            </a:r>
            <a:r>
              <a:rPr lang="ko-KR" altLang="en-US" sz="2000" dirty="0"/>
              <a:t>과정을 거쳐서 채널 간의 </a:t>
            </a:r>
            <a:r>
              <a:rPr lang="en-US" altLang="ko-KR" sz="2000" dirty="0"/>
              <a:t>relationship</a:t>
            </a:r>
            <a:r>
              <a:rPr lang="ko-KR" altLang="en-US" sz="2000" dirty="0"/>
              <a:t>을 고려함</a:t>
            </a:r>
            <a:endParaRPr lang="en-US" altLang="ko-KR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4AA9A1-852A-6E46-77B7-85AEC071500B}"/>
              </a:ext>
            </a:extLst>
          </p:cNvPr>
          <p:cNvSpPr txBox="1"/>
          <p:nvPr/>
        </p:nvSpPr>
        <p:spPr>
          <a:xfrm>
            <a:off x="188686" y="3260881"/>
            <a:ext cx="5038407" cy="2636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 F_{tr} </a:t>
            </a:r>
            <a:r>
              <a:rPr lang="ko-KR" altLang="en-US" sz="1400" dirty="0"/>
              <a:t>필터를 통과한 </a:t>
            </a:r>
            <a:r>
              <a:rPr lang="en-US" altLang="ko-KR" sz="1400" dirty="0" err="1"/>
              <a:t>FeatureMap</a:t>
            </a:r>
            <a:r>
              <a:rPr lang="en-US" altLang="ko-KR" sz="1400" dirty="0"/>
              <a:t> U</a:t>
            </a:r>
            <a:r>
              <a:rPr lang="ko-KR" altLang="en-US" sz="1400" dirty="0"/>
              <a:t>를 압축함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/>
              <a:t>U : </a:t>
            </a:r>
            <a:r>
              <a:rPr lang="ko-KR" altLang="en-US" sz="1400" dirty="0"/>
              <a:t>학습된 </a:t>
            </a:r>
            <a:r>
              <a:rPr lang="ko-KR" altLang="en-US" sz="1400" dirty="0" err="1"/>
              <a:t>필터들로부터</a:t>
            </a:r>
            <a:r>
              <a:rPr lang="ko-KR" altLang="en-US" sz="1400" dirty="0"/>
              <a:t> 생성된 특징들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feature map</a:t>
            </a:r>
            <a:r>
              <a:rPr lang="ko-KR" altLang="en-US" sz="1400" b="1" dirty="0"/>
              <a:t>들은 각 다른 관점에서 가져온 정보들</a:t>
            </a:r>
            <a:r>
              <a:rPr lang="en-US" altLang="ko-KR" sz="1400" b="1" dirty="0"/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/>
              <a:t>전체 맥락적 정보로는 이용</a:t>
            </a:r>
            <a:r>
              <a:rPr lang="en-US" altLang="ko-KR" sz="1400" b="1" dirty="0"/>
              <a:t>x, </a:t>
            </a:r>
            <a:r>
              <a:rPr lang="ko-KR" altLang="en-US" sz="1400" b="1" dirty="0"/>
              <a:t>활용 제한적</a:t>
            </a:r>
            <a:r>
              <a:rPr lang="en-US" altLang="ko-KR" sz="1400" b="1" dirty="0"/>
              <a:t>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따라서 </a:t>
            </a:r>
            <a:r>
              <a:rPr lang="en-US" altLang="ko-KR" sz="1400" dirty="0"/>
              <a:t>U </a:t>
            </a:r>
            <a:r>
              <a:rPr lang="ko-KR" altLang="en-US" sz="1400" dirty="0"/>
              <a:t>를 </a:t>
            </a:r>
            <a:r>
              <a:rPr lang="en-US" altLang="ko-KR" sz="1400" dirty="0"/>
              <a:t>Global Average Pooling</a:t>
            </a:r>
            <a:r>
              <a:rPr lang="ko-KR" altLang="en-US" sz="1400" dirty="0"/>
              <a:t>통해 </a:t>
            </a:r>
            <a:r>
              <a:rPr lang="en-US" altLang="ko-KR" sz="1400" b="1" dirty="0"/>
              <a:t>1x1xC</a:t>
            </a:r>
            <a:r>
              <a:rPr lang="ko-KR" altLang="en-US" sz="1400" b="1" dirty="0"/>
              <a:t>로 압축</a:t>
            </a:r>
            <a:r>
              <a:rPr lang="en-US" altLang="ko-KR" sz="1400" dirty="0"/>
              <a:t>.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압축한 정보 </a:t>
            </a:r>
            <a:r>
              <a:rPr lang="en-US" altLang="ko-KR" sz="1400" dirty="0"/>
              <a:t>feature : channel descriptor.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HxWxC</a:t>
            </a:r>
            <a:r>
              <a:rPr lang="ko-KR" altLang="en-US" sz="1400" dirty="0"/>
              <a:t>였던 </a:t>
            </a:r>
            <a:r>
              <a:rPr lang="en-US" altLang="ko-KR" sz="1400" dirty="0"/>
              <a:t>feature map(</a:t>
            </a:r>
            <a:r>
              <a:rPr lang="ko-KR" altLang="en-US" sz="1400" dirty="0"/>
              <a:t>각 채널</a:t>
            </a:r>
            <a:r>
              <a:rPr lang="en-US" altLang="ko-KR" sz="1400" dirty="0"/>
              <a:t>)</a:t>
            </a:r>
            <a:r>
              <a:rPr lang="ko-KR" altLang="en-US" sz="1400" dirty="0"/>
              <a:t>을 대표하는 </a:t>
            </a:r>
            <a:r>
              <a:rPr lang="ko-KR" altLang="en-US" sz="1400" b="1" dirty="0"/>
              <a:t>벡터 형태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값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로 변환</a:t>
            </a:r>
            <a:r>
              <a:rPr lang="ko-KR" altLang="en-US" sz="1400" dirty="0"/>
              <a:t>이 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900F90-3B47-EE79-2E9E-6ED14E76484A}"/>
              </a:ext>
            </a:extLst>
          </p:cNvPr>
          <p:cNvSpPr txBox="1"/>
          <p:nvPr/>
        </p:nvSpPr>
        <p:spPr>
          <a:xfrm>
            <a:off x="5813946" y="2768525"/>
            <a:ext cx="609924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얻은 벡터 값으로 </a:t>
            </a:r>
            <a:r>
              <a:rPr lang="en-US" altLang="ko-KR" sz="1400" b="1" dirty="0"/>
              <a:t>contextual(</a:t>
            </a:r>
            <a:r>
              <a:rPr lang="ko-KR" altLang="en-US" sz="1400" b="1" dirty="0"/>
              <a:t>문맥적인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정보를 얻기 </a:t>
            </a:r>
            <a:r>
              <a:rPr lang="ko-KR" altLang="en-US" sz="1400" dirty="0"/>
              <a:t>위해 </a:t>
            </a:r>
            <a:r>
              <a:rPr lang="en-US" altLang="ko-KR" sz="1400" dirty="0"/>
              <a:t>Excitation.</a:t>
            </a:r>
            <a:endParaRPr lang="ko-KR" alt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채널 간의 상호작용</a:t>
            </a:r>
            <a:r>
              <a:rPr lang="en-US" altLang="ko-KR" sz="1400" dirty="0"/>
              <a:t>(</a:t>
            </a:r>
            <a:r>
              <a:rPr lang="ko-KR" altLang="en-US" sz="1400" dirty="0"/>
              <a:t>의존성</a:t>
            </a:r>
            <a:r>
              <a:rPr lang="en-US" altLang="ko-KR" sz="1400" dirty="0"/>
              <a:t>)</a:t>
            </a:r>
            <a:r>
              <a:rPr lang="ko-KR" altLang="en-US" sz="1400" dirty="0"/>
              <a:t>을 학습하기 위한 </a:t>
            </a:r>
            <a:r>
              <a:rPr lang="en-US" altLang="ko-KR" sz="1400" dirty="0"/>
              <a:t>2</a:t>
            </a:r>
            <a:r>
              <a:rPr lang="ko-KR" altLang="en-US" sz="1400" dirty="0"/>
              <a:t>가지 조건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Flexible</a:t>
            </a:r>
            <a:r>
              <a:rPr lang="ko-KR" altLang="en-US" sz="1400" dirty="0"/>
              <a:t>해야 함 </a:t>
            </a:r>
            <a:r>
              <a:rPr lang="en-US" altLang="ko-KR" sz="1400" dirty="0"/>
              <a:t>- </a:t>
            </a:r>
            <a:r>
              <a:rPr lang="ko-KR" altLang="en-US" sz="1400" dirty="0"/>
              <a:t>채널들 간 </a:t>
            </a:r>
            <a:r>
              <a:rPr lang="en-US" altLang="ko-KR" sz="1400" dirty="0"/>
              <a:t>Non-linear</a:t>
            </a:r>
            <a:r>
              <a:rPr lang="ko-KR" altLang="en-US" sz="1400" dirty="0"/>
              <a:t>한 특성을 파악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Non-mutually exclusive</a:t>
            </a:r>
            <a:r>
              <a:rPr lang="ko-KR" altLang="en-US" sz="1400" dirty="0"/>
              <a:t>한 관계 학습 </a:t>
            </a:r>
            <a:r>
              <a:rPr lang="en-US" altLang="ko-KR" sz="1400" dirty="0"/>
              <a:t>- </a:t>
            </a:r>
            <a:r>
              <a:rPr lang="ko-KR" altLang="en-US" sz="1400" dirty="0"/>
              <a:t>전체적인 맥락 파악을 위해 </a:t>
            </a:r>
            <a:r>
              <a:rPr lang="en-US" altLang="ko-KR" sz="1400" strike="sngStrike" dirty="0"/>
              <a:t>one-hot activation</a:t>
            </a:r>
            <a:r>
              <a:rPr lang="ko-KR" altLang="en-US" sz="1400" dirty="0"/>
              <a:t>다양한 채널들이 강조</a:t>
            </a:r>
            <a:endParaRPr lang="en-US" altLang="ko-KR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B4A704-9ABD-1774-7FBC-D14933DC109B}"/>
              </a:ext>
            </a:extLst>
          </p:cNvPr>
          <p:cNvSpPr txBox="1"/>
          <p:nvPr/>
        </p:nvSpPr>
        <p:spPr>
          <a:xfrm>
            <a:off x="6142561" y="5529916"/>
            <a:ext cx="56171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ko-KR" altLang="en-US" sz="1400" dirty="0"/>
              <a:t>수축시킨 벡터를 다시 </a:t>
            </a:r>
            <a:r>
              <a:rPr lang="en-US" altLang="ko-KR" sz="1400" dirty="0"/>
              <a:t>C</a:t>
            </a:r>
            <a:r>
              <a:rPr lang="ko-KR" altLang="en-US" sz="1400" dirty="0"/>
              <a:t>개로 출력</a:t>
            </a:r>
          </a:p>
          <a:p>
            <a:pPr>
              <a:buFont typeface="+mj-lt"/>
              <a:buAutoNum type="arabicPeriod"/>
            </a:pPr>
            <a:r>
              <a:rPr lang="ko-KR" altLang="en-US" sz="1400" dirty="0"/>
              <a:t> </a:t>
            </a:r>
            <a:r>
              <a:rPr lang="en-US" altLang="ko-KR" sz="1400" dirty="0"/>
              <a:t>sigmoid </a:t>
            </a:r>
            <a:r>
              <a:rPr lang="ko-KR" altLang="en-US" sz="1400" dirty="0"/>
              <a:t>이용 </a:t>
            </a:r>
            <a:r>
              <a:rPr lang="en-US" altLang="ko-KR" sz="1400" dirty="0"/>
              <a:t>-&gt; 0~1</a:t>
            </a:r>
            <a:r>
              <a:rPr lang="ko-KR" altLang="en-US" sz="1400" dirty="0"/>
              <a:t>의 값으로 인코딩</a:t>
            </a:r>
          </a:p>
          <a:p>
            <a:pPr>
              <a:buFont typeface="+mj-lt"/>
              <a:buAutoNum type="arabicPeriod"/>
            </a:pPr>
            <a:r>
              <a:rPr lang="en-US" altLang="ko-KR" sz="1400" dirty="0"/>
              <a:t>0~1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확률값을</a:t>
            </a:r>
            <a:r>
              <a:rPr lang="ko-KR" altLang="en-US" sz="1400" dirty="0"/>
              <a:t> </a:t>
            </a:r>
            <a:r>
              <a:rPr lang="en-US" altLang="ko-KR" sz="1400" dirty="0"/>
              <a:t>feature map U</a:t>
            </a:r>
            <a:r>
              <a:rPr lang="ko-KR" altLang="en-US" sz="1400" dirty="0"/>
              <a:t>에 </a:t>
            </a:r>
            <a:r>
              <a:rPr lang="ko-KR" altLang="en-US" sz="1400" dirty="0" err="1"/>
              <a:t>곱해줌</a:t>
            </a:r>
            <a:endParaRPr lang="ko-KR" altLang="en-US" sz="1400" dirty="0"/>
          </a:p>
          <a:p>
            <a:r>
              <a:rPr lang="ko-KR" altLang="en-US" sz="1400" b="1" dirty="0"/>
              <a:t>⇒ </a:t>
            </a:r>
            <a:r>
              <a:rPr lang="en-US" altLang="ko-KR" sz="1400" b="1" dirty="0"/>
              <a:t>SE block</a:t>
            </a:r>
            <a:r>
              <a:rPr lang="ko-KR" altLang="en-US" sz="1400" b="1" dirty="0"/>
              <a:t>을 통해 </a:t>
            </a:r>
            <a:r>
              <a:rPr lang="en-US" altLang="ko-KR" sz="1400" b="1" dirty="0"/>
              <a:t>C</a:t>
            </a:r>
            <a:r>
              <a:rPr lang="ko-KR" altLang="en-US" sz="1400" b="1" dirty="0"/>
              <a:t>개의 </a:t>
            </a:r>
            <a:r>
              <a:rPr lang="en-US" altLang="ko-KR" sz="1400" b="1" dirty="0"/>
              <a:t>feature map U</a:t>
            </a:r>
            <a:r>
              <a:rPr lang="ko-KR" altLang="en-US" sz="1400" b="1" dirty="0"/>
              <a:t>에서 집중할 채널을 선택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7377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A66B143-63CF-20FC-DAE6-CEC8844F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FA6AA6A-000E-BF1D-C28D-6464B6561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SEBlock</a:t>
            </a:r>
            <a:endParaRPr lang="ko-KR" altLang="en-US" dirty="0"/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26C44D91-92F1-43DE-E86F-3A917E2F9C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388817-6056-750B-A78D-14B617692E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5" r="2585"/>
          <a:stretch/>
        </p:blipFill>
        <p:spPr>
          <a:xfrm>
            <a:off x="195683" y="1531531"/>
            <a:ext cx="7740974" cy="379493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93D7172-FB30-55C5-FAB4-150B0C116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9882" y="3830755"/>
            <a:ext cx="3190679" cy="27081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F090CE-8FA3-899D-3239-30F3165AB57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20" t="3990"/>
          <a:stretch/>
        </p:blipFill>
        <p:spPr>
          <a:xfrm>
            <a:off x="7939896" y="890302"/>
            <a:ext cx="3315131" cy="27311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0096442-6E22-21EE-1BD8-462C31FD25C9}"/>
              </a:ext>
            </a:extLst>
          </p:cNvPr>
          <p:cNvSpPr txBox="1"/>
          <p:nvPr/>
        </p:nvSpPr>
        <p:spPr>
          <a:xfrm>
            <a:off x="5943600" y="6147084"/>
            <a:ext cx="323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Residual</a:t>
            </a:r>
            <a:r>
              <a:rPr lang="ko-KR" altLang="en-US" dirty="0"/>
              <a:t>은 </a:t>
            </a:r>
            <a:r>
              <a:rPr lang="en-US" altLang="ko-KR" dirty="0" err="1"/>
              <a:t>MBConv</a:t>
            </a:r>
            <a:r>
              <a:rPr lang="ko-KR" altLang="en-US" dirty="0"/>
              <a:t>에서 사용</a:t>
            </a:r>
          </a:p>
        </p:txBody>
      </p:sp>
    </p:spTree>
    <p:extLst>
      <p:ext uri="{BB962C8B-B14F-4D97-AF65-F5344CB8AC3E}">
        <p14:creationId xmlns:p14="http://schemas.microsoft.com/office/powerpoint/2010/main" val="324487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9788749-D8C5-D875-E53A-0C2628BB2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8943"/>
            <a:ext cx="3136392" cy="2419057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Depthwise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Kernel size = 3</a:t>
            </a:r>
          </a:p>
          <a:p>
            <a:pPr lvl="2"/>
            <a:r>
              <a:rPr lang="en-US" altLang="ko-KR" dirty="0"/>
              <a:t>Padding = 1</a:t>
            </a:r>
          </a:p>
          <a:p>
            <a:pPr lvl="1"/>
            <a:r>
              <a:rPr lang="en-US" altLang="ko-KR" dirty="0"/>
              <a:t>Kernel size = 5</a:t>
            </a:r>
          </a:p>
          <a:p>
            <a:pPr lvl="2"/>
            <a:r>
              <a:rPr lang="en-US" altLang="ko-KR" dirty="0"/>
              <a:t>Padding = 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7C54F17-FEE5-C1AF-4AEB-1D1EEFD4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4D32741-31ED-FE37-D7FC-4426497C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MBConv1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828CD9-4A56-54A6-9C33-4FF9A2B57B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3"/>
          <a:stretch/>
        </p:blipFill>
        <p:spPr>
          <a:xfrm>
            <a:off x="109728" y="860424"/>
            <a:ext cx="11655552" cy="33991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60FA16-D889-857D-EFA5-0239D24A9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17"/>
          <a:stretch/>
        </p:blipFill>
        <p:spPr>
          <a:xfrm>
            <a:off x="5791200" y="2873032"/>
            <a:ext cx="6200358" cy="3848444"/>
          </a:xfrm>
          <a:prstGeom prst="rect">
            <a:avLst/>
          </a:prstGeom>
        </p:spPr>
      </p:pic>
      <p:sp>
        <p:nvSpPr>
          <p:cNvPr id="9" name="내용 개체 틀 1">
            <a:extLst>
              <a:ext uri="{FF2B5EF4-FFF2-40B4-BE49-F238E27FC236}">
                <a16:creationId xmlns:a16="http://schemas.microsoft.com/office/drawing/2014/main" id="{0465D08E-A524-983F-4767-2610E6881D68}"/>
              </a:ext>
            </a:extLst>
          </p:cNvPr>
          <p:cNvSpPr txBox="1">
            <a:spLocks/>
          </p:cNvSpPr>
          <p:nvPr/>
        </p:nvSpPr>
        <p:spPr>
          <a:xfrm>
            <a:off x="9174045" y="6076354"/>
            <a:ext cx="3136392" cy="645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Swish = </a:t>
            </a:r>
            <a:r>
              <a:rPr lang="en-US" altLang="ko-KR" dirty="0" err="1"/>
              <a:t>SiLU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2877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E82D003-F98A-6429-CCAC-51584A21E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B4386F-D67C-9C4E-2C43-122D489A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59133DB-E0F6-E9FE-F5C7-0B66BD9C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MBConv6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7B4FBE-05DD-157B-19E9-3FA75C0D9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9088"/>
            <a:ext cx="12192000" cy="38355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856FBD-1763-5682-242B-3199878337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018" t="3816" b="19087"/>
          <a:stretch/>
        </p:blipFill>
        <p:spPr>
          <a:xfrm>
            <a:off x="8112298" y="2592345"/>
            <a:ext cx="2470357" cy="396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6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53639F2-FAFA-EB5A-232C-32617A9F9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7F3D8F-87CA-AB09-C37D-F6D460D4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E9AA7-29BF-4588-B153-0341F1751ACF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DE4F7C2-4ABB-978A-F933-01329F0C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EfficientNetB0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230444-5C05-ECFA-24C1-6D677DF0E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00" y="716915"/>
            <a:ext cx="7180459" cy="61410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5BE03B-BE61-DB43-74AA-9512762ED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222" y="3927136"/>
            <a:ext cx="3296110" cy="242921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E00C619-9D59-EBD7-2B6C-F98EE06DD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312" y="999446"/>
            <a:ext cx="4623188" cy="2869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81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Inception-v4</Template>
  <TotalTime>130749</TotalTime>
  <Words>423</Words>
  <Application>Microsoft Office PowerPoint</Application>
  <PresentationFormat>와이드스크린</PresentationFormat>
  <Paragraphs>78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EfficientNet (2)</vt:lpstr>
      <vt:lpstr>Index</vt:lpstr>
      <vt:lpstr>FLOPs 계산</vt:lpstr>
      <vt:lpstr>코드 구현 - SiLU activation</vt:lpstr>
      <vt:lpstr>SEBlock</vt:lpstr>
      <vt:lpstr>SEBlock</vt:lpstr>
      <vt:lpstr>MBConv1</vt:lpstr>
      <vt:lpstr>MBConv6</vt:lpstr>
      <vt:lpstr>EfficientNetB0</vt:lpstr>
      <vt:lpstr>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Inception-v4(3)</dc:title>
  <dc:creator>sein choi</dc:creator>
  <cp:lastModifiedBy>sein choi</cp:lastModifiedBy>
  <cp:revision>131</cp:revision>
  <dcterms:created xsi:type="dcterms:W3CDTF">2024-03-07T04:24:07Z</dcterms:created>
  <dcterms:modified xsi:type="dcterms:W3CDTF">2024-07-29T04:38:20Z</dcterms:modified>
</cp:coreProperties>
</file>