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395" r:id="rId3"/>
    <p:sldId id="443" r:id="rId4"/>
    <p:sldId id="434" r:id="rId5"/>
    <p:sldId id="439" r:id="rId6"/>
    <p:sldId id="435" r:id="rId7"/>
    <p:sldId id="436" r:id="rId8"/>
    <p:sldId id="437" r:id="rId9"/>
    <p:sldId id="440" r:id="rId10"/>
    <p:sldId id="438" r:id="rId11"/>
    <p:sldId id="441" r:id="rId12"/>
    <p:sldId id="44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472C4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7" autoAdjust="0"/>
    <p:restoredTop sz="93697" autoAdjust="0"/>
  </p:normalViewPr>
  <p:slideViewPr>
    <p:cSldViewPr snapToGrid="0">
      <p:cViewPr varScale="1">
        <p:scale>
          <a:sx n="103" d="100"/>
          <a:sy n="103" d="100"/>
        </p:scale>
        <p:origin x="28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7C4F2-DA80-4C96-9710-C8EF5A95F347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505CA-08AA-4CF8-A0B2-69FFBEE0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2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47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00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238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91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472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989A2-E6AA-F19F-1EF9-EFF570201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34DEE-4600-0B3A-7ADD-99830B1C1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49174-D9BB-FAEA-A322-DA3BF06B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23D4-8C4C-4EF9-B298-D5B0898CBB10}" type="datetime1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170D8-7F3D-F9E9-8680-8B0DC6CB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68A15-9375-C17F-A859-93CDC2C1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9A0B-7D16-58F1-5F26-8B95FBF6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8D52E-30E1-F3BD-D40C-EA117644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5D32A-F7A2-1FA6-486F-4BF5F783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F00-8F8F-461E-8067-48A20B1CEE86}" type="datetime1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FC6DA-7EFC-74BB-1773-D3AB033B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2B758-DBF9-F20D-C6B7-9D36466E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9608DC-0201-0FCF-8664-C0CDD6FDF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7D8D2-F0F7-DEAC-3B08-3901A065C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BDE18-4AC2-0AD0-DA1E-84F306B7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E17-CD8C-49DE-8239-FC91CDD3E7A3}" type="datetime1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FF070-848C-9146-1F18-6FF793D5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968E8-72C6-8F31-4421-AD3B78C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2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F269E-6787-0AC5-20FF-277B4BEA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4E599-C959-0815-15B4-CF255A7D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946-7682-4D6E-A4AF-15DEB6CA6F00}" type="datetime1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68718-A5F9-2245-3470-704C8DAF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76394-9C80-2962-AD69-51011AE0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99D415-D1A2-EC89-3A5F-E80AEACE5D47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C568B0-2704-2C03-F57A-089D23682CD9}"/>
              </a:ext>
            </a:extLst>
          </p:cNvPr>
          <p:cNvSpPr/>
          <p:nvPr userDrawn="1"/>
        </p:nvSpPr>
        <p:spPr>
          <a:xfrm>
            <a:off x="0" y="-1"/>
            <a:ext cx="800499" cy="681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E91367-A60E-377E-2DFB-3A22D94A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68103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08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BD044-3EC6-EE2D-358F-4709F37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8D040-CE90-1B26-8C66-6A582B98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3203E-BB78-1340-5956-6C0135DE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9EE6-397A-4268-9E86-90D4EE1A8497}" type="datetime1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D85C8-0EF3-1D3C-BD4C-6FE5EDD0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07F2F-FC40-0341-E2BD-814D7B19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7E7CB-9182-896C-8BA2-076ED9FF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F8B90-284F-4B03-72FC-3F421B8A6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29E53-449C-1EA1-4413-C293D2077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C6D4C-0392-0CC3-B816-509112D3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09BB-7058-4071-8488-D2F9CB71F04E}" type="datetime1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E63F2-5FBE-EDE1-A92C-FD07FE9E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3E341-6FE0-6736-C857-9F51AD6D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DD7A6-B2CB-0768-13A0-40285818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42CF7-F4FF-6E9B-E74D-1239CCDA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61BC7-CF12-E384-D300-FEFA91AE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C5BC33-3EF7-8CE7-A65B-04B1DA002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09DEFE-95A0-DDE6-B3D7-58AEE9E3D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F9B3-4285-F7C7-F857-21D2B31A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AD37-90CA-4850-8F12-1DC3BE28F3D1}" type="datetime1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A9A31-E481-2052-36CD-49F41283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98874-06DD-1FAF-BFE1-046AFA6A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0FBE-6406-0DAB-D2CB-B5C8DFD2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B5CD20-5BEE-B9B9-11A6-2F096416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F803-F22B-457A-BE59-A33AE206A8C8}" type="datetime1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BBA30B-4D76-A230-A199-B88D7296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D98FE-D3A1-C740-BC10-881B31A6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4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2E6C2A-EE80-F70A-0FC4-45DF675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64D-EB7C-45C7-8B3C-5A9CCDC884B8}" type="datetime1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0DD15C-8B91-48BB-3AF5-DE51E39A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C2744-AB2F-B2B2-ABD2-14D8FBC1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EEA80-AB23-3B01-0DC4-D1C3A689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C38F7-9075-96E7-84A4-E1C77FD3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97730-789D-FFE4-71CA-2AB91BA0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8F6E0-31E6-28A0-F3F8-928B8229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12F-140F-4384-9395-3DE2D97B29A3}" type="datetime1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92E5E-C2F3-7129-4791-99B50D47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804F0-862A-6D51-8B00-E30947B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3F4FE-09E6-442F-7B08-95A3DB99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126EB5-A8AC-A4E4-6AD8-48A66913C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04649-3A7B-A896-F33A-E0E69EAC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BB4B52-9E84-FC4D-8A26-7D708885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A509-93E9-41D0-B404-AC73D99EFC86}" type="datetime1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071C0-A84A-864B-90FE-36BC1F76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5DF27-3449-B187-CB82-B125E3BC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5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2289CC-5218-7EC4-EA16-68DF4894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C6E1C-18F5-B566-6000-BEDE119E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5594A-910E-50F7-027F-CA2D7CE62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DE36-4BCC-47CC-84FD-821E9EA95BC8}" type="datetime1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2E4DE-CD25-4E08-3FBC-8EAE7245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39DDD-0E21-F26E-24FE-39B7A8F7B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1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710.05941v1" TargetMode="External"/><Relationship Id="rId5" Type="http://schemas.openxmlformats.org/officeDocument/2006/relationships/hyperlink" Target="https://arxiv.org/abs/1805.09501" TargetMode="Externa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428B8-E024-F6E1-B783-241244F43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EfficientNet (2)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BA08E-6C74-936E-F7A4-4AAAC478A2B2}"/>
              </a:ext>
            </a:extLst>
          </p:cNvPr>
          <p:cNvSpPr txBox="1"/>
          <p:nvPr/>
        </p:nvSpPr>
        <p:spPr>
          <a:xfrm>
            <a:off x="9818558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2115686 </a:t>
            </a:r>
            <a:r>
              <a:rPr lang="ko-KR" altLang="en-US" dirty="0" err="1"/>
              <a:t>최세인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DBC7048-5864-9D17-9AC0-1DF84D7B3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EfﬁcientNet: Rethinking Model Scaling for Convolutional Neural Networks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120BF-34F2-9CB3-43B7-ADBEFEA0A27B}"/>
              </a:ext>
            </a:extLst>
          </p:cNvPr>
          <p:cNvSpPr txBox="1"/>
          <p:nvPr/>
        </p:nvSpPr>
        <p:spPr>
          <a:xfrm>
            <a:off x="7256112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2024-07-29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39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042EC07-820C-26A2-FB24-8D0A435B3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15" y="1002073"/>
            <a:ext cx="10515600" cy="5536839"/>
          </a:xfrm>
        </p:spPr>
        <p:txBody>
          <a:bodyPr>
            <a:normAutofit/>
          </a:bodyPr>
          <a:lstStyle/>
          <a:p>
            <a:r>
              <a:rPr lang="en-US" altLang="ko-KR" sz="2000"/>
              <a:t>ImageNet </a:t>
            </a:r>
            <a:r>
              <a:rPr lang="ko-KR" altLang="en-US" sz="2000"/>
              <a:t>학습</a:t>
            </a:r>
            <a:r>
              <a:rPr lang="en-US" altLang="ko-KR" sz="2000"/>
              <a:t> w EfficientNet</a:t>
            </a:r>
          </a:p>
          <a:p>
            <a:pPr lvl="1"/>
            <a:r>
              <a:rPr lang="en-US" altLang="ko-KR" sz="1800"/>
              <a:t>RMSProp</a:t>
            </a:r>
          </a:p>
          <a:p>
            <a:pPr lvl="2"/>
            <a:r>
              <a:rPr lang="en-US" altLang="ko-KR" sz="1600"/>
              <a:t>decay 0.9	</a:t>
            </a:r>
          </a:p>
          <a:p>
            <a:pPr lvl="2"/>
            <a:r>
              <a:rPr lang="en-US" altLang="ko-KR" sz="1600"/>
              <a:t>momentum 0.9</a:t>
            </a:r>
          </a:p>
          <a:p>
            <a:pPr lvl="2"/>
            <a:r>
              <a:rPr lang="en-US" altLang="ko-KR" sz="1600"/>
              <a:t>batch norm momentum 0.99</a:t>
            </a:r>
          </a:p>
          <a:p>
            <a:pPr lvl="2"/>
            <a:r>
              <a:rPr lang="en-US" altLang="ko-KR" sz="1600"/>
              <a:t>weight decay 1e-5</a:t>
            </a:r>
          </a:p>
          <a:p>
            <a:pPr lvl="2"/>
            <a:r>
              <a:rPr lang="en-US" altLang="ko-KR" sz="1600"/>
              <a:t>initial learning rate 0.256 </a:t>
            </a:r>
          </a:p>
          <a:p>
            <a:pPr marL="914400" lvl="2" indent="0">
              <a:buNone/>
            </a:pPr>
            <a:r>
              <a:rPr lang="en-US" altLang="ko-KR" sz="1600"/>
              <a:t>    → 2.4 epochs </a:t>
            </a:r>
            <a:r>
              <a:rPr lang="ko-KR" altLang="en-US" sz="1600"/>
              <a:t>마다 </a:t>
            </a:r>
            <a:r>
              <a:rPr lang="en-US" altLang="ko-KR" sz="1600"/>
              <a:t>0.97</a:t>
            </a:r>
            <a:r>
              <a:rPr lang="ko-KR" altLang="en-US" sz="1600"/>
              <a:t>로 감소</a:t>
            </a:r>
            <a:r>
              <a:rPr lang="en-US" altLang="ko-KR" sz="1600"/>
              <a:t>.</a:t>
            </a:r>
          </a:p>
          <a:p>
            <a:pPr lvl="1"/>
            <a:r>
              <a:rPr lang="en-US" altLang="ko-KR" sz="1800"/>
              <a:t>SiLU activation function</a:t>
            </a:r>
          </a:p>
          <a:p>
            <a:pPr lvl="1"/>
            <a:r>
              <a:rPr lang="en-US" altLang="ko-KR" sz="1800"/>
              <a:t>AutoAugment</a:t>
            </a:r>
          </a:p>
          <a:p>
            <a:pPr lvl="1"/>
            <a:r>
              <a:rPr lang="en-US" altLang="ko-KR" sz="1800"/>
              <a:t>stochastic depth &amp; survival probability 0.8</a:t>
            </a:r>
          </a:p>
          <a:p>
            <a:pPr lvl="1"/>
            <a:r>
              <a:rPr lang="en-US" altLang="ko-KR" sz="1800"/>
              <a:t>Linearly increase dropout</a:t>
            </a:r>
          </a:p>
          <a:p>
            <a:pPr lvl="2"/>
            <a:r>
              <a:rPr lang="en-US" altLang="ko-KR" sz="1600"/>
              <a:t>B0</a:t>
            </a:r>
            <a:r>
              <a:rPr lang="ko-KR" altLang="en-US" sz="1600"/>
              <a:t>는 </a:t>
            </a:r>
            <a:r>
              <a:rPr lang="en-US" altLang="ko-KR" sz="1600"/>
              <a:t>0.2, B7</a:t>
            </a:r>
            <a:r>
              <a:rPr lang="ko-KR" altLang="en-US" sz="1600"/>
              <a:t>은 </a:t>
            </a:r>
            <a:r>
              <a:rPr lang="en-US" altLang="ko-KR" sz="1600"/>
              <a:t>0.5</a:t>
            </a:r>
            <a:r>
              <a:rPr lang="ko-KR" altLang="en-US" sz="1600"/>
              <a:t>로 비율 점점 증가</a:t>
            </a:r>
          </a:p>
          <a:p>
            <a:pPr lvl="1"/>
            <a:r>
              <a:rPr lang="en-US" altLang="ko-KR" sz="1800"/>
              <a:t>minival set </a:t>
            </a:r>
          </a:p>
          <a:p>
            <a:pPr lvl="2"/>
            <a:r>
              <a:rPr lang="en-US" altLang="ko-KR" sz="1600"/>
              <a:t>training set</a:t>
            </a:r>
            <a:r>
              <a:rPr lang="ko-KR" altLang="en-US" sz="1600"/>
              <a:t>의 무작위 선택 </a:t>
            </a:r>
            <a:r>
              <a:rPr lang="en-US" altLang="ko-KR" sz="1600"/>
              <a:t>25K </a:t>
            </a:r>
            <a:r>
              <a:rPr lang="ko-KR" altLang="en-US" sz="1600"/>
              <a:t>사이즈의 이미지 </a:t>
            </a:r>
            <a:r>
              <a:rPr lang="en-US" altLang="ko-KR" sz="1600"/>
              <a:t>- minival set</a:t>
            </a:r>
            <a:r>
              <a:rPr lang="ko-KR" altLang="en-US" sz="1600"/>
              <a:t>에서 </a:t>
            </a:r>
            <a:r>
              <a:rPr lang="en-US" altLang="ko-KR" sz="1600"/>
              <a:t>Early Stopping.</a:t>
            </a:r>
          </a:p>
          <a:p>
            <a:pPr lvl="1"/>
            <a:r>
              <a:rPr lang="en-US" altLang="ko-KR" sz="1800"/>
              <a:t>Early stopped checkpoing </a:t>
            </a:r>
          </a:p>
          <a:p>
            <a:pPr lvl="2"/>
            <a:r>
              <a:rPr lang="ko-KR" altLang="en-US" sz="1600"/>
              <a:t>여기에서 </a:t>
            </a:r>
            <a:r>
              <a:rPr lang="en-US" altLang="ko-KR" sz="1600"/>
              <a:t>original validation set </a:t>
            </a:r>
            <a:r>
              <a:rPr lang="ko-KR" altLang="en-US" sz="1600"/>
              <a:t>활용하여 최종 </a:t>
            </a:r>
            <a:r>
              <a:rPr lang="en-US" altLang="ko-KR" sz="1600"/>
              <a:t>validation accuracy </a:t>
            </a:r>
            <a:r>
              <a:rPr lang="ko-KR" altLang="en-US" sz="1600"/>
              <a:t>도출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9D0429C-C19D-BECF-4538-4D9E6D10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C3D4AD3-E675-B102-EAC6-A8E1DC03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EfficientNet – ImageNet Testing</a:t>
            </a:r>
            <a:endParaRPr lang="ko-KR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4911425-218C-FF78-97CF-435A36512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358" y="863600"/>
            <a:ext cx="3796227" cy="401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0D5EBA9-924B-9D6E-89F8-012015DB3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"/>
          <a:stretch/>
        </p:blipFill>
        <p:spPr bwMode="auto">
          <a:xfrm>
            <a:off x="4879576" y="1002073"/>
            <a:ext cx="3360782" cy="286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E11F0E-4936-A647-8018-5B05EA10AB44}"/>
              </a:ext>
            </a:extLst>
          </p:cNvPr>
          <p:cNvSpPr txBox="1"/>
          <p:nvPr/>
        </p:nvSpPr>
        <p:spPr>
          <a:xfrm>
            <a:off x="2448919" y="3709500"/>
            <a:ext cx="22573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>
                <a:hlinkClick r:id="rId5"/>
              </a:rPr>
              <a:t>https://arxiv.org/abs/1805.09501</a:t>
            </a:r>
            <a:endParaRPr lang="ko-KR" altLang="en-US" sz="1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C4E44D-30FA-9D5F-FD57-3802188BA5BD}"/>
              </a:ext>
            </a:extLst>
          </p:cNvPr>
          <p:cNvSpPr txBox="1"/>
          <p:nvPr/>
        </p:nvSpPr>
        <p:spPr>
          <a:xfrm>
            <a:off x="3336092" y="3340168"/>
            <a:ext cx="1543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>
                <a:hlinkClick r:id="rId6"/>
              </a:rPr>
              <a:t>https://arxiv.org/pdf/1710.05941v1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826311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EE57417-CE9A-EDBA-9A4E-91D0C5F2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C4EBE62-5ABD-9ABC-BDA1-A5DCB39B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SiLU activation</a:t>
            </a:r>
            <a:endParaRPr lang="ko-KR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23B2B14-4D99-08E7-8659-EA2B51E86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074" y="861441"/>
            <a:ext cx="2971266" cy="217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0275E-575C-7A5B-25CF-B00A55397D27}"/>
              </a:ext>
            </a:extLst>
          </p:cNvPr>
          <p:cNvSpPr txBox="1"/>
          <p:nvPr/>
        </p:nvSpPr>
        <p:spPr>
          <a:xfrm>
            <a:off x="297287" y="4557944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SiLU</a:t>
            </a:r>
            <a:r>
              <a:rPr lang="ko-KR" altLang="en-US" sz="1400"/>
              <a:t> </a:t>
            </a:r>
            <a:r>
              <a:rPr lang="en-US" altLang="ko-KR" sz="1400"/>
              <a:t>= Swish Function</a:t>
            </a:r>
          </a:p>
          <a:p>
            <a:endParaRPr lang="en-US" altLang="ko-KR" sz="1400"/>
          </a:p>
          <a:p>
            <a:r>
              <a:rPr lang="en-US" altLang="ko-KR" sz="1400"/>
              <a:t>Sigmoid</a:t>
            </a:r>
            <a:r>
              <a:rPr lang="ko-KR" altLang="en-US" sz="1400"/>
              <a:t>에 입력값을 한 번 더 곱해주는 모양</a:t>
            </a:r>
            <a:endParaRPr lang="en-US" altLang="ko-KR" sz="1400"/>
          </a:p>
          <a:p>
            <a:r>
              <a:rPr lang="en-US" altLang="ko-KR" sz="1400"/>
              <a:t>ReLU</a:t>
            </a:r>
            <a:r>
              <a:rPr lang="ko-KR" altLang="en-US" sz="1400"/>
              <a:t>와 비슷한 형태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4C13F723-3625-40E0-D24C-EA094DF01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879" y="766270"/>
            <a:ext cx="3126205" cy="217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D73545-EE51-1D35-308A-97A7D6FFE707}"/>
              </a:ext>
            </a:extLst>
          </p:cNvPr>
          <p:cNvSpPr txBox="1"/>
          <p:nvPr/>
        </p:nvSpPr>
        <p:spPr>
          <a:xfrm>
            <a:off x="10115087" y="233271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미분 그래프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42039-67AB-5C0F-6E60-AD555423C4F5}"/>
              </a:ext>
            </a:extLst>
          </p:cNvPr>
          <p:cNvSpPr txBox="1"/>
          <p:nvPr/>
        </p:nvSpPr>
        <p:spPr>
          <a:xfrm>
            <a:off x="4308037" y="3171128"/>
            <a:ext cx="77168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특성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Smooth &amp; Non-monotonic</a:t>
            </a:r>
          </a:p>
          <a:p>
            <a:pPr marL="742950" lvl="1" indent="-285750">
              <a:buFontTx/>
              <a:buChar char="-"/>
            </a:pPr>
            <a:r>
              <a:rPr lang="en-US" altLang="ko-KR" sz="1400"/>
              <a:t>0</a:t>
            </a:r>
            <a:r>
              <a:rPr lang="ko-KR" altLang="en-US" sz="1400"/>
              <a:t>으로 날카롭게 끊어지는 부분 없음</a:t>
            </a:r>
            <a:r>
              <a:rPr lang="en-US" altLang="ko-KR" sz="1400"/>
              <a:t>(sigmoid</a:t>
            </a:r>
            <a:r>
              <a:rPr lang="ko-KR" altLang="en-US" sz="1400"/>
              <a:t>의 영향</a:t>
            </a:r>
            <a:r>
              <a:rPr lang="en-US" altLang="ko-KR" sz="1400"/>
              <a:t>), input </a:t>
            </a:r>
            <a:r>
              <a:rPr lang="ko-KR" altLang="en-US" sz="1400"/>
              <a:t>값에 그대로 반응</a:t>
            </a:r>
            <a:r>
              <a:rPr lang="en-US" altLang="ko-KR" sz="1400"/>
              <a:t>X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Bounded Below</a:t>
            </a:r>
          </a:p>
          <a:p>
            <a:pPr marL="742950" lvl="1" indent="-285750">
              <a:buFontTx/>
              <a:buChar char="-"/>
            </a:pPr>
            <a:r>
              <a:rPr lang="en-US" altLang="ko-KR" sz="1400"/>
              <a:t>sigmoid </a:t>
            </a:r>
            <a:r>
              <a:rPr lang="ko-KR" altLang="en-US" sz="1400"/>
              <a:t>영향으로 항상 </a:t>
            </a:r>
            <a:r>
              <a:rPr lang="en-US" altLang="ko-KR" sz="1400"/>
              <a:t>-1 </a:t>
            </a:r>
            <a:r>
              <a:rPr lang="ko-KR" altLang="en-US" sz="1400"/>
              <a:t>보다 크거나 같음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en-US" altLang="ko-KR"/>
              <a:t>Self-Stabilizing</a:t>
            </a:r>
          </a:p>
          <a:p>
            <a:pPr marL="742950" lvl="1" indent="-285750">
              <a:buFontTx/>
              <a:buChar char="-"/>
            </a:pPr>
            <a:r>
              <a:rPr lang="en-US" altLang="ko-KR" sz="1400"/>
              <a:t>soft floor effect </a:t>
            </a:r>
            <a:r>
              <a:rPr lang="ko-KR" altLang="en-US" sz="1400"/>
              <a:t>가짐</a:t>
            </a:r>
            <a:r>
              <a:rPr lang="en-US" altLang="ko-KR" sz="1400"/>
              <a:t>. </a:t>
            </a:r>
            <a:r>
              <a:rPr lang="ko-KR" altLang="en-US" sz="1400"/>
              <a:t>미분감 </a:t>
            </a:r>
            <a:r>
              <a:rPr lang="en-US" altLang="ko-KR" sz="1400"/>
              <a:t>-1.28 </a:t>
            </a:r>
            <a:r>
              <a:rPr lang="ko-KR" altLang="en-US" sz="1400"/>
              <a:t>근처에서 </a:t>
            </a:r>
            <a:r>
              <a:rPr lang="en-US" altLang="ko-KR" sz="1400"/>
              <a:t>0</a:t>
            </a:r>
            <a:r>
              <a:rPr lang="ko-KR" altLang="en-US" sz="1400"/>
              <a:t>을 가짐</a:t>
            </a:r>
            <a:r>
              <a:rPr lang="en-US" altLang="ko-KR" sz="1400"/>
              <a:t>. weight </a:t>
            </a:r>
            <a:r>
              <a:rPr lang="ko-KR" altLang="en-US" sz="1400"/>
              <a:t>과도하게 커짐 방지</a:t>
            </a:r>
            <a:endParaRPr lang="en-US" altLang="ko-KR" sz="1400"/>
          </a:p>
          <a:p>
            <a:pPr marL="742950" lvl="1" indent="-285750">
              <a:buFontTx/>
              <a:buChar char="-"/>
            </a:pPr>
            <a:r>
              <a:rPr lang="en-US" altLang="ko-KR" sz="1400"/>
              <a:t>regularizer </a:t>
            </a:r>
            <a:r>
              <a:rPr lang="ko-KR" altLang="en-US" sz="1400"/>
              <a:t>역할</a:t>
            </a:r>
            <a:r>
              <a:rPr lang="en-US" altLang="ko-KR" sz="1400"/>
              <a:t>.</a:t>
            </a:r>
            <a:endParaRPr lang="ko-KR" altLang="en-US" sz="1400"/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811C2ADC-038E-F4E7-88E2-A59D4812A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74" y="1041844"/>
            <a:ext cx="3620094" cy="347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A369A6-C6D9-F64A-4971-940D54CF5AA6}"/>
              </a:ext>
            </a:extLst>
          </p:cNvPr>
          <p:cNvSpPr txBox="1"/>
          <p:nvPr/>
        </p:nvSpPr>
        <p:spPr>
          <a:xfrm>
            <a:off x="6283191" y="2332716"/>
            <a:ext cx="14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ReLU</a:t>
            </a:r>
            <a:r>
              <a:rPr lang="ko-KR" altLang="en-US"/>
              <a:t>와 비교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98F800-E571-10A4-A45A-534FAB4ACD0E}"/>
              </a:ext>
            </a:extLst>
          </p:cNvPr>
          <p:cNvSpPr txBox="1"/>
          <p:nvPr/>
        </p:nvSpPr>
        <p:spPr>
          <a:xfrm>
            <a:off x="183763" y="6595854"/>
            <a:ext cx="609958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/>
              <a:t>https://</a:t>
            </a:r>
            <a:r>
              <a:rPr lang="ko-KR" altLang="en-US" sz="600"/>
              <a:t>medium</a:t>
            </a:r>
            <a:r>
              <a:rPr lang="ko-KR" altLang="en-US" sz="700"/>
              <a:t>.com/@akp83540/silu-sigmoid-linear-unit-activation-function-d9b6845f0c81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3FBBB7-427F-3EC9-51EC-487B36EAFCDE}"/>
              </a:ext>
            </a:extLst>
          </p:cNvPr>
          <p:cNvSpPr txBox="1"/>
          <p:nvPr/>
        </p:nvSpPr>
        <p:spPr>
          <a:xfrm>
            <a:off x="4279471" y="5288506"/>
            <a:ext cx="72577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장점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Address “Dying ReLU” Problem </a:t>
            </a:r>
            <a:endParaRPr lang="en-US" altLang="ko-KR" sz="1600"/>
          </a:p>
          <a:p>
            <a:pPr marL="742950" lvl="1" indent="-285750">
              <a:buFontTx/>
              <a:buChar char="-"/>
            </a:pPr>
            <a:r>
              <a:rPr lang="en-US" altLang="ko-KR" sz="1600"/>
              <a:t>weight, bias </a:t>
            </a:r>
            <a:r>
              <a:rPr lang="ko-KR" altLang="en-US" sz="1600"/>
              <a:t>잘 세팅되지 않으면 죽어버리는 </a:t>
            </a:r>
            <a:r>
              <a:rPr lang="en-US" altLang="ko-KR" sz="1600"/>
              <a:t>ReLU</a:t>
            </a:r>
            <a:r>
              <a:rPr lang="ko-KR" altLang="en-US" sz="1600"/>
              <a:t>의 단점 완화</a:t>
            </a: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en-US" altLang="ko-KR"/>
              <a:t>Work well with Batch Normalization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80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6A4FCB0-CADE-6BB2-D702-C67695D74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4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/>
              <a:t>Compound Scaling Method</a:t>
            </a:r>
          </a:p>
          <a:p>
            <a:pPr lvl="1"/>
            <a:r>
              <a:rPr lang="ko-KR" altLang="en-US" sz="1800"/>
              <a:t>다른 </a:t>
            </a:r>
            <a:r>
              <a:rPr lang="en-US" altLang="ko-KR" sz="1800"/>
              <a:t>method</a:t>
            </a:r>
            <a:r>
              <a:rPr lang="ko-KR" altLang="en-US" sz="1800"/>
              <a:t>보다 더 관련성이 높은 영역과 더 많은 </a:t>
            </a:r>
            <a:r>
              <a:rPr lang="en-US" altLang="ko-KR" sz="1800"/>
              <a:t>feature </a:t>
            </a:r>
            <a:r>
              <a:rPr lang="ko-KR" altLang="en-US" sz="1800"/>
              <a:t>세부사항에 집중할 수 있음</a:t>
            </a:r>
            <a:endParaRPr lang="en-US" altLang="ko-KR" sz="1800"/>
          </a:p>
          <a:p>
            <a:pPr lvl="1"/>
            <a:r>
              <a:rPr lang="en-US" altLang="ko-KR" sz="1800" b="1"/>
              <a:t>Baseline </a:t>
            </a:r>
            <a:r>
              <a:rPr lang="ko-KR" altLang="en-US" sz="1800" b="1"/>
              <a:t>모델을 효과적으로 확장</a:t>
            </a:r>
            <a:r>
              <a:rPr lang="en-US" altLang="ko-KR" sz="1800" b="1"/>
              <a:t> &amp; resource constraints </a:t>
            </a:r>
            <a:r>
              <a:rPr lang="ko-KR" altLang="en-US" sz="1800" b="1"/>
              <a:t>대처</a:t>
            </a:r>
            <a:r>
              <a:rPr lang="en-US" altLang="ko-KR" sz="1800" b="1"/>
              <a:t>(FlOPS, </a:t>
            </a:r>
            <a:r>
              <a:rPr lang="ko-KR" altLang="en-US" sz="1800" b="1"/>
              <a:t>파라미터 수</a:t>
            </a:r>
            <a:r>
              <a:rPr lang="en-US" altLang="ko-KR" sz="1800" b="1"/>
              <a:t>, </a:t>
            </a:r>
            <a:r>
              <a:rPr lang="ko-KR" altLang="en-US" sz="1800" b="1"/>
              <a:t>메모리 크기 등</a:t>
            </a:r>
            <a:r>
              <a:rPr lang="en-US" altLang="ko-KR" sz="1800" b="1"/>
              <a:t>)</a:t>
            </a:r>
            <a:r>
              <a:rPr lang="ko-KR" altLang="en-US" sz="1800" b="1"/>
              <a:t> </a:t>
            </a:r>
            <a:r>
              <a:rPr lang="en-US" altLang="ko-KR" sz="1800" b="1"/>
              <a:t>&amp; </a:t>
            </a:r>
            <a:r>
              <a:rPr lang="ko-KR" altLang="en-US" sz="1800" b="1"/>
              <a:t>모델 효율성 유지</a:t>
            </a:r>
            <a:endParaRPr lang="en-US" altLang="ko-KR" sz="1800" b="1"/>
          </a:p>
          <a:p>
            <a:endParaRPr lang="en-US" altLang="ko-KR" sz="2000"/>
          </a:p>
          <a:p>
            <a:r>
              <a:rPr lang="en-US" altLang="ko-KR" sz="2000"/>
              <a:t>EfficinetNet</a:t>
            </a:r>
          </a:p>
          <a:p>
            <a:pPr lvl="1"/>
            <a:r>
              <a:rPr lang="en-US" altLang="ko-KR" sz="1800"/>
              <a:t>FLOPS optimization formulation </a:t>
            </a:r>
            <a:r>
              <a:rPr lang="ko-KR" altLang="en-US" sz="1800"/>
              <a:t>기반 </a:t>
            </a:r>
            <a:r>
              <a:rPr lang="en-US" altLang="ko-KR" sz="1800"/>
              <a:t>mobile size baseline network </a:t>
            </a:r>
            <a:r>
              <a:rPr lang="ko-KR" altLang="en-US" sz="1800"/>
              <a:t>제작</a:t>
            </a:r>
            <a:endParaRPr lang="en-US" altLang="ko-KR" sz="1800"/>
          </a:p>
          <a:p>
            <a:pPr lvl="1"/>
            <a:r>
              <a:rPr lang="en-US" altLang="ko-KR" sz="1800"/>
              <a:t>Compound Scaling </a:t>
            </a:r>
            <a:r>
              <a:rPr lang="ko-KR" altLang="en-US" sz="1800"/>
              <a:t>적용 시 정확도 추가 향상</a:t>
            </a:r>
            <a:endParaRPr lang="en-US" altLang="ko-KR" sz="1800"/>
          </a:p>
          <a:p>
            <a:pPr lvl="1"/>
            <a:r>
              <a:rPr lang="en-US" altLang="ko-KR" sz="1800"/>
              <a:t>CPU inference latency </a:t>
            </a:r>
            <a:r>
              <a:rPr lang="ko-KR" altLang="en-US" sz="1800"/>
              <a:t>검증 </a:t>
            </a:r>
            <a:r>
              <a:rPr lang="en-US" altLang="ko-KR" sz="1800"/>
              <a:t>– </a:t>
            </a:r>
            <a:r>
              <a:rPr lang="ko-KR" altLang="en-US" sz="1800"/>
              <a:t>실제 하드웨어에서 빠름</a:t>
            </a:r>
            <a:endParaRPr lang="en-US" altLang="ko-KR" sz="1800"/>
          </a:p>
          <a:p>
            <a:pPr lvl="1"/>
            <a:endParaRPr lang="ko-KR" altLang="en-US" sz="18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C06A77-4C5B-9522-2E6C-B3B5B45E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FCB94CC-E2FE-EC64-CD9D-389F3C9C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Conclusion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75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476AC1-0CCE-F544-02FA-5E772FBF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NASNet - Training ImageNet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EfficientNet – Paper Review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E2F2B6-E048-CF98-1D2E-D3B8F0DD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B17CCB-C56E-E9EC-EA26-1EF43F40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7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7E6E531-43E9-A5FA-4649-929753C0F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DFF243-D79D-735E-46ED-BDE20545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FACFD96-B3EB-64CA-73F7-C5B4B767E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FLOPs </a:t>
            </a:r>
            <a:r>
              <a:rPr lang="ko-KR" altLang="en-US"/>
              <a:t>계산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9A1CAC-5592-7A86-0E18-75E417500C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292"/>
          <a:stretch/>
        </p:blipFill>
        <p:spPr>
          <a:xfrm>
            <a:off x="578498" y="895739"/>
            <a:ext cx="4853388" cy="50676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DABB6E-4092-91B3-47D3-64E1CE8D8E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93" r="21949"/>
          <a:stretch/>
        </p:blipFill>
        <p:spPr>
          <a:xfrm>
            <a:off x="5431886" y="2307258"/>
            <a:ext cx="4013717" cy="224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9FD1FB8-ADAC-A887-5912-839A4F44E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91" y="1067089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/>
              <a:t>갑작스러운 윈도우 업데이트</a:t>
            </a:r>
            <a:r>
              <a:rPr lang="en-US" altLang="ko-KR" sz="2400"/>
              <a:t>/</a:t>
            </a:r>
            <a:r>
              <a:rPr lang="ko-KR" altLang="en-US" sz="2400"/>
              <a:t>재시작으로 파이참 종료됨 </a:t>
            </a:r>
            <a:r>
              <a:rPr lang="en-US" altLang="ko-KR" sz="2400"/>
              <a:t>- </a:t>
            </a:r>
            <a:r>
              <a:rPr lang="ko-KR" altLang="en-US" sz="2400"/>
              <a:t>학습중단</a:t>
            </a:r>
            <a:endParaRPr lang="en-US" altLang="ko-KR" sz="2400"/>
          </a:p>
          <a:p>
            <a:r>
              <a:rPr lang="ko-KR" altLang="en-US" sz="2400"/>
              <a:t>학습안됨</a:t>
            </a:r>
            <a:endParaRPr lang="en-US" altLang="ko-KR" sz="2400"/>
          </a:p>
          <a:p>
            <a:r>
              <a:rPr lang="en-US" altLang="ko-KR" sz="2400"/>
              <a:t>optimizer: RMSprop</a:t>
            </a:r>
            <a:endParaRPr lang="ko-KR" altLang="en-US" sz="24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B28C6F1-2012-83CA-4D8D-1912B7B5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9E6B87C-2C70-7142-6565-D27F9711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NASNet - Training ImageNet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541918-1CC8-F54F-BE30-FF1804641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9" b="57050"/>
          <a:stretch/>
        </p:blipFill>
        <p:spPr>
          <a:xfrm>
            <a:off x="5551844" y="1857770"/>
            <a:ext cx="5512396" cy="19117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2314E5-B351-2D50-020B-A4041221B8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341" b="6979"/>
          <a:stretch/>
        </p:blipFill>
        <p:spPr>
          <a:xfrm>
            <a:off x="5551843" y="3589804"/>
            <a:ext cx="5512396" cy="191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9FD1FB8-ADAC-A887-5912-839A4F44E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91" y="1067089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/>
              <a:t>금요일 오후 </a:t>
            </a:r>
            <a:r>
              <a:rPr lang="en-US" altLang="ko-KR" sz="2400"/>
              <a:t>9</a:t>
            </a:r>
            <a:r>
              <a:rPr lang="ko-KR" altLang="en-US" sz="2400"/>
              <a:t>시부터 학습 진행</a:t>
            </a:r>
            <a:endParaRPr lang="en-US" altLang="ko-KR" sz="2400"/>
          </a:p>
          <a:p>
            <a:r>
              <a:rPr lang="en-US" altLang="ko-KR" sz="2400"/>
              <a:t>gpu power</a:t>
            </a:r>
            <a:r>
              <a:rPr lang="ko-KR" altLang="en-US" sz="2400"/>
              <a:t> </a:t>
            </a:r>
            <a:r>
              <a:rPr lang="en-US" altLang="ko-KR" sz="2400"/>
              <a:t>limit</a:t>
            </a:r>
            <a:r>
              <a:rPr lang="ko-KR" altLang="en-US" sz="2400"/>
              <a:t>로 </a:t>
            </a:r>
            <a:r>
              <a:rPr lang="en-US" altLang="ko-KR" sz="2400"/>
              <a:t>1epoch </a:t>
            </a:r>
            <a:r>
              <a:rPr lang="ko-KR" altLang="en-US" sz="2400"/>
              <a:t>중 학습이 멈춤</a:t>
            </a:r>
            <a:endParaRPr lang="en-US" altLang="ko-KR" sz="2400"/>
          </a:p>
          <a:p>
            <a:r>
              <a:rPr lang="en-US" altLang="ko-KR" sz="2400"/>
              <a:t>optimizer: SGD</a:t>
            </a:r>
          </a:p>
          <a:p>
            <a:pPr marL="0" indent="0">
              <a:buNone/>
            </a:pPr>
            <a:endParaRPr lang="ko-KR" altLang="en-US" sz="24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B28C6F1-2012-83CA-4D8D-1912B7B5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9E6B87C-2C70-7142-6565-D27F9711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NASNet - Training ImageNet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2B4BCF-D0FA-6039-1FFD-959C56705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47" y="3242758"/>
            <a:ext cx="8097380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5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EF1B9A6-4DEB-FB63-0D79-C2A839594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6991"/>
            <a:ext cx="10515600" cy="5124018"/>
          </a:xfrm>
        </p:spPr>
        <p:txBody>
          <a:bodyPr/>
          <a:lstStyle/>
          <a:p>
            <a:r>
              <a:rPr lang="en-US" altLang="ko-KR"/>
              <a:t>motivation</a:t>
            </a:r>
          </a:p>
          <a:p>
            <a:pPr lvl="1"/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en-US" altLang="ko-KR"/>
              <a:t>idea – about Model Scaling + principled method</a:t>
            </a:r>
          </a:p>
          <a:p>
            <a:pPr lvl="1"/>
            <a:r>
              <a:rPr lang="en-US" altLang="ko-KR" b="1"/>
              <a:t>Compound Coefficient</a:t>
            </a:r>
            <a:r>
              <a:rPr lang="en-US" altLang="ko-KR"/>
              <a:t> </a:t>
            </a:r>
            <a:r>
              <a:rPr lang="ko-KR" altLang="en-US"/>
              <a:t>조절</a:t>
            </a:r>
            <a:endParaRPr lang="en-US" altLang="ko-KR"/>
          </a:p>
          <a:p>
            <a:pPr lvl="1"/>
            <a:r>
              <a:rPr lang="en-US" altLang="ko-KR"/>
              <a:t>network</a:t>
            </a:r>
            <a:r>
              <a:rPr lang="ko-KR" altLang="en-US"/>
              <a:t>의 </a:t>
            </a:r>
            <a:r>
              <a:rPr lang="en-US" altLang="ko-KR"/>
              <a:t>depth, width, resolution </a:t>
            </a:r>
            <a:r>
              <a:rPr lang="ko-KR" altLang="en-US" b="1"/>
              <a:t>균일하게 확장 </a:t>
            </a:r>
            <a:r>
              <a:rPr lang="en-US" altLang="ko-KR" b="1"/>
              <a:t>&amp; formulation</a:t>
            </a:r>
          </a:p>
          <a:p>
            <a:pPr lvl="1"/>
            <a:r>
              <a:rPr lang="en-US" altLang="ko-KR"/>
              <a:t>baseline network design : </a:t>
            </a:r>
            <a:r>
              <a:rPr lang="en-US" altLang="ko-KR" b="1"/>
              <a:t>EfficientNet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979A38-3324-BE83-02B8-CE1860CF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CDBC108-610E-54C9-2767-9B98B0BB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EfficientNet – Motivation, Idea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D18DC15-BDCF-BB91-8DC4-4E7F63237316}"/>
              </a:ext>
            </a:extLst>
          </p:cNvPr>
          <p:cNvSpPr/>
          <p:nvPr/>
        </p:nvSpPr>
        <p:spPr>
          <a:xfrm>
            <a:off x="1149928" y="1385454"/>
            <a:ext cx="3158836" cy="678873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제한된 </a:t>
            </a:r>
            <a:r>
              <a:rPr lang="en-US" altLang="ko-KR" sz="2000"/>
              <a:t>resource</a:t>
            </a:r>
            <a:endParaRPr lang="ko-KR" altLang="en-US" sz="200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61ED5F8-FF5C-2C19-4CCF-519719574259}"/>
              </a:ext>
            </a:extLst>
          </p:cNvPr>
          <p:cNvSpPr/>
          <p:nvPr/>
        </p:nvSpPr>
        <p:spPr>
          <a:xfrm>
            <a:off x="6423314" y="1385454"/>
            <a:ext cx="4225636" cy="678873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더 나은 성능</a:t>
            </a:r>
            <a:br>
              <a:rPr lang="en-US" altLang="ko-KR" sz="2000"/>
            </a:br>
            <a:r>
              <a:rPr lang="en-US" altLang="ko-KR" sz="2000"/>
              <a:t>(</a:t>
            </a:r>
            <a:r>
              <a:rPr lang="ko-KR" altLang="en-US" sz="2000"/>
              <a:t>대표방법</a:t>
            </a:r>
            <a:r>
              <a:rPr lang="en-US" altLang="ko-KR" sz="2000"/>
              <a:t>: Model Scaling)</a:t>
            </a: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F0115154-8EEB-39C2-9E9F-9B1BAEB38215}"/>
              </a:ext>
            </a:extLst>
          </p:cNvPr>
          <p:cNvSpPr/>
          <p:nvPr/>
        </p:nvSpPr>
        <p:spPr>
          <a:xfrm>
            <a:off x="4874202" y="1620981"/>
            <a:ext cx="983673" cy="31067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E9790F-C3FE-947C-6AC0-F89F45FB29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73"/>
          <a:stretch/>
        </p:blipFill>
        <p:spPr bwMode="auto">
          <a:xfrm>
            <a:off x="2456584" y="3993963"/>
            <a:ext cx="6802581" cy="271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917EB2-5612-AA27-F2FF-37B61F0574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7" b="-8601"/>
          <a:stretch/>
        </p:blipFill>
        <p:spPr>
          <a:xfrm>
            <a:off x="5857874" y="2818316"/>
            <a:ext cx="5900234" cy="20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9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13ABBCE-7402-8D31-CCDE-0E45622C4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041853"/>
            <a:ext cx="11129554" cy="4351338"/>
          </a:xfrm>
        </p:spPr>
        <p:txBody>
          <a:bodyPr/>
          <a:lstStyle/>
          <a:p>
            <a:r>
              <a:rPr lang="en-US" altLang="ko-KR"/>
              <a:t>Related</a:t>
            </a:r>
            <a:r>
              <a:rPr lang="ko-KR" altLang="en-US"/>
              <a:t> </a:t>
            </a:r>
            <a:r>
              <a:rPr lang="en-US" altLang="ko-KR"/>
              <a:t>Work </a:t>
            </a:r>
          </a:p>
          <a:p>
            <a:pPr lvl="1"/>
            <a:r>
              <a:rPr lang="en-US" altLang="ko-KR"/>
              <a:t>ConvNet Accuracy</a:t>
            </a:r>
          </a:p>
          <a:p>
            <a:pPr lvl="2"/>
            <a:r>
              <a:rPr lang="en-US" altLang="ko-KR"/>
              <a:t>Accuracy &lt;-&gt; Hardware Memory Limit : </a:t>
            </a:r>
            <a:r>
              <a:rPr lang="ko-KR" altLang="en-US"/>
              <a:t>양측 충족 위하여 나은 효율성 필요</a:t>
            </a:r>
            <a:endParaRPr lang="en-US" altLang="ko-KR"/>
          </a:p>
          <a:p>
            <a:pPr lvl="1"/>
            <a:r>
              <a:rPr lang="en-US" altLang="ko-KR"/>
              <a:t>ConvNet Efficiency</a:t>
            </a:r>
          </a:p>
          <a:p>
            <a:pPr lvl="2"/>
            <a:r>
              <a:rPr lang="en-US" altLang="ko-KR"/>
              <a:t>mobile</a:t>
            </a:r>
            <a:r>
              <a:rPr lang="ko-KR" altLang="en-US"/>
              <a:t>크기는 수작업으로 최적화</a:t>
            </a:r>
            <a:r>
              <a:rPr lang="en-US" altLang="ko-KR"/>
              <a:t>. Large Model</a:t>
            </a:r>
            <a:r>
              <a:rPr lang="ko-KR" altLang="en-US"/>
              <a:t>의 경우 </a:t>
            </a:r>
            <a:r>
              <a:rPr lang="en-US" altLang="ko-KR"/>
              <a:t>NAS </a:t>
            </a:r>
            <a:r>
              <a:rPr lang="ko-KR" altLang="en-US"/>
              <a:t>방법을 써도 </a:t>
            </a:r>
            <a:r>
              <a:rPr lang="en-US" altLang="ko-KR"/>
              <a:t>cost </a:t>
            </a:r>
            <a:r>
              <a:rPr lang="ko-KR" altLang="en-US"/>
              <a:t>초과</a:t>
            </a:r>
            <a:endParaRPr lang="en-US" altLang="ko-KR"/>
          </a:p>
          <a:p>
            <a:pPr lvl="2"/>
            <a:r>
              <a:rPr lang="en-US" altLang="ko-KR"/>
              <a:t>super large ConvNet</a:t>
            </a:r>
            <a:r>
              <a:rPr lang="ko-KR" altLang="en-US"/>
              <a:t>의 모델 효율성 연구 </a:t>
            </a:r>
            <a:r>
              <a:rPr lang="en-US" altLang="ko-KR"/>
              <a:t>: Model Scaling method </a:t>
            </a:r>
            <a:r>
              <a:rPr lang="ko-KR" altLang="en-US"/>
              <a:t>활용 </a:t>
            </a:r>
            <a:endParaRPr lang="en-US" altLang="ko-KR"/>
          </a:p>
          <a:p>
            <a:pPr lvl="2"/>
            <a:endParaRPr lang="en-US" altLang="ko-KR"/>
          </a:p>
          <a:p>
            <a:r>
              <a:rPr lang="en-US" altLang="ko-KR"/>
              <a:t>Model Scaling</a:t>
            </a:r>
          </a:p>
          <a:p>
            <a:pPr lvl="1"/>
            <a:r>
              <a:rPr lang="en-US" altLang="ko-KR"/>
              <a:t>Depth(#layers) or Width(#chnnels) or Resolution(image size)</a:t>
            </a:r>
          </a:p>
          <a:p>
            <a:pPr lvl="1"/>
            <a:r>
              <a:rPr lang="ko-KR" altLang="en-US"/>
              <a:t>이 논문은 </a:t>
            </a:r>
            <a:r>
              <a:rPr lang="en-US" altLang="ko-KR"/>
              <a:t>3</a:t>
            </a:r>
            <a:r>
              <a:rPr lang="ko-KR" altLang="en-US"/>
              <a:t>가지 </a:t>
            </a:r>
            <a:r>
              <a:rPr lang="en-US" altLang="ko-KR"/>
              <a:t>dimension</a:t>
            </a:r>
            <a:r>
              <a:rPr lang="ko-KR" altLang="en-US"/>
              <a:t>을 모두 변환하여 </a:t>
            </a:r>
            <a:r>
              <a:rPr lang="en-US" altLang="ko-KR"/>
              <a:t>model </a:t>
            </a:r>
            <a:r>
              <a:rPr lang="ko-KR" altLang="en-US"/>
              <a:t>최적화를 시도</a:t>
            </a:r>
            <a:endParaRPr lang="en-US" altLang="ko-KR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0E25D88-C783-0EA7-1C0C-4A4C70A9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6937511-3B80-2D30-0F80-DFBDA525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EfficientNet – Related Work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02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13F2229-ECC9-51F9-95E5-56A59DE7F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76" y="911225"/>
            <a:ext cx="11453949" cy="5254444"/>
          </a:xfrm>
        </p:spPr>
        <p:txBody>
          <a:bodyPr/>
          <a:lstStyle/>
          <a:p>
            <a:r>
              <a:rPr lang="en-US" altLang="ko-KR"/>
              <a:t>Compound Model Scaling </a:t>
            </a:r>
            <a:r>
              <a:rPr lang="en-US" altLang="ko-KR" sz="2000"/>
              <a:t>– Scaling </a:t>
            </a:r>
            <a:r>
              <a:rPr lang="ko-KR" altLang="en-US" sz="2000"/>
              <a:t>문제를 </a:t>
            </a:r>
            <a:r>
              <a:rPr lang="en-US" altLang="ko-KR" sz="2000"/>
              <a:t>formulate </a:t>
            </a:r>
            <a:endParaRPr lang="en-US" altLang="ko-KR"/>
          </a:p>
          <a:p>
            <a:pPr lvl="1"/>
            <a:r>
              <a:rPr lang="en-US" altLang="ko-KR"/>
              <a:t>Problem Formulation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lvl="1"/>
            <a:r>
              <a:rPr lang="en-US" altLang="ko-KR"/>
              <a:t>Scaling Dimensions </a:t>
            </a:r>
            <a:r>
              <a:rPr lang="en-US" altLang="ko-KR" sz="2000"/>
              <a:t>(</a:t>
            </a:r>
            <a:r>
              <a:rPr lang="ko-KR" altLang="en-US" sz="2000"/>
              <a:t>각 </a:t>
            </a:r>
            <a:r>
              <a:rPr lang="en-US" altLang="ko-KR" sz="2000"/>
              <a:t>dimension </a:t>
            </a:r>
            <a:r>
              <a:rPr lang="ko-KR" altLang="en-US" sz="2000"/>
              <a:t>확장할 경우</a:t>
            </a:r>
            <a:r>
              <a:rPr lang="en-US" altLang="ko-KR" sz="2000"/>
              <a:t>)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Compound Scaling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77D6CB1-3D1E-2A71-F4B7-E5C4C0E9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D673204-CC46-B6F6-9C34-B6E2BD6DA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EfficientNet – Compound Model Scaling Method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5AF86B-EEFF-1A67-436C-EEE3F61CC0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1" b="5224"/>
          <a:stretch/>
        </p:blipFill>
        <p:spPr>
          <a:xfrm>
            <a:off x="459376" y="2009179"/>
            <a:ext cx="2458351" cy="4883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94256CF-5D49-29F2-C5B9-693C16654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323" y="1890806"/>
            <a:ext cx="3442601" cy="12134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D15CE35-5028-FD0A-0271-E3B5AA692B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493" b="1"/>
          <a:stretch/>
        </p:blipFill>
        <p:spPr>
          <a:xfrm>
            <a:off x="276259" y="2546189"/>
            <a:ext cx="2281882" cy="2117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5A58B4-1E53-B0C9-4A72-2312E1E5E297}"/>
              </a:ext>
            </a:extLst>
          </p:cNvPr>
          <p:cNvSpPr txBox="1"/>
          <p:nvPr/>
        </p:nvSpPr>
        <p:spPr>
          <a:xfrm>
            <a:off x="801249" y="4576133"/>
            <a:ext cx="8858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1"/>
                </a:solidFill>
              </a:rPr>
              <a:t>네트워크의 너비</a:t>
            </a:r>
            <a:r>
              <a:rPr lang="en-US" altLang="ko-KR" sz="1200">
                <a:solidFill>
                  <a:schemeClr val="accent1"/>
                </a:solidFill>
              </a:rPr>
              <a:t>, </a:t>
            </a:r>
            <a:r>
              <a:rPr lang="ko-KR" altLang="en-US" sz="1200">
                <a:solidFill>
                  <a:schemeClr val="accent1"/>
                </a:solidFill>
              </a:rPr>
              <a:t>깊이 또는 해상도의 어떤 차원을 확장하면 정확도가 향상되지만</a:t>
            </a:r>
            <a:r>
              <a:rPr lang="en-US" altLang="ko-KR" sz="1200">
                <a:solidFill>
                  <a:schemeClr val="accent1"/>
                </a:solidFill>
              </a:rPr>
              <a:t>, </a:t>
            </a:r>
            <a:r>
              <a:rPr lang="ko-KR" altLang="en-US" sz="1200" b="1">
                <a:solidFill>
                  <a:schemeClr val="accent1"/>
                </a:solidFill>
              </a:rPr>
              <a:t>더 큰 모델에 대해서는 정확도 향상이 감소</a:t>
            </a:r>
            <a:r>
              <a:rPr lang="en-US" altLang="ko-KR" sz="1200" b="1">
                <a:solidFill>
                  <a:schemeClr val="accent1"/>
                </a:solidFill>
              </a:rPr>
              <a:t>.</a:t>
            </a:r>
            <a:endParaRPr lang="ko-KR" altLang="en-US" sz="1200" b="1">
              <a:solidFill>
                <a:schemeClr val="accent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3AF9A15-D0A9-1DFD-84D4-3CE690CB3A30}"/>
              </a:ext>
            </a:extLst>
          </p:cNvPr>
          <p:cNvSpPr/>
          <p:nvPr/>
        </p:nvSpPr>
        <p:spPr>
          <a:xfrm>
            <a:off x="3508290" y="1750977"/>
            <a:ext cx="3911414" cy="100474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>
                <a:effectLst/>
              </a:rPr>
              <a:t>model scaling</a:t>
            </a:r>
            <a:endParaRPr lang="en-US" altLang="ko-KR" sz="1100" b="1"/>
          </a:p>
          <a:p>
            <a:pPr algn="ctr">
              <a:lnSpc>
                <a:spcPct val="150000"/>
              </a:lnSpc>
            </a:pPr>
            <a:r>
              <a:rPr lang="ko-KR" altLang="en-US" sz="1100">
                <a:effectLst/>
              </a:rPr>
              <a:t> </a:t>
            </a:r>
            <a:r>
              <a:rPr lang="en-US" altLang="ko-KR" sz="1100">
                <a:effectLst/>
              </a:rPr>
              <a:t>baseline network</a:t>
            </a:r>
            <a:r>
              <a:rPr lang="ko-KR" altLang="en-US" sz="1100">
                <a:effectLst/>
              </a:rPr>
              <a:t>에서 정의된 </a:t>
            </a:r>
            <a:r>
              <a:rPr lang="en-US" altLang="ko-KR" sz="1100" b="1">
                <a:effectLst/>
              </a:rPr>
              <a:t>F_i</a:t>
            </a:r>
            <a:r>
              <a:rPr lang="ko-KR" altLang="en-US" sz="1100" b="1">
                <a:effectLst/>
              </a:rPr>
              <a:t>를 고정 </a:t>
            </a:r>
            <a:endParaRPr lang="en-US" altLang="ko-KR" sz="1100" b="1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/>
              <a:t>목표 </a:t>
            </a:r>
            <a:r>
              <a:rPr lang="en-US" altLang="ko-KR" sz="1100"/>
              <a:t>: </a:t>
            </a:r>
            <a:r>
              <a:rPr lang="en-US" altLang="ko-KR" sz="1100">
                <a:effectLst/>
              </a:rPr>
              <a:t>length(L_i), width(C_i), resolution(H_i, W_i)</a:t>
            </a:r>
            <a:r>
              <a:rPr lang="ko-KR" altLang="en-US" sz="1100">
                <a:effectLst/>
              </a:rPr>
              <a:t>를 확장</a:t>
            </a:r>
            <a:endParaRPr lang="en-US" altLang="ko-KR" sz="110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/>
              <a:t>+ </a:t>
            </a:r>
            <a:r>
              <a:rPr lang="ko-KR" altLang="en-US" sz="1100"/>
              <a:t>주어진 </a:t>
            </a:r>
            <a:r>
              <a:rPr lang="en-US" altLang="ko-KR" sz="1100"/>
              <a:t>resource constraints</a:t>
            </a:r>
            <a:r>
              <a:rPr lang="ko-KR" altLang="en-US" sz="1100"/>
              <a:t>에서 모델정확도 최대화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9C162-9617-E5C2-6718-5714EA713B3A}"/>
              </a:ext>
            </a:extLst>
          </p:cNvPr>
          <p:cNvSpPr/>
          <p:nvPr/>
        </p:nvSpPr>
        <p:spPr>
          <a:xfrm>
            <a:off x="3150386" y="2755723"/>
            <a:ext cx="4793033" cy="3077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/>
              <a:t>design</a:t>
            </a:r>
            <a:r>
              <a:rPr lang="ko-KR" altLang="en-US" sz="1100"/>
              <a:t> </a:t>
            </a:r>
            <a:r>
              <a:rPr lang="en-US" altLang="ko-KR" sz="1100"/>
              <a:t>space</a:t>
            </a:r>
            <a:r>
              <a:rPr lang="ko-KR" altLang="en-US" sz="1100"/>
              <a:t>줄이기 위해 </a:t>
            </a:r>
            <a:r>
              <a:rPr lang="en-US" altLang="ko-KR" sz="1100"/>
              <a:t>L, C, H, W</a:t>
            </a:r>
            <a:r>
              <a:rPr lang="ko-KR" altLang="en-US" sz="1100"/>
              <a:t>를 동일한 비율로 균일하게 </a:t>
            </a:r>
            <a:r>
              <a:rPr lang="en-US" altLang="ko-KR" sz="1100"/>
              <a:t>scaling</a:t>
            </a:r>
            <a:endParaRPr lang="ko-KR" altLang="en-US" sz="11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962D1-7C51-75CF-3915-B584301D5DA9}"/>
              </a:ext>
            </a:extLst>
          </p:cNvPr>
          <p:cNvSpPr txBox="1"/>
          <p:nvPr/>
        </p:nvSpPr>
        <p:spPr>
          <a:xfrm>
            <a:off x="8223895" y="1506370"/>
            <a:ext cx="3112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Formulated Optimization Problem</a:t>
            </a:r>
            <a:endParaRPr lang="ko-KR" altLang="en-US" sz="1400" b="1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21C8F35-96C3-31DF-6325-DDC20EE376DC}"/>
              </a:ext>
            </a:extLst>
          </p:cNvPr>
          <p:cNvSpPr/>
          <p:nvPr/>
        </p:nvSpPr>
        <p:spPr>
          <a:xfrm>
            <a:off x="459376" y="3765985"/>
            <a:ext cx="2933811" cy="7733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>
                <a:effectLst/>
              </a:rPr>
              <a:t>Depth (d)</a:t>
            </a:r>
          </a:p>
          <a:p>
            <a:pPr algn="ctr">
              <a:lnSpc>
                <a:spcPct val="150000"/>
              </a:lnSpc>
            </a:pPr>
            <a:r>
              <a:rPr lang="ko-KR" altLang="en-US" sz="1100"/>
              <a:t>장 </a:t>
            </a:r>
            <a:r>
              <a:rPr lang="en-US" altLang="ko-KR" sz="1100"/>
              <a:t>: </a:t>
            </a:r>
            <a:r>
              <a:rPr lang="ko-KR" altLang="en-US" sz="1100"/>
              <a:t>복잡한 </a:t>
            </a:r>
            <a:r>
              <a:rPr lang="en-US" altLang="ko-KR" sz="1100"/>
              <a:t>feature capture, </a:t>
            </a:r>
            <a:r>
              <a:rPr lang="ko-KR" altLang="en-US" sz="1100"/>
              <a:t>일반화좋음</a:t>
            </a:r>
            <a:endParaRPr lang="en-US" altLang="ko-KR" sz="1100"/>
          </a:p>
          <a:p>
            <a:pPr algn="ctr">
              <a:lnSpc>
                <a:spcPct val="150000"/>
              </a:lnSpc>
            </a:pPr>
            <a:r>
              <a:rPr lang="ko-KR" altLang="en-US" sz="1100">
                <a:effectLst/>
              </a:rPr>
              <a:t>단 </a:t>
            </a:r>
            <a:r>
              <a:rPr lang="en-US" altLang="ko-KR" sz="1100">
                <a:effectLst/>
              </a:rPr>
              <a:t>: gradient vanishing, </a:t>
            </a:r>
            <a:r>
              <a:rPr lang="en-US" altLang="ko-KR" sz="1100"/>
              <a:t>acc</a:t>
            </a:r>
            <a:r>
              <a:rPr lang="ko-KR" altLang="en-US" sz="1100"/>
              <a:t>향상 더딤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232A1E0-594E-4181-EBBC-61EBCD56E393}"/>
              </a:ext>
            </a:extLst>
          </p:cNvPr>
          <p:cNvSpPr/>
          <p:nvPr/>
        </p:nvSpPr>
        <p:spPr>
          <a:xfrm>
            <a:off x="3896449" y="3756591"/>
            <a:ext cx="3992952" cy="7733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>
                <a:effectLst/>
              </a:rPr>
              <a:t>Width (w)</a:t>
            </a:r>
          </a:p>
          <a:p>
            <a:pPr algn="ctr">
              <a:lnSpc>
                <a:spcPct val="150000"/>
              </a:lnSpc>
            </a:pPr>
            <a:r>
              <a:rPr lang="ko-KR" altLang="en-US" sz="1100"/>
              <a:t>장 </a:t>
            </a:r>
            <a:r>
              <a:rPr lang="en-US" altLang="ko-KR" sz="1100"/>
              <a:t>: </a:t>
            </a:r>
            <a:r>
              <a:rPr lang="ko-KR" altLang="en-US" sz="1100"/>
              <a:t>세부적인 </a:t>
            </a:r>
            <a:r>
              <a:rPr lang="en-US" altLang="ko-KR" sz="1100"/>
              <a:t>feature capture, </a:t>
            </a:r>
            <a:r>
              <a:rPr lang="ko-KR" altLang="en-US" sz="1100"/>
              <a:t>학습 쉬움</a:t>
            </a:r>
            <a:endParaRPr lang="en-US" altLang="ko-KR" sz="1100"/>
          </a:p>
          <a:p>
            <a:pPr algn="ctr">
              <a:lnSpc>
                <a:spcPct val="150000"/>
              </a:lnSpc>
            </a:pPr>
            <a:r>
              <a:rPr lang="ko-KR" altLang="en-US" sz="1100">
                <a:effectLst/>
              </a:rPr>
              <a:t>단 </a:t>
            </a:r>
            <a:r>
              <a:rPr lang="en-US" altLang="ko-KR" sz="1100">
                <a:effectLst/>
              </a:rPr>
              <a:t>: </a:t>
            </a:r>
            <a:r>
              <a:rPr lang="ko-KR" altLang="en-US" sz="1100">
                <a:effectLst/>
              </a:rPr>
              <a:t>극단적 </a:t>
            </a:r>
            <a:r>
              <a:rPr lang="en-US" altLang="ko-KR" sz="1100">
                <a:effectLst/>
              </a:rPr>
              <a:t>wide&amp;shallow</a:t>
            </a:r>
            <a:r>
              <a:rPr lang="ko-KR" altLang="en-US" sz="1100">
                <a:effectLst/>
              </a:rPr>
              <a:t>는 </a:t>
            </a:r>
            <a:r>
              <a:rPr lang="ko-KR" altLang="en-US" sz="1100"/>
              <a:t>고차원특징 </a:t>
            </a:r>
            <a:r>
              <a:rPr lang="en-US" altLang="ko-KR" sz="1100"/>
              <a:t>capture </a:t>
            </a:r>
            <a:r>
              <a:rPr lang="ko-KR" altLang="en-US" sz="1100"/>
              <a:t>어려움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3A1D0D6-57C7-0A4E-46BC-48D497CE8C99}"/>
              </a:ext>
            </a:extLst>
          </p:cNvPr>
          <p:cNvSpPr/>
          <p:nvPr/>
        </p:nvSpPr>
        <p:spPr>
          <a:xfrm>
            <a:off x="8377931" y="3768395"/>
            <a:ext cx="3112134" cy="7733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>
                <a:effectLst/>
              </a:rPr>
              <a:t>Resolution (r)</a:t>
            </a:r>
          </a:p>
          <a:p>
            <a:pPr algn="ctr">
              <a:lnSpc>
                <a:spcPct val="150000"/>
              </a:lnSpc>
            </a:pPr>
            <a:r>
              <a:rPr lang="ko-KR" altLang="en-US" sz="1100"/>
              <a:t>장 </a:t>
            </a:r>
            <a:r>
              <a:rPr lang="en-US" altLang="ko-KR" sz="1100"/>
              <a:t>: detailed</a:t>
            </a:r>
            <a:r>
              <a:rPr lang="ko-KR" altLang="en-US" sz="1100"/>
              <a:t> </a:t>
            </a:r>
            <a:r>
              <a:rPr lang="en-US" altLang="ko-KR" sz="1100"/>
              <a:t>pattern capture, </a:t>
            </a:r>
            <a:r>
              <a:rPr lang="ko-KR" altLang="en-US" sz="1100"/>
              <a:t>정확도 향상</a:t>
            </a:r>
            <a:endParaRPr lang="en-US" altLang="ko-KR" sz="1100"/>
          </a:p>
          <a:p>
            <a:pPr algn="ctr">
              <a:lnSpc>
                <a:spcPct val="150000"/>
              </a:lnSpc>
            </a:pPr>
            <a:r>
              <a:rPr lang="ko-KR" altLang="en-US" sz="1100">
                <a:effectLst/>
              </a:rPr>
              <a:t>단 </a:t>
            </a:r>
            <a:r>
              <a:rPr lang="en-US" altLang="ko-KR" sz="1100">
                <a:effectLst/>
              </a:rPr>
              <a:t>: </a:t>
            </a:r>
            <a:r>
              <a:rPr lang="en-US" altLang="ko-KR" sz="1100"/>
              <a:t>acc</a:t>
            </a:r>
            <a:r>
              <a:rPr lang="ko-KR" altLang="en-US" sz="1100"/>
              <a:t> 향상 더딤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C47F461-C764-112D-5494-0AF1BF9907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13"/>
          <a:stretch/>
        </p:blipFill>
        <p:spPr bwMode="auto">
          <a:xfrm>
            <a:off x="5303757" y="4964472"/>
            <a:ext cx="2375021" cy="169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8B05A4-7DF5-9564-C31B-AD826050E54F}"/>
              </a:ext>
            </a:extLst>
          </p:cNvPr>
          <p:cNvSpPr txBox="1"/>
          <p:nvPr/>
        </p:nvSpPr>
        <p:spPr>
          <a:xfrm>
            <a:off x="739412" y="5750818"/>
            <a:ext cx="438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accent1"/>
                </a:solidFill>
              </a:rPr>
              <a:t>더 나은 정확도와 효율성을 추구하기 위해</a:t>
            </a:r>
            <a:r>
              <a:rPr lang="en-US" altLang="ko-KR" sz="1200">
                <a:solidFill>
                  <a:schemeClr val="accent1"/>
                </a:solidFill>
              </a:rPr>
              <a:t>, ConvNet </a:t>
            </a:r>
            <a:r>
              <a:rPr lang="ko-KR" altLang="en-US" sz="1200">
                <a:solidFill>
                  <a:schemeClr val="accent1"/>
                </a:solidFill>
              </a:rPr>
              <a:t>스케일링 과정에서 네트워크의 </a:t>
            </a:r>
            <a:r>
              <a:rPr lang="en-US" altLang="ko-KR" sz="1200">
                <a:solidFill>
                  <a:schemeClr val="accent1"/>
                </a:solidFill>
              </a:rPr>
              <a:t>width, depth, resolution</a:t>
            </a:r>
            <a:r>
              <a:rPr lang="ko-KR" altLang="en-US" sz="1200">
                <a:solidFill>
                  <a:schemeClr val="accent1"/>
                </a:solidFill>
              </a:rPr>
              <a:t>의 </a:t>
            </a:r>
            <a:r>
              <a:rPr lang="ko-KR" altLang="en-US" sz="1200" b="1">
                <a:solidFill>
                  <a:schemeClr val="accent1"/>
                </a:solidFill>
              </a:rPr>
              <a:t>모든 차원을 균형 있게 조정</a:t>
            </a:r>
            <a:r>
              <a:rPr lang="ko-KR" altLang="en-US" sz="1200">
                <a:solidFill>
                  <a:schemeClr val="accent1"/>
                </a:solidFill>
              </a:rPr>
              <a:t>하는 것이 중요</a:t>
            </a:r>
            <a:r>
              <a:rPr lang="en-US" altLang="ko-KR" sz="1200">
                <a:solidFill>
                  <a:schemeClr val="accent1"/>
                </a:solidFill>
              </a:rPr>
              <a:t>.</a:t>
            </a:r>
            <a:endParaRPr lang="ko-KR" altLang="en-US" sz="1200" b="1">
              <a:solidFill>
                <a:schemeClr val="accent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74D5CA9-443F-A1BD-D77E-85F0735F31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3841" y="4968056"/>
            <a:ext cx="1932090" cy="426393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3105980-7C22-D7B4-F481-C4938CF13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354" y="5368033"/>
            <a:ext cx="2375020" cy="131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9BDC1B0-1252-7B37-65A4-BB026E467B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82853" y="5380237"/>
            <a:ext cx="1733792" cy="2191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9127794-E65D-5083-146F-4E321A23D433}"/>
              </a:ext>
            </a:extLst>
          </p:cNvPr>
          <p:cNvSpPr txBox="1"/>
          <p:nvPr/>
        </p:nvSpPr>
        <p:spPr>
          <a:xfrm>
            <a:off x="250091" y="1779157"/>
            <a:ext cx="2856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ConvNet N</a:t>
            </a:r>
            <a:r>
              <a:rPr lang="ko-KR" altLang="en-US" sz="1200" b="1"/>
              <a:t>의 정의</a:t>
            </a:r>
            <a:r>
              <a:rPr lang="en-US" altLang="ko-KR" sz="1200" b="1"/>
              <a:t>(composed layers)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248080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091E281D-EA5A-E497-6544-477B962299C6}"/>
              </a:ext>
            </a:extLst>
          </p:cNvPr>
          <p:cNvSpPr txBox="1">
            <a:spLocks/>
          </p:cNvSpPr>
          <p:nvPr/>
        </p:nvSpPr>
        <p:spPr>
          <a:xfrm>
            <a:off x="367937" y="95218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EfficientNet-B0</a:t>
            </a:r>
          </a:p>
          <a:p>
            <a:pPr lvl="1"/>
            <a:r>
              <a:rPr lang="ko-KR" altLang="en-US" sz="1800"/>
              <a:t>좋은 </a:t>
            </a:r>
            <a:r>
              <a:rPr lang="en-US" altLang="ko-KR" sz="1800"/>
              <a:t>baseline </a:t>
            </a:r>
            <a:r>
              <a:rPr lang="ko-KR" altLang="en-US" sz="1800"/>
              <a:t>필요성 </a:t>
            </a:r>
            <a:r>
              <a:rPr lang="en-US" altLang="ko-KR" sz="1800"/>
              <a:t>: </a:t>
            </a:r>
            <a:r>
              <a:rPr lang="ko-KR" altLang="en-US" sz="1800"/>
              <a:t>모델 </a:t>
            </a:r>
            <a:r>
              <a:rPr lang="en-US" altLang="ko-KR" sz="1800"/>
              <a:t>scaling </a:t>
            </a:r>
            <a:r>
              <a:rPr lang="ko-KR" altLang="en-US" sz="1800"/>
              <a:t>이 </a:t>
            </a:r>
            <a:r>
              <a:rPr lang="en-US" altLang="ko-KR" sz="1800"/>
              <a:t>layer    </a:t>
            </a:r>
            <a:r>
              <a:rPr lang="ko-KR" altLang="en-US" sz="1800"/>
              <a:t>를 변경하지 않기 때문</a:t>
            </a:r>
            <a:endParaRPr lang="en-US" altLang="ko-KR" sz="1800"/>
          </a:p>
          <a:p>
            <a:pPr lvl="1"/>
            <a:r>
              <a:rPr lang="en-US" altLang="ko-KR" sz="1800"/>
              <a:t>multi-objective neural architecture search </a:t>
            </a:r>
            <a:r>
              <a:rPr lang="ko-KR" altLang="en-US" sz="1800"/>
              <a:t>활용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C4C34A9-AABE-7BAA-DD3B-CEDB0F378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3559" y="1972112"/>
            <a:ext cx="6568441" cy="2499129"/>
          </a:xfrm>
        </p:spPr>
        <p:txBody>
          <a:bodyPr>
            <a:normAutofit/>
          </a:bodyPr>
          <a:lstStyle/>
          <a:p>
            <a:r>
              <a:rPr lang="en-US" altLang="ko-KR" sz="2000"/>
              <a:t>Compound Scaling Method</a:t>
            </a:r>
          </a:p>
          <a:p>
            <a:pPr lvl="1"/>
            <a:r>
              <a:rPr lang="en-US" altLang="ko-KR" sz="1800"/>
              <a:t>1. baseline</a:t>
            </a:r>
            <a:r>
              <a:rPr lang="ko-KR" altLang="en-US" sz="1800"/>
              <a:t>에서 </a:t>
            </a:r>
            <a:r>
              <a:rPr lang="en-US" altLang="ko-KR" sz="1800"/>
              <a:t>          </a:t>
            </a:r>
            <a:r>
              <a:rPr lang="ko-KR" altLang="en-US" sz="1800"/>
              <a:t>를 찾기 위한 </a:t>
            </a:r>
            <a:r>
              <a:rPr lang="en-US" altLang="ko-KR" sz="1800"/>
              <a:t>small grid search</a:t>
            </a:r>
          </a:p>
          <a:p>
            <a:pPr lvl="1"/>
            <a:endParaRPr lang="en-US" altLang="ko-KR" sz="1800"/>
          </a:p>
          <a:p>
            <a:pPr lvl="1"/>
            <a:r>
              <a:rPr lang="en-US" altLang="ko-KR" sz="1800"/>
              <a:t>2.            </a:t>
            </a:r>
            <a:r>
              <a:rPr lang="ko-KR" altLang="en-US" sz="1800"/>
              <a:t>상수로 고정</a:t>
            </a:r>
            <a:r>
              <a:rPr lang="en-US" altLang="ko-KR" sz="1800"/>
              <a:t>, </a:t>
            </a:r>
            <a:r>
              <a:rPr lang="ko-KR" altLang="en-US" sz="1800"/>
              <a:t>서로 다른 </a:t>
            </a:r>
            <a:r>
              <a:rPr lang="en-US" altLang="ko-KR" sz="1800"/>
              <a:t>phi</a:t>
            </a:r>
            <a:r>
              <a:rPr lang="ko-KR" altLang="en-US" sz="1800"/>
              <a:t>로 </a:t>
            </a:r>
            <a:r>
              <a:rPr lang="en-US" altLang="ko-KR" sz="1800"/>
              <a:t>baseline networ</a:t>
            </a:r>
            <a:r>
              <a:rPr lang="ko-KR" altLang="en-US" sz="1800"/>
              <a:t>를 </a:t>
            </a:r>
            <a:r>
              <a:rPr lang="en-US" altLang="ko-KR" sz="1800"/>
              <a:t>scaling -&gt; EfficientNet-B1~B7 </a:t>
            </a:r>
            <a:r>
              <a:rPr lang="ko-KR" altLang="en-US" sz="1800"/>
              <a:t>획득</a:t>
            </a:r>
            <a:endParaRPr lang="en-US" altLang="ko-KR" sz="1800"/>
          </a:p>
          <a:p>
            <a:pPr lvl="1"/>
            <a:r>
              <a:rPr lang="en-US" altLang="ko-KR" sz="1800"/>
              <a:t>2 step </a:t>
            </a:r>
            <a:r>
              <a:rPr lang="ko-KR" altLang="en-US" sz="1800"/>
              <a:t>으로 나누어 </a:t>
            </a:r>
            <a:r>
              <a:rPr lang="en-US" altLang="ko-KR" sz="1800"/>
              <a:t>cost </a:t>
            </a:r>
            <a:r>
              <a:rPr lang="ko-KR" altLang="en-US" sz="1800"/>
              <a:t>문제 해결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491BFFF-C2CB-60BF-7A74-590B236B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2819BB3-B38B-BAA6-CF3E-3207F3060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EfficientNet - Architecture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61F34E-54AE-ABA4-7671-7B8EF4481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775" y="1952933"/>
            <a:ext cx="3591128" cy="328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59F6E6-013E-AD4E-4E0F-F5F3C1DE93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75" t="11629" b="20635"/>
          <a:stretch/>
        </p:blipFill>
        <p:spPr>
          <a:xfrm>
            <a:off x="5669116" y="1226411"/>
            <a:ext cx="310980" cy="328069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A5941387-7B59-36D9-0F04-1936ED2FC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59" y="2303641"/>
            <a:ext cx="4037582" cy="250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1FF6B9-B995-EE1C-80AF-D652589A2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5256" y="2303641"/>
            <a:ext cx="754213" cy="2957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85B8355-643A-63E9-55A0-FF6482C9CA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4236" y="2635170"/>
            <a:ext cx="3165933" cy="2699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070D00E-BAF5-ABD7-A47C-36CD6A29A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3858" y="2891267"/>
            <a:ext cx="754213" cy="295770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1DEE248-47CB-E284-EC0C-1D93D2D6D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844" y="3971499"/>
            <a:ext cx="3698383" cy="256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04A416-727E-2E14-F545-0DBD838B2661}"/>
              </a:ext>
            </a:extLst>
          </p:cNvPr>
          <p:cNvSpPr txBox="1"/>
          <p:nvPr/>
        </p:nvSpPr>
        <p:spPr>
          <a:xfrm>
            <a:off x="78737" y="5657940"/>
            <a:ext cx="3326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MBConv : MobileNet</a:t>
            </a:r>
            <a:r>
              <a:rPr lang="ko-KR" altLang="en-US"/>
              <a:t>논문에서 제시한 </a:t>
            </a:r>
            <a:r>
              <a:rPr lang="en-US" altLang="ko-KR"/>
              <a:t>Conv layer block</a:t>
            </a:r>
            <a:endParaRPr lang="ko-KR" altLang="en-US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D44A9C6C-4D85-2981-4A3D-FD24B35A4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131" y="4187274"/>
            <a:ext cx="4096125" cy="242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4D63E0-58F0-1A59-4E76-6636D816CBC3}"/>
              </a:ext>
            </a:extLst>
          </p:cNvPr>
          <p:cNvSpPr txBox="1"/>
          <p:nvPr/>
        </p:nvSpPr>
        <p:spPr>
          <a:xfrm>
            <a:off x="367937" y="6303757"/>
            <a:ext cx="2891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AppleSDGothicNeo-Regular"/>
              </a:rPr>
              <a:t>Narrow → Wide → Narrow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5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Inception-v4</Template>
  <TotalTime>130592</TotalTime>
  <Words>751</Words>
  <Application>Microsoft Office PowerPoint</Application>
  <PresentationFormat>와이드스크린</PresentationFormat>
  <Paragraphs>144</Paragraphs>
  <Slides>12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AppleSDGothicNeo-Regular</vt:lpstr>
      <vt:lpstr>맑은 고딕</vt:lpstr>
      <vt:lpstr>Arial</vt:lpstr>
      <vt:lpstr>Office 테마</vt:lpstr>
      <vt:lpstr>EfficientNet (2)</vt:lpstr>
      <vt:lpstr>Index</vt:lpstr>
      <vt:lpstr>FLOPs 계산</vt:lpstr>
      <vt:lpstr>NASNet - Training ImageNet</vt:lpstr>
      <vt:lpstr>NASNet - Training ImageNet</vt:lpstr>
      <vt:lpstr>EfficientNet – Motivation, Idea</vt:lpstr>
      <vt:lpstr>EfficientNet – Related Work</vt:lpstr>
      <vt:lpstr>EfficientNet – Compound Model Scaling Method</vt:lpstr>
      <vt:lpstr>EfficientNet - Architecture</vt:lpstr>
      <vt:lpstr>EfficientNet – ImageNet Testing</vt:lpstr>
      <vt:lpstr>SiLU activation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Inception-v4(3)</dc:title>
  <dc:creator>sein choi</dc:creator>
  <cp:lastModifiedBy>sein choi</cp:lastModifiedBy>
  <cp:revision>130</cp:revision>
  <dcterms:created xsi:type="dcterms:W3CDTF">2024-03-07T04:24:07Z</dcterms:created>
  <dcterms:modified xsi:type="dcterms:W3CDTF">2024-07-24T11:31:00Z</dcterms:modified>
</cp:coreProperties>
</file>