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95" r:id="rId3"/>
    <p:sldId id="397" r:id="rId4"/>
    <p:sldId id="404" r:id="rId5"/>
    <p:sldId id="408" r:id="rId6"/>
    <p:sldId id="406" r:id="rId7"/>
    <p:sldId id="407" r:id="rId8"/>
    <p:sldId id="405" r:id="rId9"/>
    <p:sldId id="403" r:id="rId10"/>
    <p:sldId id="396" r:id="rId11"/>
    <p:sldId id="400" r:id="rId12"/>
    <p:sldId id="402" r:id="rId13"/>
    <p:sldId id="401" r:id="rId14"/>
    <p:sldId id="3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 varScale="1">
        <p:scale>
          <a:sx n="104" d="100"/>
          <a:sy n="104" d="100"/>
        </p:scale>
        <p:origin x="29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0737A-1C9A-555F-8B1A-A282FDBED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2B9E36-B976-B3DA-A2D1-6DC838FC4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556FD2-7F09-4E7B-FC94-895BE0C15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602CC-C89F-A071-88D5-EE2B00549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3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v1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 Only Look Once: Uniﬁed, Real-Time 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2024-10-14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86EFDE-C9D6-7019-A73E-37E9726E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12" y="2196942"/>
            <a:ext cx="3509818" cy="1089387"/>
          </a:xfrm>
        </p:spPr>
        <p:txBody>
          <a:bodyPr>
            <a:normAutofit/>
          </a:bodyPr>
          <a:lstStyle/>
          <a:p>
            <a:r>
              <a:rPr lang="en-US" altLang="ko-KR" sz="1600"/>
              <a:t>darknet for Detection Training</a:t>
            </a:r>
          </a:p>
          <a:p>
            <a:r>
              <a:rPr lang="en-US" altLang="ko-KR" sz="1600"/>
              <a:t>Summary Output </a:t>
            </a:r>
            <a:r>
              <a:rPr lang="ko-KR" altLang="en-US" sz="1600"/>
              <a:t>⬇️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C18664-784E-26AF-454A-791F141A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AF067D-1882-F762-9F0D-82CBCC1A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Darkent model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84EDA-6DA6-39CC-47C7-0011FEC7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979"/>
            <a:ext cx="6970968" cy="15609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B53E4F-D610-8A12-EF62-305B1ED0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1195"/>
            <a:ext cx="5618706" cy="42634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477D18-20EC-A38B-7638-ADD63828F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06" y="4813937"/>
            <a:ext cx="5180527" cy="2044063"/>
          </a:xfrm>
          <a:prstGeom prst="rect">
            <a:avLst/>
          </a:prstGeom>
        </p:spPr>
      </p:pic>
      <p:pic>
        <p:nvPicPr>
          <p:cNvPr id="1026" name="Picture 2" descr="Review: YOLOv1 — You Only Look Once (Object Detection) | by Sik-Ho Tsang |  Towards Data Science">
            <a:extLst>
              <a:ext uri="{FF2B5EF4-FFF2-40B4-BE49-F238E27FC236}">
                <a16:creationId xmlns:a16="http://schemas.microsoft.com/office/drawing/2014/main" id="{D612253A-51B1-923C-266A-50683BB8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89" y="136525"/>
            <a:ext cx="4881851" cy="201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53DF83-C8C0-4490-F4B2-CD6113344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706" y="2111474"/>
            <a:ext cx="2655694" cy="24047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1B2704-45AC-2B40-8CB0-15B03A805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9994" y="2809662"/>
            <a:ext cx="3277446" cy="15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1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783A5A-A445-ED49-0ECF-29074F753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66" y="565792"/>
            <a:ext cx="8235964" cy="46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F40FF3-80BC-FC45-DD95-EE1619B8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11" r="8056" b="60201"/>
          <a:stretch/>
        </p:blipFill>
        <p:spPr>
          <a:xfrm>
            <a:off x="3739081" y="1864704"/>
            <a:ext cx="6174463" cy="131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5721BB-AABE-39A2-1ACC-8B9C0403E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60" t="40509"/>
          <a:stretch/>
        </p:blipFill>
        <p:spPr>
          <a:xfrm>
            <a:off x="5378512" y="4665378"/>
            <a:ext cx="5975288" cy="17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B86417-C0B7-0023-2505-298107ED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657FB8-6B4A-4C7F-E25A-F8FCF92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Training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3266E-717C-757A-7B98-4E186E46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2" y="4228603"/>
            <a:ext cx="5725052" cy="2088756"/>
          </a:xfrm>
          <a:prstGeom prst="rect">
            <a:avLst/>
          </a:prstGeom>
        </p:spPr>
      </p:pic>
      <p:pic>
        <p:nvPicPr>
          <p:cNvPr id="3074" name="Picture 2" descr="YOLO v1 - Object Detection 논문 리뷰">
            <a:extLst>
              <a:ext uri="{FF2B5EF4-FFF2-40B4-BE49-F238E27FC236}">
                <a16:creationId xmlns:a16="http://schemas.microsoft.com/office/drawing/2014/main" id="{FB2167D4-538B-290C-4A85-BD027D2B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2" y="745661"/>
            <a:ext cx="3300223" cy="315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68A7BA-0BF4-6D7A-DB20-86B581C7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9" r="2694"/>
          <a:stretch/>
        </p:blipFill>
        <p:spPr>
          <a:xfrm>
            <a:off x="6096000" y="2985800"/>
            <a:ext cx="5845521" cy="35531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EA5EEC-FB26-7E3B-FA86-4DD1F3AF89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47"/>
          <a:stretch/>
        </p:blipFill>
        <p:spPr>
          <a:xfrm>
            <a:off x="5830624" y="1665838"/>
            <a:ext cx="6110897" cy="11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BFB19E-9457-CCDB-EC65-66899B76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137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/>
              <a:t>데이터셋 전처리</a:t>
            </a:r>
            <a:endParaRPr lang="en-US" altLang="ko-KR" sz="1600"/>
          </a:p>
          <a:p>
            <a:pPr lvl="1"/>
            <a:r>
              <a:rPr lang="ko-KR" altLang="en-US" sz="1400"/>
              <a:t>이전 차수에서는 </a:t>
            </a:r>
            <a:r>
              <a:rPr lang="en-US" altLang="ko-KR" sz="1400"/>
              <a:t>x1,y1,x2,y2</a:t>
            </a:r>
            <a:r>
              <a:rPr lang="ko-KR" altLang="en-US" sz="1400"/>
              <a:t>로 처리했는데</a:t>
            </a:r>
            <a:r>
              <a:rPr lang="en-US" altLang="ko-KR" sz="1400"/>
              <a:t>, x,y,w,h </a:t>
            </a:r>
            <a:r>
              <a:rPr lang="ko-KR" altLang="en-US" sz="1400"/>
              <a:t>형식으로 바꿔서 새로 넣기</a:t>
            </a:r>
            <a:endParaRPr lang="en-US" altLang="ko-KR" sz="1400"/>
          </a:p>
          <a:p>
            <a:r>
              <a:rPr lang="ko-KR" altLang="en-US" sz="1600"/>
              <a:t>이미지넷 학습시켜서 활용 </a:t>
            </a:r>
            <a:r>
              <a:rPr lang="en-US" altLang="ko-KR" sz="1600"/>
              <a:t>– paper val 88%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70E575-9576-ED8A-C76C-056801E8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185C46A-BCFA-AA79-3B34-BDD3283E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Do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21FC9-4C72-B62C-BE39-2B48F053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78957"/>
            <a:ext cx="5867400" cy="4772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C95A1D-4664-5BAF-A370-58B784B5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809788"/>
            <a:ext cx="6197457" cy="36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453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Question resolved – Loss function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Darknet Imagenet Training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YOLO v1 Detection Training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86B452-6031-FDF8-97F3-DAC6EA2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AECE86-23D6-F94E-ECA7-824E0586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9B9B1-9156-7F64-E0FA-B808EC3A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6" y="681037"/>
            <a:ext cx="5156845" cy="3355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EE7A14-6204-991F-2AD6-8A81A2D6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91" y="681037"/>
            <a:ext cx="6650361" cy="3598296"/>
          </a:xfrm>
          <a:prstGeom prst="rect">
            <a:avLst/>
          </a:prstGeom>
        </p:spPr>
      </p:pic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9AD65D01-8E07-8DE7-7741-5280EE77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6F21-26FE-14D5-7D60-8823926AEF57}"/>
              </a:ext>
            </a:extLst>
          </p:cNvPr>
          <p:cNvSpPr/>
          <p:nvPr/>
        </p:nvSpPr>
        <p:spPr>
          <a:xfrm>
            <a:off x="5902036" y="1487056"/>
            <a:ext cx="5338619" cy="141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18859-01BC-F4A7-90D6-4BF8FB20DD03}"/>
              </a:ext>
            </a:extLst>
          </p:cNvPr>
          <p:cNvSpPr/>
          <p:nvPr/>
        </p:nvSpPr>
        <p:spPr>
          <a:xfrm>
            <a:off x="2608118" y="4469328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A8B7F7-8468-058E-BF23-FD0D9DA531D9}"/>
              </a:ext>
            </a:extLst>
          </p:cNvPr>
          <p:cNvSpPr/>
          <p:nvPr/>
        </p:nvSpPr>
        <p:spPr>
          <a:xfrm>
            <a:off x="2901047" y="4949042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C4E6C8-6A11-7486-532D-FACC6A736E8B}"/>
              </a:ext>
            </a:extLst>
          </p:cNvPr>
          <p:cNvSpPr/>
          <p:nvPr/>
        </p:nvSpPr>
        <p:spPr>
          <a:xfrm>
            <a:off x="3458693" y="5420392"/>
            <a:ext cx="187334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B51DC-2A1F-EC1B-E34F-45E3A708EC71}"/>
              </a:ext>
            </a:extLst>
          </p:cNvPr>
          <p:cNvSpPr/>
          <p:nvPr/>
        </p:nvSpPr>
        <p:spPr>
          <a:xfrm>
            <a:off x="3754834" y="6356350"/>
            <a:ext cx="187334" cy="20550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9FE2A7-3455-87CB-8736-FCEFE2329C37}"/>
              </a:ext>
            </a:extLst>
          </p:cNvPr>
          <p:cNvSpPr/>
          <p:nvPr/>
        </p:nvSpPr>
        <p:spPr>
          <a:xfrm>
            <a:off x="3566658" y="5872736"/>
            <a:ext cx="271245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4EE37-7375-FDFE-DBC2-927ACD882A9F}"/>
              </a:ext>
            </a:extLst>
          </p:cNvPr>
          <p:cNvSpPr txBox="1"/>
          <p:nvPr/>
        </p:nvSpPr>
        <p:spPr>
          <a:xfrm>
            <a:off x="2545980" y="427933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31776-FC3B-BDA3-76DF-21A446A756D8}"/>
              </a:ext>
            </a:extLst>
          </p:cNvPr>
          <p:cNvSpPr txBox="1"/>
          <p:nvPr/>
        </p:nvSpPr>
        <p:spPr>
          <a:xfrm>
            <a:off x="2880267" y="474123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FAE70-B6D1-64A7-24D9-F519F02D50A1}"/>
              </a:ext>
            </a:extLst>
          </p:cNvPr>
          <p:cNvSpPr txBox="1"/>
          <p:nvPr/>
        </p:nvSpPr>
        <p:spPr>
          <a:xfrm>
            <a:off x="3452063" y="521070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26029-61FA-7E1E-95C8-5F6FFA0A8191}"/>
              </a:ext>
            </a:extLst>
          </p:cNvPr>
          <p:cNvSpPr txBox="1"/>
          <p:nvPr/>
        </p:nvSpPr>
        <p:spPr>
          <a:xfrm>
            <a:off x="3567300" y="567015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0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481EC-2F8A-FA42-342A-D9FE59FA5004}"/>
              </a:ext>
            </a:extLst>
          </p:cNvPr>
          <p:cNvSpPr txBox="1"/>
          <p:nvPr/>
        </p:nvSpPr>
        <p:spPr>
          <a:xfrm>
            <a:off x="3740921" y="6164516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3D9C98-CB86-72E6-E71E-08EA55425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446" y="4279333"/>
            <a:ext cx="5672933" cy="17564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EBEB1D-3596-4DD6-59E7-526B1C4107A7}"/>
              </a:ext>
            </a:extLst>
          </p:cNvPr>
          <p:cNvSpPr/>
          <p:nvPr/>
        </p:nvSpPr>
        <p:spPr>
          <a:xfrm>
            <a:off x="5687498" y="1795130"/>
            <a:ext cx="5338619" cy="412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0927352-67C8-4B20-C1CD-A54617A3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74289"/>
              </p:ext>
            </p:extLst>
          </p:nvPr>
        </p:nvGraphicFramePr>
        <p:xfrm>
          <a:off x="5661487" y="6306704"/>
          <a:ext cx="4923620" cy="304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92362">
                  <a:extLst>
                    <a:ext uri="{9D8B030D-6E8A-4147-A177-3AD203B41FA5}">
                      <a16:colId xmlns:a16="http://schemas.microsoft.com/office/drawing/2014/main" val="209472761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61835763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10669482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145229541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80755155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79605425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064365074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54781810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22478800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22797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81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DA413A9-CA69-7C8B-62CD-706CE37FDDE1}"/>
              </a:ext>
            </a:extLst>
          </p:cNvPr>
          <p:cNvSpPr txBox="1"/>
          <p:nvPr/>
        </p:nvSpPr>
        <p:spPr>
          <a:xfrm>
            <a:off x="9106506" y="3320740"/>
            <a:ext cx="65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❓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9D75E8-2C30-2C97-A804-8FB04C316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39905"/>
              </p:ext>
            </p:extLst>
          </p:nvPr>
        </p:nvGraphicFramePr>
        <p:xfrm>
          <a:off x="322496" y="703566"/>
          <a:ext cx="11608029" cy="777240"/>
        </p:xfrm>
        <a:graphic>
          <a:graphicData uri="http://schemas.openxmlformats.org/drawingml/2006/table">
            <a:tbl>
              <a:tblPr bandCol="1">
                <a:tableStyleId>{08FB837D-C827-4EFA-A057-4D05807E0F7C}</a:tableStyleId>
              </a:tblPr>
              <a:tblGrid>
                <a:gridCol w="383652">
                  <a:extLst>
                    <a:ext uri="{9D8B030D-6E8A-4147-A177-3AD203B41FA5}">
                      <a16:colId xmlns:a16="http://schemas.microsoft.com/office/drawing/2014/main" val="311663368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86142117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7057755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417441655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73545313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857692205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76728240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13481083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469386054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113803084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170640889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557583808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983416846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69112510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436441711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497273689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69257829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675065539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086461346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776172629"/>
                    </a:ext>
                  </a:extLst>
                </a:gridCol>
                <a:gridCol w="482121">
                  <a:extLst>
                    <a:ext uri="{9D8B030D-6E8A-4147-A177-3AD203B41FA5}">
                      <a16:colId xmlns:a16="http://schemas.microsoft.com/office/drawing/2014/main" val="209472761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61835763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106694822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145229541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807551558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796054257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3064365074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54781810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4224788008"/>
                    </a:ext>
                  </a:extLst>
                </a:gridCol>
                <a:gridCol w="383652">
                  <a:extLst>
                    <a:ext uri="{9D8B030D-6E8A-4147-A177-3AD203B41FA5}">
                      <a16:colId xmlns:a16="http://schemas.microsoft.com/office/drawing/2014/main" val="222797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70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29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x1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w1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x2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w2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3905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A6FC182-E967-09E7-736A-A3EF0E72B9ED}"/>
              </a:ext>
            </a:extLst>
          </p:cNvPr>
          <p:cNvSpPr/>
          <p:nvPr/>
        </p:nvSpPr>
        <p:spPr>
          <a:xfrm>
            <a:off x="8442584" y="730684"/>
            <a:ext cx="1548853" cy="743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9EE3E-6C43-D2FC-1CBF-560AC36D3A8E}"/>
              </a:ext>
            </a:extLst>
          </p:cNvPr>
          <p:cNvSpPr/>
          <p:nvPr/>
        </p:nvSpPr>
        <p:spPr>
          <a:xfrm>
            <a:off x="10381672" y="730684"/>
            <a:ext cx="1548853" cy="743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B4775-EC50-21FA-B3E8-5AB01DF95C70}"/>
              </a:ext>
            </a:extLst>
          </p:cNvPr>
          <p:cNvSpPr txBox="1"/>
          <p:nvPr/>
        </p:nvSpPr>
        <p:spPr>
          <a:xfrm>
            <a:off x="5338989" y="132994"/>
            <a:ext cx="6889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FF00"/>
                </a:solidFill>
              </a:rPr>
              <a:t>[21:25] and [26:30] extract only the coordinates, excluding the confidence score.</a:t>
            </a:r>
          </a:p>
          <a:p>
            <a:r>
              <a:rPr lang="en-US" altLang="ko-KR" sz="1400">
                <a:solidFill>
                  <a:srgbClr val="FFFF00"/>
                </a:solidFill>
              </a:rPr>
              <a:t>=&gt; [2:4]: w,h</a:t>
            </a:r>
          </a:p>
        </p:txBody>
      </p:sp>
    </p:spTree>
    <p:extLst>
      <p:ext uri="{BB962C8B-B14F-4D97-AF65-F5344CB8AC3E}">
        <p14:creationId xmlns:p14="http://schemas.microsoft.com/office/powerpoint/2010/main" val="279054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5B778A-297C-8B90-A84A-7A224743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AF44FD-3542-2431-24C7-85434A02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Darknet Imagenet Training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A02145-3EFD-E0F2-E873-3BB29E71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2864479"/>
            <a:ext cx="4213823" cy="1678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FB12B9-C3B9-86A0-4F31-1EF73748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1" y="4542605"/>
            <a:ext cx="8351714" cy="2287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AE534C-FEAC-85C3-CA06-71E4BC9B1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933" y="757548"/>
            <a:ext cx="4290334" cy="35994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69BBC-9DED-8F14-5E33-AB83244AE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455" y="2170341"/>
            <a:ext cx="3684176" cy="2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70D4-A5AD-261C-9EA7-C2219B86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032F1D-8E83-772C-55C9-9A5534C9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631ABD-86CA-2E66-C51E-49FB7153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Darknet Imagenet Training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4555B7-C48D-0412-0089-53A94EF2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9" y="783295"/>
            <a:ext cx="7369463" cy="4912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389E5D-2BCC-D2A8-7AB2-3106B194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3" y="5711843"/>
            <a:ext cx="10841723" cy="9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6E3FB5-CAFB-4C15-4836-AB30E135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8E40ED-5611-41FC-A8B7-55B1E5C0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C73995-E7F8-62A7-6D53-D68D34B2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YOLO v1 Detection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8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13D22A-797D-469E-AA6F-5E01D56C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3D84E2-9814-85B9-05E5-D6DC7BD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CF2B41-342C-FE1F-4BDA-599677D3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013427-464B-D26D-8BEE-45670793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FBA327-33CC-4707-731A-BD62AE3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4F88AF-C01F-A181-5DA5-CC993DEB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3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A1610-9A87-6E8A-BFE2-61DCB393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29F569-7731-2A21-6B52-E2EE56F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1367E4-DC42-A1FA-6177-5F039BE7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315141-8010-5ECA-7473-F2F1DD4F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6" y="681037"/>
            <a:ext cx="5156845" cy="3355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582061-CBB9-9D2D-665A-15571284A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91" y="681037"/>
            <a:ext cx="6650361" cy="3598296"/>
          </a:xfrm>
          <a:prstGeom prst="rect">
            <a:avLst/>
          </a:prstGeom>
        </p:spPr>
      </p:pic>
      <p:pic>
        <p:nvPicPr>
          <p:cNvPr id="2050" name="Picture 2" descr="YOLO v1 최종 loss">
            <a:extLst>
              <a:ext uri="{FF2B5EF4-FFF2-40B4-BE49-F238E27FC236}">
                <a16:creationId xmlns:a16="http://schemas.microsoft.com/office/drawing/2014/main" id="{61AF255E-9334-9C68-71F6-CDB69D01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" y="4367771"/>
            <a:ext cx="4738255" cy="235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402A24-15B8-30FB-228B-9BB081FDF019}"/>
              </a:ext>
            </a:extLst>
          </p:cNvPr>
          <p:cNvSpPr/>
          <p:nvPr/>
        </p:nvSpPr>
        <p:spPr>
          <a:xfrm>
            <a:off x="5902036" y="1487056"/>
            <a:ext cx="5338619" cy="141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8E14F-E71D-3CC6-6AF6-3BD3FBAEA057}"/>
              </a:ext>
            </a:extLst>
          </p:cNvPr>
          <p:cNvSpPr/>
          <p:nvPr/>
        </p:nvSpPr>
        <p:spPr>
          <a:xfrm>
            <a:off x="2608118" y="4469328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3BCBA-5DFE-E0FB-1013-3AF369054278}"/>
              </a:ext>
            </a:extLst>
          </p:cNvPr>
          <p:cNvSpPr/>
          <p:nvPr/>
        </p:nvSpPr>
        <p:spPr>
          <a:xfrm>
            <a:off x="2901047" y="4949042"/>
            <a:ext cx="187334" cy="2484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4A84C2-00BB-25B8-D8D3-93F1BF7AAEFA}"/>
              </a:ext>
            </a:extLst>
          </p:cNvPr>
          <p:cNvSpPr/>
          <p:nvPr/>
        </p:nvSpPr>
        <p:spPr>
          <a:xfrm>
            <a:off x="3458693" y="5420392"/>
            <a:ext cx="187334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EC6AC5-8294-F980-BB9F-72BBA8EED26F}"/>
              </a:ext>
            </a:extLst>
          </p:cNvPr>
          <p:cNvSpPr/>
          <p:nvPr/>
        </p:nvSpPr>
        <p:spPr>
          <a:xfrm>
            <a:off x="3754834" y="6356350"/>
            <a:ext cx="187334" cy="20550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FDEF8-D498-D5A2-D7F8-38BF93D43EB5}"/>
              </a:ext>
            </a:extLst>
          </p:cNvPr>
          <p:cNvSpPr/>
          <p:nvPr/>
        </p:nvSpPr>
        <p:spPr>
          <a:xfrm>
            <a:off x="3566658" y="5872736"/>
            <a:ext cx="271245" cy="24265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0ADD-FE4B-F42A-3151-4E292CFBE2BB}"/>
              </a:ext>
            </a:extLst>
          </p:cNvPr>
          <p:cNvSpPr txBox="1"/>
          <p:nvPr/>
        </p:nvSpPr>
        <p:spPr>
          <a:xfrm>
            <a:off x="2545980" y="427933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75E79-99AE-C3FA-BBB7-8BBBF72FA61B}"/>
              </a:ext>
            </a:extLst>
          </p:cNvPr>
          <p:cNvSpPr txBox="1"/>
          <p:nvPr/>
        </p:nvSpPr>
        <p:spPr>
          <a:xfrm>
            <a:off x="2880267" y="474123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973E2-59E5-4E77-F6F2-450F80CDCA5A}"/>
              </a:ext>
            </a:extLst>
          </p:cNvPr>
          <p:cNvSpPr txBox="1"/>
          <p:nvPr/>
        </p:nvSpPr>
        <p:spPr>
          <a:xfrm>
            <a:off x="3452063" y="5210701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A9EEF-5668-FA1E-392A-0A5BE3010490}"/>
              </a:ext>
            </a:extLst>
          </p:cNvPr>
          <p:cNvSpPr txBox="1"/>
          <p:nvPr/>
        </p:nvSpPr>
        <p:spPr>
          <a:xfrm>
            <a:off x="3567300" y="5670153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0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DD5A9-CD8A-A71C-A513-4BC7C6058682}"/>
              </a:ext>
            </a:extLst>
          </p:cNvPr>
          <p:cNvSpPr txBox="1"/>
          <p:nvPr/>
        </p:nvSpPr>
        <p:spPr>
          <a:xfrm>
            <a:off x="3740921" y="6164516"/>
            <a:ext cx="193964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accent2"/>
                </a:solidFill>
              </a:rPr>
              <a:t>1</a:t>
            </a:r>
            <a:endParaRPr lang="ko-KR" altLang="en-US" sz="1050">
              <a:solidFill>
                <a:schemeClr val="accent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89BF60D-A60D-355A-AB5B-CC91F67AC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446" y="4279333"/>
            <a:ext cx="5672933" cy="17564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8843DD-DFE2-2333-BBCD-887F2C98EF00}"/>
              </a:ext>
            </a:extLst>
          </p:cNvPr>
          <p:cNvSpPr/>
          <p:nvPr/>
        </p:nvSpPr>
        <p:spPr>
          <a:xfrm>
            <a:off x="5687498" y="1795130"/>
            <a:ext cx="5338619" cy="412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BC7F62D-D4AE-F5F8-2629-A2EE30DCD5F3}"/>
              </a:ext>
            </a:extLst>
          </p:cNvPr>
          <p:cNvGraphicFramePr>
            <a:graphicFrameLocks noGrp="1"/>
          </p:cNvGraphicFramePr>
          <p:nvPr/>
        </p:nvGraphicFramePr>
        <p:xfrm>
          <a:off x="5661487" y="6306704"/>
          <a:ext cx="4923620" cy="304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92362">
                  <a:extLst>
                    <a:ext uri="{9D8B030D-6E8A-4147-A177-3AD203B41FA5}">
                      <a16:colId xmlns:a16="http://schemas.microsoft.com/office/drawing/2014/main" val="209472761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61835763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106694822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145229541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80755155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796054257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3064365074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54781810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4224788008"/>
                    </a:ext>
                  </a:extLst>
                </a:gridCol>
                <a:gridCol w="492362">
                  <a:extLst>
                    <a:ext uri="{9D8B030D-6E8A-4147-A177-3AD203B41FA5}">
                      <a16:colId xmlns:a16="http://schemas.microsoft.com/office/drawing/2014/main" val="222797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81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7C16392-1CE8-1C66-5916-A40FB9874CEA}"/>
              </a:ext>
            </a:extLst>
          </p:cNvPr>
          <p:cNvSpPr txBox="1"/>
          <p:nvPr/>
        </p:nvSpPr>
        <p:spPr>
          <a:xfrm>
            <a:off x="9171162" y="3533100"/>
            <a:ext cx="44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❓</a:t>
            </a:r>
          </a:p>
        </p:txBody>
      </p:sp>
    </p:spTree>
    <p:extLst>
      <p:ext uri="{BB962C8B-B14F-4D97-AF65-F5344CB8AC3E}">
        <p14:creationId xmlns:p14="http://schemas.microsoft.com/office/powerpoint/2010/main" val="14974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165890</TotalTime>
  <Words>222</Words>
  <Application>Microsoft Office PowerPoint</Application>
  <PresentationFormat>와이드스크린</PresentationFormat>
  <Paragraphs>123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YOLO v1 (3)</vt:lpstr>
      <vt:lpstr>Index</vt:lpstr>
      <vt:lpstr>Loss Function</vt:lpstr>
      <vt:lpstr>Darknet Imagenet Training</vt:lpstr>
      <vt:lpstr>Darknet Imagenet Training</vt:lpstr>
      <vt:lpstr>YOLO v1 Detection Training</vt:lpstr>
      <vt:lpstr>PowerPoint 프레젠테이션</vt:lpstr>
      <vt:lpstr>PowerPoint 프레젠테이션</vt:lpstr>
      <vt:lpstr>Loss Function</vt:lpstr>
      <vt:lpstr>Darkent model</vt:lpstr>
      <vt:lpstr>Loss Function</vt:lpstr>
      <vt:lpstr>Loss Function</vt:lpstr>
      <vt:lpstr>Training 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180</cp:revision>
  <dcterms:created xsi:type="dcterms:W3CDTF">2024-03-07T04:24:07Z</dcterms:created>
  <dcterms:modified xsi:type="dcterms:W3CDTF">2024-10-14T04:59:33Z</dcterms:modified>
</cp:coreProperties>
</file>