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95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2" r:id="rId11"/>
    <p:sldId id="4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7" autoAdjust="0"/>
    <p:restoredTop sz="93697" autoAdjust="0"/>
  </p:normalViewPr>
  <p:slideViewPr>
    <p:cSldViewPr snapToGrid="0">
      <p:cViewPr>
        <p:scale>
          <a:sx n="50" d="100"/>
          <a:sy n="50" d="100"/>
        </p:scale>
        <p:origin x="4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Noisy Student Training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Self-training with Noisy Student improves ImageNet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2024-08-12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7AF3ABA-9D10-B0F2-471F-2697CEE0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A41853-D724-B9FF-5A4B-A7A8B435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Realted</a:t>
            </a:r>
            <a:r>
              <a:rPr lang="en-US" altLang="ko-KR" dirty="0"/>
              <a:t> Works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FA0B5-5D42-0ADD-EFFB-84354D0C69CB}"/>
              </a:ext>
            </a:extLst>
          </p:cNvPr>
          <p:cNvSpPr txBox="1"/>
          <p:nvPr/>
        </p:nvSpPr>
        <p:spPr>
          <a:xfrm>
            <a:off x="838200" y="76080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타 연구와의 차이점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052649D-9DEF-1724-6AF1-E274D1F1C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904"/>
              </p:ext>
            </p:extLst>
          </p:nvPr>
        </p:nvGraphicFramePr>
        <p:xfrm>
          <a:off x="236220" y="1127457"/>
          <a:ext cx="11605260" cy="230154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98220">
                  <a:extLst>
                    <a:ext uri="{9D8B030D-6E8A-4147-A177-3AD203B41FA5}">
                      <a16:colId xmlns:a16="http://schemas.microsoft.com/office/drawing/2014/main" val="1766095218"/>
                    </a:ext>
                  </a:extLst>
                </a:gridCol>
                <a:gridCol w="4840996">
                  <a:extLst>
                    <a:ext uri="{9D8B030D-6E8A-4147-A177-3AD203B41FA5}">
                      <a16:colId xmlns:a16="http://schemas.microsoft.com/office/drawing/2014/main" val="3153129653"/>
                    </a:ext>
                  </a:extLst>
                </a:gridCol>
                <a:gridCol w="5766044">
                  <a:extLst>
                    <a:ext uri="{9D8B030D-6E8A-4147-A177-3AD203B41FA5}">
                      <a16:colId xmlns:a16="http://schemas.microsoft.com/office/drawing/2014/main" val="236032863"/>
                    </a:ext>
                  </a:extLst>
                </a:gridCol>
              </a:tblGrid>
              <a:tr h="4820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Self-training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Self-supervised Learning</a:t>
                      </a:r>
                      <a:endParaRPr lang="ko-KR" altLang="en-US" sz="20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521213"/>
                  </a:ext>
                </a:extLst>
              </a:tr>
              <a:tr h="680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 Works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개로 결합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Noise</a:t>
                      </a:r>
                      <a:r>
                        <a:rPr lang="ko-KR" altLang="en-US" dirty="0"/>
                        <a:t> 주입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수렴된 높은 정확도의 </a:t>
                      </a:r>
                      <a:r>
                        <a:rPr lang="en-US" altLang="ko-KR" sz="1800" dirty="0"/>
                        <a:t>Teacher Model</a:t>
                      </a:r>
                      <a:r>
                        <a:rPr lang="ko-KR" altLang="en-US" sz="1800" dirty="0"/>
                        <a:t>을 사용하여 </a:t>
                      </a:r>
                      <a:r>
                        <a:rPr lang="en-US" altLang="ko-KR" sz="1800" dirty="0"/>
                        <a:t>pseudo label </a:t>
                      </a:r>
                      <a:r>
                        <a:rPr lang="ko-KR" altLang="en-US" sz="1800" dirty="0"/>
                        <a:t>생성 </a:t>
                      </a:r>
                      <a:r>
                        <a:rPr lang="en-US" altLang="ko-KR" sz="1800" dirty="0"/>
                        <a:t>– Consistency </a:t>
                      </a:r>
                      <a:r>
                        <a:rPr lang="ko-KR" altLang="en-US" sz="1800" dirty="0"/>
                        <a:t>유지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2367827"/>
                  </a:ext>
                </a:extLst>
              </a:tr>
              <a:tr h="1139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Works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/>
                        <a:t>Unlabeled image</a:t>
                      </a:r>
                      <a:r>
                        <a:rPr lang="ko-KR" altLang="en-US" sz="1800" dirty="0"/>
                        <a:t>에서 </a:t>
                      </a:r>
                      <a:r>
                        <a:rPr lang="en-US" altLang="ko-KR" sz="1800" dirty="0"/>
                        <a:t>train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800" dirty="0"/>
                        <a:t>Labeled image</a:t>
                      </a:r>
                      <a:r>
                        <a:rPr lang="ko-KR" altLang="en-US" sz="1800" dirty="0"/>
                        <a:t>에서 </a:t>
                      </a:r>
                      <a:r>
                        <a:rPr lang="en-US" altLang="ko-KR" sz="1800" dirty="0"/>
                        <a:t>model</a:t>
                      </a:r>
                      <a:r>
                        <a:rPr lang="ko-KR" altLang="en-US" sz="1800" dirty="0"/>
                        <a:t>을 </a:t>
                      </a:r>
                      <a:r>
                        <a:rPr lang="en-US" altLang="ko-KR" sz="1800" dirty="0"/>
                        <a:t>finetuning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pseudo label </a:t>
                      </a:r>
                      <a:r>
                        <a:rPr lang="ko-KR" altLang="en-US" dirty="0"/>
                        <a:t>생성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Training </a:t>
                      </a:r>
                      <a:r>
                        <a:rPr lang="ko-KR" altLang="en-US" dirty="0"/>
                        <a:t>초기 </a:t>
                      </a:r>
                      <a:r>
                        <a:rPr lang="en-US" altLang="ko-KR" dirty="0"/>
                        <a:t>model</a:t>
                      </a:r>
                      <a:r>
                        <a:rPr lang="ko-KR" altLang="en-US" dirty="0"/>
                        <a:t>이 높은 </a:t>
                      </a:r>
                      <a:r>
                        <a:rPr lang="en-US" altLang="ko-KR" dirty="0"/>
                        <a:t>entropy prediction</a:t>
                      </a:r>
                      <a:r>
                        <a:rPr lang="ko-KR" altLang="en-US" dirty="0"/>
                        <a:t>으로 정규화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좋은 정확도 달성 못하도록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4883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94D90BA-BDCC-AE99-7034-5AA6F25C4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511798"/>
              </p:ext>
            </p:extLst>
          </p:nvPr>
        </p:nvGraphicFramePr>
        <p:xfrm>
          <a:off x="236220" y="3486653"/>
          <a:ext cx="11605259" cy="310894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766095218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2380849647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1207243403"/>
                    </a:ext>
                  </a:extLst>
                </a:gridCol>
              </a:tblGrid>
              <a:tr h="632963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Knowledge Distillation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Robustness</a:t>
                      </a:r>
                      <a:endParaRPr lang="ko-KR" altLang="en-US" sz="20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521213"/>
                  </a:ext>
                </a:extLst>
              </a:tr>
              <a:tr h="1109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Our Works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‘Knowledge Expansion’ : </a:t>
                      </a:r>
                      <a:r>
                        <a:rPr lang="en-US" altLang="ko-KR" sz="1800" b="0" dirty="0">
                          <a:effectLst/>
                        </a:rPr>
                        <a:t>teacher</a:t>
                      </a:r>
                      <a:r>
                        <a:rPr lang="ko-KR" altLang="en-US" sz="1800" b="0" dirty="0">
                          <a:effectLst/>
                        </a:rPr>
                        <a:t>보다 더 나아지도록</a:t>
                      </a:r>
                      <a:endParaRPr lang="en-US" altLang="ko-KR" sz="1800" b="0" dirty="0"/>
                    </a:p>
                    <a:p>
                      <a:pPr latinLnBrk="1"/>
                      <a:r>
                        <a:rPr lang="en-US" altLang="ko-KR" sz="1800" dirty="0"/>
                        <a:t>Student</a:t>
                      </a:r>
                      <a:r>
                        <a:rPr lang="ko-KR" altLang="en-US" sz="1800" dirty="0"/>
                        <a:t>를 </a:t>
                      </a:r>
                      <a:r>
                        <a:rPr lang="en-US" altLang="ko-KR" sz="1800" dirty="0"/>
                        <a:t>Teacher</a:t>
                      </a:r>
                      <a:r>
                        <a:rPr lang="ko-KR" altLang="en-US" sz="1800" dirty="0"/>
                        <a:t>보다 최소한 같거나 더 크게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Noise </a:t>
                      </a:r>
                      <a:r>
                        <a:rPr lang="ko-KR" altLang="en-US" sz="18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Unlabeled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data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+ Noisy Student Training </a:t>
                      </a:r>
                    </a:p>
                    <a:p>
                      <a:pPr latinLnBrk="1"/>
                      <a:r>
                        <a:rPr lang="en-US" altLang="ko-KR" sz="1800" dirty="0"/>
                        <a:t>– </a:t>
                      </a:r>
                      <a:r>
                        <a:rPr lang="ko-KR" altLang="en-US" sz="1800" dirty="0"/>
                        <a:t>의도</a:t>
                      </a:r>
                      <a:r>
                        <a:rPr lang="en-US" altLang="ko-KR" sz="1800" dirty="0"/>
                        <a:t>X, </a:t>
                      </a:r>
                      <a:r>
                        <a:rPr lang="ko-KR" altLang="en-US" sz="1800" dirty="0"/>
                        <a:t>좋은 </a:t>
                      </a:r>
                      <a:r>
                        <a:rPr lang="en-US" altLang="ko-KR" sz="1800" dirty="0"/>
                        <a:t>robustness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performance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2367827"/>
                  </a:ext>
                </a:extLst>
              </a:tr>
              <a:tr h="13660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 Works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Compression</a:t>
                      </a:r>
                      <a:r>
                        <a:rPr lang="ko-KR" altLang="en-US" dirty="0"/>
                        <a:t>이 주 목적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작은 </a:t>
                      </a:r>
                      <a:r>
                        <a:rPr lang="en-US" altLang="ko-KR" dirty="0"/>
                        <a:t>student model</a:t>
                      </a:r>
                    </a:p>
                    <a:p>
                      <a:pPr latinLnBrk="1"/>
                      <a:r>
                        <a:rPr lang="en-US" altLang="ko-KR" dirty="0"/>
                        <a:t>Student </a:t>
                      </a:r>
                      <a:r>
                        <a:rPr lang="ko-KR" altLang="en-US" dirty="0"/>
                        <a:t>개선 목적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latinLnBrk="1"/>
                      <a:r>
                        <a:rPr lang="en-US" altLang="ko-KR" dirty="0"/>
                        <a:t>Noise </a:t>
                      </a:r>
                      <a:r>
                        <a:rPr lang="ko-KR" altLang="en-US" dirty="0"/>
                        <a:t>자주 사용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Unlabeled data</a:t>
                      </a:r>
                      <a:r>
                        <a:rPr lang="ko-KR" altLang="en-US" dirty="0"/>
                        <a:t>를 고려하지 않음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의도적으로 </a:t>
                      </a:r>
                      <a:r>
                        <a:rPr lang="en-US" altLang="ko-KR" dirty="0"/>
                        <a:t>unlabeled data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adversarial robustness</a:t>
                      </a:r>
                      <a:r>
                        <a:rPr lang="ko-KR" altLang="en-US" dirty="0"/>
                        <a:t>를 직접 최적화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74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61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884796-0A14-F4A1-7B6E-24E4044E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ImageNet Classification Model Development</a:t>
            </a:r>
          </a:p>
          <a:p>
            <a:pPr lvl="1"/>
            <a:r>
              <a:rPr lang="ko-KR" altLang="en-US" dirty="0"/>
              <a:t>수십억 개의 </a:t>
            </a:r>
            <a:r>
              <a:rPr lang="en-US" altLang="ko-KR" dirty="0"/>
              <a:t>weak labeled data</a:t>
            </a:r>
            <a:r>
              <a:rPr lang="ko-KR" altLang="en-US" dirty="0"/>
              <a:t>대신 </a:t>
            </a:r>
            <a:endParaRPr lang="en-US" altLang="ko-KR" dirty="0"/>
          </a:p>
          <a:p>
            <a:pPr lvl="1"/>
            <a:r>
              <a:rPr lang="en-US" altLang="ko-KR" dirty="0"/>
              <a:t>Unlabeled data + Noisy Student Training</a:t>
            </a:r>
          </a:p>
          <a:p>
            <a:endParaRPr lang="en-US" altLang="ko-KR" dirty="0"/>
          </a:p>
          <a:p>
            <a:r>
              <a:rPr lang="ko-KR" altLang="en-US" dirty="0"/>
              <a:t>결과 </a:t>
            </a:r>
            <a:r>
              <a:rPr lang="en-US" altLang="ko-KR" dirty="0"/>
              <a:t>: SOTA </a:t>
            </a:r>
            <a:r>
              <a:rPr lang="ko-KR" altLang="en-US" dirty="0"/>
              <a:t>달성 </a:t>
            </a:r>
            <a:r>
              <a:rPr lang="en-US" altLang="ko-KR" dirty="0"/>
              <a:t>+ Robustness of Vision Model </a:t>
            </a:r>
            <a:r>
              <a:rPr lang="ko-KR" altLang="en-US" dirty="0"/>
              <a:t>향상</a:t>
            </a:r>
            <a:endParaRPr lang="en-US" altLang="ko-KR" dirty="0"/>
          </a:p>
          <a:p>
            <a:r>
              <a:rPr lang="en-US" altLang="ko-KR" dirty="0"/>
              <a:t>Model</a:t>
            </a:r>
            <a:r>
              <a:rPr lang="ko-KR" altLang="en-US" dirty="0"/>
              <a:t> 개선보다 간단</a:t>
            </a:r>
            <a:r>
              <a:rPr lang="en-US" altLang="ko-KR" dirty="0"/>
              <a:t>, </a:t>
            </a:r>
            <a:r>
              <a:rPr lang="ko-KR" altLang="en-US" dirty="0"/>
              <a:t>효과적 알고리즘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A68D2-6364-9E25-77EA-C5760737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E176E0B-DB75-9745-E7F0-A363A2D9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6"/>
            <a:ext cx="10515600" cy="58340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Noisy Student Training Paper Review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Introduction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1. Noisy Student Training – Algorithm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2. Adding Noise to Student Model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3. Other Techniques - Data Filtering and Balancing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Experiment Details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Results – ImageNet, Robustness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Related Works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Conclusion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B647EF-E4A7-07C7-C7F0-3F5303FD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17" y="1253330"/>
            <a:ext cx="11141765" cy="531974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연구상황 </a:t>
            </a:r>
            <a:r>
              <a:rPr lang="en-US" altLang="ko-KR" sz="2400" dirty="0"/>
              <a:t>: vision model</a:t>
            </a:r>
            <a:r>
              <a:rPr lang="ko-KR" altLang="en-US" sz="2400" dirty="0"/>
              <a:t>의 </a:t>
            </a:r>
            <a:r>
              <a:rPr lang="en-US" altLang="ko-KR" sz="2400" dirty="0"/>
              <a:t>SOTA </a:t>
            </a:r>
            <a:r>
              <a:rPr lang="ko-KR" altLang="en-US" sz="2400" dirty="0"/>
              <a:t>달성 </a:t>
            </a:r>
            <a:r>
              <a:rPr lang="en-US" altLang="ko-KR" sz="2400" dirty="0"/>
              <a:t>– </a:t>
            </a:r>
            <a:r>
              <a:rPr lang="ko-KR" altLang="en-US" sz="2400" dirty="0"/>
              <a:t>계속 </a:t>
            </a:r>
            <a:r>
              <a:rPr lang="en-US" altLang="ko-KR" sz="2400" dirty="0"/>
              <a:t>supervised learning(</a:t>
            </a:r>
            <a:r>
              <a:rPr lang="ko-KR" altLang="en-US" sz="2400" dirty="0"/>
              <a:t>지도학습</a:t>
            </a:r>
            <a:r>
              <a:rPr lang="en-US" altLang="ko-KR" sz="2400" dirty="0"/>
              <a:t>)</a:t>
            </a:r>
            <a:r>
              <a:rPr lang="ko-KR" altLang="en-US" sz="2400" dirty="0"/>
              <a:t>으로만</a:t>
            </a:r>
            <a:r>
              <a:rPr lang="en-US" altLang="ko-KR" sz="2400" dirty="0"/>
              <a:t> </a:t>
            </a:r>
            <a:r>
              <a:rPr lang="ko-KR" altLang="en-US" sz="2400" dirty="0"/>
              <a:t>이루어짐</a:t>
            </a:r>
            <a:endParaRPr lang="en-US" altLang="ko-KR" sz="2400" dirty="0"/>
          </a:p>
          <a:p>
            <a:pPr lvl="1"/>
            <a:r>
              <a:rPr lang="en-US" altLang="ko-KR" sz="2000" dirty="0"/>
              <a:t>Corpus of </a:t>
            </a:r>
            <a:r>
              <a:rPr lang="en-US" altLang="ko-KR" sz="2000" u="sng" dirty="0"/>
              <a:t>labeled image</a:t>
            </a:r>
            <a:r>
              <a:rPr lang="ko-KR" altLang="en-US" sz="2000" dirty="0"/>
              <a:t>로만 학습</a:t>
            </a:r>
            <a:r>
              <a:rPr lang="en-US" altLang="ko-KR" sz="2000" dirty="0"/>
              <a:t>, accuracy, robustness </a:t>
            </a:r>
            <a:r>
              <a:rPr lang="ko-KR" altLang="en-US" sz="2000" dirty="0"/>
              <a:t>향상에 제한적인 문제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해결 </a:t>
            </a:r>
            <a:r>
              <a:rPr lang="en-US" altLang="ko-KR" sz="2400" dirty="0"/>
              <a:t>:</a:t>
            </a:r>
          </a:p>
          <a:p>
            <a:endParaRPr lang="en-US" altLang="ko-KR" sz="2400" dirty="0"/>
          </a:p>
          <a:p>
            <a:r>
              <a:rPr lang="ko-KR" altLang="en-US" sz="2400" dirty="0"/>
              <a:t>방법 </a:t>
            </a:r>
            <a:r>
              <a:rPr lang="en-US" altLang="ko-KR" sz="2400" dirty="0"/>
              <a:t>: 1) Noisy Student Training </a:t>
            </a:r>
            <a:r>
              <a:rPr lang="en-US" altLang="ko-KR" sz="2000" dirty="0"/>
              <a:t>(+Knowledge expansion)</a:t>
            </a:r>
            <a:endParaRPr lang="en-US" altLang="ko-KR" sz="2400" dirty="0"/>
          </a:p>
          <a:p>
            <a:pPr lvl="2"/>
            <a:r>
              <a:rPr lang="en-US" altLang="ko-KR" sz="2400" dirty="0"/>
              <a:t>2) Adding Noise</a:t>
            </a:r>
          </a:p>
          <a:p>
            <a:pPr lvl="2"/>
            <a:r>
              <a:rPr lang="en-US" altLang="ko-KR" sz="2400" dirty="0"/>
              <a:t>3) Data Filtering and Balancing</a:t>
            </a:r>
          </a:p>
          <a:p>
            <a:endParaRPr lang="en-US" altLang="ko-KR" sz="32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SOTA update, High performance on Common/Adversarial Robustness</a:t>
            </a:r>
            <a:endParaRPr lang="ko-KR" altLang="en-US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09041FE-CC6A-CE9A-F011-38D473DE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2F1E683-0EC2-45FA-6400-4E5C55C3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84BCB-A693-CAC4-E7E7-F83C15C4E593}"/>
              </a:ext>
            </a:extLst>
          </p:cNvPr>
          <p:cNvSpPr/>
          <p:nvPr/>
        </p:nvSpPr>
        <p:spPr>
          <a:xfrm>
            <a:off x="1934818" y="2753139"/>
            <a:ext cx="3670852" cy="6758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ImageNet</a:t>
            </a:r>
            <a:r>
              <a:rPr lang="ko-KR" altLang="en-US" sz="1800" dirty="0"/>
              <a:t>에 포함되지 않은 </a:t>
            </a:r>
            <a:r>
              <a:rPr lang="en-US" altLang="ko-KR" sz="1800" dirty="0"/>
              <a:t>Unlabeled image set</a:t>
            </a:r>
            <a:endParaRPr lang="ko-KR" altLang="en-US" dirty="0"/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EFD61D38-A483-E1D9-F262-02BEFD81D2CA}"/>
              </a:ext>
            </a:extLst>
          </p:cNvPr>
          <p:cNvSpPr/>
          <p:nvPr/>
        </p:nvSpPr>
        <p:spPr>
          <a:xfrm>
            <a:off x="5775463" y="2753139"/>
            <a:ext cx="702366" cy="675861"/>
          </a:xfrm>
          <a:prstGeom prst="mathPlus">
            <a:avLst>
              <a:gd name="adj1" fmla="val 156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CCA6B2-299C-6484-73A7-04044D4BB4AC}"/>
              </a:ext>
            </a:extLst>
          </p:cNvPr>
          <p:cNvSpPr/>
          <p:nvPr/>
        </p:nvSpPr>
        <p:spPr>
          <a:xfrm>
            <a:off x="6647622" y="2753139"/>
            <a:ext cx="4139648" cy="675861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Noisy Student Training</a:t>
            </a:r>
          </a:p>
          <a:p>
            <a:pPr algn="ctr"/>
            <a:r>
              <a:rPr lang="en-US" altLang="ko-KR" sz="1800" dirty="0"/>
              <a:t>(semi-supervised learning approach)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>
            <a:extLst>
              <a:ext uri="{FF2B5EF4-FFF2-40B4-BE49-F238E27FC236}">
                <a16:creationId xmlns:a16="http://schemas.microsoft.com/office/drawing/2014/main" id="{AC6BAF2C-92C3-F2A7-8BD2-61FDEA31CD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t="70270" r="1366" b="16737"/>
          <a:stretch/>
        </p:blipFill>
        <p:spPr bwMode="auto">
          <a:xfrm>
            <a:off x="7828725" y="4624032"/>
            <a:ext cx="4244714" cy="6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0BC92DD-9CDC-C5E3-1D52-37BE4B3C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919" y="965767"/>
            <a:ext cx="6472881" cy="57557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Inputs : labeled &amp; unlabeled images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1. labeled image </a:t>
            </a:r>
            <a:r>
              <a:rPr lang="ko-KR" altLang="en-US" sz="1800" dirty="0"/>
              <a:t>사용 → </a:t>
            </a:r>
            <a:r>
              <a:rPr lang="en-US" altLang="ko-KR" sz="1800" dirty="0"/>
              <a:t>standard cross entropy loss</a:t>
            </a:r>
            <a:r>
              <a:rPr lang="ko-KR" altLang="en-US" sz="1800" dirty="0"/>
              <a:t>로 </a:t>
            </a:r>
            <a:r>
              <a:rPr lang="en-US" altLang="ko-KR" sz="1800" u="sng" dirty="0"/>
              <a:t>teacher model </a:t>
            </a:r>
            <a:r>
              <a:rPr lang="ko-KR" altLang="en-US" sz="1800" u="sng" dirty="0"/>
              <a:t>학습</a:t>
            </a:r>
            <a:endParaRPr lang="en-US" altLang="ko-KR" sz="1800" u="sng" dirty="0"/>
          </a:p>
          <a:p>
            <a:pPr>
              <a:lnSpc>
                <a:spcPct val="110000"/>
              </a:lnSpc>
            </a:pPr>
            <a:endParaRPr lang="ko-KR" altLang="en-US" sz="3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2. train</a:t>
            </a:r>
            <a:r>
              <a:rPr lang="ko-KR" altLang="en-US" sz="1800" dirty="0"/>
              <a:t>된 </a:t>
            </a:r>
            <a:r>
              <a:rPr lang="en-US" altLang="ko-KR" sz="1800" dirty="0"/>
              <a:t>teacher model</a:t>
            </a:r>
            <a:r>
              <a:rPr lang="ko-KR" altLang="en-US" sz="1800" dirty="0"/>
              <a:t>로 </a:t>
            </a:r>
            <a:r>
              <a:rPr lang="en-US" altLang="ko-KR" sz="1800" dirty="0"/>
              <a:t>unlabeled image</a:t>
            </a:r>
            <a:r>
              <a:rPr lang="ko-KR" altLang="en-US" sz="1800" dirty="0"/>
              <a:t>에 대한 </a:t>
            </a:r>
            <a:r>
              <a:rPr lang="en-US" altLang="ko-KR" sz="1800" u="sng" dirty="0"/>
              <a:t>pseudo label </a:t>
            </a:r>
            <a:r>
              <a:rPr lang="ko-KR" altLang="en-US" sz="1800" u="sng" dirty="0"/>
              <a:t>생성</a:t>
            </a:r>
            <a:r>
              <a:rPr lang="en-US" altLang="ko-KR" sz="1800" u="sng" dirty="0"/>
              <a:t>.</a:t>
            </a:r>
            <a:r>
              <a:rPr lang="en-US" altLang="ko-KR" sz="1800" dirty="0"/>
              <a:t>	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600" dirty="0"/>
              <a:t>- pseudo label : soft or hard label </a:t>
            </a:r>
            <a:endParaRPr lang="en-US" altLang="ko-KR" sz="1800" dirty="0"/>
          </a:p>
          <a:p>
            <a:pPr>
              <a:lnSpc>
                <a:spcPct val="170000"/>
              </a:lnSpc>
            </a:pPr>
            <a:endParaRPr lang="en-US" altLang="ko-KR" sz="2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3. </a:t>
            </a:r>
            <a:r>
              <a:rPr lang="en-US" altLang="ko-KR" sz="1800" u="sng" dirty="0"/>
              <a:t>un/labeled image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cross entropy loss</a:t>
            </a:r>
            <a:r>
              <a:rPr lang="ko-KR" altLang="en-US" sz="1800" dirty="0"/>
              <a:t>를 최소화하는 </a:t>
            </a:r>
            <a:r>
              <a:rPr lang="en-US" altLang="ko-KR" sz="1800" u="sng" dirty="0"/>
              <a:t>student model </a:t>
            </a:r>
            <a:r>
              <a:rPr lang="ko-KR" altLang="en-US" sz="1800" u="sng" dirty="0"/>
              <a:t>학습</a:t>
            </a:r>
            <a:endParaRPr lang="en-US" altLang="ko-KR" sz="1800" u="sng" dirty="0"/>
          </a:p>
          <a:p>
            <a:pPr>
              <a:lnSpc>
                <a:spcPct val="110000"/>
              </a:lnSpc>
            </a:pPr>
            <a:endParaRPr lang="ko-KR" altLang="en-US" sz="6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4. student model</a:t>
            </a:r>
            <a:r>
              <a:rPr lang="ko-KR" altLang="en-US" sz="1800" dirty="0"/>
              <a:t>을 </a:t>
            </a:r>
            <a:r>
              <a:rPr lang="ko-KR" altLang="en-US" sz="1800" u="sng" dirty="0"/>
              <a:t>다시 </a:t>
            </a:r>
            <a:r>
              <a:rPr lang="en-US" altLang="ko-KR" sz="1800" u="sng" dirty="0"/>
              <a:t>teacher</a:t>
            </a:r>
            <a:r>
              <a:rPr lang="ko-KR" altLang="en-US" sz="1800" u="sng" dirty="0"/>
              <a:t>로 사용</a:t>
            </a:r>
            <a:br>
              <a:rPr lang="en-US" altLang="ko-KR" sz="1800" dirty="0"/>
            </a:br>
            <a:r>
              <a:rPr lang="en-US" altLang="ko-KR" sz="1800" dirty="0"/>
              <a:t>-&gt; new pseudo label </a:t>
            </a:r>
            <a:r>
              <a:rPr lang="ko-KR" altLang="en-US" sz="1800" dirty="0"/>
              <a:t>생성</a:t>
            </a:r>
            <a:r>
              <a:rPr lang="en-US" altLang="ko-KR" sz="1800" dirty="0"/>
              <a:t>, new student </a:t>
            </a:r>
            <a:r>
              <a:rPr lang="ko-KR" altLang="en-US" sz="1800" dirty="0"/>
              <a:t>학습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9F5D08-B3DD-4A32-9F8E-9BE70204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09C4372-67C1-0A7B-7637-92DBAC8E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Student Training - Algorithm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933895-4734-922B-CE77-61AEF62F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1" y="1973410"/>
            <a:ext cx="4579887" cy="319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839C874-ECEF-7153-8309-30E7A2A62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6" t="21399" r="24627" b="65638"/>
          <a:stretch/>
        </p:blipFill>
        <p:spPr bwMode="auto">
          <a:xfrm>
            <a:off x="8610600" y="1973410"/>
            <a:ext cx="2341079" cy="69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07C49AA-4AB9-6361-41DF-72A8952D5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47942" r="20631" b="44856"/>
          <a:stretch/>
        </p:blipFill>
        <p:spPr bwMode="auto">
          <a:xfrm>
            <a:off x="8425245" y="3139333"/>
            <a:ext cx="3039762" cy="43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5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00A7C5-6FD9-ACEE-749E-D4626EBB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4804746-AF04-891C-1CDA-C813083D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Noise to Student Model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57456DE-E527-3F5D-C009-D68C57DB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87673"/>
              </p:ext>
            </p:extLst>
          </p:nvPr>
        </p:nvGraphicFramePr>
        <p:xfrm>
          <a:off x="236220" y="1556006"/>
          <a:ext cx="11719560" cy="374598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76609521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3153129653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236032863"/>
                    </a:ext>
                  </a:extLst>
                </a:gridCol>
                <a:gridCol w="3787140">
                  <a:extLst>
                    <a:ext uri="{9D8B030D-6E8A-4147-A177-3AD203B41FA5}">
                      <a16:colId xmlns:a16="http://schemas.microsoft.com/office/drawing/2014/main" val="4116598970"/>
                    </a:ext>
                  </a:extLst>
                </a:gridCol>
              </a:tblGrid>
              <a:tr h="4521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노이즈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Input Noise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Model Noise</a:t>
                      </a:r>
                      <a:endParaRPr lang="ko-KR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21213"/>
                  </a:ext>
                </a:extLst>
              </a:tr>
              <a:tr h="4386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Rand Augment</a:t>
                      </a:r>
                      <a:endParaRPr lang="ko-KR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Dropout</a:t>
                      </a:r>
                      <a:endParaRPr lang="ko-KR" altLang="en-US" sz="20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Stochastic Depth</a:t>
                      </a:r>
                      <a:endParaRPr lang="ko-KR" altLang="en-US" sz="20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657774"/>
                  </a:ext>
                </a:extLst>
              </a:tr>
              <a:tr h="674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 </a:t>
                      </a:r>
                      <a:r>
                        <a:rPr lang="en-US" altLang="ko-KR" dirty="0"/>
                        <a:t>27,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</a:t>
                      </a:r>
                      <a:r>
                        <a:rPr lang="en-US" altLang="ko-KR" dirty="0"/>
                        <a:t>random operation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Final layer = 0.5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Final layer = 0.8</a:t>
                      </a:r>
                    </a:p>
                    <a:p>
                      <a:pPr latinLnBrk="1"/>
                      <a:r>
                        <a:rPr lang="ko-KR" altLang="en-US" sz="1600" dirty="0"/>
                        <a:t>다른 </a:t>
                      </a:r>
                      <a:r>
                        <a:rPr lang="en-US" altLang="ko-KR" sz="1600" dirty="0"/>
                        <a:t>layer</a:t>
                      </a:r>
                      <a:r>
                        <a:rPr lang="ko-KR" altLang="en-US" sz="1600" dirty="0"/>
                        <a:t>에는 </a:t>
                      </a:r>
                      <a:r>
                        <a:rPr lang="en-US" altLang="ko-KR" sz="1600" dirty="0"/>
                        <a:t>linear decay rule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2367827"/>
                  </a:ext>
                </a:extLst>
              </a:tr>
              <a:tr h="113034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Student</a:t>
                      </a:r>
                      <a:r>
                        <a:rPr lang="ko-KR" altLang="en-US" dirty="0"/>
                        <a:t>가 </a:t>
                      </a:r>
                      <a:r>
                        <a:rPr lang="ko-KR" altLang="en-US" dirty="0" err="1"/>
                        <a:t>예측일관성</a:t>
                      </a:r>
                      <a:r>
                        <a:rPr lang="ko-KR" altLang="en-US" dirty="0"/>
                        <a:t> 유지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400" dirty="0"/>
                        <a:t>Augmented image</a:t>
                      </a:r>
                      <a:r>
                        <a:rPr lang="ko-KR" altLang="en-US" sz="1400" dirty="0"/>
                        <a:t>를 읽어 원본의 </a:t>
                      </a:r>
                      <a:r>
                        <a:rPr lang="en-US" altLang="ko-KR" sz="1400" dirty="0"/>
                        <a:t>label </a:t>
                      </a:r>
                      <a:r>
                        <a:rPr lang="ko-KR" altLang="en-US" sz="1400" dirty="0"/>
                        <a:t>재현해야 하기 때문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Teacher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pseudo label </a:t>
                      </a:r>
                      <a:r>
                        <a:rPr lang="ko-KR" altLang="en-US" dirty="0"/>
                        <a:t>생성 시 앙상블처럼 작동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-&gt; Student model</a:t>
                      </a:r>
                      <a:r>
                        <a:rPr lang="ko-KR" altLang="en-US" dirty="0"/>
                        <a:t>이 더 강력한 앙상블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모델 모방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748834"/>
                  </a:ext>
                </a:extLst>
              </a:tr>
              <a:tr h="10500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1" dirty="0">
                          <a:effectLst/>
                        </a:rPr>
                        <a:t>un/labeled data </a:t>
                      </a:r>
                      <a:r>
                        <a:rPr lang="ko-KR" altLang="en-US" b="1" dirty="0">
                          <a:effectLst/>
                        </a:rPr>
                        <a:t>모두에서 </a:t>
                      </a:r>
                      <a:r>
                        <a:rPr lang="en-US" altLang="ko-KR" b="1" dirty="0">
                          <a:effectLst/>
                        </a:rPr>
                        <a:t>decision function</a:t>
                      </a:r>
                      <a:r>
                        <a:rPr lang="ko-KR" altLang="en-US" b="1" dirty="0">
                          <a:effectLst/>
                        </a:rPr>
                        <a:t>의 </a:t>
                      </a:r>
                      <a:r>
                        <a:rPr lang="en-US" altLang="ko-KR" b="1" dirty="0">
                          <a:effectLst/>
                        </a:rPr>
                        <a:t>invariances(</a:t>
                      </a:r>
                      <a:r>
                        <a:rPr lang="ko-KR" altLang="en-US" b="1" dirty="0">
                          <a:effectLst/>
                        </a:rPr>
                        <a:t>불변성</a:t>
                      </a:r>
                      <a:r>
                        <a:rPr lang="en-US" altLang="ko-KR" b="1" dirty="0">
                          <a:effectLst/>
                        </a:rPr>
                        <a:t>)</a:t>
                      </a:r>
                      <a:r>
                        <a:rPr lang="ko-KR" altLang="en-US" b="1" dirty="0">
                          <a:effectLst/>
                        </a:rPr>
                        <a:t>을 강제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>
                          <a:effectLst/>
                        </a:rPr>
                        <a:t>일관성 유지 가능</a:t>
                      </a:r>
                      <a:endParaRPr lang="en-US" altLang="ko-KR" b="1" dirty="0">
                        <a:effectLst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1" dirty="0">
                          <a:effectLst/>
                        </a:rPr>
                        <a:t>Section4.1) Student</a:t>
                      </a:r>
                      <a:r>
                        <a:rPr lang="ko-KR" altLang="en-US" b="1" dirty="0">
                          <a:effectLst/>
                        </a:rPr>
                        <a:t>가 </a:t>
                      </a:r>
                      <a:r>
                        <a:rPr lang="en-US" altLang="ko-KR" b="1" dirty="0">
                          <a:effectLst/>
                        </a:rPr>
                        <a:t>Teacher</a:t>
                      </a:r>
                      <a:r>
                        <a:rPr lang="ko-KR" altLang="en-US" b="1" dirty="0">
                          <a:effectLst/>
                        </a:rPr>
                        <a:t>보다 더 </a:t>
                      </a:r>
                      <a:r>
                        <a:rPr lang="en-US" altLang="ko-KR" b="1" dirty="0">
                          <a:effectLst/>
                        </a:rPr>
                        <a:t>perform better </a:t>
                      </a:r>
                      <a:r>
                        <a:rPr lang="ko-KR" altLang="en-US" b="1" dirty="0">
                          <a:effectLst/>
                        </a:rPr>
                        <a:t>하도록 도와주는 중요한 역할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15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04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99FE6F-C343-302C-5BDA-9E8ED2BE99D0}"/>
              </a:ext>
            </a:extLst>
          </p:cNvPr>
          <p:cNvSpPr txBox="1"/>
          <p:nvPr/>
        </p:nvSpPr>
        <p:spPr>
          <a:xfrm>
            <a:off x="304801" y="2511107"/>
            <a:ext cx="6553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Unlabeled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JFT dataset </a:t>
            </a:r>
            <a:r>
              <a:rPr lang="ko-KR" altLang="en-US" dirty="0"/>
              <a:t>사용함 </a:t>
            </a:r>
            <a:r>
              <a:rPr lang="en-US" altLang="ko-KR" dirty="0"/>
              <a:t>(300M</a:t>
            </a:r>
            <a:r>
              <a:rPr lang="ko-KR" altLang="en-US" dirty="0"/>
              <a:t>개</a:t>
            </a:r>
            <a:r>
              <a:rPr lang="en-US" altLang="ko-KR" dirty="0"/>
              <a:t>, 3</a:t>
            </a:r>
            <a:r>
              <a:rPr lang="ko-KR" altLang="en-US" dirty="0" err="1"/>
              <a:t>억개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사실 레이블이 있지만 없는 것처럼 사용함</a:t>
            </a:r>
            <a:r>
              <a:rPr lang="en-US" altLang="ko-KR" dirty="0"/>
              <a:t>. </a:t>
            </a:r>
            <a:r>
              <a:rPr lang="en-US" altLang="ko-KR" b="1" dirty="0"/>
              <a:t>(Unlabeled)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데이터셋에서 </a:t>
            </a:r>
            <a:r>
              <a:rPr lang="en-US" altLang="ko-KR" dirty="0"/>
              <a:t>ImageNet validation set </a:t>
            </a:r>
            <a:r>
              <a:rPr lang="ko-KR" altLang="en-US" dirty="0"/>
              <a:t>이미지를 </a:t>
            </a:r>
            <a:r>
              <a:rPr lang="en-US" altLang="ko-KR" dirty="0"/>
              <a:t>filtering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ImageNet</a:t>
            </a:r>
            <a:r>
              <a:rPr lang="ko-KR" altLang="en-US" dirty="0"/>
              <a:t>을 </a:t>
            </a:r>
            <a:r>
              <a:rPr lang="en-US" altLang="ko-KR" dirty="0"/>
              <a:t>train</a:t>
            </a:r>
            <a:r>
              <a:rPr lang="ko-KR" altLang="en-US" dirty="0"/>
              <a:t>한 </a:t>
            </a:r>
            <a:r>
              <a:rPr lang="en-US" altLang="ko-KR" dirty="0"/>
              <a:t>EfficientNet-B0</a:t>
            </a:r>
            <a:r>
              <a:rPr lang="ko-KR" altLang="en-US" dirty="0"/>
              <a:t>를 </a:t>
            </a:r>
            <a:r>
              <a:rPr lang="en-US" altLang="ko-KR" dirty="0"/>
              <a:t>JFT </a:t>
            </a:r>
            <a:r>
              <a:rPr lang="ko-KR" altLang="en-US" dirty="0"/>
              <a:t>데이터셋에 적용하여 각 </a:t>
            </a:r>
            <a:r>
              <a:rPr lang="en-US" altLang="ko-KR" dirty="0"/>
              <a:t>image</a:t>
            </a:r>
            <a:r>
              <a:rPr lang="ko-KR" altLang="en-US" dirty="0"/>
              <a:t>에 대한 </a:t>
            </a:r>
            <a:r>
              <a:rPr lang="en-US" altLang="ko-KR" dirty="0"/>
              <a:t>label</a:t>
            </a:r>
            <a:r>
              <a:rPr lang="ko-KR" altLang="en-US" dirty="0"/>
              <a:t>을 예측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confidence</a:t>
            </a:r>
            <a:r>
              <a:rPr lang="ko-KR" altLang="en-US" dirty="0"/>
              <a:t>가 </a:t>
            </a:r>
            <a:r>
              <a:rPr lang="en-US" altLang="ko-KR" dirty="0"/>
              <a:t>0.3 </a:t>
            </a:r>
            <a:r>
              <a:rPr lang="ko-KR" altLang="en-US" dirty="0"/>
              <a:t>이상인 이미지를 선택 </a:t>
            </a:r>
            <a:r>
              <a:rPr lang="en-US" altLang="ko-KR" b="1" dirty="0">
                <a:solidFill>
                  <a:schemeClr val="accent2"/>
                </a:solidFill>
              </a:rPr>
              <a:t>(Filtering)</a:t>
            </a:r>
            <a:endParaRPr lang="ko-KR" altLang="en-US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에 대해 최대 </a:t>
            </a:r>
            <a:r>
              <a:rPr lang="en-US" altLang="ko-KR" dirty="0"/>
              <a:t>130K(13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r>
              <a:rPr lang="ko-KR" altLang="en-US" dirty="0"/>
              <a:t>개의 이미지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13</a:t>
            </a:r>
            <a:r>
              <a:rPr lang="ko-KR" altLang="en-US" dirty="0"/>
              <a:t>만개 미만의 </a:t>
            </a:r>
            <a:r>
              <a:rPr lang="en-US" altLang="ko-KR" dirty="0"/>
              <a:t>class</a:t>
            </a:r>
            <a:r>
              <a:rPr lang="ko-KR" altLang="en-US" dirty="0"/>
              <a:t>는 무작위로 복제 → 각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13</a:t>
            </a:r>
            <a:r>
              <a:rPr lang="ko-KR" altLang="en-US" dirty="0"/>
              <a:t>만개의 이미지를 가질 수 있도록 함 </a:t>
            </a:r>
            <a:r>
              <a:rPr lang="en-US" altLang="ko-KR" b="1" dirty="0">
                <a:solidFill>
                  <a:schemeClr val="accent6"/>
                </a:solidFill>
              </a:rPr>
              <a:t>(Balancing)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5DA6C0-4DF5-EFA1-6373-BC4595F7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048385"/>
            <a:ext cx="10515600" cy="1115695"/>
          </a:xfrm>
        </p:spPr>
        <p:txBody>
          <a:bodyPr/>
          <a:lstStyle/>
          <a:p>
            <a:r>
              <a:rPr lang="en-US" altLang="ko-KR" dirty="0"/>
              <a:t>Data Filtering and Balancing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172EC2-DF84-B21D-81CF-71E50E36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2FB1360-3A0D-68B5-89B9-4181A0E6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Techniques - Data Filtering and Balancing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46CFB-C38B-B3BC-A74C-1714010C75B2}"/>
              </a:ext>
            </a:extLst>
          </p:cNvPr>
          <p:cNvSpPr txBox="1"/>
          <p:nvPr/>
        </p:nvSpPr>
        <p:spPr>
          <a:xfrm>
            <a:off x="476250" y="1637664"/>
            <a:ext cx="11212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Noisy Student Training</a:t>
            </a:r>
            <a:r>
              <a:rPr lang="ko-KR" altLang="en-US" sz="2000" dirty="0"/>
              <a:t>은 추가기법 ‘ </a:t>
            </a:r>
            <a:r>
              <a:rPr lang="en-US" altLang="ko-KR" sz="2000" b="1" dirty="0">
                <a:effectLst/>
              </a:rPr>
              <a:t>data filtering and balancing</a:t>
            </a:r>
            <a:r>
              <a:rPr lang="en-US" altLang="ko-KR" sz="2000" dirty="0"/>
              <a:t>’</a:t>
            </a:r>
            <a:r>
              <a:rPr lang="ko-KR" altLang="en-US" sz="2000" dirty="0"/>
              <a:t>을 통해 더 효과적으로 작동</a:t>
            </a:r>
            <a:endParaRPr lang="en-US" altLang="ko-KR" sz="2000" dirty="0"/>
          </a:p>
          <a:p>
            <a:r>
              <a:rPr lang="ko-KR" altLang="en-US" sz="2000" dirty="0"/>
              <a:t>사용 </a:t>
            </a:r>
            <a:r>
              <a:rPr lang="en-US" altLang="ko-KR" sz="2000" dirty="0"/>
              <a:t>ex</a:t>
            </a:r>
            <a:endParaRPr lang="ko-KR" altLang="en-US" sz="2000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29CBF5D8-9B40-505D-476D-6DFF494590A3}"/>
              </a:ext>
            </a:extLst>
          </p:cNvPr>
          <p:cNvSpPr txBox="1">
            <a:spLocks/>
          </p:cNvSpPr>
          <p:nvPr/>
        </p:nvSpPr>
        <p:spPr>
          <a:xfrm>
            <a:off x="6858001" y="4219267"/>
            <a:ext cx="5151120" cy="278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chemeClr val="accent2"/>
                </a:solidFill>
              </a:rPr>
              <a:t>Data Filtering </a:t>
            </a:r>
            <a:r>
              <a:rPr lang="en-US" altLang="ko-KR" sz="2400" dirty="0"/>
              <a:t>- </a:t>
            </a:r>
            <a:r>
              <a:rPr lang="en-US" altLang="ko-KR" sz="1800" dirty="0">
                <a:effectLst/>
              </a:rPr>
              <a:t>category</a:t>
            </a:r>
            <a:r>
              <a:rPr lang="ko-KR" altLang="en-US" sz="1800" dirty="0">
                <a:effectLst/>
              </a:rPr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특화되지 않은</a:t>
            </a:r>
            <a:r>
              <a:rPr lang="en-US" altLang="ko-KR" sz="1800" dirty="0"/>
              <a:t>, </a:t>
            </a:r>
            <a:r>
              <a:rPr lang="ko-KR" altLang="en-US" sz="1800" dirty="0"/>
              <a:t>신뢰도가 낮은 데이터를 </a:t>
            </a:r>
            <a:r>
              <a:rPr lang="en-US" altLang="ko-KR" sz="1800" dirty="0"/>
              <a:t>filtering</a:t>
            </a:r>
            <a:endParaRPr lang="en-US" altLang="ko-KR" dirty="0"/>
          </a:p>
          <a:p>
            <a:r>
              <a:rPr lang="en-US" altLang="ko-KR" sz="2000" b="1" dirty="0">
                <a:solidFill>
                  <a:schemeClr val="accent6"/>
                </a:solidFill>
              </a:rPr>
              <a:t>Balancing</a:t>
            </a:r>
            <a:r>
              <a:rPr lang="en-US" altLang="ko-KR" sz="2400" dirty="0"/>
              <a:t> – </a:t>
            </a:r>
            <a:r>
              <a:rPr lang="ko-KR" altLang="en-US" sz="1800" dirty="0">
                <a:effectLst/>
              </a:rPr>
              <a:t>신뢰도 가장 높은 이미지를 우선으로 선택 </a:t>
            </a:r>
            <a:r>
              <a:rPr lang="en-US" altLang="ko-KR" sz="1800" dirty="0">
                <a:effectLst/>
              </a:rPr>
              <a:t>&amp; </a:t>
            </a:r>
            <a:r>
              <a:rPr lang="ko-KR" altLang="en-US" sz="1800" dirty="0">
                <a:effectLst/>
              </a:rPr>
              <a:t>각 </a:t>
            </a:r>
            <a:r>
              <a:rPr lang="en-US" altLang="ko-KR" sz="1800" dirty="0"/>
              <a:t>class</a:t>
            </a:r>
            <a:r>
              <a:rPr lang="ko-KR" altLang="en-US" sz="1800" dirty="0"/>
              <a:t> 별 이미지 개수 유지</a:t>
            </a:r>
            <a:endParaRPr lang="en-US" altLang="ko-KR" sz="1600" dirty="0"/>
          </a:p>
          <a:p>
            <a:r>
              <a:rPr lang="en-US" altLang="ko-KR" sz="1600" b="1" dirty="0">
                <a:effectLst/>
              </a:rPr>
              <a:t>soft pseudo label</a:t>
            </a:r>
            <a:r>
              <a:rPr lang="ko-KR" altLang="en-US" sz="1600" b="1" dirty="0">
                <a:effectLst/>
              </a:rPr>
              <a:t>을 사용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450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17E4F9-136D-8EA5-E028-DB99A9EC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208565E-19EC-1C58-B7AD-1DAF7F05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Details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289BB-59AA-2A06-F498-1D999475C187}"/>
              </a:ext>
            </a:extLst>
          </p:cNvPr>
          <p:cNvSpPr txBox="1"/>
          <p:nvPr/>
        </p:nvSpPr>
        <p:spPr>
          <a:xfrm>
            <a:off x="198782" y="804286"/>
            <a:ext cx="678113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Labeled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ImageNet 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/>
          </a:p>
          <a:p>
            <a:r>
              <a:rPr lang="en-US" altLang="ko-KR" sz="1400" b="1" dirty="0"/>
              <a:t>Unlabeled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JFT dataset</a:t>
            </a:r>
            <a:r>
              <a:rPr lang="ko-KR" altLang="en-US" sz="1400" dirty="0"/>
              <a:t> </a:t>
            </a:r>
            <a:r>
              <a:rPr lang="en-US" altLang="ko-KR" sz="1400" dirty="0"/>
              <a:t>(300M</a:t>
            </a:r>
            <a:r>
              <a:rPr lang="ko-KR" altLang="en-US" sz="1400" dirty="0"/>
              <a:t>개</a:t>
            </a:r>
            <a:r>
              <a:rPr lang="en-US" altLang="ko-KR" sz="1400" dirty="0"/>
              <a:t>, 3</a:t>
            </a:r>
            <a:r>
              <a:rPr lang="ko-KR" altLang="en-US" sz="1400" dirty="0" err="1"/>
              <a:t>억개</a:t>
            </a:r>
            <a:r>
              <a:rPr lang="en-US" altLang="ko-K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사실 레이블이 있지만 없는 것처럼 사용함</a:t>
            </a:r>
            <a:r>
              <a:rPr lang="en-US" altLang="ko-KR" sz="1400" dirty="0"/>
              <a:t>. </a:t>
            </a:r>
            <a:r>
              <a:rPr lang="en-US" altLang="ko-KR" sz="1400" b="1" dirty="0"/>
              <a:t>(Unlabeled)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데이터셋에서 </a:t>
            </a:r>
            <a:r>
              <a:rPr lang="en-US" altLang="ko-KR" sz="1400" dirty="0"/>
              <a:t>ImageNet validation set </a:t>
            </a:r>
            <a:r>
              <a:rPr lang="ko-KR" altLang="en-US" sz="1400" dirty="0"/>
              <a:t>이미지를 </a:t>
            </a:r>
            <a:r>
              <a:rPr lang="en-US" altLang="ko-KR" sz="1400" dirty="0"/>
              <a:t>filtering</a:t>
            </a:r>
            <a:r>
              <a:rPr lang="ko-KR" altLang="en-US" sz="1400" dirty="0"/>
              <a:t>함</a:t>
            </a:r>
            <a:r>
              <a:rPr lang="en-US" altLang="ko-KR" sz="14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ImageNet</a:t>
            </a:r>
            <a:r>
              <a:rPr lang="ko-KR" altLang="en-US" sz="1400" dirty="0"/>
              <a:t>을 </a:t>
            </a:r>
            <a:r>
              <a:rPr lang="en-US" altLang="ko-KR" sz="1400" dirty="0"/>
              <a:t>train</a:t>
            </a:r>
            <a:r>
              <a:rPr lang="ko-KR" altLang="en-US" sz="1400" dirty="0"/>
              <a:t>한 </a:t>
            </a:r>
            <a:r>
              <a:rPr lang="en-US" altLang="ko-KR" sz="1400" dirty="0"/>
              <a:t>EfficientNet-B0</a:t>
            </a:r>
            <a:r>
              <a:rPr lang="ko-KR" altLang="en-US" sz="1400" dirty="0"/>
              <a:t>를 </a:t>
            </a:r>
            <a:r>
              <a:rPr lang="en-US" altLang="ko-KR" sz="1400" dirty="0"/>
              <a:t>JFT </a:t>
            </a:r>
            <a:r>
              <a:rPr lang="ko-KR" altLang="en-US" sz="1400" dirty="0"/>
              <a:t>데이터셋에 적용하여 각 </a:t>
            </a:r>
            <a:r>
              <a:rPr lang="en-US" altLang="ko-KR" sz="1400" dirty="0"/>
              <a:t>image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label</a:t>
            </a:r>
            <a:r>
              <a:rPr lang="ko-KR" altLang="en-US" sz="1400" dirty="0"/>
              <a:t>을 예측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confidence</a:t>
            </a:r>
            <a:r>
              <a:rPr lang="ko-KR" altLang="en-US" sz="1400" dirty="0"/>
              <a:t>가 </a:t>
            </a:r>
            <a:r>
              <a:rPr lang="en-US" altLang="ko-KR" sz="1400" dirty="0"/>
              <a:t>0.3 </a:t>
            </a:r>
            <a:r>
              <a:rPr lang="ko-KR" altLang="en-US" sz="1400" dirty="0"/>
              <a:t>이상인 이미지를 선택 </a:t>
            </a:r>
            <a:r>
              <a:rPr lang="en-US" altLang="ko-KR" sz="1400" b="1" dirty="0"/>
              <a:t>(Filtering)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 </a:t>
            </a:r>
            <a:r>
              <a:rPr lang="en-US" altLang="ko-KR" sz="1400" dirty="0"/>
              <a:t>class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confidence</a:t>
            </a:r>
            <a:r>
              <a:rPr lang="ko-KR" altLang="en-US" sz="1400" dirty="0"/>
              <a:t>가 높은 </a:t>
            </a:r>
            <a:r>
              <a:rPr lang="en-US" altLang="ko-KR" sz="1400" dirty="0"/>
              <a:t>- </a:t>
            </a:r>
            <a:r>
              <a:rPr lang="ko-KR" altLang="en-US" sz="1400" dirty="0"/>
              <a:t>최대 </a:t>
            </a:r>
            <a:r>
              <a:rPr lang="en-US" altLang="ko-KR" sz="1400" dirty="0"/>
              <a:t>130K(13</a:t>
            </a:r>
            <a:r>
              <a:rPr lang="ko-KR" altLang="en-US" sz="1400" dirty="0"/>
              <a:t>만</a:t>
            </a:r>
            <a:r>
              <a:rPr lang="en-US" altLang="ko-KR" sz="1400" dirty="0"/>
              <a:t>)</a:t>
            </a:r>
            <a:r>
              <a:rPr lang="ko-KR" altLang="en-US" sz="1400" dirty="0"/>
              <a:t>개의 이미지를 선택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13</a:t>
            </a:r>
            <a:r>
              <a:rPr lang="ko-KR" altLang="en-US" sz="1400" dirty="0"/>
              <a:t>만개 미만의 이미지를 가진 </a:t>
            </a:r>
            <a:r>
              <a:rPr lang="en-US" altLang="ko-KR" sz="1400" dirty="0"/>
              <a:t>class</a:t>
            </a:r>
            <a:r>
              <a:rPr lang="ko-KR" altLang="en-US" sz="1400" dirty="0"/>
              <a:t>는 무작위로 </a:t>
            </a:r>
            <a:r>
              <a:rPr lang="en-US" altLang="ko-KR" sz="1400" dirty="0"/>
              <a:t>image</a:t>
            </a:r>
            <a:r>
              <a:rPr lang="ko-KR" altLang="en-US" sz="1400" dirty="0"/>
              <a:t>복제 → 각 </a:t>
            </a:r>
            <a:r>
              <a:rPr lang="en-US" altLang="ko-KR" sz="1400" dirty="0"/>
              <a:t>class</a:t>
            </a:r>
            <a:r>
              <a:rPr lang="ko-KR" altLang="en-US" sz="1400" dirty="0"/>
              <a:t>가 </a:t>
            </a:r>
            <a:r>
              <a:rPr lang="en-US" altLang="ko-KR" sz="1400" dirty="0"/>
              <a:t>13</a:t>
            </a:r>
            <a:r>
              <a:rPr lang="ko-KR" altLang="en-US" sz="1400" dirty="0"/>
              <a:t>만개의 이미지를 가질 수 있도록 함 </a:t>
            </a:r>
            <a:r>
              <a:rPr lang="en-US" altLang="ko-KR" sz="1400" b="1" dirty="0"/>
              <a:t>(Balancing)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⇒ </a:t>
            </a:r>
            <a:r>
              <a:rPr lang="en-US" altLang="ko-KR" sz="1400" dirty="0"/>
              <a:t>student model training</a:t>
            </a:r>
            <a:r>
              <a:rPr lang="ko-KR" altLang="en-US" sz="1400" dirty="0"/>
              <a:t>에 사용하는 이미지 </a:t>
            </a:r>
            <a:r>
              <a:rPr lang="ko-KR" altLang="en-US" sz="1400" dirty="0" err="1"/>
              <a:t>갯수는</a:t>
            </a:r>
            <a:r>
              <a:rPr lang="ko-KR" altLang="en-US" sz="1400" dirty="0"/>
              <a:t> 총 </a:t>
            </a:r>
            <a:r>
              <a:rPr lang="en-US" altLang="ko-KR" sz="1400" dirty="0"/>
              <a:t>1</a:t>
            </a:r>
            <a:r>
              <a:rPr lang="ko-KR" altLang="en-US" sz="1400" dirty="0"/>
              <a:t>억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천만개</a:t>
            </a:r>
            <a:r>
              <a:rPr lang="en-US" altLang="ko-KR" sz="1400" dirty="0"/>
              <a:t>(</a:t>
            </a:r>
            <a:r>
              <a:rPr lang="ko-KR" altLang="en-US" sz="1400" dirty="0"/>
              <a:t>중복 포함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중복 제외 </a:t>
            </a:r>
            <a:r>
              <a:rPr lang="en-US" altLang="ko-KR" sz="1400" dirty="0"/>
              <a:t>unique</a:t>
            </a:r>
            <a:r>
              <a:rPr lang="ko-KR" altLang="en-US" sz="1400" dirty="0"/>
              <a:t>한 이미지 개수는 </a:t>
            </a:r>
            <a:r>
              <a:rPr lang="en-US" altLang="ko-KR" sz="1400" dirty="0"/>
              <a:t>8100</a:t>
            </a:r>
            <a:r>
              <a:rPr lang="ko-KR" altLang="en-US" sz="1400" dirty="0"/>
              <a:t>만 개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 </a:t>
            </a:r>
            <a:r>
              <a:rPr lang="ko-KR" altLang="en-US" sz="1400" dirty="0" err="1"/>
              <a:t>하이퍼파라미터에</a:t>
            </a:r>
            <a:r>
              <a:rPr lang="ko-KR" altLang="en-US" sz="1400" dirty="0"/>
              <a:t> 대해서는 </a:t>
            </a:r>
            <a:r>
              <a:rPr lang="en-US" altLang="ko-KR" sz="1400" dirty="0"/>
              <a:t>robust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17BA2F-D840-E27B-6EDA-9758C36BD210}"/>
              </a:ext>
            </a:extLst>
          </p:cNvPr>
          <p:cNvSpPr txBox="1"/>
          <p:nvPr/>
        </p:nvSpPr>
        <p:spPr>
          <a:xfrm>
            <a:off x="396902" y="4723030"/>
            <a:ext cx="116426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Iterative training (</a:t>
            </a:r>
            <a:r>
              <a:rPr lang="ko-KR" altLang="en-US" b="1" dirty="0"/>
              <a:t>반복학습</a:t>
            </a:r>
            <a:r>
              <a:rPr lang="en-US" altLang="ko-KR" b="1" dirty="0"/>
              <a:t>) &amp; batch size ratio</a:t>
            </a:r>
          </a:p>
          <a:p>
            <a:r>
              <a:rPr lang="ko-KR" altLang="en-US" dirty="0"/>
              <a:t>가장 좋은 실험 결과 </a:t>
            </a:r>
            <a:r>
              <a:rPr lang="en-US" altLang="ko-KR" dirty="0"/>
              <a:t>: </a:t>
            </a:r>
            <a:r>
              <a:rPr lang="ko-KR" altLang="en-US" dirty="0"/>
              <a:t>‘</a:t>
            </a:r>
            <a:r>
              <a:rPr lang="en-US" altLang="ko-KR" dirty="0"/>
              <a:t>3</a:t>
            </a:r>
            <a:r>
              <a:rPr lang="ko-KR" altLang="en-US" dirty="0"/>
              <a:t>번’ 반복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 ImageNet</a:t>
            </a:r>
            <a:r>
              <a:rPr lang="ko-KR" altLang="en-US" dirty="0"/>
              <a:t>사용</a:t>
            </a:r>
            <a:r>
              <a:rPr lang="en-US" altLang="ko-KR" dirty="0"/>
              <a:t>; teacher model: EfficientNet-B7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 B7</a:t>
            </a:r>
            <a:r>
              <a:rPr lang="ko-KR" altLang="en-US" dirty="0"/>
              <a:t>이 </a:t>
            </a:r>
            <a:r>
              <a:rPr lang="en-US" altLang="ko-KR" dirty="0"/>
              <a:t>teacher. - unlabeled batch size</a:t>
            </a:r>
            <a:r>
              <a:rPr lang="ko-KR" altLang="en-US" dirty="0"/>
              <a:t>를 </a:t>
            </a:r>
            <a:r>
              <a:rPr lang="en-US" altLang="ko-KR" dirty="0"/>
              <a:t>labeled batch size</a:t>
            </a:r>
            <a:r>
              <a:rPr lang="ko-KR" altLang="en-US" dirty="0"/>
              <a:t>의 </a:t>
            </a:r>
            <a:r>
              <a:rPr lang="en-US" altLang="ko-KR" dirty="0"/>
              <a:t>14</a:t>
            </a:r>
            <a:r>
              <a:rPr lang="ko-KR" altLang="en-US" dirty="0"/>
              <a:t>배로 설정</a:t>
            </a:r>
            <a:r>
              <a:rPr lang="en-US" altLang="ko-KR" dirty="0"/>
              <a:t>, student</a:t>
            </a:r>
            <a:r>
              <a:rPr lang="ko-KR" altLang="en-US" dirty="0"/>
              <a:t>는 </a:t>
            </a:r>
            <a:r>
              <a:rPr lang="en-US" altLang="ko-KR" dirty="0"/>
              <a:t>EfficientNet-L2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 unlabeled batch size</a:t>
            </a:r>
            <a:r>
              <a:rPr lang="ko-KR" altLang="en-US" dirty="0"/>
              <a:t>를 </a:t>
            </a:r>
            <a:r>
              <a:rPr lang="en-US" altLang="ko-KR" dirty="0"/>
              <a:t>labeled batch size</a:t>
            </a:r>
            <a:r>
              <a:rPr lang="ko-KR" altLang="en-US" dirty="0"/>
              <a:t>의 </a:t>
            </a:r>
            <a:r>
              <a:rPr lang="en-US" altLang="ko-KR" dirty="0"/>
              <a:t>28</a:t>
            </a:r>
            <a:r>
              <a:rPr lang="ko-KR" altLang="en-US" dirty="0"/>
              <a:t>배로 설정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B3D89-B062-4265-0FC7-FAC942CC4DA3}"/>
              </a:ext>
            </a:extLst>
          </p:cNvPr>
          <p:cNvSpPr txBox="1"/>
          <p:nvPr/>
        </p:nvSpPr>
        <p:spPr>
          <a:xfrm>
            <a:off x="6979920" y="959365"/>
            <a:ext cx="49996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Labeled Image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batch size : 2048 (512, 1024, 2048 </a:t>
            </a:r>
            <a:r>
              <a:rPr lang="ko-KR" altLang="en-US" sz="1400" dirty="0"/>
              <a:t>성능 동일</a:t>
            </a:r>
            <a:r>
              <a:rPr lang="en-US" altLang="ko-KR" sz="14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EfficientNet-B4</a:t>
            </a:r>
            <a:r>
              <a:rPr lang="ko-KR" altLang="en-US" sz="1400" dirty="0"/>
              <a:t>보다 크면</a:t>
            </a:r>
            <a:r>
              <a:rPr lang="en-US" altLang="ko-KR" sz="1400" dirty="0"/>
              <a:t>(L2 </a:t>
            </a:r>
            <a:r>
              <a:rPr lang="ko-KR" altLang="en-US" sz="1400" dirty="0"/>
              <a:t>포함</a:t>
            </a:r>
            <a:r>
              <a:rPr lang="en-US" altLang="ko-KR" sz="1400" dirty="0"/>
              <a:t>) 350 epochs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sz="1400" dirty="0"/>
              <a:t>작으면 </a:t>
            </a:r>
            <a:r>
              <a:rPr lang="en-US" altLang="ko-KR" sz="1400" dirty="0"/>
              <a:t>700 epochs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learning rate : </a:t>
            </a:r>
            <a:r>
              <a:rPr lang="ko-KR" altLang="en-US" sz="1400" dirty="0"/>
              <a:t>배치사이즈 </a:t>
            </a:r>
            <a:r>
              <a:rPr lang="en-US" altLang="ko-KR" sz="1400" dirty="0"/>
              <a:t>2048</a:t>
            </a:r>
            <a:r>
              <a:rPr lang="ko-KR" altLang="en-US" sz="1400" dirty="0"/>
              <a:t>일 때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350 epochs : 2.4 epochs</a:t>
            </a:r>
            <a:r>
              <a:rPr lang="ko-KR" altLang="en-US" sz="1400" dirty="0"/>
              <a:t>마다 </a:t>
            </a:r>
            <a:r>
              <a:rPr lang="en-US" altLang="ko-KR" sz="1400" dirty="0"/>
              <a:t>0.97</a:t>
            </a:r>
            <a:r>
              <a:rPr lang="ko-KR" altLang="en-US" sz="1400" dirty="0"/>
              <a:t>로 감소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sz="1400" dirty="0"/>
              <a:t>700 epochs : 4.8 epochs</a:t>
            </a:r>
            <a:r>
              <a:rPr lang="ko-KR" altLang="en-US" sz="1400" dirty="0"/>
              <a:t>마다 </a:t>
            </a:r>
            <a:r>
              <a:rPr lang="en-US" altLang="ko-KR" sz="1400" dirty="0"/>
              <a:t>0.97</a:t>
            </a:r>
            <a:r>
              <a:rPr lang="ko-KR" altLang="en-US" sz="1400" dirty="0"/>
              <a:t>로 감소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EF212D9-2B8F-6805-5FBF-4A6A4BDC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0" y="2917076"/>
            <a:ext cx="2743200" cy="247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F42910-0EF0-A9B4-E369-7634250736DC}"/>
              </a:ext>
            </a:extLst>
          </p:cNvPr>
          <p:cNvSpPr txBox="1"/>
          <p:nvPr/>
        </p:nvSpPr>
        <p:spPr>
          <a:xfrm>
            <a:off x="9707880" y="4735501"/>
            <a:ext cx="144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JFT dataset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05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AB3F96D-AF42-2FEC-1CD3-C78F607C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148" y="3570425"/>
            <a:ext cx="6174892" cy="29684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/>
              <a:t>Noisy Student Training</a:t>
            </a:r>
            <a:r>
              <a:rPr lang="ko-KR" altLang="en-US" sz="1800" dirty="0"/>
              <a:t>은 모든 모델 크기에 대해 약 </a:t>
            </a:r>
            <a:r>
              <a:rPr lang="en-US" altLang="ko-KR" sz="1800" dirty="0"/>
              <a:t>0.8%</a:t>
            </a:r>
            <a:r>
              <a:rPr lang="ko-KR" altLang="en-US" sz="1800" dirty="0"/>
              <a:t>의 </a:t>
            </a:r>
            <a:r>
              <a:rPr lang="ko-KR" altLang="en-US" sz="1800" b="1" dirty="0"/>
              <a:t>일관된 향상</a:t>
            </a:r>
            <a:r>
              <a:rPr lang="ko-KR" altLang="en-US" sz="1800" dirty="0"/>
              <a:t>을 가져옴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전반적으로 </a:t>
            </a:r>
            <a:r>
              <a:rPr lang="en-US" altLang="ko-KR" sz="1800" dirty="0"/>
              <a:t>Noisy Student Training</a:t>
            </a:r>
            <a:r>
              <a:rPr lang="ko-KR" altLang="en-US" sz="1800" dirty="0"/>
              <a:t>을 적용한 경우 </a:t>
            </a:r>
            <a:r>
              <a:rPr lang="en-US" altLang="ko-KR" sz="1800" dirty="0"/>
              <a:t>model </a:t>
            </a:r>
            <a:r>
              <a:rPr lang="ko-KR" altLang="en-US" sz="1800" dirty="0"/>
              <a:t>크기와 정확도 간의 훨씬 </a:t>
            </a:r>
            <a:r>
              <a:rPr lang="ko-KR" altLang="en-US" sz="1800" b="1" dirty="0"/>
              <a:t>나은 균형</a:t>
            </a:r>
            <a:r>
              <a:rPr lang="ko-KR" altLang="en-US" sz="1800" dirty="0"/>
              <a:t>을 제공함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No Iteration </a:t>
            </a:r>
            <a:r>
              <a:rPr lang="ko-KR" altLang="en-US" sz="1800" dirty="0"/>
              <a:t>실험 →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chemeClr val="accent1"/>
                </a:solidFill>
              </a:rPr>
              <a:t>    vision model</a:t>
            </a:r>
            <a:r>
              <a:rPr lang="ko-KR" altLang="en-US" sz="1800" b="1" dirty="0">
                <a:solidFill>
                  <a:schemeClr val="accent1"/>
                </a:solidFill>
              </a:rPr>
              <a:t>이 </a:t>
            </a:r>
            <a:r>
              <a:rPr lang="en-US" altLang="ko-KR" sz="1800" b="1" dirty="0">
                <a:solidFill>
                  <a:schemeClr val="accent1"/>
                </a:solidFill>
              </a:rPr>
              <a:t>iteration</a:t>
            </a:r>
            <a:r>
              <a:rPr lang="ko-KR" altLang="en-US" sz="1800" b="1" dirty="0">
                <a:solidFill>
                  <a:schemeClr val="accent1"/>
                </a:solidFill>
              </a:rPr>
              <a:t>없이도 </a:t>
            </a:r>
            <a:r>
              <a:rPr lang="en-US" altLang="ko-KR" sz="1800" b="1" dirty="0">
                <a:solidFill>
                  <a:schemeClr val="accent1"/>
                </a:solidFill>
              </a:rPr>
              <a:t>Noisy Student         Training</a:t>
            </a:r>
            <a:r>
              <a:rPr lang="ko-KR" altLang="en-US" sz="1800" b="1" dirty="0">
                <a:solidFill>
                  <a:schemeClr val="accent1"/>
                </a:solidFill>
              </a:rPr>
              <a:t>의 효과를 얻을 수 있음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1E9C3B-4F05-D13E-08AC-176EF26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D674C87-0384-466D-DB39-69B03C95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- ImageNet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B506E4-15DF-D439-FBF3-1C440EF1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" y="1932952"/>
            <a:ext cx="4714256" cy="47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52F8B-79A1-ACD6-0939-3F490C2CC95A}"/>
              </a:ext>
            </a:extLst>
          </p:cNvPr>
          <p:cNvSpPr txBox="1"/>
          <p:nvPr/>
        </p:nvSpPr>
        <p:spPr>
          <a:xfrm>
            <a:off x="5559287" y="1997846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3.4% </a:t>
            </a:r>
            <a:r>
              <a:rPr lang="ko-KR" altLang="en-US" dirty="0"/>
              <a:t>상승의 </a:t>
            </a:r>
            <a:r>
              <a:rPr lang="en-US" altLang="ko-KR" dirty="0"/>
              <a:t>2</a:t>
            </a:r>
            <a:r>
              <a:rPr lang="ko-KR" altLang="en-US" dirty="0"/>
              <a:t>가지 이유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+0.5% : model </a:t>
            </a:r>
            <a:r>
              <a:rPr lang="ko-KR" altLang="en-US" dirty="0"/>
              <a:t>크기를 더 키움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+</a:t>
            </a:r>
            <a:r>
              <a:rPr lang="en-US" altLang="ko-KR" b="1" dirty="0"/>
              <a:t>2.9% : Noisy Student Trainin</a:t>
            </a:r>
            <a:r>
              <a:rPr lang="en-US" altLang="ko-KR" dirty="0"/>
              <a:t>g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model </a:t>
            </a:r>
            <a:r>
              <a:rPr lang="ko-KR" altLang="en-US" dirty="0" err="1"/>
              <a:t>아키텍쳐</a:t>
            </a:r>
            <a:r>
              <a:rPr lang="ko-KR" altLang="en-US" dirty="0"/>
              <a:t> 바꾸는 것보다 </a:t>
            </a:r>
            <a:r>
              <a:rPr lang="en-US" altLang="ko-KR" dirty="0"/>
              <a:t>acc </a:t>
            </a:r>
            <a:r>
              <a:rPr lang="ko-KR" altLang="en-US" dirty="0"/>
              <a:t>더 높임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019AD6-6BEE-7B9D-4795-04CA72346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441"/>
          <a:stretch/>
        </p:blipFill>
        <p:spPr>
          <a:xfrm>
            <a:off x="96594" y="858677"/>
            <a:ext cx="10293109" cy="3406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89725-B5C0-EA60-C78E-F4E9AFC58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79"/>
          <a:stretch/>
        </p:blipFill>
        <p:spPr>
          <a:xfrm>
            <a:off x="96594" y="1366568"/>
            <a:ext cx="10293109" cy="45363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D2D2D5-33B4-B40B-52F6-9F49A7CEBECF}"/>
              </a:ext>
            </a:extLst>
          </p:cNvPr>
          <p:cNvSpPr/>
          <p:nvPr/>
        </p:nvSpPr>
        <p:spPr>
          <a:xfrm>
            <a:off x="8216348" y="848282"/>
            <a:ext cx="795130" cy="9719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8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0548D1-CB72-5AB4-E4C8-40033FDD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18637"/>
            <a:ext cx="9310552" cy="2341869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ImageNet-A : top1 61.0%→83.7%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매우 어려운 이미지의 레이블을 잘 예측함</a:t>
            </a:r>
          </a:p>
          <a:p>
            <a:r>
              <a:rPr lang="en-US" altLang="ko-KR" sz="1600" b="1" dirty="0"/>
              <a:t>ImageNet-C : </a:t>
            </a:r>
            <a:r>
              <a:rPr lang="en-US" altLang="ko-KR" sz="1600" b="1" dirty="0" err="1"/>
              <a:t>mCE</a:t>
            </a:r>
            <a:r>
              <a:rPr lang="en-US" altLang="ko-KR" sz="1600" b="1" dirty="0"/>
              <a:t> 45.7%→28.3%</a:t>
            </a:r>
          </a:p>
          <a:p>
            <a:r>
              <a:rPr lang="en-US" altLang="ko-KR" sz="1600" dirty="0"/>
              <a:t> - snow,  motion blur, fog</a:t>
            </a:r>
            <a:r>
              <a:rPr lang="ko-KR" altLang="en-US" sz="1600" dirty="0"/>
              <a:t>와 같은 심각한 손상</a:t>
            </a:r>
            <a:r>
              <a:rPr lang="en-US" altLang="ko-KR" sz="1600" dirty="0"/>
              <a:t>(perturbation)</a:t>
            </a:r>
            <a:r>
              <a:rPr lang="ko-KR" altLang="en-US" sz="1600" dirty="0"/>
              <a:t>에도 올바른 예측</a:t>
            </a:r>
          </a:p>
          <a:p>
            <a:r>
              <a:rPr lang="nb-NO" altLang="ko-KR" sz="1600" b="1" dirty="0"/>
              <a:t>ImageNet-P : mFR(224x224) 14.2, mFR(299x299) 12.2</a:t>
            </a:r>
          </a:p>
          <a:p>
            <a:r>
              <a:rPr lang="en-US" altLang="ko-KR" sz="1600" dirty="0"/>
              <a:t> - </a:t>
            </a:r>
            <a:r>
              <a:rPr lang="ko-KR" altLang="en-US" sz="1600" dirty="0"/>
              <a:t>크기조정</a:t>
            </a:r>
            <a:r>
              <a:rPr lang="en-US" altLang="ko-KR" sz="1600" dirty="0"/>
              <a:t>, </a:t>
            </a:r>
            <a:r>
              <a:rPr lang="ko-KR" altLang="en-US" sz="1600" dirty="0"/>
              <a:t>뒤집기</a:t>
            </a:r>
            <a:r>
              <a:rPr lang="en-US" altLang="ko-KR" sz="1600" dirty="0"/>
              <a:t>, </a:t>
            </a:r>
            <a:r>
              <a:rPr lang="ko-KR" altLang="en-US" sz="1600" dirty="0"/>
              <a:t>회전 등 다양한 변형에도 올바르고 일관된 예측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BCEBFF-01D4-C957-6B47-58EA170F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BC8CCB-4D33-E3C4-9A76-C8CB2B23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- Robustness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F821EF-6AD5-8DB4-736E-2C10CC5A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49" y="710325"/>
            <a:ext cx="3729517" cy="360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9E6D3C1-B655-7940-64A8-0048AC5E3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243"/>
          <a:stretch/>
        </p:blipFill>
        <p:spPr bwMode="auto">
          <a:xfrm>
            <a:off x="225333" y="710325"/>
            <a:ext cx="5561513" cy="296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AE63E3-5801-3B28-687D-93E187C2CD37}"/>
              </a:ext>
            </a:extLst>
          </p:cNvPr>
          <p:cNvSpPr txBox="1"/>
          <p:nvPr/>
        </p:nvSpPr>
        <p:spPr>
          <a:xfrm>
            <a:off x="507073" y="6075840"/>
            <a:ext cx="1047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General corruption/perturbations</a:t>
            </a:r>
            <a:r>
              <a:rPr lang="ko-KR" altLang="en-US" dirty="0"/>
              <a:t>에 대한 </a:t>
            </a:r>
            <a:r>
              <a:rPr lang="en-US" altLang="ko-KR" dirty="0"/>
              <a:t>robustness</a:t>
            </a:r>
            <a:r>
              <a:rPr lang="ko-KR" altLang="en-US" dirty="0"/>
              <a:t>성능 </a:t>
            </a:r>
            <a:r>
              <a:rPr lang="en-US" altLang="ko-KR" dirty="0"/>
              <a:t>&amp; adversarial robustness </a:t>
            </a:r>
            <a:r>
              <a:rPr lang="ko-KR" altLang="en-US" dirty="0"/>
              <a:t>성능 둘 다 좋음</a:t>
            </a:r>
            <a:endParaRPr lang="en-US" altLang="ko-KR" dirty="0"/>
          </a:p>
          <a:p>
            <a:r>
              <a:rPr lang="ko-KR" altLang="en-US" dirty="0"/>
              <a:t>최적화 의도하지 않았음에도 좋은 결과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7FB9-0BC8-E633-0994-5A9257CDAF07}"/>
              </a:ext>
            </a:extLst>
          </p:cNvPr>
          <p:cNvSpPr txBox="1"/>
          <p:nvPr/>
        </p:nvSpPr>
        <p:spPr>
          <a:xfrm>
            <a:off x="7914518" y="4377878"/>
            <a:ext cx="43669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강력한 </a:t>
            </a:r>
            <a:r>
              <a:rPr lang="en-US" altLang="ko-KR" sz="1600" dirty="0"/>
              <a:t>PGD </a:t>
            </a:r>
            <a:r>
              <a:rPr lang="ko-KR" altLang="en-US" sz="1600" dirty="0"/>
              <a:t>공격 </a:t>
            </a:r>
            <a:r>
              <a:rPr lang="en-US" altLang="ko-KR" sz="1600" dirty="0"/>
              <a:t>10</a:t>
            </a:r>
            <a:r>
              <a:rPr lang="ko-KR" altLang="en-US" sz="1600" dirty="0"/>
              <a:t>회 하에서 </a:t>
            </a:r>
            <a:r>
              <a:rPr lang="en-US" altLang="ko-KR" sz="1600" dirty="0"/>
              <a:t>epsilon = 16</a:t>
            </a:r>
            <a:r>
              <a:rPr lang="ko-KR" altLang="en-US" sz="1600" dirty="0"/>
              <a:t>일 때</a:t>
            </a:r>
            <a:r>
              <a:rPr lang="en-US" altLang="ko-KR" sz="1600" dirty="0"/>
              <a:t>, Noisy Student Training</a:t>
            </a:r>
            <a:r>
              <a:rPr lang="ko-KR" altLang="en-US" sz="1600" dirty="0"/>
              <a:t>은 </a:t>
            </a:r>
            <a:r>
              <a:rPr lang="en-US" altLang="ko-KR" sz="1600" dirty="0"/>
              <a:t>EfﬁcientNet-L2</a:t>
            </a:r>
            <a:r>
              <a:rPr lang="ko-KR" altLang="en-US" sz="1600" dirty="0"/>
              <a:t>의 정확도를 </a:t>
            </a:r>
            <a:r>
              <a:rPr lang="en-US" altLang="ko-KR" sz="1600" dirty="0"/>
              <a:t>1.1%</a:t>
            </a:r>
            <a:r>
              <a:rPr lang="ko-KR" altLang="en-US" sz="1600" dirty="0"/>
              <a:t>에서 </a:t>
            </a:r>
            <a:r>
              <a:rPr lang="en-US" altLang="ko-KR" sz="1600" dirty="0"/>
              <a:t>4.4%</a:t>
            </a:r>
            <a:r>
              <a:rPr lang="ko-KR" altLang="en-US" sz="1600" dirty="0"/>
              <a:t>로 개선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F6507-CA7C-07DA-332A-7CCFA85A4628}"/>
              </a:ext>
            </a:extLst>
          </p:cNvPr>
          <p:cNvSpPr txBox="1"/>
          <p:nvPr/>
        </p:nvSpPr>
        <p:spPr>
          <a:xfrm>
            <a:off x="3636887" y="4541665"/>
            <a:ext cx="2613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image noise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에 얼마나 강한 모델인지 보는 지표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수치가 작을수록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noise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에 강함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FCFB0-D937-3AD7-1AE9-158AD8856218}"/>
              </a:ext>
            </a:extLst>
          </p:cNvPr>
          <p:cNvSpPr txBox="1"/>
          <p:nvPr/>
        </p:nvSpPr>
        <p:spPr>
          <a:xfrm>
            <a:off x="6653398" y="5399874"/>
            <a:ext cx="28096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perturbation(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작은 변화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 바뀔 때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top-1 prediction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 바뀔 확률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수치가 작을수록 작은 변화가 일어나도 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top1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을 유지</a:t>
            </a:r>
          </a:p>
        </p:txBody>
      </p:sp>
    </p:spTree>
    <p:extLst>
      <p:ext uri="{BB962C8B-B14F-4D97-AF65-F5344CB8AC3E}">
        <p14:creationId xmlns:p14="http://schemas.microsoft.com/office/powerpoint/2010/main" val="22812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137095</TotalTime>
  <Words>1127</Words>
  <Application>Microsoft Office PowerPoint</Application>
  <PresentationFormat>와이드스크린</PresentationFormat>
  <Paragraphs>169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Noisy Student Training</vt:lpstr>
      <vt:lpstr>Index</vt:lpstr>
      <vt:lpstr>Introduction </vt:lpstr>
      <vt:lpstr>Noisy Student Training - Algorithm</vt:lpstr>
      <vt:lpstr>Adding Noise to Student Model</vt:lpstr>
      <vt:lpstr>Other Techniques - Data Filtering and Balancing</vt:lpstr>
      <vt:lpstr>Experiment Details</vt:lpstr>
      <vt:lpstr>Results - ImageNet</vt:lpstr>
      <vt:lpstr>Results - Robustness</vt:lpstr>
      <vt:lpstr>Realted Works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150</cp:revision>
  <dcterms:created xsi:type="dcterms:W3CDTF">2024-03-07T04:24:07Z</dcterms:created>
  <dcterms:modified xsi:type="dcterms:W3CDTF">2024-08-12T06:56:08Z</dcterms:modified>
</cp:coreProperties>
</file>